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2"/>
  </p:notesMasterIdLst>
  <p:handoutMasterIdLst>
    <p:handoutMasterId r:id="rId13"/>
  </p:handoutMasterIdLst>
  <p:sldIdLst>
    <p:sldId id="594" r:id="rId2"/>
    <p:sldId id="596" r:id="rId3"/>
    <p:sldId id="627" r:id="rId4"/>
    <p:sldId id="598" r:id="rId5"/>
    <p:sldId id="600" r:id="rId6"/>
    <p:sldId id="602" r:id="rId7"/>
    <p:sldId id="603" r:id="rId8"/>
    <p:sldId id="701" r:id="rId9"/>
    <p:sldId id="607" r:id="rId10"/>
    <p:sldId id="70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@x!mu$" initials="M" lastIdx="4" clrIdx="0"/>
  <p:cmAuthor id="1" name=". .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71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00" autoAdjust="0"/>
    <p:restoredTop sz="83399"/>
  </p:normalViewPr>
  <p:slideViewPr>
    <p:cSldViewPr snapToGrid="0" snapToObjects="1">
      <p:cViewPr varScale="1">
        <p:scale>
          <a:sx n="148" d="100"/>
          <a:sy n="148" d="100"/>
        </p:scale>
        <p:origin x="202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10" d="100"/>
          <a:sy n="110" d="100"/>
        </p:scale>
        <p:origin x="254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9CA0A-55D2-4544-89FC-73158659A506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90803-6959-C147-80D5-904F0E7F1C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27606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14C29-B795-46BA-9038-59A2B5B23AB9}" type="datetimeFigureOut">
              <a:rPr lang="fr-FR" smtClean="0"/>
              <a:pPr/>
              <a:t>02/11/2020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A3754-1705-4DF2-8ADD-F3AEE0D7576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09479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9C61EE66-6154-C34B-847F-F82796E42EF9}" type="slidenum">
              <a:rPr lang="fr-FR" altLang="fr-FR" sz="1000"/>
              <a:pPr>
                <a:spcBef>
                  <a:spcPct val="0"/>
                </a:spcBef>
              </a:pPr>
              <a:t>1</a:t>
            </a:fld>
            <a:endParaRPr lang="fr-FR" altLang="fr-FR" sz="10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fr-FR" altLang="fr-FR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8851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A3754-1705-4DF2-8ADD-F3AEE0D7576C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216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D40BC68B-CAA7-B14C-AD5A-FAB6022512FE}" type="slidenum">
              <a:rPr lang="fr-FR" altLang="fr-FR" sz="1000"/>
              <a:pPr>
                <a:spcBef>
                  <a:spcPct val="0"/>
                </a:spcBef>
              </a:pPr>
              <a:t>9</a:t>
            </a:fld>
            <a:endParaRPr lang="fr-FR" altLang="fr-FR" sz="100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fr-FR" altLang="fr-FR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8828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D40BC68B-CAA7-B14C-AD5A-FAB6022512FE}" type="slidenum">
              <a:rPr lang="fr-FR" altLang="fr-FR" sz="1000"/>
              <a:pPr>
                <a:spcBef>
                  <a:spcPct val="0"/>
                </a:spcBef>
              </a:pPr>
              <a:t>10</a:t>
            </a:fld>
            <a:endParaRPr lang="fr-FR" altLang="fr-FR" sz="100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fr-FR" altLang="fr-FR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4806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B28D-D52A-F94E-AD14-02C0D849D466}" type="datetime2">
              <a:rPr lang="fr-FR" smtClean="0"/>
              <a:t>lundi 2 novembre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4700" y="0"/>
            <a:ext cx="736600" cy="347472"/>
          </a:xfrm>
        </p:spPr>
        <p:txBody>
          <a:bodyPr/>
          <a:lstStyle>
            <a:lvl1pPr algn="r">
              <a:defRPr/>
            </a:lvl1pPr>
          </a:lstStyle>
          <a:p>
            <a:fld id="{0CFEC368-1D7A-4F81-ABF6-AE0E36BAF64C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9F79-C251-914D-99B5-1F6BDCCE3BBA}" type="datetime2">
              <a:rPr lang="fr-FR" smtClean="0"/>
              <a:t>lundi 2 novembre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3600" y="18288"/>
            <a:ext cx="660400" cy="329184"/>
          </a:xfrm>
        </p:spPr>
        <p:txBody>
          <a:bodyPr/>
          <a:lstStyle>
            <a:lvl1pPr algn="r">
              <a:defRPr/>
            </a:lvl1pPr>
          </a:lstStyle>
          <a:p>
            <a:fld id="{0CFEC368-1D7A-4F81-ABF6-AE0E36BAF64C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5359-C66F-0745-A58C-AB0D13347848}" type="datetime2">
              <a:rPr lang="fr-FR" smtClean="0"/>
              <a:t>lundi 2 novembre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39100" y="18288"/>
            <a:ext cx="1066800" cy="329184"/>
          </a:xfrm>
        </p:spPr>
        <p:txBody>
          <a:bodyPr/>
          <a:lstStyle>
            <a:lvl1pPr algn="r">
              <a:defRPr/>
            </a:lvl1pPr>
          </a:lstStyle>
          <a:p>
            <a:fld id="{0CFEC368-1D7A-4F81-ABF6-AE0E36BAF64C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179C4-AD75-3D4B-AC3A-7776E6F54A9A}" type="datetime2">
              <a:rPr lang="fr-FR" smtClean="0"/>
              <a:t>lundi 2 novembre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96634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7234"/>
            <a:ext cx="8229600" cy="5089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79EB6C8-173A-0346-BC9D-29D57819E6FE}" type="datetime2">
              <a:rPr lang="fr-FR" smtClean="0"/>
              <a:t>lundi 2 novembre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391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4" r:id="rId3"/>
    <p:sldLayoutId id="2147483967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incent.couturier@univ-smb.f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fr-FR" altLang="fr-FR" sz="4000">
                <a:ea typeface="ＭＳ Ｐゴシック" charset="-128"/>
              </a:rPr>
              <a:t>Bases de données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00213" y="3789363"/>
            <a:ext cx="6400800" cy="2789237"/>
          </a:xfrm>
        </p:spPr>
        <p:txBody>
          <a:bodyPr>
            <a:normAutofit fontScale="85000" lnSpcReduction="20000"/>
          </a:bodyPr>
          <a:lstStyle/>
          <a:p>
            <a:pPr algn="ctr" eaLnBrk="1" hangingPunct="1">
              <a:buFont typeface="Wingdings" charset="2"/>
              <a:buNone/>
            </a:pPr>
            <a:r>
              <a:rPr lang="fr-FR" altLang="fr-FR" sz="3600" dirty="0">
                <a:ea typeface="ＭＳ Ｐゴシック" charset="-128"/>
              </a:rPr>
              <a:t>CM</a:t>
            </a:r>
          </a:p>
          <a:p>
            <a:pPr algn="ctr"/>
            <a:r>
              <a:rPr lang="fr-FR" altLang="fr-FR" sz="3600" b="1" dirty="0">
                <a:ea typeface="ＭＳ Ｐゴシック" charset="-128"/>
              </a:rPr>
              <a:t>Langage de Manipulation des Données (LMD)</a:t>
            </a:r>
          </a:p>
          <a:p>
            <a:pPr algn="ctr"/>
            <a:r>
              <a:rPr lang="fr-FR" altLang="fr-FR" sz="3600" dirty="0">
                <a:ea typeface="ＭＳ Ｐゴシック" charset="-128"/>
              </a:rPr>
              <a:t>Insert, Update, </a:t>
            </a:r>
            <a:r>
              <a:rPr lang="fr-FR" altLang="fr-FR" sz="3600" dirty="0" err="1">
                <a:ea typeface="ＭＳ Ｐゴシック" charset="-128"/>
              </a:rPr>
              <a:t>Delete</a:t>
            </a:r>
            <a:endParaRPr lang="fr-FR" altLang="fr-FR" sz="3600" dirty="0">
              <a:ea typeface="ＭＳ Ｐゴシック" charset="-128"/>
            </a:endParaRPr>
          </a:p>
          <a:p>
            <a:pPr algn="ctr"/>
            <a:endParaRPr lang="fr-FR" sz="2800" dirty="0"/>
          </a:p>
          <a:p>
            <a:pPr algn="ctr"/>
            <a:r>
              <a:rPr lang="fr-FR" sz="1500" b="1" dirty="0"/>
              <a:t>Vincent COUTURIER</a:t>
            </a:r>
          </a:p>
          <a:p>
            <a:pPr algn="ctr"/>
            <a:r>
              <a:rPr lang="fr-FR" sz="1500" dirty="0"/>
              <a:t>Maitre de conférences – Université Savoie Mont-Blanc</a:t>
            </a:r>
          </a:p>
          <a:p>
            <a:pPr algn="ctr"/>
            <a:r>
              <a:rPr lang="fr-FR" sz="1500" dirty="0">
                <a:hlinkClick r:id="rId3"/>
              </a:rPr>
              <a:t>vincent.couturier@univ-smb.fr</a:t>
            </a:r>
            <a:endParaRPr lang="fr-FR" sz="1500" dirty="0"/>
          </a:p>
          <a:p>
            <a:pPr eaLnBrk="1" hangingPunct="1">
              <a:buFont typeface="Wingdings" charset="2"/>
              <a:buNone/>
            </a:pPr>
            <a:endParaRPr lang="fr-FR" altLang="fr-FR" sz="2000" i="1" dirty="0">
              <a:ea typeface="ＭＳ Ｐゴシック" charset="-128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01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>
                <a:ea typeface="ＭＳ Ｐゴシック" charset="-128"/>
              </a:rPr>
              <a:t>DELETE (suite)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1800"/>
          </a:p>
        </p:txBody>
      </p:sp>
      <p:sp>
        <p:nvSpPr>
          <p:cNvPr id="3379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fr-FR" altLang="fr-FR" dirty="0">
                <a:ea typeface="ＭＳ Ｐゴシック" panose="020B0600070205080204" pitchFamily="34" charset="-128"/>
              </a:rPr>
              <a:t>Exemples :</a:t>
            </a:r>
          </a:p>
          <a:p>
            <a:pPr lvl="1"/>
            <a:r>
              <a:rPr lang="fr-FR" altLang="fr-FR" sz="2200" dirty="0">
                <a:ea typeface="ＭＳ Ｐゴシック" panose="020B0600070205080204" pitchFamily="34" charset="-128"/>
              </a:rPr>
              <a:t>sans WHERE : suppression de tous les services</a:t>
            </a:r>
            <a:endParaRPr lang="fr-FR" altLang="fr-FR" sz="2200" b="1" dirty="0">
              <a:ea typeface="ＭＳ Ｐゴシック" panose="020B0600070205080204" pitchFamily="34" charset="-128"/>
            </a:endParaRPr>
          </a:p>
          <a:p>
            <a:pPr lvl="2">
              <a:buFont typeface="Wingdings" pitchFamily="2" charset="2"/>
              <a:buNone/>
            </a:pPr>
            <a:r>
              <a:rPr lang="fr-FR" altLang="fr-FR" sz="19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DELETE FROM </a:t>
            </a:r>
            <a:r>
              <a:rPr lang="fr-FR" altLang="fr-FR" sz="19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dept</a:t>
            </a:r>
            <a:r>
              <a:rPr lang="fr-FR" altLang="fr-FR" sz="19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  <a:p>
            <a:pPr lvl="1"/>
            <a:r>
              <a:rPr lang="fr-FR" altLang="fr-FR" sz="2200" dirty="0">
                <a:ea typeface="ＭＳ Ｐゴシック" panose="020B0600070205080204" pitchFamily="34" charset="-128"/>
              </a:rPr>
              <a:t>avec WHERE : suppression des employés ayant une commission = 0</a:t>
            </a:r>
            <a:endParaRPr lang="fr-FR" altLang="fr-FR" sz="2200" b="1" dirty="0">
              <a:ea typeface="ＭＳ Ｐゴシック" panose="020B0600070205080204" pitchFamily="34" charset="-128"/>
            </a:endParaRPr>
          </a:p>
          <a:p>
            <a:pPr lvl="2">
              <a:buFont typeface="Wingdings" pitchFamily="2" charset="2"/>
              <a:buNone/>
            </a:pPr>
            <a:r>
              <a:rPr lang="fr-FR" altLang="fr-FR" sz="19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DELETE FROM </a:t>
            </a:r>
            <a:r>
              <a:rPr lang="fr-FR" altLang="fr-FR" sz="19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emp</a:t>
            </a:r>
            <a:r>
              <a:rPr lang="fr-FR" altLang="fr-FR" sz="19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WHERE  </a:t>
            </a:r>
            <a:r>
              <a:rPr lang="fr-FR" altLang="fr-FR" sz="19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comm</a:t>
            </a:r>
            <a:r>
              <a:rPr lang="fr-FR" altLang="fr-FR" sz="19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0 </a:t>
            </a:r>
          </a:p>
          <a:p>
            <a:pPr>
              <a:lnSpc>
                <a:spcPct val="80000"/>
              </a:lnSpc>
            </a:pPr>
            <a:r>
              <a:rPr lang="fr-FR" altLang="fr-FR" dirty="0">
                <a:ea typeface="ＭＳ Ｐゴシック" panose="020B0600070205080204" pitchFamily="34" charset="-128"/>
              </a:rPr>
              <a:t>Exemple avec WHERE et SELECT : suppression des employés travaillant à DALLAS</a:t>
            </a:r>
            <a:endParaRPr lang="fr-FR" altLang="fr-FR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fr-FR" altLang="fr-FR" sz="19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DELETE 	FROM </a:t>
            </a:r>
            <a:r>
              <a:rPr lang="fr-FR" altLang="fr-FR" sz="19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emp</a:t>
            </a:r>
            <a:endParaRPr lang="fr-FR" altLang="fr-FR" sz="19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fr-FR" altLang="fr-FR" sz="19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WHERE 	</a:t>
            </a:r>
            <a:r>
              <a:rPr lang="fr-FR" altLang="fr-FR" sz="19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deptno</a:t>
            </a:r>
            <a:r>
              <a:rPr lang="fr-FR" altLang="fr-FR" sz="19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fr-FR" altLang="fr-FR" sz="19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		(SELECT </a:t>
            </a:r>
            <a:r>
              <a:rPr lang="fr-FR" altLang="fr-FR" sz="19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deptno</a:t>
            </a:r>
            <a:endParaRPr lang="fr-FR" altLang="fr-FR" sz="19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fr-FR" altLang="fr-FR" sz="19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	FROM   </a:t>
            </a:r>
            <a:r>
              <a:rPr lang="fr-FR" altLang="fr-FR" sz="19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dept</a:t>
            </a:r>
            <a:endParaRPr lang="fr-FR" altLang="fr-FR" sz="19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fr-FR" altLang="fr-FR" sz="19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	WHERE  </a:t>
            </a:r>
            <a:r>
              <a:rPr lang="fr-FR" altLang="fr-FR" sz="19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loc</a:t>
            </a:r>
            <a:r>
              <a:rPr lang="fr-FR" altLang="fr-FR" sz="19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'DALLAS')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4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altLang="fr-FR" dirty="0">
                <a:ea typeface="ＭＳ Ｐゴシック" charset="-128"/>
              </a:rPr>
              <a:t>Plan du cours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fr-FR" sz="2000" dirty="0">
                <a:ea typeface="ＭＳ Ｐゴシック" charset="-128"/>
              </a:rPr>
              <a:t>Principe</a:t>
            </a:r>
          </a:p>
          <a:p>
            <a:endParaRPr lang="fr-FR" altLang="fr-FR" sz="2000" dirty="0">
              <a:ea typeface="ＭＳ Ｐゴシック" charset="-128"/>
            </a:endParaRPr>
          </a:p>
          <a:p>
            <a:r>
              <a:rPr lang="fr-FR" altLang="fr-FR" sz="2000" dirty="0">
                <a:ea typeface="ＭＳ Ｐゴシック" charset="-128"/>
              </a:rPr>
              <a:t>INSERT </a:t>
            </a:r>
          </a:p>
          <a:p>
            <a:endParaRPr lang="fr-FR" altLang="fr-FR" sz="2000" dirty="0">
              <a:ea typeface="ＭＳ Ｐゴシック" charset="-128"/>
            </a:endParaRPr>
          </a:p>
          <a:p>
            <a:r>
              <a:rPr lang="fr-FR" altLang="fr-FR" sz="2000" dirty="0">
                <a:ea typeface="ＭＳ Ｐゴシック" charset="-128"/>
              </a:rPr>
              <a:t>UPDATE</a:t>
            </a:r>
          </a:p>
          <a:p>
            <a:endParaRPr lang="fr-FR" altLang="fr-FR" sz="2000" dirty="0">
              <a:ea typeface="ＭＳ Ｐゴシック" charset="-128"/>
            </a:endParaRPr>
          </a:p>
          <a:p>
            <a:r>
              <a:rPr lang="fr-FR" altLang="fr-FR" sz="2000" dirty="0">
                <a:ea typeface="ＭＳ Ｐゴシック" charset="-128"/>
              </a:rPr>
              <a:t>DELETE</a:t>
            </a:r>
          </a:p>
          <a:p>
            <a:endParaRPr lang="fr-FR" altLang="fr-FR" sz="2000" dirty="0">
              <a:ea typeface="ＭＳ Ｐゴシック" charset="-128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111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Préambule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z="2800" dirty="0">
                <a:ea typeface="ＭＳ Ｐゴシック" panose="020B0600070205080204" pitchFamily="34" charset="-128"/>
              </a:rPr>
              <a:t>Schéma de la base de données </a:t>
            </a:r>
            <a:r>
              <a:rPr lang="fr-FR" altLang="fr-FR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EMPLOYES </a:t>
            </a:r>
            <a:r>
              <a:rPr lang="fr-FR" altLang="fr-FR" sz="2800" dirty="0">
                <a:ea typeface="ＭＳ Ｐゴシック" panose="020B0600070205080204" pitchFamily="34" charset="-128"/>
              </a:rPr>
              <a:t>:</a:t>
            </a:r>
          </a:p>
          <a:p>
            <a:endParaRPr lang="fr-FR" altLang="fr-FR" sz="2800" dirty="0">
              <a:ea typeface="ＭＳ Ｐゴシック" panose="020B0600070205080204" pitchFamily="34" charset="-128"/>
            </a:endParaRPr>
          </a:p>
          <a:p>
            <a:pPr lvl="1">
              <a:buNone/>
            </a:pPr>
            <a:r>
              <a:rPr lang="fr-FR" altLang="fr-FR" sz="2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DEPT</a:t>
            </a:r>
            <a:r>
              <a:rPr lang="fr-FR" altLang="fr-FR" sz="2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fr-FR" altLang="fr-FR" sz="2600" u="sng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DEPTNO</a:t>
            </a:r>
            <a:r>
              <a:rPr lang="fr-FR" altLang="fr-FR" sz="2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,DNAME,LOC)</a:t>
            </a:r>
          </a:p>
          <a:p>
            <a:pPr lvl="1">
              <a:buNone/>
            </a:pPr>
            <a:r>
              <a:rPr lang="fr-FR" altLang="fr-FR" sz="2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EMP</a:t>
            </a:r>
            <a:r>
              <a:rPr lang="fr-FR" altLang="fr-FR" sz="2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fr-FR" altLang="fr-FR" sz="2600" u="sng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EMPNO</a:t>
            </a:r>
            <a:r>
              <a:rPr lang="fr-FR" altLang="fr-FR" sz="2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,ENAME,JOB,#MGR,HIREDATE, SAL,COMM,ADR,#DEPTNO)</a:t>
            </a:r>
            <a:endParaRPr lang="fr-FR" altLang="fr-FR" sz="2600" dirty="0">
              <a:solidFill>
                <a:schemeClr val="tx2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96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25450"/>
            <a:ext cx="8715375" cy="984250"/>
          </a:xfrm>
        </p:spPr>
        <p:txBody>
          <a:bodyPr>
            <a:normAutofit/>
          </a:bodyPr>
          <a:lstStyle/>
          <a:p>
            <a:r>
              <a:rPr lang="fr-FR" altLang="fr-FR" dirty="0">
                <a:ea typeface="ＭＳ Ｐゴシック" charset="-128"/>
              </a:rPr>
              <a:t>Principe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89099"/>
            <a:ext cx="8686800" cy="499590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fr-FR" altLang="fr-FR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INSERT</a:t>
            </a:r>
            <a:r>
              <a:rPr lang="fr-FR" altLang="fr-FR" dirty="0">
                <a:ea typeface="ＭＳ Ｐゴシック" panose="020B0600070205080204" pitchFamily="34" charset="-128"/>
              </a:rPr>
              <a:t> : insertion d'une ou plusieurs lignes dans une table existante</a:t>
            </a:r>
          </a:p>
          <a:p>
            <a:pPr>
              <a:lnSpc>
                <a:spcPct val="80000"/>
              </a:lnSpc>
            </a:pPr>
            <a:r>
              <a:rPr lang="fr-FR" altLang="fr-FR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UPDATE </a:t>
            </a:r>
            <a:r>
              <a:rPr lang="fr-FR" altLang="fr-FR" dirty="0">
                <a:ea typeface="ＭＳ Ｐゴシック" panose="020B0600070205080204" pitchFamily="34" charset="-128"/>
              </a:rPr>
              <a:t>: mise à jour d'une ou plusieurs lignes d'une table existante</a:t>
            </a:r>
          </a:p>
          <a:p>
            <a:pPr>
              <a:lnSpc>
                <a:spcPct val="80000"/>
              </a:lnSpc>
            </a:pPr>
            <a:r>
              <a:rPr lang="fr-FR" altLang="fr-FR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DELETE</a:t>
            </a:r>
            <a:r>
              <a:rPr lang="fr-FR" altLang="fr-FR" dirty="0">
                <a:ea typeface="ＭＳ Ｐゴシック" panose="020B0600070205080204" pitchFamily="34" charset="-128"/>
              </a:rPr>
              <a:t> : destruction d'une ou plusieurs lignes d'une table existante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fr-FR" altLang="fr-FR" sz="24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fr-FR" altLang="fr-FR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fr-FR" altLang="fr-FR" dirty="0">
                <a:ea typeface="ＭＳ Ｐゴシック" panose="020B0600070205080204" pitchFamily="34" charset="-128"/>
              </a:rPr>
              <a:t>L'ordre </a:t>
            </a:r>
            <a:r>
              <a:rPr lang="fr-FR" altLang="fr-FR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SELECT </a:t>
            </a:r>
            <a:r>
              <a:rPr lang="fr-FR" altLang="fr-FR" dirty="0">
                <a:ea typeface="ＭＳ Ｐゴシック" panose="020B0600070205080204" pitchFamily="34" charset="-128"/>
              </a:rPr>
              <a:t>avec toutes ses fonctionnalités (sauf </a:t>
            </a:r>
            <a:r>
              <a:rPr lang="fr-FR" altLang="fr-FR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ORDER BY</a:t>
            </a:r>
            <a:r>
              <a:rPr lang="fr-FR" altLang="fr-FR" dirty="0">
                <a:ea typeface="ＭＳ Ｐゴシック" panose="020B0600070205080204" pitchFamily="34" charset="-128"/>
              </a:rPr>
              <a:t> avec certains SGBD) peut être utilisé dans les ordres LMD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25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fr-FR" dirty="0">
                <a:ea typeface="ＭＳ Ｐゴシック" charset="-128"/>
              </a:rPr>
              <a:t>INSERT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fr-FR" altLang="fr-FR" sz="2800" dirty="0">
                <a:ea typeface="ＭＳ Ｐゴシック" panose="020B0600070205080204" pitchFamily="34" charset="-128"/>
              </a:rPr>
              <a:t>Pour insérer des n-</a:t>
            </a:r>
            <a:r>
              <a:rPr lang="fr-FR" altLang="fr-FR" sz="2800" dirty="0" err="1">
                <a:ea typeface="ＭＳ Ｐゴシック" panose="020B0600070205080204" pitchFamily="34" charset="-128"/>
              </a:rPr>
              <a:t>uplets</a:t>
            </a:r>
            <a:r>
              <a:rPr lang="fr-FR" altLang="fr-FR" sz="2800" dirty="0">
                <a:ea typeface="ＭＳ Ｐゴシック" panose="020B0600070205080204" pitchFamily="34" charset="-128"/>
              </a:rPr>
              <a:t> 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fr-FR" altLang="fr-FR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INSERT INTO R(A</a:t>
            </a:r>
            <a:r>
              <a:rPr lang="fr-FR" altLang="fr-FR" baseline="-25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1</a:t>
            </a:r>
            <a:r>
              <a:rPr lang="fr-FR" altLang="fr-FR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,A</a:t>
            </a:r>
            <a:r>
              <a:rPr lang="fr-FR" altLang="fr-FR" baseline="-25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2</a:t>
            </a:r>
            <a:r>
              <a:rPr lang="fr-FR" altLang="fr-FR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,...,A</a:t>
            </a:r>
            <a:r>
              <a:rPr lang="fr-FR" altLang="fr-FR" baseline="-25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n</a:t>
            </a:r>
            <a:r>
              <a:rPr lang="fr-FR" altLang="fr-FR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 VALUES (v</a:t>
            </a:r>
            <a:r>
              <a:rPr lang="fr-FR" altLang="fr-FR" baseline="-25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1</a:t>
            </a:r>
            <a:r>
              <a:rPr lang="fr-FR" altLang="fr-FR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, v</a:t>
            </a:r>
            <a:r>
              <a:rPr lang="fr-FR" altLang="fr-FR" baseline="-25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2</a:t>
            </a:r>
            <a:r>
              <a:rPr lang="fr-FR" altLang="fr-FR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,... </a:t>
            </a:r>
            <a:r>
              <a:rPr lang="fr-FR" altLang="fr-FR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v</a:t>
            </a:r>
            <a:r>
              <a:rPr lang="fr-FR" altLang="fr-FR" baseline="-250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n</a:t>
            </a:r>
            <a:r>
              <a:rPr lang="fr-FR" altLang="fr-FR" i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fr-FR" altLang="fr-FR" sz="2800" dirty="0">
                <a:ea typeface="ＭＳ Ｐゴシック" panose="020B0600070205080204" pitchFamily="34" charset="-128"/>
              </a:rPr>
              <a:t>=&gt; 2 listes: celles des attributs (</a:t>
            </a:r>
            <a:r>
              <a:rPr lang="fr-FR" altLang="fr-FR" sz="2800" i="1" dirty="0">
                <a:ea typeface="ＭＳ Ｐゴシック" panose="020B0600070205080204" pitchFamily="34" charset="-128"/>
              </a:rPr>
              <a:t>A</a:t>
            </a:r>
            <a:r>
              <a:rPr lang="fr-FR" altLang="fr-FR" sz="2800" i="1" baseline="-25000" dirty="0">
                <a:ea typeface="ＭＳ Ｐゴシック" panose="020B0600070205080204" pitchFamily="34" charset="-128"/>
              </a:rPr>
              <a:t>i</a:t>
            </a:r>
            <a:r>
              <a:rPr lang="fr-FR" altLang="fr-FR" sz="2800" i="1" dirty="0">
                <a:ea typeface="ＭＳ Ｐゴシック" panose="020B0600070205080204" pitchFamily="34" charset="-128"/>
              </a:rPr>
              <a:t>) </a:t>
            </a:r>
            <a:r>
              <a:rPr lang="fr-FR" altLang="fr-FR" sz="2800" dirty="0">
                <a:ea typeface="ＭＳ Ｐゴシック" panose="020B0600070205080204" pitchFamily="34" charset="-128"/>
              </a:rPr>
              <a:t>de la table et celle des valeurs respectives de chaque attribut (v</a:t>
            </a:r>
            <a:r>
              <a:rPr lang="fr-FR" altLang="fr-FR" sz="2800" i="1" baseline="-25000" dirty="0">
                <a:ea typeface="ＭＳ Ｐゴシック" panose="020B0600070205080204" pitchFamily="34" charset="-128"/>
              </a:rPr>
              <a:t>i</a:t>
            </a:r>
            <a:r>
              <a:rPr lang="fr-FR" altLang="fr-FR" sz="2800" dirty="0">
                <a:ea typeface="ＭＳ Ｐゴシック" panose="020B0600070205080204" pitchFamily="34" charset="-128"/>
              </a:rPr>
              <a:t>).</a:t>
            </a:r>
          </a:p>
          <a:p>
            <a:pPr lvl="1">
              <a:lnSpc>
                <a:spcPct val="80000"/>
              </a:lnSpc>
            </a:pPr>
            <a:r>
              <a:rPr lang="fr-FR" altLang="fr-FR" sz="2400" dirty="0">
                <a:ea typeface="ＭＳ Ｐゴシック" panose="020B0600070205080204" pitchFamily="34" charset="-128"/>
              </a:rPr>
              <a:t>Bien entendu, chaque </a:t>
            </a:r>
            <a:r>
              <a:rPr lang="fr-FR" altLang="fr-FR" sz="2400" i="1" dirty="0">
                <a:ea typeface="ＭＳ Ｐゴシック" panose="020B0600070205080204" pitchFamily="34" charset="-128"/>
              </a:rPr>
              <a:t>A</a:t>
            </a:r>
            <a:r>
              <a:rPr lang="fr-FR" altLang="fr-FR" sz="2400" i="1" baseline="-25000" dirty="0">
                <a:ea typeface="ＭＳ Ｐゴシック" panose="020B0600070205080204" pitchFamily="34" charset="-128"/>
              </a:rPr>
              <a:t>i</a:t>
            </a:r>
            <a:r>
              <a:rPr lang="fr-FR" altLang="fr-FR" sz="2400" i="1" dirty="0">
                <a:ea typeface="ＭＳ Ｐゴシック" panose="020B0600070205080204" pitchFamily="34" charset="-128"/>
              </a:rPr>
              <a:t> </a:t>
            </a:r>
            <a:r>
              <a:rPr lang="fr-FR" altLang="fr-FR" sz="2400" dirty="0">
                <a:ea typeface="ＭＳ Ｐゴシック" panose="020B0600070205080204" pitchFamily="34" charset="-128"/>
              </a:rPr>
              <a:t>doit être un attribut de </a:t>
            </a:r>
            <a:r>
              <a:rPr lang="fr-FR" altLang="fr-FR" sz="2400" i="1" dirty="0">
                <a:ea typeface="ＭＳ Ｐゴシック" panose="020B0600070205080204" pitchFamily="34" charset="-128"/>
              </a:rPr>
              <a:t>R</a:t>
            </a:r>
          </a:p>
          <a:p>
            <a:pPr lvl="1">
              <a:lnSpc>
                <a:spcPct val="80000"/>
              </a:lnSpc>
            </a:pPr>
            <a:r>
              <a:rPr lang="fr-FR" altLang="fr-FR" sz="2400" dirty="0">
                <a:ea typeface="ＭＳ Ｐゴシック" panose="020B0600070205080204" pitchFamily="34" charset="-128"/>
              </a:rPr>
              <a:t>Les attributs non-indiqués restent à </a:t>
            </a:r>
            <a:r>
              <a:rPr lang="fr-FR" altLang="fr-FR" sz="2400" b="1" dirty="0">
                <a:ea typeface="ＭＳ Ｐゴシック" panose="020B0600070205080204" pitchFamily="34" charset="-128"/>
              </a:rPr>
              <a:t>NULL</a:t>
            </a:r>
            <a:r>
              <a:rPr lang="fr-FR" altLang="fr-FR" sz="2400" dirty="0">
                <a:ea typeface="ＭＳ Ｐゴシック" panose="020B0600070205080204" pitchFamily="34" charset="-128"/>
              </a:rPr>
              <a:t> ou à leur valeur par défaut.</a:t>
            </a:r>
          </a:p>
          <a:p>
            <a:pPr lvl="1">
              <a:lnSpc>
                <a:spcPct val="80000"/>
              </a:lnSpc>
            </a:pPr>
            <a:r>
              <a:rPr lang="fr-FR" altLang="fr-FR" sz="2400" dirty="0">
                <a:ea typeface="ＭＳ Ｐゴシック" panose="020B0600070205080204" pitchFamily="34" charset="-128"/>
              </a:rPr>
              <a:t>On doit toujours indiquer une valeur pour un attribut déclaré </a:t>
            </a:r>
            <a:r>
              <a:rPr lang="fr-FR" altLang="fr-FR" sz="2400" b="1" dirty="0">
                <a:ea typeface="ＭＳ Ｐゴシック" panose="020B0600070205080204" pitchFamily="34" charset="-128"/>
              </a:rPr>
              <a:t>NOT NULL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34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fr-FR" dirty="0">
                <a:ea typeface="ＭＳ Ｐゴシック" charset="-128"/>
              </a:rPr>
              <a:t>INSERT (suite)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87234"/>
            <a:ext cx="8229600" cy="545247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fr-FR" altLang="fr-FR" sz="2200" dirty="0">
                <a:ea typeface="ＭＳ Ｐゴシック" panose="020B0600070205080204" pitchFamily="34" charset="-128"/>
              </a:rPr>
              <a:t>Exemple sans nom des colonne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fr-FR" altLang="fr-FR" sz="1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INSERT INTO </a:t>
            </a:r>
            <a:r>
              <a:rPr lang="fr-FR" altLang="fr-FR" sz="16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dept</a:t>
            </a:r>
            <a:endParaRPr lang="fr-FR" altLang="fr-FR" sz="16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fr-FR" altLang="fr-FR" sz="1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VALUES (50, </a:t>
            </a:r>
            <a:r>
              <a:rPr lang="fr-FR" altLang="fr-FR" sz="16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null</a:t>
            </a:r>
            <a:r>
              <a:rPr lang="fr-FR" altLang="fr-FR" sz="1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, </a:t>
            </a:r>
            <a:r>
              <a:rPr lang="fr-FR" altLang="fr-FR" sz="16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null</a:t>
            </a:r>
            <a:r>
              <a:rPr lang="fr-FR" altLang="fr-FR" sz="1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fr-FR" altLang="fr-FR" sz="2200" dirty="0">
                <a:ea typeface="ＭＳ Ｐゴシック" panose="020B0600070205080204" pitchFamily="34" charset="-128"/>
              </a:rPr>
              <a:t>Exemple avec noms de colonnes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fr-FR" altLang="fr-FR" sz="1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INSERT INTO </a:t>
            </a:r>
            <a:r>
              <a:rPr lang="fr-FR" altLang="fr-FR" sz="16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dept</a:t>
            </a:r>
            <a:r>
              <a:rPr lang="fr-FR" altLang="fr-FR" sz="1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(</a:t>
            </a:r>
            <a:r>
              <a:rPr lang="fr-FR" altLang="fr-FR" sz="16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deptno</a:t>
            </a:r>
            <a:r>
              <a:rPr lang="fr-FR" altLang="fr-FR" sz="1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fr-FR" altLang="fr-FR" sz="1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VALUES (50)</a:t>
            </a:r>
          </a:p>
          <a:p>
            <a:pPr lvl="1">
              <a:lnSpc>
                <a:spcPct val="80000"/>
              </a:lnSpc>
            </a:pPr>
            <a:r>
              <a:rPr lang="fr-FR" altLang="fr-FR" sz="1600" dirty="0">
                <a:ea typeface="ＭＳ Ｐゴシック" panose="020B0600070205080204" pitchFamily="34" charset="-128"/>
              </a:rPr>
              <a:t>=&gt; Pour une meilleure évolutivité, il est préférable de nommer les colonnes utilisées</a:t>
            </a:r>
          </a:p>
          <a:p>
            <a:pPr>
              <a:lnSpc>
                <a:spcPct val="80000"/>
              </a:lnSpc>
            </a:pPr>
            <a:r>
              <a:rPr lang="fr-FR" altLang="fr-FR" sz="2200" dirty="0">
                <a:ea typeface="ＭＳ Ｐゴシック" panose="020B0600070205080204" pitchFamily="34" charset="-128"/>
              </a:rPr>
              <a:t>Exemples insert avec select (permet d’</a:t>
            </a:r>
            <a:r>
              <a:rPr lang="fr-FR" altLang="ja-JP" sz="2200" dirty="0"/>
              <a:t>insérer plusieurs lignes) 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fr-FR" altLang="fr-FR" sz="1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INSERT INTO essai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fr-FR" altLang="fr-FR" sz="1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SELECT *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fr-FR" altLang="fr-FR" sz="1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FROM   </a:t>
            </a:r>
            <a:r>
              <a:rPr lang="fr-FR" altLang="fr-FR" sz="16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emp</a:t>
            </a:r>
            <a:r>
              <a:rPr lang="fr-FR" altLang="fr-FR" sz="1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fr-FR" altLang="fr-FR" sz="1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fr-FR" altLang="fr-FR" sz="1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INSERT INTO </a:t>
            </a:r>
            <a:r>
              <a:rPr lang="fr-FR" altLang="fr-FR" sz="16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emp</a:t>
            </a:r>
            <a:r>
              <a:rPr lang="fr-FR" altLang="fr-FR" sz="1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(</a:t>
            </a:r>
            <a:r>
              <a:rPr lang="fr-FR" altLang="fr-FR" sz="16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empno</a:t>
            </a:r>
            <a:r>
              <a:rPr lang="fr-FR" altLang="fr-FR" sz="1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, </a:t>
            </a:r>
            <a:r>
              <a:rPr lang="fr-FR" altLang="fr-FR" sz="16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ename</a:t>
            </a:r>
            <a:r>
              <a:rPr lang="fr-FR" altLang="fr-FR" sz="1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, job, sal, </a:t>
            </a:r>
            <a:r>
              <a:rPr lang="fr-FR" altLang="fr-FR" sz="16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deptno</a:t>
            </a:r>
            <a:r>
              <a:rPr lang="fr-FR" altLang="fr-FR" sz="1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fr-FR" altLang="fr-FR" sz="1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SELECT 100, 'Dupont Jean', 'Vendeur', 2000, </a:t>
            </a:r>
            <a:r>
              <a:rPr lang="fr-FR" altLang="fr-FR" sz="16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deptno</a:t>
            </a:r>
            <a:r>
              <a:rPr lang="fr-FR" altLang="fr-FR" sz="1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FROM DEPT WHERE LOC='Paris’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fr-FR" altLang="fr-FR" sz="16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fr-FR" altLang="fr-FR" sz="1600" b="1" dirty="0">
                <a:latin typeface="+mj-lt"/>
                <a:ea typeface="ＭＳ Ｐゴシック" panose="020B0600070205080204" pitchFamily="34" charset="-128"/>
              </a:rPr>
              <a:t>ET NON  (pas de SELECT dans un VALUES) 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fr-FR" altLang="fr-FR" sz="1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INSERT INTO </a:t>
            </a:r>
            <a:r>
              <a:rPr lang="fr-FR" altLang="fr-FR" sz="16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emp</a:t>
            </a:r>
            <a:r>
              <a:rPr lang="fr-FR" altLang="fr-FR" sz="1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(</a:t>
            </a:r>
            <a:r>
              <a:rPr lang="fr-FR" altLang="fr-FR" sz="16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empno</a:t>
            </a:r>
            <a:r>
              <a:rPr lang="fr-FR" altLang="fr-FR" sz="1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, </a:t>
            </a:r>
            <a:r>
              <a:rPr lang="fr-FR" altLang="fr-FR" sz="16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ename</a:t>
            </a:r>
            <a:r>
              <a:rPr lang="fr-FR" altLang="fr-FR" sz="1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, job, sal, </a:t>
            </a:r>
            <a:r>
              <a:rPr lang="fr-FR" altLang="fr-FR" sz="16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deptno</a:t>
            </a:r>
            <a:r>
              <a:rPr lang="fr-FR" altLang="fr-FR" sz="1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fr-FR" altLang="fr-FR" sz="1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VALUES(100, 'Dupont Jean', 'Vendeur', 2000, SELECT </a:t>
            </a:r>
            <a:r>
              <a:rPr lang="fr-FR" altLang="fr-FR" sz="16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deptno</a:t>
            </a:r>
            <a:r>
              <a:rPr lang="fr-FR" altLang="fr-FR" sz="1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FROM DEPT WHERE LOC='Paris')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fr-FR" altLang="fr-FR" sz="16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180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3CE2FAF2-50D6-BF4D-BDE4-3B3E66C1A0C3}"/>
              </a:ext>
            </a:extLst>
          </p:cNvPr>
          <p:cNvGrpSpPr/>
          <p:nvPr/>
        </p:nvGrpSpPr>
        <p:grpSpPr>
          <a:xfrm>
            <a:off x="3838755" y="6003985"/>
            <a:ext cx="828136" cy="655607"/>
            <a:chOff x="3838755" y="6003985"/>
            <a:chExt cx="828136" cy="655607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5B16D781-B916-164E-B493-12A9A288FAA8}"/>
                </a:ext>
              </a:extLst>
            </p:cNvPr>
            <p:cNvCxnSpPr/>
            <p:nvPr/>
          </p:nvCxnSpPr>
          <p:spPr>
            <a:xfrm>
              <a:off x="3838755" y="6003985"/>
              <a:ext cx="828136" cy="65560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8ECB025C-4F43-7447-A976-F071643549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8755" y="6003985"/>
              <a:ext cx="828136" cy="65560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291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fr-FR" dirty="0">
                <a:ea typeface="ＭＳ Ｐゴシック" charset="-128"/>
              </a:rPr>
              <a:t>UPDATE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fr-FR" altLang="fr-FR" dirty="0">
                <a:ea typeface="ＭＳ Ｐゴシック" panose="020B0600070205080204" pitchFamily="34" charset="-128"/>
              </a:rPr>
              <a:t>On modifie une table avec la commande UPDATE: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fr-FR" altLang="fr-FR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UPDATE R SET A1=v1,A2=v2,...,An=</a:t>
            </a:r>
            <a:r>
              <a:rPr lang="fr-FR" altLang="fr-FR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vn</a:t>
            </a:r>
            <a:endParaRPr lang="fr-FR" altLang="fr-FR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fr-FR" altLang="fr-FR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WHERE </a:t>
            </a:r>
            <a:r>
              <a:rPr lang="fr-FR" altLang="fr-FR" i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condition</a:t>
            </a:r>
          </a:p>
          <a:p>
            <a:pPr>
              <a:lnSpc>
                <a:spcPct val="80000"/>
              </a:lnSpc>
            </a:pPr>
            <a:r>
              <a:rPr lang="fr-FR" altLang="fr-FR" dirty="0">
                <a:ea typeface="ＭＳ Ｐゴシック" panose="020B0600070205080204" pitchFamily="34" charset="-128"/>
              </a:rPr>
              <a:t>Contrairement à INSERT, UPDATE s'applique à un ensemble de lignes.</a:t>
            </a:r>
          </a:p>
          <a:p>
            <a:pPr lvl="1">
              <a:lnSpc>
                <a:spcPct val="80000"/>
              </a:lnSpc>
            </a:pPr>
            <a:r>
              <a:rPr lang="fr-FR" altLang="fr-FR" dirty="0">
                <a:ea typeface="ＭＳ Ｐゴシック" panose="020B0600070205080204" pitchFamily="34" charset="-128"/>
              </a:rPr>
              <a:t>On énumère les attributs que l'on veut modifier.</a:t>
            </a:r>
          </a:p>
          <a:p>
            <a:pPr lvl="1">
              <a:lnSpc>
                <a:spcPct val="80000"/>
              </a:lnSpc>
            </a:pPr>
            <a:r>
              <a:rPr lang="fr-FR" altLang="fr-FR" dirty="0">
                <a:ea typeface="ＭＳ Ｐゴシック" panose="020B0600070205080204" pitchFamily="34" charset="-128"/>
              </a:rPr>
              <a:t>On indique à chaque fois la nouvelle valeur.</a:t>
            </a:r>
          </a:p>
          <a:p>
            <a:pPr lvl="1">
              <a:lnSpc>
                <a:spcPct val="80000"/>
              </a:lnSpc>
            </a:pPr>
            <a:r>
              <a:rPr lang="fr-FR" altLang="fr-FR" dirty="0">
                <a:ea typeface="ＭＳ Ｐゴシック" panose="020B0600070205080204" pitchFamily="34" charset="-128"/>
              </a:rPr>
              <a:t>La clause </a:t>
            </a:r>
            <a:r>
              <a:rPr lang="fr-FR" altLang="fr-FR" b="1" dirty="0">
                <a:ea typeface="ＭＳ Ｐゴシック" panose="020B0600070205080204" pitchFamily="34" charset="-128"/>
              </a:rPr>
              <a:t>WHERE </a:t>
            </a:r>
            <a:r>
              <a:rPr lang="fr-FR" altLang="fr-FR" i="1" dirty="0">
                <a:ea typeface="ＭＳ Ｐゴシック" panose="020B0600070205080204" pitchFamily="34" charset="-128"/>
              </a:rPr>
              <a:t>condition </a:t>
            </a:r>
            <a:r>
              <a:rPr lang="fr-FR" altLang="fr-FR" dirty="0">
                <a:ea typeface="ＭＳ Ｐゴシック" panose="020B0600070205080204" pitchFamily="34" charset="-128"/>
              </a:rPr>
              <a:t>permet de spécifier les lignes auxquelles s'applique la mise à jour. Elle est identique au WHERE du SELECT</a:t>
            </a:r>
          </a:p>
          <a:p>
            <a:pPr>
              <a:lnSpc>
                <a:spcPct val="80000"/>
              </a:lnSpc>
            </a:pPr>
            <a:r>
              <a:rPr lang="fr-FR" altLang="fr-FR" dirty="0">
                <a:ea typeface="ＭＳ Ｐゴシック" panose="020B0600070205080204" pitchFamily="34" charset="-128"/>
              </a:rPr>
              <a:t>Bien entendu, on ne peut pas violer les contraintes d</a:t>
            </a:r>
            <a:r>
              <a:rPr lang="ja-JP" altLang="fr-FR"/>
              <a:t>’</a:t>
            </a:r>
            <a:r>
              <a:rPr lang="fr-FR" altLang="ja-JP" dirty="0"/>
              <a:t>intégrité de la table.</a:t>
            </a:r>
            <a:endParaRPr lang="fr-FR" altLang="fr-FR" dirty="0">
              <a:ea typeface="ＭＳ Ｐゴシック" panose="020B0600070205080204" pitchFamily="34" charset="-128"/>
            </a:endParaRPr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180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6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fr-FR" dirty="0">
                <a:ea typeface="ＭＳ Ｐゴシック" charset="-128"/>
              </a:rPr>
              <a:t>UPDATE (suite)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fr-FR" altLang="fr-FR" dirty="0">
                <a:ea typeface="ＭＳ Ｐゴシック" panose="020B0600070205080204" pitchFamily="34" charset="-128"/>
              </a:rPr>
              <a:t>Exemples :</a:t>
            </a:r>
            <a:endParaRPr lang="fr-FR" altLang="fr-FR" sz="20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fr-FR" altLang="fr-FR" sz="2200" dirty="0">
                <a:ea typeface="ＭＳ Ｐゴシック" panose="020B0600070205080204" pitchFamily="34" charset="-128"/>
              </a:rPr>
              <a:t>sans WHERE : augmentation des salaires de 5 %</a:t>
            </a:r>
            <a:endParaRPr lang="fr-FR" altLang="fr-FR" b="1" dirty="0"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fr-FR" altLang="fr-FR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UPDATE </a:t>
            </a:r>
            <a:r>
              <a:rPr lang="fr-FR" altLang="fr-FR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emp</a:t>
            </a:r>
            <a:endParaRPr lang="fr-FR" altLang="fr-FR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fr-FR" altLang="fr-FR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SET    sal = sal * 1.05;</a:t>
            </a:r>
            <a:endParaRPr lang="fr-FR" altLang="fr-FR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fr-FR" altLang="fr-FR" sz="2200" dirty="0">
                <a:ea typeface="ＭＳ Ｐゴシック" panose="020B0600070205080204" pitchFamily="34" charset="-128"/>
              </a:rPr>
              <a:t>avec WHERE : augmentation du salaire des vendeurs</a:t>
            </a:r>
            <a:endParaRPr lang="fr-FR" altLang="fr-FR" b="1" dirty="0"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fr-FR" altLang="fr-FR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UPDATE </a:t>
            </a:r>
            <a:r>
              <a:rPr lang="fr-FR" altLang="fr-FR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emp</a:t>
            </a:r>
            <a:endParaRPr lang="fr-FR" altLang="fr-FR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fr-FR" altLang="fr-FR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SET    sal = sal * 1.05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fr-FR" altLang="fr-FR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WHERE  job = 'SALESMAN';</a:t>
            </a:r>
          </a:p>
          <a:p>
            <a:pPr>
              <a:lnSpc>
                <a:spcPct val="90000"/>
              </a:lnSpc>
            </a:pPr>
            <a:r>
              <a:rPr lang="fr-FR" altLang="fr-FR" dirty="0">
                <a:ea typeface="ＭＳ Ｐゴシック" panose="020B0600070205080204" pitchFamily="34" charset="-128"/>
              </a:rPr>
              <a:t>Exemple : sous-requête synchronisée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fr-FR" altLang="fr-FR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UPDATE </a:t>
            </a:r>
            <a:r>
              <a:rPr lang="fr-FR" altLang="fr-FR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emp</a:t>
            </a:r>
            <a:r>
              <a:rPr lang="fr-FR" altLang="fr-FR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fr-FR" altLang="fr-FR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SET    sal = (SELECT AVG(e2.sal)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fr-FR" altLang="fr-FR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  	     	    FROM   </a:t>
            </a:r>
            <a:r>
              <a:rPr lang="fr-FR" altLang="fr-FR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emp</a:t>
            </a:r>
            <a:r>
              <a:rPr lang="fr-FR" altLang="fr-FR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e2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fr-FR" altLang="fr-FR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   WHERE  </a:t>
            </a:r>
            <a:r>
              <a:rPr lang="fr-FR" altLang="fr-FR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e.deptno</a:t>
            </a:r>
            <a:r>
              <a:rPr lang="fr-FR" altLang="fr-FR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e2.deptno);</a:t>
            </a:r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180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93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>
                <a:ea typeface="ＭＳ Ｐゴシック" charset="-128"/>
              </a:rPr>
              <a:t>DELETE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1800"/>
          </a:p>
        </p:txBody>
      </p:sp>
      <p:sp>
        <p:nvSpPr>
          <p:cNvPr id="3379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fr-FR" altLang="fr-FR" sz="2800" dirty="0">
                <a:ea typeface="ＭＳ Ｐゴシック" panose="020B0600070205080204" pitchFamily="34" charset="-128"/>
              </a:rPr>
              <a:t>On détruit une ou plusieurs lignes dans une table avec la commande DELETE 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fr-FR" altLang="fr-FR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DELETE FROM R WHERE </a:t>
            </a:r>
            <a:r>
              <a:rPr lang="fr-FR" altLang="fr-FR" sz="2400" i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condition</a:t>
            </a:r>
          </a:p>
          <a:p>
            <a:pPr>
              <a:lnSpc>
                <a:spcPct val="90000"/>
              </a:lnSpc>
            </a:pPr>
            <a:r>
              <a:rPr lang="fr-FR" altLang="fr-FR" sz="2800" dirty="0">
                <a:ea typeface="ＭＳ Ｐゴシック" panose="020B0600070205080204" pitchFamily="34" charset="-128"/>
              </a:rPr>
              <a:t>La plus simple des commandes de mise-à-jour puisque elle s'applique à des lignes et non à des attributs.</a:t>
            </a:r>
          </a:p>
          <a:p>
            <a:pPr>
              <a:lnSpc>
                <a:spcPct val="90000"/>
              </a:lnSpc>
            </a:pPr>
            <a:r>
              <a:rPr lang="fr-FR" altLang="fr-FR" sz="2800" dirty="0">
                <a:ea typeface="ＭＳ Ｐゴシック" panose="020B0600070205080204" pitchFamily="34" charset="-128"/>
              </a:rPr>
              <a:t>Comme précédemment, la clause WHERE </a:t>
            </a:r>
            <a:r>
              <a:rPr lang="fr-FR" altLang="fr-FR" sz="2800" i="1" dirty="0">
                <a:ea typeface="ＭＳ Ｐゴシック" panose="020B0600070205080204" pitchFamily="34" charset="-128"/>
              </a:rPr>
              <a:t>condition </a:t>
            </a:r>
            <a:r>
              <a:rPr lang="fr-FR" altLang="fr-FR" sz="2800" dirty="0">
                <a:ea typeface="ＭＳ Ｐゴシック" panose="020B0600070205080204" pitchFamily="34" charset="-128"/>
              </a:rPr>
              <a:t>est identique au WHERE du SELECT (=restriction des nombres de lignes impliquées)</a:t>
            </a:r>
            <a:endParaRPr lang="fr-FR" altLang="fr-FR" sz="28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24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Clarté.thmx</Template>
  <TotalTime>1958</TotalTime>
  <Words>687</Words>
  <Application>Microsoft Macintosh PowerPoint</Application>
  <PresentationFormat>Affichage à l'écran (4:3)</PresentationFormat>
  <Paragraphs>108</Paragraphs>
  <Slides>10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Tahoma</vt:lpstr>
      <vt:lpstr>Times New Roman</vt:lpstr>
      <vt:lpstr>Wingdings</vt:lpstr>
      <vt:lpstr>Clarté</vt:lpstr>
      <vt:lpstr>Bases de données</vt:lpstr>
      <vt:lpstr>Plan du cours</vt:lpstr>
      <vt:lpstr>Préambule</vt:lpstr>
      <vt:lpstr>Principe</vt:lpstr>
      <vt:lpstr>INSERT</vt:lpstr>
      <vt:lpstr>INSERT (suite)</vt:lpstr>
      <vt:lpstr>UPDATE</vt:lpstr>
      <vt:lpstr>UPDATE (suite)</vt:lpstr>
      <vt:lpstr>DELETE</vt:lpstr>
      <vt:lpstr>DELETE (suite)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. .</dc:creator>
  <cp:lastModifiedBy>Vincent COUTURIER</cp:lastModifiedBy>
  <cp:revision>805</cp:revision>
  <cp:lastPrinted>2020-04-22T10:06:19Z</cp:lastPrinted>
  <dcterms:created xsi:type="dcterms:W3CDTF">2015-01-21T14:24:05Z</dcterms:created>
  <dcterms:modified xsi:type="dcterms:W3CDTF">2020-11-02T10:58:34Z</dcterms:modified>
</cp:coreProperties>
</file>