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in 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Debugging a Job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276600"/>
            <a:ext cx="66770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50958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86600" y="4838700"/>
            <a:ext cx="914400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smtClean="0"/>
              <a:t>Counter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690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Debugging a Job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2866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14400" y="1532710"/>
            <a:ext cx="341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Screenshot of the tasks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3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Debugging a Job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41" y="2133600"/>
            <a:ext cx="74485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4356" y="1524000"/>
            <a:ext cx="8595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Screenshot of the task details </a:t>
            </a:r>
            <a:r>
              <a:rPr lang="en-US" i="1" dirty="0" smtClean="0"/>
              <a:t>page, we can access here by click on the link</a:t>
            </a:r>
          </a:p>
          <a:p>
            <a:r>
              <a:rPr lang="en-US" i="1" dirty="0" smtClean="0"/>
              <a:t>In previous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6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58293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3" y="3657600"/>
            <a:ext cx="5695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858000" y="1882930"/>
            <a:ext cx="9906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System Log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858000" y="3048000"/>
            <a:ext cx="13716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Audit Logging</a:t>
            </a:r>
            <a:endParaRPr lang="en-US" sz="1100" dirty="0"/>
          </a:p>
        </p:txBody>
      </p:sp>
      <p:sp>
        <p:nvSpPr>
          <p:cNvPr id="9" name="Rectangle 8"/>
          <p:cNvSpPr/>
          <p:nvPr/>
        </p:nvSpPr>
        <p:spPr>
          <a:xfrm>
            <a:off x="6858000" y="3905250"/>
            <a:ext cx="13716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Job History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6858000" y="5257800"/>
            <a:ext cx="13716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 smtClean="0"/>
              <a:t>Stdout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815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64960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52621"/>
            <a:ext cx="43243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9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	</a:t>
            </a:r>
            <a:r>
              <a:rPr lang="en-US" sz="2400" dirty="0" smtClean="0"/>
              <a:t>The map and reduce functions in MapReduce are easy to test in isolation, which is a consequence of their functional style. For known inputs, they produce known outputs.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The following example is a program calculating the max temperature in </a:t>
            </a:r>
            <a:r>
              <a:rPr lang="en-US" sz="2400" dirty="0" err="1" smtClean="0"/>
              <a:t>Hadoop</a:t>
            </a:r>
            <a:r>
              <a:rPr lang="en-US" sz="2400" dirty="0" smtClean="0"/>
              <a:t> framework</a:t>
            </a:r>
            <a:endParaRPr lang="en-US" sz="32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sz="2000" dirty="0" smtClean="0"/>
              <a:t>Unit test driver for </a:t>
            </a:r>
            <a:r>
              <a:rPr lang="en-US" sz="2000" dirty="0" err="1" smtClean="0"/>
              <a:t>mapper</a:t>
            </a:r>
            <a:r>
              <a:rPr lang="en-US" sz="2000" dirty="0" smtClean="0"/>
              <a:t>: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439025" cy="398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3810000" y="2438400"/>
            <a:ext cx="3886200" cy="923330"/>
            <a:chOff x="3810000" y="2438400"/>
            <a:chExt cx="388620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953000" y="2438400"/>
              <a:ext cx="2743200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Mockito</a:t>
              </a:r>
              <a:r>
                <a:rPr lang="en-US" dirty="0" smtClean="0">
                  <a:solidFill>
                    <a:srgbClr val="FF0000"/>
                  </a:solidFill>
                </a:rPr>
                <a:t> is an open source testing framework for Java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3810000" y="2590800"/>
              <a:ext cx="1143000" cy="30926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43400" y="4191000"/>
            <a:ext cx="4267200" cy="1066800"/>
            <a:chOff x="3429000" y="2438400"/>
            <a:chExt cx="4267200" cy="1066800"/>
          </a:xfrm>
        </p:grpSpPr>
        <p:sp>
          <p:nvSpPr>
            <p:cNvPr id="16" name="TextBox 15"/>
            <p:cNvSpPr txBox="1"/>
            <p:nvPr/>
          </p:nvSpPr>
          <p:spPr>
            <a:xfrm>
              <a:off x="4953000" y="2438400"/>
              <a:ext cx="2743200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It passes a weather record as input to the </a:t>
              </a:r>
              <a:r>
                <a:rPr lang="en-US" dirty="0" err="1" smtClean="0">
                  <a:solidFill>
                    <a:srgbClr val="FF0000"/>
                  </a:solidFill>
                </a:rPr>
                <a:t>mapper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3429000" y="2900065"/>
              <a:ext cx="1524000" cy="60513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143000" y="3505200"/>
            <a:ext cx="2743200" cy="2057400"/>
            <a:chOff x="4953000" y="2438400"/>
            <a:chExt cx="2743200" cy="2057400"/>
          </a:xfrm>
        </p:grpSpPr>
        <p:sp>
          <p:nvSpPr>
            <p:cNvPr id="27" name="TextBox 26"/>
            <p:cNvSpPr txBox="1"/>
            <p:nvPr/>
          </p:nvSpPr>
          <p:spPr>
            <a:xfrm>
              <a:off x="4953000" y="2438400"/>
              <a:ext cx="2743200" cy="830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Then checks</a:t>
              </a:r>
            </a:p>
            <a:p>
              <a:r>
                <a:rPr lang="en-US" sz="1600" dirty="0" smtClean="0">
                  <a:solidFill>
                    <a:srgbClr val="FF0000"/>
                  </a:solidFill>
                </a:rPr>
                <a:t>the output is the year and temperature reading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>
              <a:stCxn id="27" idx="2"/>
            </p:cNvCxnSpPr>
            <p:nvPr/>
          </p:nvCxnSpPr>
          <p:spPr>
            <a:xfrm>
              <a:off x="6324600" y="3269397"/>
              <a:ext cx="1143000" cy="122640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mock()  </a:t>
            </a:r>
            <a:r>
              <a:rPr lang="en-US" sz="2400" dirty="0" smtClean="0"/>
              <a:t>To create a mock Context, we call </a:t>
            </a:r>
            <a:r>
              <a:rPr lang="en-US" sz="2400" dirty="0" err="1" smtClean="0"/>
              <a:t>Mockito’s</a:t>
            </a:r>
            <a:r>
              <a:rPr lang="en-US" sz="2400" dirty="0" smtClean="0"/>
              <a:t> mock() method (a static import), passing the class of the type we want to mock.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Map() </a:t>
            </a:r>
            <a:r>
              <a:rPr lang="en-US" sz="2400" dirty="0" smtClean="0"/>
              <a:t>Then we invoke the </a:t>
            </a:r>
            <a:r>
              <a:rPr lang="en-US" sz="2400" dirty="0" err="1" smtClean="0"/>
              <a:t>mapper’s</a:t>
            </a:r>
            <a:r>
              <a:rPr lang="en-US" sz="2400" dirty="0" smtClean="0"/>
              <a:t> map() method, which executes the code being tested.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Verify() </a:t>
            </a:r>
            <a:r>
              <a:rPr lang="en-US" sz="2400" dirty="0" smtClean="0"/>
              <a:t>Here we verify that Context’s write() method was called with a Text object representing the year (1950) and an </a:t>
            </a:r>
            <a:r>
              <a:rPr lang="en-US" sz="2400" dirty="0" err="1" smtClean="0"/>
              <a:t>IntWritable</a:t>
            </a:r>
            <a:r>
              <a:rPr lang="en-US" sz="2400" dirty="0" smtClean="0"/>
              <a:t> representing the temperature (−1.1°C).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Unit test driver for reducer: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1100" dirty="0" smtClean="0"/>
          </a:p>
          <a:p>
            <a:pPr marL="0">
              <a:buNone/>
            </a:pPr>
            <a:r>
              <a:rPr lang="en-US" sz="2000" dirty="0" smtClean="0"/>
              <a:t>Source code for reducer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828801"/>
            <a:ext cx="6096000" cy="19279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215780"/>
            <a:ext cx="5791200" cy="256602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5334000" y="2819402"/>
            <a:ext cx="3276600" cy="1380528"/>
            <a:chOff x="4419600" y="1981202"/>
            <a:chExt cx="3276600" cy="1380528"/>
          </a:xfrm>
        </p:grpSpPr>
        <p:sp>
          <p:nvSpPr>
            <p:cNvPr id="7" name="TextBox 6"/>
            <p:cNvSpPr txBox="1"/>
            <p:nvPr/>
          </p:nvSpPr>
          <p:spPr>
            <a:xfrm>
              <a:off x="4953000" y="2438400"/>
              <a:ext cx="2743200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Two parameter for the reducer to compare with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4419600" y="1981202"/>
              <a:ext cx="533400" cy="9188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 driver test the job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20238"/>
            <a:ext cx="6643687" cy="52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200400" y="228600"/>
            <a:ext cx="3320716" cy="1371600"/>
            <a:chOff x="4953000" y="2438400"/>
            <a:chExt cx="2743200" cy="1371600"/>
          </a:xfrm>
        </p:grpSpPr>
        <p:sp>
          <p:nvSpPr>
            <p:cNvPr id="7" name="TextBox 6"/>
            <p:cNvSpPr txBox="1"/>
            <p:nvPr/>
          </p:nvSpPr>
          <p:spPr>
            <a:xfrm>
              <a:off x="4953000" y="2438400"/>
              <a:ext cx="2743200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</a:rPr>
                <a:t>A tool interface that supports handling of generic command-line options.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6324600" y="3638729"/>
              <a:ext cx="1020417" cy="17127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57800" y="5181600"/>
            <a:ext cx="3886200" cy="914400"/>
            <a:chOff x="4485861" y="3048000"/>
            <a:chExt cx="3210339" cy="914400"/>
          </a:xfrm>
        </p:grpSpPr>
        <p:sp>
          <p:nvSpPr>
            <p:cNvPr id="13" name="TextBox 12"/>
            <p:cNvSpPr txBox="1"/>
            <p:nvPr/>
          </p:nvSpPr>
          <p:spPr>
            <a:xfrm>
              <a:off x="4485861" y="3048000"/>
              <a:ext cx="3210339" cy="58477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accent2"/>
                  </a:solidFill>
                </a:rPr>
                <a:t>ToolRunner</a:t>
              </a:r>
              <a:r>
                <a:rPr lang="en-US" sz="1600" dirty="0" smtClean="0">
                  <a:solidFill>
                    <a:schemeClr val="accent2"/>
                  </a:solidFill>
                </a:rPr>
                <a:t> can be used to run classes implementing Tool interface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5618922" y="3632775"/>
              <a:ext cx="472109" cy="32962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5823284" y="3429000"/>
            <a:ext cx="3320716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By adding a driver class which can run the job in custom configuration, the job can be tested locally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The MapReduce Web </a:t>
            </a:r>
            <a:r>
              <a:rPr lang="en-US" sz="3200" dirty="0" smtClean="0"/>
              <a:t>UI-</a:t>
            </a:r>
            <a:r>
              <a:rPr lang="en-US" sz="3200" b="0" dirty="0"/>
              <a:t>The </a:t>
            </a:r>
            <a:r>
              <a:rPr lang="en-US" sz="3200" b="0" dirty="0" err="1"/>
              <a:t>jobtracker</a:t>
            </a:r>
            <a:r>
              <a:rPr lang="en-US" sz="3200" b="0" dirty="0"/>
              <a:t> page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468751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28265" y="1704945"/>
            <a:ext cx="2291736" cy="230832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700"/>
            </a:lvl1pPr>
          </a:lstStyle>
          <a:p>
            <a:pPr marL="0" indent="0">
              <a:buNone/>
            </a:pPr>
            <a:r>
              <a:rPr lang="en-US" altLang="zh-CN" sz="900" dirty="0" smtClean="0"/>
              <a:t>D</a:t>
            </a:r>
            <a:r>
              <a:rPr lang="en-US" sz="900" dirty="0" smtClean="0"/>
              <a:t>etails </a:t>
            </a:r>
            <a:r>
              <a:rPr lang="en-US" sz="900" dirty="0"/>
              <a:t>of the Hadoop installation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5334000" y="2209800"/>
            <a:ext cx="2819400" cy="118494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/>
              <a:t>number of maps and </a:t>
            </a:r>
            <a:r>
              <a:rPr lang="en-US" sz="700" dirty="0" smtClean="0"/>
              <a:t>reduces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number of job </a:t>
            </a:r>
            <a:r>
              <a:rPr lang="en-US" sz="800" dirty="0" smtClean="0"/>
              <a:t>submissions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number of </a:t>
            </a:r>
            <a:r>
              <a:rPr lang="en-US" sz="800" dirty="0" err="1"/>
              <a:t>tasktracker</a:t>
            </a:r>
            <a:r>
              <a:rPr lang="en-US" sz="800" dirty="0"/>
              <a:t> nodes currently </a:t>
            </a:r>
            <a:r>
              <a:rPr lang="en-US" sz="800" dirty="0" smtClean="0"/>
              <a:t>available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   cluster’s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number of map and reduce slots available across</a:t>
            </a:r>
          </a:p>
          <a:p>
            <a:r>
              <a:rPr lang="en-US" sz="800" dirty="0" smtClean="0"/>
              <a:t>     the cluster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number </a:t>
            </a:r>
            <a:r>
              <a:rPr lang="en-US" sz="800" dirty="0" smtClean="0"/>
              <a:t>of available </a:t>
            </a:r>
            <a:r>
              <a:rPr lang="en-US" sz="800" dirty="0"/>
              <a:t>slots per </a:t>
            </a:r>
            <a:r>
              <a:rPr lang="en-US" sz="800" dirty="0" smtClean="0"/>
              <a:t>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number of </a:t>
            </a:r>
            <a:r>
              <a:rPr lang="en-US" sz="800" dirty="0" err="1"/>
              <a:t>tasktrackers</a:t>
            </a:r>
            <a:r>
              <a:rPr lang="en-US" sz="800" dirty="0"/>
              <a:t> that have been </a:t>
            </a:r>
            <a:r>
              <a:rPr lang="en-US" sz="800" dirty="0" smtClean="0"/>
              <a:t>blacklisted by </a:t>
            </a:r>
            <a:r>
              <a:rPr lang="en-US" sz="800" dirty="0"/>
              <a:t>the </a:t>
            </a:r>
            <a:r>
              <a:rPr lang="en-US" sz="800" dirty="0" err="1"/>
              <a:t>jobtracker</a:t>
            </a:r>
            <a:endParaRPr lang="en-US" sz="700" dirty="0"/>
          </a:p>
        </p:txBody>
      </p:sp>
      <p:sp>
        <p:nvSpPr>
          <p:cNvPr id="10" name="Rectangle 9"/>
          <p:cNvSpPr/>
          <p:nvPr/>
        </p:nvSpPr>
        <p:spPr>
          <a:xfrm>
            <a:off x="5328265" y="5319118"/>
            <a:ext cx="2971800" cy="600164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Links </a:t>
            </a:r>
            <a:r>
              <a:rPr lang="en-US" sz="1100" dirty="0"/>
              <a:t>to the </a:t>
            </a:r>
            <a:r>
              <a:rPr lang="en-US" sz="1100" dirty="0" err="1"/>
              <a:t>jobtracker’s</a:t>
            </a:r>
            <a:r>
              <a:rPr lang="en-US" sz="1100" dirty="0"/>
              <a:t> logs, and the </a:t>
            </a:r>
            <a:r>
              <a:rPr lang="en-US" sz="1100" dirty="0" err="1" smtClean="0"/>
              <a:t>jobtracker’s</a:t>
            </a:r>
            <a:r>
              <a:rPr lang="en-US" sz="1100" dirty="0"/>
              <a:t> </a:t>
            </a:r>
            <a:r>
              <a:rPr lang="en-US" sz="1100" dirty="0" smtClean="0"/>
              <a:t>history</a:t>
            </a:r>
            <a:r>
              <a:rPr lang="en-US" sz="1100" dirty="0"/>
              <a:t>: information on all the jobs that the </a:t>
            </a:r>
            <a:r>
              <a:rPr lang="en-US" sz="1100" dirty="0" err="1"/>
              <a:t>jobtracker</a:t>
            </a:r>
            <a:r>
              <a:rPr lang="en-US" sz="1100" dirty="0"/>
              <a:t> has run.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5334000" y="3810000"/>
            <a:ext cx="2819400" cy="938719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/>
              <a:t>Sections </a:t>
            </a:r>
            <a:r>
              <a:rPr lang="en-US" sz="1100" dirty="0"/>
              <a:t>for running, (successfully) completed, and failed </a:t>
            </a:r>
            <a:r>
              <a:rPr lang="en-US" sz="1100" dirty="0" smtClean="0"/>
              <a:t>jobs. Each </a:t>
            </a:r>
            <a:r>
              <a:rPr lang="en-US" sz="1100" dirty="0"/>
              <a:t>of these sections has a table of jobs, with a row per job that shows the job’s ID,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MapReduce</a:t>
            </a:r>
            <a:r>
              <a:rPr lang="en-US" sz="3200" dirty="0"/>
              <a:t> Web </a:t>
            </a:r>
            <a:r>
              <a:rPr lang="en-US" sz="3200" dirty="0" smtClean="0"/>
              <a:t>UI-</a:t>
            </a:r>
            <a:r>
              <a:rPr lang="en-US" sz="3200" b="0" dirty="0"/>
              <a:t> The job page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61135"/>
            <a:ext cx="6008478" cy="5320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1897380"/>
            <a:ext cx="16002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job owner </a:t>
            </a:r>
            <a:r>
              <a:rPr lang="en-US" sz="1100" dirty="0" smtClean="0"/>
              <a:t>and name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310655" y="2282100"/>
            <a:ext cx="2036305" cy="43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how long the job has been running </a:t>
            </a:r>
            <a:r>
              <a:rPr lang="en-US" sz="1100" dirty="0" smtClean="0"/>
              <a:t>for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5737860" y="1897380"/>
            <a:ext cx="2971800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The </a:t>
            </a:r>
            <a:r>
              <a:rPr lang="en-US" sz="1100" b="1" dirty="0"/>
              <a:t>job file </a:t>
            </a:r>
            <a:r>
              <a:rPr lang="en-US" sz="1100" dirty="0"/>
              <a:t>is the </a:t>
            </a:r>
            <a:r>
              <a:rPr lang="en-US" sz="1100" dirty="0" smtClean="0"/>
              <a:t>consolidated configuration </a:t>
            </a:r>
            <a:r>
              <a:rPr lang="en-US" sz="1100" dirty="0"/>
              <a:t>file for the job, containing all the properties and their values that were </a:t>
            </a:r>
            <a:r>
              <a:rPr lang="en-US" sz="1100" dirty="0" smtClean="0"/>
              <a:t>in effect </a:t>
            </a:r>
            <a:r>
              <a:rPr lang="en-US" sz="1100" dirty="0"/>
              <a:t>during the job run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617220" y="2955250"/>
            <a:ext cx="1676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“</a:t>
            </a:r>
            <a:r>
              <a:rPr lang="en-US" sz="1100" b="1" dirty="0" err="1"/>
              <a:t>Num</a:t>
            </a:r>
            <a:r>
              <a:rPr lang="en-US" sz="1100" b="1" dirty="0"/>
              <a:t> Tasks</a:t>
            </a:r>
            <a:r>
              <a:rPr lang="en-US" sz="1100" dirty="0"/>
              <a:t>” shows the total number of map and reduce tasks for this job</a:t>
            </a:r>
          </a:p>
          <a:p>
            <a:r>
              <a:rPr lang="en-US" sz="1100" dirty="0"/>
              <a:t>(a row for each)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470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MapReduce</a:t>
            </a:r>
            <a:r>
              <a:rPr lang="en-US" sz="3200" dirty="0"/>
              <a:t> Web UI-</a:t>
            </a:r>
            <a:r>
              <a:rPr lang="en-US" sz="3200" b="0" dirty="0"/>
              <a:t> The job page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98320"/>
            <a:ext cx="4814888" cy="34323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0" y="2380014"/>
            <a:ext cx="3352800" cy="1615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The </a:t>
            </a:r>
            <a:r>
              <a:rPr lang="en-US" sz="1100" b="1" dirty="0"/>
              <a:t>reduce completion graph </a:t>
            </a:r>
            <a:r>
              <a:rPr lang="en-US" sz="1100" dirty="0"/>
              <a:t>is divided into the three phases of</a:t>
            </a:r>
          </a:p>
          <a:p>
            <a:r>
              <a:rPr lang="en-US" sz="1100" dirty="0"/>
              <a:t>the reduce task: </a:t>
            </a:r>
            <a:endParaRPr lang="en-US" sz="1100" dirty="0" smtClean="0"/>
          </a:p>
          <a:p>
            <a:r>
              <a:rPr lang="en-US" sz="1100" dirty="0" smtClean="0"/>
              <a:t>1. copy </a:t>
            </a:r>
            <a:r>
              <a:rPr lang="en-US" sz="1100" dirty="0"/>
              <a:t>(when the map outputs are being transferred to the </a:t>
            </a:r>
            <a:r>
              <a:rPr lang="en-US" sz="1100" dirty="0" err="1"/>
              <a:t>reduce’s</a:t>
            </a:r>
            <a:r>
              <a:rPr lang="en-US" sz="1100" dirty="0"/>
              <a:t> </a:t>
            </a:r>
            <a:r>
              <a:rPr lang="en-US" sz="1100" dirty="0" err="1"/>
              <a:t>tasktracker</a:t>
            </a:r>
            <a:r>
              <a:rPr lang="en-US" sz="1100" dirty="0"/>
              <a:t>), </a:t>
            </a:r>
            <a:endParaRPr lang="en-US" sz="1100" dirty="0" smtClean="0"/>
          </a:p>
          <a:p>
            <a:r>
              <a:rPr lang="en-US" sz="1100" dirty="0" smtClean="0"/>
              <a:t>2. sort </a:t>
            </a:r>
            <a:r>
              <a:rPr lang="en-US" sz="1100" dirty="0"/>
              <a:t>(when the reduce inputs are being merged), </a:t>
            </a:r>
            <a:endParaRPr lang="en-US" sz="1100" dirty="0" smtClean="0"/>
          </a:p>
          <a:p>
            <a:r>
              <a:rPr lang="en-US" sz="1100" dirty="0" smtClean="0"/>
              <a:t>3. reduce </a:t>
            </a:r>
            <a:r>
              <a:rPr lang="en-US" sz="1100" dirty="0"/>
              <a:t>(when </a:t>
            </a:r>
            <a:r>
              <a:rPr lang="en-US" sz="1100" dirty="0" smtClean="0"/>
              <a:t>the reduce </a:t>
            </a:r>
            <a:r>
              <a:rPr lang="en-US" sz="1100" dirty="0"/>
              <a:t>function is being run to produce the final output).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3858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</TotalTime>
  <Words>461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Debugging in Hadoop</vt:lpstr>
      <vt:lpstr>Unit Test</vt:lpstr>
      <vt:lpstr>Unit Test</vt:lpstr>
      <vt:lpstr>Unit Test</vt:lpstr>
      <vt:lpstr>Unit Test</vt:lpstr>
      <vt:lpstr>Unit Test</vt:lpstr>
      <vt:lpstr>The MapReduce Web UI-The jobtracker page</vt:lpstr>
      <vt:lpstr>The MapReduce Web UI- The job page</vt:lpstr>
      <vt:lpstr>The MapReduce Web UI- The job page</vt:lpstr>
      <vt:lpstr>Debugging a Job</vt:lpstr>
      <vt:lpstr>Debugging a Job</vt:lpstr>
      <vt:lpstr>Debugging a Job</vt:lpstr>
      <vt:lpstr>Logs</vt:lpstr>
      <vt:lpstr>Logs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and Tuning Hadoop</dc:title>
  <dc:creator>Xinyu Chang</dc:creator>
  <cp:lastModifiedBy>XC</cp:lastModifiedBy>
  <cp:revision>51</cp:revision>
  <dcterms:created xsi:type="dcterms:W3CDTF">2006-08-16T00:00:00Z</dcterms:created>
  <dcterms:modified xsi:type="dcterms:W3CDTF">2014-03-10T23:26:21Z</dcterms:modified>
</cp:coreProperties>
</file>