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7"/>
  </p:notesMasterIdLst>
  <p:sldIdLst>
    <p:sldId id="285" r:id="rId2"/>
    <p:sldId id="286" r:id="rId3"/>
    <p:sldId id="303" r:id="rId4"/>
    <p:sldId id="293" r:id="rId5"/>
    <p:sldId id="294" r:id="rId6"/>
    <p:sldId id="257" r:id="rId7"/>
    <p:sldId id="295" r:id="rId8"/>
    <p:sldId id="304" r:id="rId9"/>
    <p:sldId id="328" r:id="rId10"/>
    <p:sldId id="296" r:id="rId11"/>
    <p:sldId id="265" r:id="rId12"/>
    <p:sldId id="300" r:id="rId13"/>
    <p:sldId id="330" r:id="rId14"/>
    <p:sldId id="332" r:id="rId15"/>
    <p:sldId id="268" r:id="rId16"/>
    <p:sldId id="271" r:id="rId17"/>
    <p:sldId id="305" r:id="rId18"/>
    <p:sldId id="302" r:id="rId19"/>
    <p:sldId id="306" r:id="rId20"/>
    <p:sldId id="308" r:id="rId21"/>
    <p:sldId id="307" r:id="rId22"/>
    <p:sldId id="335" r:id="rId23"/>
    <p:sldId id="336" r:id="rId24"/>
    <p:sldId id="334" r:id="rId25"/>
    <p:sldId id="325" r:id="rId26"/>
    <p:sldId id="310" r:id="rId27"/>
    <p:sldId id="275" r:id="rId28"/>
    <p:sldId id="292" r:id="rId29"/>
    <p:sldId id="276" r:id="rId30"/>
    <p:sldId id="312" r:id="rId31"/>
    <p:sldId id="313" r:id="rId32"/>
    <p:sldId id="288" r:id="rId33"/>
    <p:sldId id="326" r:id="rId34"/>
    <p:sldId id="281" r:id="rId35"/>
    <p:sldId id="282" r:id="rId36"/>
    <p:sldId id="408" r:id="rId37"/>
    <p:sldId id="405" r:id="rId38"/>
    <p:sldId id="406" r:id="rId39"/>
    <p:sldId id="283" r:id="rId40"/>
    <p:sldId id="412" r:id="rId41"/>
    <p:sldId id="411" r:id="rId42"/>
    <p:sldId id="284" r:id="rId43"/>
    <p:sldId id="323" r:id="rId44"/>
    <p:sldId id="316" r:id="rId45"/>
    <p:sldId id="410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E018503-A1F0-4763-8483-E5336AA2B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6F489-9172-44D5-A5CA-A2727F0FF553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92471-7BC2-473E-AA42-E89DA4C57F44}" type="slidenum">
              <a:rPr lang="en-US"/>
              <a:pPr/>
              <a:t>27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063FC-1FCA-43CB-816E-29B1F642A9A6}" type="slidenum">
              <a:rPr lang="en-US"/>
              <a:pPr/>
              <a:t>29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Type A is now strongly correlated with forms of heart disease.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BA4AE-862B-4940-B7AD-DBD366DBE5E6}" type="slidenum">
              <a:rPr lang="en-US"/>
              <a:pPr/>
              <a:t>34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The stress–job performance relationship</a:t>
            </a:r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5961-DE9B-4A35-88EA-06A879978548}" type="slidenum">
              <a:rPr lang="en-US"/>
              <a:pPr/>
              <a:t>35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8EF02-2934-484F-B0C0-5F555C136CFC}" type="slidenum">
              <a:rPr lang="en-US"/>
              <a:pPr/>
              <a:t>39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6AFE5-4939-4A38-AB90-269F98D02E15}" type="slidenum">
              <a:rPr lang="en-US"/>
              <a:pPr/>
              <a:t>42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EDC5B-06C6-41D3-824E-BC673EC81F0D}" type="slidenum">
              <a:rPr lang="en-US"/>
              <a:pPr/>
              <a:t>9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6B8AD-CE18-44C8-9F9A-68DC545427CA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F5A08-2DCD-44A8-A588-40C6CB8E59C6}" type="slidenum">
              <a:rPr lang="en-US"/>
              <a:pPr/>
              <a:t>13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DF162-2F01-4A62-B829-4FBA25911DED}" type="slidenum">
              <a:rPr lang="en-US"/>
              <a:pPr/>
              <a:t>14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7DE2C-36D2-4CF9-B692-6C936FC37AE2}" type="slidenum">
              <a:rPr lang="en-US"/>
              <a:pPr/>
              <a:t>15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BC4FE-A676-4587-A64D-6B42A4AF79AF}" type="slidenum">
              <a:rPr lang="en-US"/>
              <a:pPr/>
              <a:t>16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02AC8-62C1-40E2-958A-CED31DA78379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CAB69-0A8B-4116-8BC2-FBDFBF4562B8}" type="slidenum">
              <a:rPr lang="en-US"/>
              <a:pPr/>
              <a:t>23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6D78-0A3F-4267-B06B-35590E302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3FD5-C790-4B97-B8C1-05D27A720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789C-BA3E-48BF-9442-94190BCE2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FF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AEF-E830-4CB8-9A2A-67868F122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214A-D1A8-4482-A8E7-9A2EF6CFB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505-5241-4F54-99E9-A3BA68039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5C1-F2B7-4294-9410-D83940C76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B58127-BEF1-49BE-BEA5-EA3D768B23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8568-3CC0-42F4-A75E-3CC5ACFB7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499B4B-0862-4727-8A4A-31B1216A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Dr.Ahmed Radwan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7BB0-AF50-4087-92F9-751559B14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dirty="0" smtClean="0"/>
              <a:t>Tuesday, September 20, 2011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dirty="0" err="1" smtClean="0"/>
              <a:t>Tareq</a:t>
            </a:r>
            <a:r>
              <a:rPr lang="en-US" dirty="0" smtClean="0"/>
              <a:t> Shaker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3CC8A6-3179-423C-A18F-E22F913BF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med"/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coursewebsites.ebsglobal.net/(qx4fvs45ebianm55dvljqc55)/CourseContent/h17ob/images/obf0201.gi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GB" sz="7200" dirty="0" smtClean="0"/>
              <a:t>Organisational Behaviour</a:t>
            </a:r>
            <a:br>
              <a:rPr lang="en-GB" sz="7200" dirty="0" smtClean="0"/>
            </a:br>
            <a:endParaRPr lang="en-GB" sz="7200" b="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52800"/>
            <a:ext cx="8001000" cy="1219200"/>
          </a:xfrm>
        </p:spPr>
        <p:txBody>
          <a:bodyPr>
            <a:noAutofit/>
          </a:bodyPr>
          <a:lstStyle/>
          <a:p>
            <a:pPr algn="l"/>
            <a:r>
              <a:rPr lang="en-GB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Module</a:t>
            </a:r>
            <a:r>
              <a:rPr lang="en-GB" dirty="0" smtClean="0"/>
              <a:t> </a:t>
            </a:r>
            <a:r>
              <a:rPr lang="en-GB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Two: </a:t>
            </a:r>
          </a:p>
          <a:p>
            <a:pPr algn="l"/>
            <a:r>
              <a:rPr lang="en-US" altLang="zh-CN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Stress &amp; Well-Being at Work</a:t>
            </a:r>
            <a:endParaRPr lang="en-GB" sz="40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ea typeface="宋体" pitchFamily="2" charset="-122"/>
              </a:rPr>
              <a:t>Stress and Well-Being at Work</a:t>
            </a:r>
            <a:r>
              <a:rPr lang="en-US" altLang="zh-CN" sz="4000" b="0">
                <a:ea typeface="宋体" pitchFamily="2" charset="-122"/>
              </a:rPr>
              <a:t/>
            </a:r>
            <a:br>
              <a:rPr lang="en-US" altLang="zh-CN" sz="4000" b="0">
                <a:ea typeface="宋体" pitchFamily="2" charset="-122"/>
              </a:rPr>
            </a:br>
            <a:endParaRPr lang="en-US" sz="4000" b="0">
              <a:ea typeface="宋体" pitchFamily="2" charset="-122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4953000"/>
          </a:xfrm>
        </p:spPr>
        <p:txBody>
          <a:bodyPr/>
          <a:lstStyle/>
          <a:p>
            <a:r>
              <a:rPr lang="en-US" altLang="zh-CN" sz="3600" b="1" dirty="0">
                <a:ea typeface="宋体" pitchFamily="2" charset="-122"/>
              </a:rPr>
              <a:t>General Adaptation Syndrome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is </a:t>
            </a:r>
            <a:r>
              <a:rPr lang="en-US" altLang="zh-CN" sz="3200" dirty="0">
                <a:ea typeface="宋体" pitchFamily="2" charset="-122"/>
              </a:rPr>
              <a:t>a model that shows how all living things </a:t>
            </a:r>
            <a:r>
              <a:rPr lang="en-US" altLang="zh-CN" sz="3200" b="1" dirty="0">
                <a:ea typeface="宋体" pitchFamily="2" charset="-122"/>
              </a:rPr>
              <a:t>react to stressors</a:t>
            </a:r>
            <a:r>
              <a:rPr lang="en-US" altLang="zh-CN" sz="3200" dirty="0">
                <a:ea typeface="宋体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Exhaustion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is </a:t>
            </a:r>
            <a:r>
              <a:rPr lang="en-US" altLang="zh-CN" b="1" dirty="0">
                <a:ea typeface="宋体" pitchFamily="2" charset="-122"/>
              </a:rPr>
              <a:t>the final stage of General Adaptation Syndrome</a:t>
            </a:r>
            <a:r>
              <a:rPr lang="en-US" altLang="zh-CN" dirty="0">
                <a:ea typeface="宋体" pitchFamily="2" charset="-122"/>
              </a:rPr>
              <a:t>, it has effects on the body and mind created </a:t>
            </a:r>
            <a:r>
              <a:rPr lang="en-US" altLang="zh-CN" b="1" u="sng" dirty="0">
                <a:ea typeface="宋体" pitchFamily="2" charset="-122"/>
              </a:rPr>
              <a:t>by chronic</a:t>
            </a:r>
            <a:r>
              <a:rPr lang="en-US" altLang="zh-CN" b="1" dirty="0">
                <a:ea typeface="宋体" pitchFamily="2" charset="-122"/>
              </a:rPr>
              <a:t> stress overload. </a:t>
            </a:r>
          </a:p>
          <a:p>
            <a:endParaRPr lang="en-US" altLang="zh-CN" b="1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GB" sz="4000">
                <a:ea typeface="ＭＳ Ｐゴシック" pitchFamily="34" charset="-128"/>
              </a:rPr>
              <a:t>General Adaptation Syndrome</a:t>
            </a:r>
          </a:p>
        </p:txBody>
      </p:sp>
      <p:pic>
        <p:nvPicPr>
          <p:cNvPr id="28676" name="Picture 4" descr="http://coursewebsites.ebsglobal.net/(qx4fvs45ebianm55dvljqc55)/CourseContent/h17ob/images/obf0201.gif"/>
          <p:cNvPicPr>
            <a:picLocks noGrp="1" noChangeAspect="1" noChangeArrowheads="1"/>
          </p:cNvPicPr>
          <p:nvPr>
            <p:ph idx="1"/>
          </p:nvPr>
        </p:nvPicPr>
        <p:blipFill>
          <a:blip r:embed="rId3" r:link="rId4"/>
          <a:stretch>
            <a:fillRect/>
          </a:stretch>
        </p:blipFill>
        <p:spPr>
          <a:xfrm>
            <a:off x="664560" y="1447800"/>
            <a:ext cx="7031640" cy="3886200"/>
          </a:xfrm>
          <a:noFill/>
          <a:ln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Stress and Well-Being at Work</a:t>
            </a:r>
            <a:endParaRPr lang="en-US">
              <a:ea typeface="宋体" pitchFamily="2" charset="-122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Resistance</a:t>
            </a:r>
          </a:p>
          <a:p>
            <a:pPr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en-US" altLang="zh-CN" dirty="0">
                <a:ea typeface="宋体" pitchFamily="2" charset="-122"/>
              </a:rPr>
              <a:t>that phase of General Adaptation Syndrome where a person uses </a:t>
            </a:r>
            <a:r>
              <a:rPr lang="en-US" altLang="zh-CN" b="1" dirty="0">
                <a:ea typeface="宋体" pitchFamily="2" charset="-122"/>
              </a:rPr>
              <a:t>his body and mind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to cope with high stress</a:t>
            </a:r>
            <a:r>
              <a:rPr lang="en-US" altLang="zh-CN" dirty="0">
                <a:ea typeface="宋体" pitchFamily="2" charset="-122"/>
              </a:rPr>
              <a:t> loads.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Understanding </a:t>
            </a:r>
            <a:r>
              <a:rPr lang="en-US" altLang="zh-CN" sz="4000" dirty="0">
                <a:ea typeface="宋体" pitchFamily="2" charset="-122"/>
              </a:rPr>
              <a:t>Job Stress </a:t>
            </a:r>
            <a:br>
              <a:rPr lang="en-US" altLang="zh-CN" sz="4000" dirty="0">
                <a:ea typeface="宋体" pitchFamily="2" charset="-122"/>
              </a:rPr>
            </a:br>
            <a:r>
              <a:rPr lang="en-US" altLang="zh-CN" sz="4000" dirty="0">
                <a:ea typeface="宋体" pitchFamily="2" charset="-122"/>
              </a:rPr>
              <a:t>and its </a:t>
            </a:r>
            <a:r>
              <a:rPr lang="en-US" altLang="zh-CN" sz="4000" dirty="0" smtClean="0">
                <a:ea typeface="宋体" pitchFamily="2" charset="-122"/>
              </a:rPr>
              <a:t>Components</a:t>
            </a:r>
            <a:endParaRPr lang="en-US" sz="40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229600" cy="44958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"/>
            </a:pPr>
            <a:r>
              <a:rPr lang="en-US" altLang="zh-CN" dirty="0">
                <a:ea typeface="宋体" pitchFamily="2" charset="-122"/>
              </a:rPr>
              <a:t>Stress response can be either </a:t>
            </a:r>
            <a:r>
              <a:rPr lang="en-US" altLang="zh-CN" b="1" dirty="0">
                <a:ea typeface="宋体" pitchFamily="2" charset="-122"/>
              </a:rPr>
              <a:t>a physiological</a:t>
            </a:r>
            <a:r>
              <a:rPr lang="en-US" altLang="zh-CN" dirty="0">
                <a:ea typeface="宋体" pitchFamily="2" charset="-122"/>
              </a:rPr>
              <a:t> or </a:t>
            </a:r>
            <a:r>
              <a:rPr lang="en-US" altLang="zh-CN" b="1" dirty="0">
                <a:ea typeface="宋体" pitchFamily="2" charset="-122"/>
              </a:rPr>
              <a:t>a psychological</a:t>
            </a:r>
            <a:r>
              <a:rPr lang="en-US" altLang="zh-CN" dirty="0">
                <a:ea typeface="宋体" pitchFamily="2" charset="-122"/>
              </a:rPr>
              <a:t> reaction to a stressor or both.</a:t>
            </a:r>
            <a:endParaRPr lang="en-US" dirty="0"/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 err="1">
                <a:ea typeface="宋体" pitchFamily="2" charset="-122"/>
              </a:rPr>
              <a:t>Behavioural</a:t>
            </a:r>
            <a:r>
              <a:rPr lang="en-US" altLang="zh-CN" dirty="0">
                <a:ea typeface="宋体" pitchFamily="2" charset="-122"/>
              </a:rPr>
              <a:t> stress symptoms are employees' actions that denote </a:t>
            </a:r>
            <a:r>
              <a:rPr lang="en-US" altLang="zh-CN" b="1" dirty="0">
                <a:ea typeface="宋体" pitchFamily="2" charset="-122"/>
              </a:rPr>
              <a:t>low performance in attentiveness and lack of carefulness in work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20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20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sz="4000">
                <a:ea typeface="宋体" pitchFamily="2" charset="-122"/>
              </a:rPr>
              <a:t>Causes and Consequences of Stress</a:t>
            </a:r>
            <a:r>
              <a:rPr lang="en-US" altLang="zh-CN">
                <a:ea typeface="宋体" pitchFamily="2" charset="-122"/>
              </a:rPr>
              <a:t> </a:t>
            </a: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There are three categories of causes of job stress: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ea typeface="宋体" pitchFamily="2" charset="-122"/>
              </a:rPr>
              <a:t>Environmental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1" dirty="0" smtClean="0">
                <a:ea typeface="宋体" pitchFamily="2" charset="-122"/>
              </a:rPr>
              <a:t>Organizational </a:t>
            </a:r>
            <a:endParaRPr lang="en-US" altLang="zh-CN" sz="2400" b="1" dirty="0">
              <a:ea typeface="宋体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ea typeface="宋体" pitchFamily="2" charset="-122"/>
              </a:rPr>
              <a:t>Individual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 The categories of consequences of job stress are: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ea typeface="宋体" pitchFamily="2" charset="-122"/>
              </a:rPr>
              <a:t>Physiological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ea typeface="宋体" pitchFamily="2" charset="-122"/>
              </a:rPr>
              <a:t>Psychological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ea typeface="宋体" pitchFamily="2" charset="-122"/>
              </a:rPr>
              <a:t>Behavioral</a:t>
            </a:r>
            <a:endParaRPr lang="en-US" sz="20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3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3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3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3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>
                <a:ea typeface="ＭＳ Ｐゴシック" pitchFamily="34" charset="-128"/>
              </a:rPr>
              <a:t> </a:t>
            </a:r>
            <a:r>
              <a:rPr lang="en-US" altLang="zh-CN">
                <a:ea typeface="宋体" pitchFamily="2" charset="-122"/>
              </a:rPr>
              <a:t>The Stress Model</a:t>
            </a:r>
            <a:endParaRPr lang="en-US"/>
          </a:p>
        </p:txBody>
      </p:sp>
      <p:pic>
        <p:nvPicPr>
          <p:cNvPr id="35849" name="Picture 9" descr="obf020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410310"/>
            <a:ext cx="6553200" cy="4076090"/>
          </a:xfrm>
          <a:noFill/>
          <a:ln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Causes of Stress</a:t>
            </a:r>
            <a:r>
              <a:rPr lang="en-US" altLang="zh-CN" sz="3600">
                <a:ea typeface="宋体" pitchFamily="2" charset="-122"/>
              </a:rPr>
              <a:t>  </a:t>
            </a:r>
            <a:endParaRPr lang="en-US" sz="360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800" b="1" dirty="0">
                <a:ea typeface="宋体" pitchFamily="2" charset="-122"/>
              </a:rPr>
              <a:t>Environmental Factors</a:t>
            </a:r>
            <a:r>
              <a:rPr lang="en-US" altLang="zh-CN" sz="2800" b="1" dirty="0" smtClean="0">
                <a:ea typeface="宋体" pitchFamily="2" charset="-122"/>
              </a:rPr>
              <a:t>:</a:t>
            </a:r>
          </a:p>
          <a:p>
            <a:pPr>
              <a:buNone/>
            </a:pP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en-US" altLang="zh-CN" sz="2400" b="1" dirty="0">
                <a:ea typeface="宋体" pitchFamily="2" charset="-122"/>
              </a:rPr>
              <a:t>Economic Uncertainty</a:t>
            </a:r>
          </a:p>
          <a:p>
            <a:pPr lvl="2"/>
            <a:r>
              <a:rPr lang="en-US" altLang="zh-CN" dirty="0">
                <a:effectLst/>
                <a:ea typeface="宋体" pitchFamily="2" charset="-122"/>
              </a:rPr>
              <a:t> increased competition </a:t>
            </a:r>
          </a:p>
          <a:p>
            <a:pPr lvl="2"/>
            <a:r>
              <a:rPr lang="en-US" altLang="zh-CN" dirty="0">
                <a:effectLst/>
                <a:ea typeface="宋体" pitchFamily="2" charset="-122"/>
              </a:rPr>
              <a:t> falling demand or prices, downsizing, pay </a:t>
            </a:r>
          </a:p>
          <a:p>
            <a:pPr lvl="2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sz="2400" b="1" dirty="0">
                <a:ea typeface="宋体" pitchFamily="2" charset="-122"/>
              </a:rPr>
              <a:t>Political Uncertainty</a:t>
            </a:r>
          </a:p>
          <a:p>
            <a:pPr lvl="2"/>
            <a:r>
              <a:rPr lang="en-US" altLang="zh-CN" dirty="0">
                <a:effectLst/>
                <a:ea typeface="宋体" pitchFamily="2" charset="-122"/>
              </a:rPr>
              <a:t> in countries with </a:t>
            </a:r>
            <a:r>
              <a:rPr lang="en-US" altLang="zh-CN" b="1" dirty="0">
                <a:effectLst/>
                <a:ea typeface="宋体" pitchFamily="2" charset="-122"/>
              </a:rPr>
              <a:t>unstable  political systems</a:t>
            </a:r>
            <a:r>
              <a:rPr lang="en-US" altLang="zh-CN" dirty="0">
                <a:effectLst/>
                <a:ea typeface="宋体" pitchFamily="2" charset="-122"/>
              </a:rPr>
              <a:t>.</a:t>
            </a:r>
          </a:p>
          <a:p>
            <a:pPr lvl="1"/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b="1" dirty="0">
                <a:ea typeface="宋体" pitchFamily="2" charset="-122"/>
              </a:rPr>
              <a:t>Technological Uncertainty</a:t>
            </a:r>
          </a:p>
          <a:p>
            <a:pPr lvl="2"/>
            <a:r>
              <a:rPr lang="en-US" altLang="zh-CN" dirty="0">
                <a:effectLst/>
                <a:ea typeface="宋体" pitchFamily="2" charset="-122"/>
              </a:rPr>
              <a:t> through technological </a:t>
            </a:r>
            <a:r>
              <a:rPr lang="en-US" altLang="zh-CN" dirty="0" smtClean="0">
                <a:effectLst/>
                <a:ea typeface="宋体" pitchFamily="2" charset="-122"/>
              </a:rPr>
              <a:t>breakthrough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Causes of Stress</a:t>
            </a:r>
            <a:endParaRPr lang="en-US" sz="4000">
              <a:ea typeface="宋体" pitchFamily="2" charset="-122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Individual Stress Factors</a:t>
            </a:r>
            <a:r>
              <a:rPr lang="en-US" altLang="zh-CN" sz="2800" dirty="0">
                <a:ea typeface="宋体" pitchFamily="2" charset="-122"/>
              </a:rPr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It represent personal life circumstances and relationships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ffectLst/>
                <a:ea typeface="宋体" pitchFamily="2" charset="-122"/>
              </a:rPr>
              <a:t>Personal Lifestyle</a:t>
            </a:r>
            <a:r>
              <a:rPr lang="en-US" altLang="zh-CN" sz="2800" dirty="0">
                <a:effectLst/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Factors: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Family problems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Financial problems</a:t>
            </a:r>
            <a:endParaRPr 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Causes of Stress</a:t>
            </a:r>
            <a:endParaRPr lang="en-US" sz="4000">
              <a:ea typeface="宋体" pitchFamily="2" charset="-122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ea typeface="宋体" pitchFamily="2" charset="-122"/>
              </a:rPr>
              <a:t>Organisational</a:t>
            </a:r>
            <a:r>
              <a:rPr lang="en-US" altLang="zh-CN" sz="3200" b="1" dirty="0">
                <a:ea typeface="宋体" pitchFamily="2" charset="-122"/>
              </a:rPr>
              <a:t> Factors:</a:t>
            </a:r>
          </a:p>
          <a:p>
            <a:pPr>
              <a:buFont typeface="Wingdings" pitchFamily="2" charset="2"/>
              <a:buNone/>
            </a:pPr>
            <a:endParaRPr lang="en-US" altLang="zh-CN" sz="3200" dirty="0">
              <a:ea typeface="宋体" pitchFamily="2" charset="-122"/>
            </a:endParaRPr>
          </a:p>
          <a:p>
            <a:pPr lvl="1"/>
            <a:r>
              <a:rPr lang="en-US" altLang="zh-CN" sz="2800" b="1" dirty="0">
                <a:ea typeface="宋体" pitchFamily="2" charset="-122"/>
              </a:rPr>
              <a:t> Task demands</a:t>
            </a:r>
            <a:r>
              <a:rPr lang="en-US" altLang="zh-CN" sz="2800" dirty="0">
                <a:ea typeface="宋体" pitchFamily="2" charset="-122"/>
              </a:rPr>
              <a:t>:</a:t>
            </a:r>
            <a:endParaRPr lang="en-US" altLang="zh-CN" sz="2800" dirty="0">
              <a:effectLst/>
              <a:ea typeface="宋体" pitchFamily="2" charset="-122"/>
            </a:endParaRPr>
          </a:p>
          <a:p>
            <a:pPr lvl="2"/>
            <a:r>
              <a:rPr lang="en-US" altLang="zh-CN" b="1" dirty="0">
                <a:effectLst/>
                <a:ea typeface="宋体" pitchFamily="2" charset="-122"/>
              </a:rPr>
              <a:t> Autonomy</a:t>
            </a:r>
            <a:endParaRPr lang="en-US" altLang="zh-CN" dirty="0">
              <a:effectLst/>
              <a:ea typeface="宋体" pitchFamily="2" charset="-122"/>
            </a:endParaRPr>
          </a:p>
          <a:p>
            <a:pPr lvl="2"/>
            <a:r>
              <a:rPr lang="en-US" altLang="zh-CN" dirty="0">
                <a:effectLst/>
                <a:ea typeface="宋体" pitchFamily="2" charset="-122"/>
              </a:rPr>
              <a:t> Noise levels</a:t>
            </a:r>
          </a:p>
          <a:p>
            <a:pPr lvl="2"/>
            <a:r>
              <a:rPr lang="en-US" altLang="zh-CN" dirty="0">
                <a:effectLst/>
                <a:ea typeface="宋体" pitchFamily="2" charset="-122"/>
              </a:rPr>
              <a:t> The speed of work flow</a:t>
            </a:r>
          </a:p>
          <a:p>
            <a:pPr lvl="2"/>
            <a:r>
              <a:rPr lang="en-US" altLang="zh-CN" dirty="0">
                <a:effectLst/>
                <a:ea typeface="宋体" pitchFamily="2" charset="-122"/>
              </a:rPr>
              <a:t> Temperature </a:t>
            </a:r>
          </a:p>
          <a:p>
            <a:pPr lvl="2"/>
            <a:r>
              <a:rPr lang="en-US" altLang="zh-CN" dirty="0">
                <a:effectLst/>
                <a:ea typeface="宋体" pitchFamily="2" charset="-122"/>
              </a:rPr>
              <a:t> Humidity levels </a:t>
            </a:r>
          </a:p>
          <a:p>
            <a:pPr lvl="2">
              <a:buFont typeface="Wingdings" pitchFamily="2" charset="2"/>
              <a:buNone/>
            </a:pPr>
            <a:endParaRPr lang="en-US" altLang="zh-CN" dirty="0">
              <a:effectLst/>
              <a:ea typeface="宋体" pitchFamily="2" charset="-122"/>
            </a:endParaRPr>
          </a:p>
          <a:p>
            <a:pPr lvl="2"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Causes of Stress</a:t>
            </a:r>
            <a:endParaRPr lang="en-US" sz="4000">
              <a:ea typeface="宋体" pitchFamily="2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534400" cy="495300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b="1" dirty="0">
                <a:ea typeface="宋体" pitchFamily="2" charset="-122"/>
              </a:rPr>
              <a:t>Role Demands</a:t>
            </a:r>
            <a:r>
              <a:rPr lang="en-US" altLang="zh-CN" sz="2800" dirty="0">
                <a:ea typeface="宋体" pitchFamily="2" charset="-122"/>
              </a:rPr>
              <a:t> :</a:t>
            </a:r>
          </a:p>
          <a:p>
            <a:pPr lvl="2"/>
            <a:r>
              <a:rPr lang="en-US" altLang="zh-CN" b="1" dirty="0" smtClean="0">
                <a:effectLst/>
                <a:ea typeface="宋体" pitchFamily="2" charset="-122"/>
              </a:rPr>
              <a:t>Conflict</a:t>
            </a:r>
            <a:r>
              <a:rPr lang="en-US" altLang="zh-CN" dirty="0" smtClean="0">
                <a:effectLst/>
                <a:ea typeface="宋体" pitchFamily="2" charset="-122"/>
              </a:rPr>
              <a:t>s  </a:t>
            </a:r>
            <a:r>
              <a:rPr lang="en-US" altLang="zh-CN" b="1" dirty="0">
                <a:effectLst/>
                <a:ea typeface="宋体" pitchFamily="2" charset="-122"/>
              </a:rPr>
              <a:t>between the employee’s personal values and supervisory and </a:t>
            </a:r>
            <a:r>
              <a:rPr lang="en-US" altLang="zh-CN" b="1" dirty="0" err="1">
                <a:effectLst/>
                <a:ea typeface="宋体" pitchFamily="2" charset="-122"/>
              </a:rPr>
              <a:t>organisational</a:t>
            </a:r>
            <a:r>
              <a:rPr lang="en-US" altLang="zh-CN" dirty="0">
                <a:effectLst/>
                <a:ea typeface="宋体" pitchFamily="2" charset="-122"/>
              </a:rPr>
              <a:t> values.</a:t>
            </a:r>
          </a:p>
          <a:p>
            <a:pPr lvl="2">
              <a:buFont typeface="Wingdings" pitchFamily="2" charset="2"/>
              <a:buNone/>
            </a:pPr>
            <a:endParaRPr lang="en-US" altLang="zh-CN" dirty="0">
              <a:effectLst/>
              <a:ea typeface="宋体" pitchFamily="2" charset="-122"/>
            </a:endParaRPr>
          </a:p>
          <a:p>
            <a:pPr lvl="2"/>
            <a:r>
              <a:rPr lang="en-US" altLang="zh-CN" dirty="0" smtClean="0">
                <a:effectLst/>
                <a:ea typeface="宋体" pitchFamily="2" charset="-122"/>
              </a:rPr>
              <a:t>Employees </a:t>
            </a:r>
            <a:r>
              <a:rPr lang="en-US" altLang="zh-CN" dirty="0">
                <a:effectLst/>
                <a:ea typeface="宋体" pitchFamily="2" charset="-122"/>
              </a:rPr>
              <a:t>experience role </a:t>
            </a:r>
            <a:r>
              <a:rPr lang="en-US" altLang="zh-CN" b="1" dirty="0">
                <a:effectLst/>
                <a:ea typeface="宋体" pitchFamily="2" charset="-122"/>
              </a:rPr>
              <a:t>overload in downsized </a:t>
            </a:r>
            <a:r>
              <a:rPr lang="en-US" altLang="zh-CN" b="1" dirty="0" smtClean="0">
                <a:effectLst/>
                <a:ea typeface="宋体" pitchFamily="2" charset="-122"/>
              </a:rPr>
              <a:t>organizations </a:t>
            </a:r>
            <a:endParaRPr lang="en-US" altLang="zh-CN" b="1" dirty="0">
              <a:effectLst/>
              <a:ea typeface="宋体" pitchFamily="2" charset="-122"/>
            </a:endParaRPr>
          </a:p>
          <a:p>
            <a:pPr lvl="2">
              <a:buFont typeface="Wingdings" pitchFamily="2" charset="2"/>
              <a:buNone/>
            </a:pPr>
            <a:endParaRPr lang="en-US" altLang="zh-CN" b="1" dirty="0">
              <a:effectLst/>
              <a:ea typeface="宋体" pitchFamily="2" charset="-122"/>
            </a:endParaRPr>
          </a:p>
          <a:p>
            <a:pPr lvl="2"/>
            <a:r>
              <a:rPr lang="en-US" altLang="zh-CN" b="1" dirty="0" smtClean="0">
                <a:effectLst/>
                <a:ea typeface="宋体" pitchFamily="2" charset="-122"/>
              </a:rPr>
              <a:t>Role </a:t>
            </a:r>
            <a:r>
              <a:rPr lang="en-US" altLang="zh-CN" b="1" dirty="0">
                <a:effectLst/>
                <a:ea typeface="宋体" pitchFamily="2" charset="-122"/>
              </a:rPr>
              <a:t>ambiguity</a:t>
            </a:r>
            <a:r>
              <a:rPr lang="en-US" altLang="zh-CN" dirty="0">
                <a:effectLst/>
                <a:ea typeface="宋体" pitchFamily="2" charset="-122"/>
              </a:rPr>
              <a:t> is a source of job stress because  of the poor job understanding</a:t>
            </a:r>
          </a:p>
          <a:p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Stress and Well-Being at Work</a:t>
            </a:r>
            <a:endParaRPr lang="en-GB">
              <a:ea typeface="宋体" pitchFamily="2" charset="-122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Stress: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	is </a:t>
            </a:r>
            <a:r>
              <a:rPr lang="en-US" altLang="zh-CN" dirty="0">
                <a:ea typeface="宋体" pitchFamily="2" charset="-122"/>
              </a:rPr>
              <a:t>a  </a:t>
            </a:r>
            <a:r>
              <a:rPr lang="en-US" altLang="zh-CN" b="1" dirty="0">
                <a:ea typeface="宋体" pitchFamily="2" charset="-122"/>
              </a:rPr>
              <a:t>response</a:t>
            </a:r>
            <a:r>
              <a:rPr lang="en-US" altLang="zh-CN" dirty="0">
                <a:ea typeface="宋体" pitchFamily="2" charset="-122"/>
              </a:rPr>
              <a:t> to situations that are </a:t>
            </a:r>
            <a:r>
              <a:rPr lang="en-US" altLang="zh-CN" b="1" dirty="0">
                <a:ea typeface="宋体" pitchFamily="2" charset="-122"/>
              </a:rPr>
              <a:t>overwhelming</a:t>
            </a:r>
            <a:r>
              <a:rPr lang="en-US" altLang="zh-CN" dirty="0">
                <a:ea typeface="宋体" pitchFamily="2" charset="-122"/>
              </a:rPr>
              <a:t> in either </a:t>
            </a:r>
            <a:r>
              <a:rPr lang="en-US" altLang="zh-CN" b="1" dirty="0">
                <a:ea typeface="宋体" pitchFamily="2" charset="-122"/>
              </a:rPr>
              <a:t>positive or negative</a:t>
            </a:r>
            <a:r>
              <a:rPr lang="en-US" altLang="zh-CN" dirty="0">
                <a:ea typeface="宋体" pitchFamily="2" charset="-122"/>
              </a:rPr>
              <a:t> ways.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 smtClean="0">
                <a:ea typeface="宋体" pitchFamily="2" charset="-122"/>
              </a:rPr>
              <a:t>Stressors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	are </a:t>
            </a:r>
            <a:r>
              <a:rPr lang="en-US" altLang="zh-CN" b="1" dirty="0">
                <a:ea typeface="宋体" pitchFamily="2" charset="-122"/>
              </a:rPr>
              <a:t>demands</a:t>
            </a:r>
            <a:r>
              <a:rPr lang="en-US" altLang="zh-CN" dirty="0">
                <a:ea typeface="宋体" pitchFamily="2" charset="-122"/>
              </a:rPr>
              <a:t> on  </a:t>
            </a:r>
            <a:r>
              <a:rPr lang="en-US" altLang="zh-CN" b="1" dirty="0">
                <a:ea typeface="宋体" pitchFamily="2" charset="-122"/>
              </a:rPr>
              <a:t>minds or bodies</a:t>
            </a:r>
            <a:r>
              <a:rPr lang="en-US" altLang="zh-CN" dirty="0">
                <a:ea typeface="宋体" pitchFamily="2" charset="-122"/>
              </a:rPr>
              <a:t> that are made by  </a:t>
            </a:r>
            <a:r>
              <a:rPr lang="en-US" altLang="zh-CN" b="1" dirty="0">
                <a:ea typeface="宋体" pitchFamily="2" charset="-122"/>
              </a:rPr>
              <a:t>events or people</a:t>
            </a:r>
            <a:r>
              <a:rPr lang="en-US" altLang="zh-CN" dirty="0">
                <a:ea typeface="宋体" pitchFamily="2" charset="-122"/>
              </a:rPr>
              <a:t>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Causes of Stress</a:t>
            </a:r>
            <a:endParaRPr lang="en-US" sz="4000">
              <a:ea typeface="宋体" pitchFamily="2" charset="-122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562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ea typeface="宋体" pitchFamily="2" charset="-122"/>
              </a:rPr>
              <a:t>Interpersonal Demands</a:t>
            </a:r>
            <a:r>
              <a:rPr lang="en-US" altLang="zh-CN" sz="2800" dirty="0">
                <a:ea typeface="宋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effectLst/>
                <a:ea typeface="宋体" pitchFamily="2" charset="-122"/>
              </a:rPr>
              <a:t>The </a:t>
            </a:r>
            <a:r>
              <a:rPr lang="en-US" altLang="zh-CN" sz="2400" dirty="0">
                <a:effectLst/>
                <a:ea typeface="宋体" pitchFamily="2" charset="-122"/>
              </a:rPr>
              <a:t>pressures created by groups and </a:t>
            </a:r>
            <a:r>
              <a:rPr lang="en-US" altLang="zh-CN" sz="2400" b="1" dirty="0">
                <a:effectLst/>
                <a:ea typeface="宋体" pitchFamily="2" charset="-122"/>
              </a:rPr>
              <a:t>the employee’s coworkers.</a:t>
            </a:r>
          </a:p>
          <a:p>
            <a:pPr lvl="1"/>
            <a:r>
              <a:rPr lang="en-US" altLang="zh-CN" sz="2400" dirty="0" smtClean="0">
                <a:effectLst/>
                <a:ea typeface="宋体" pitchFamily="2" charset="-122"/>
              </a:rPr>
              <a:t>Stress </a:t>
            </a:r>
            <a:r>
              <a:rPr lang="en-US" altLang="zh-CN" sz="2400" dirty="0">
                <a:effectLst/>
                <a:ea typeface="宋体" pitchFamily="2" charset="-122"/>
              </a:rPr>
              <a:t>inducing for employees who are </a:t>
            </a:r>
            <a:r>
              <a:rPr lang="en-US" altLang="zh-CN" sz="2400" b="1" dirty="0">
                <a:effectLst/>
                <a:ea typeface="宋体" pitchFamily="2" charset="-122"/>
              </a:rPr>
              <a:t>affiliation oriented</a:t>
            </a:r>
            <a:endParaRPr lang="en-US" altLang="zh-CN" sz="2400" dirty="0">
              <a:effectLst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800" b="1" dirty="0" err="1">
                <a:ea typeface="宋体" pitchFamily="2" charset="-122"/>
              </a:rPr>
              <a:t>Organisational</a:t>
            </a:r>
            <a:r>
              <a:rPr lang="en-US" altLang="zh-CN" sz="2800" b="1" dirty="0">
                <a:ea typeface="宋体" pitchFamily="2" charset="-122"/>
              </a:rPr>
              <a:t> Structure:</a:t>
            </a:r>
          </a:p>
          <a:p>
            <a:pPr lvl="1"/>
            <a:r>
              <a:rPr lang="en-US" altLang="zh-CN" sz="2400" dirty="0" smtClean="0">
                <a:effectLst/>
                <a:ea typeface="宋体" pitchFamily="2" charset="-122"/>
              </a:rPr>
              <a:t>Extensive </a:t>
            </a:r>
            <a:r>
              <a:rPr lang="en-US" altLang="zh-CN" sz="2400" dirty="0">
                <a:effectLst/>
                <a:ea typeface="宋体" pitchFamily="2" charset="-122"/>
              </a:rPr>
              <a:t>rules, </a:t>
            </a:r>
            <a:r>
              <a:rPr lang="en-US" altLang="zh-CN" sz="2400" b="1" dirty="0">
                <a:effectLst/>
                <a:ea typeface="宋体" pitchFamily="2" charset="-122"/>
              </a:rPr>
              <a:t>high </a:t>
            </a:r>
            <a:r>
              <a:rPr lang="en-US" altLang="zh-CN" sz="2400" b="1" dirty="0" err="1">
                <a:effectLst/>
                <a:ea typeface="宋体" pitchFamily="2" charset="-122"/>
              </a:rPr>
              <a:t>centralisation</a:t>
            </a:r>
            <a:r>
              <a:rPr lang="en-US" altLang="zh-CN" sz="2400" dirty="0">
                <a:effectLst/>
                <a:ea typeface="宋体" pitchFamily="2" charset="-122"/>
              </a:rPr>
              <a:t> and low levels of </a:t>
            </a:r>
            <a:r>
              <a:rPr lang="en-US" altLang="zh-CN" sz="2400" b="1" dirty="0">
                <a:effectLst/>
                <a:ea typeface="宋体" pitchFamily="2" charset="-122"/>
              </a:rPr>
              <a:t>employee participation</a:t>
            </a:r>
            <a:r>
              <a:rPr lang="en-US" altLang="zh-CN" sz="2400" dirty="0">
                <a:effectLst/>
                <a:ea typeface="宋体" pitchFamily="2" charset="-122"/>
              </a:rPr>
              <a:t> in decisions</a:t>
            </a:r>
          </a:p>
          <a:p>
            <a:pPr lvl="1"/>
            <a:endParaRPr lang="en-US" altLang="zh-CN" sz="2400" dirty="0">
              <a:effectLst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Causes of Stress</a:t>
            </a:r>
            <a:endParaRPr lang="en-US" sz="4000">
              <a:ea typeface="宋体" pitchFamily="2" charset="-122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sz="3600" b="1" dirty="0" err="1">
                <a:ea typeface="宋体" pitchFamily="2" charset="-122"/>
              </a:rPr>
              <a:t>Organisational</a:t>
            </a:r>
            <a:r>
              <a:rPr lang="en-US" altLang="zh-CN" sz="3600" b="1" dirty="0">
                <a:ea typeface="宋体" pitchFamily="2" charset="-122"/>
              </a:rPr>
              <a:t> Leadership:</a:t>
            </a:r>
          </a:p>
          <a:p>
            <a:pPr lvl="2"/>
            <a:r>
              <a:rPr lang="en-US" altLang="zh-CN" sz="2800" dirty="0">
                <a:effectLst/>
                <a:ea typeface="宋体" pitchFamily="2" charset="-122"/>
              </a:rPr>
              <a:t> A short run viewpoint </a:t>
            </a:r>
          </a:p>
          <a:p>
            <a:pPr lvl="2"/>
            <a:r>
              <a:rPr lang="en-US" altLang="zh-CN" sz="2800" dirty="0">
                <a:effectLst/>
                <a:ea typeface="宋体" pitchFamily="2" charset="-122"/>
              </a:rPr>
              <a:t> </a:t>
            </a:r>
            <a:r>
              <a:rPr lang="en-US" altLang="zh-CN" sz="2800" b="1" dirty="0">
                <a:effectLst/>
                <a:ea typeface="宋体" pitchFamily="2" charset="-122"/>
              </a:rPr>
              <a:t>Higher output with few resources</a:t>
            </a:r>
          </a:p>
          <a:p>
            <a:pPr lvl="2"/>
            <a:r>
              <a:rPr lang="en-US" altLang="zh-CN" sz="2800" dirty="0">
                <a:effectLst/>
                <a:ea typeface="宋体" pitchFamily="2" charset="-122"/>
              </a:rPr>
              <a:t> Tight financial controls.</a:t>
            </a:r>
          </a:p>
          <a:p>
            <a:pPr lvl="2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sz="3200" b="1" dirty="0" err="1">
                <a:ea typeface="宋体" pitchFamily="2" charset="-122"/>
              </a:rPr>
              <a:t>Organisation's</a:t>
            </a:r>
            <a:r>
              <a:rPr lang="en-US" altLang="zh-CN" sz="3200" b="1" dirty="0">
                <a:ea typeface="宋体" pitchFamily="2" charset="-122"/>
              </a:rPr>
              <a:t> Life-Cycle Stage:</a:t>
            </a:r>
          </a:p>
          <a:p>
            <a:pPr lvl="2"/>
            <a:r>
              <a:rPr lang="en-US" sz="2800" dirty="0">
                <a:effectLst/>
              </a:rPr>
              <a:t> Company survival is uncertain in both the </a:t>
            </a:r>
            <a:r>
              <a:rPr lang="en-US" sz="2800" b="1" dirty="0">
                <a:effectLst/>
              </a:rPr>
              <a:t>establishment and decline phases</a:t>
            </a:r>
            <a:r>
              <a:rPr lang="en-US" sz="2800" dirty="0">
                <a:effectLst/>
              </a:rPr>
              <a:t>.</a:t>
            </a:r>
          </a:p>
          <a:p>
            <a:pPr lvl="1"/>
            <a:endParaRPr lang="en-US" b="1" dirty="0">
              <a:ea typeface="宋体" pitchFamily="2" charset="-122"/>
            </a:endParaRPr>
          </a:p>
          <a:p>
            <a:endParaRPr lang="en-US" sz="2800" b="1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Consequences of Stress</a:t>
            </a:r>
            <a:endParaRPr lang="en-US" sz="400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ea typeface="宋体" pitchFamily="2" charset="-122"/>
              </a:rPr>
              <a:t>Physiological Symptoms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400" dirty="0">
                <a:ea typeface="宋体" pitchFamily="2" charset="-122"/>
              </a:rPr>
              <a:t>Are physical changes  accompany stressors. 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Back pain, migraine headaches, insomnia, heart disease, hypertension, diabetes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    are linked to extended exposure to </a:t>
            </a:r>
            <a:r>
              <a:rPr lang="en-US" altLang="zh-CN" sz="2400" b="1" dirty="0" smtClean="0">
                <a:ea typeface="宋体" pitchFamily="2" charset="-122"/>
              </a:rPr>
              <a:t>chronic</a:t>
            </a:r>
            <a:r>
              <a:rPr lang="en-US" altLang="zh-CN" sz="2400" dirty="0" smtClean="0">
                <a:ea typeface="宋体" pitchFamily="2" charset="-122"/>
              </a:rPr>
              <a:t> stressors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r>
              <a:rPr lang="en-US" altLang="zh-CN" sz="2800" b="1" u="sng" dirty="0">
                <a:ea typeface="宋体" pitchFamily="2" charset="-122"/>
              </a:rPr>
              <a:t>Psychological</a:t>
            </a:r>
            <a:r>
              <a:rPr lang="en-US" altLang="zh-CN" sz="3600" b="1" u="sng" dirty="0">
                <a:ea typeface="宋体" pitchFamily="2" charset="-122"/>
              </a:rPr>
              <a:t> S</a:t>
            </a:r>
            <a:r>
              <a:rPr lang="en-US" altLang="zh-CN" sz="2800" b="1" u="sng" dirty="0">
                <a:ea typeface="宋体" pitchFamily="2" charset="-122"/>
              </a:rPr>
              <a:t>ymptoms</a:t>
            </a:r>
            <a:r>
              <a:rPr lang="en-US" altLang="zh-CN" sz="3600" b="1" u="sng" dirty="0"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	as </a:t>
            </a:r>
            <a:r>
              <a:rPr lang="en-US" altLang="zh-CN" sz="2400" dirty="0">
                <a:ea typeface="宋体" pitchFamily="2" charset="-122"/>
              </a:rPr>
              <a:t>anxiety and </a:t>
            </a:r>
            <a:r>
              <a:rPr lang="en-US" altLang="zh-CN" sz="2400" dirty="0" smtClean="0">
                <a:ea typeface="宋体" pitchFamily="2" charset="-122"/>
              </a:rPr>
              <a:t>depression </a:t>
            </a:r>
            <a:r>
              <a:rPr lang="en-US" altLang="zh-CN" sz="2400" dirty="0">
                <a:ea typeface="宋体" pitchFamily="2" charset="-122"/>
              </a:rPr>
              <a:t>and may appear </a:t>
            </a:r>
            <a:r>
              <a:rPr lang="en-US" altLang="zh-CN" sz="2400" dirty="0" smtClean="0">
                <a:ea typeface="宋体" pitchFamily="2" charset="-122"/>
              </a:rPr>
              <a:t>before chronic </a:t>
            </a:r>
            <a:r>
              <a:rPr lang="en-US" altLang="zh-CN" sz="2400" dirty="0">
                <a:ea typeface="宋体" pitchFamily="2" charset="-122"/>
              </a:rPr>
              <a:t>physical problems or disease.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/>
              <a:t>Psychological  Symptoms,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These </a:t>
            </a:r>
            <a:r>
              <a:rPr lang="en-US" altLang="zh-CN" dirty="0">
                <a:ea typeface="宋体" pitchFamily="2" charset="-122"/>
              </a:rPr>
              <a:t>problems result in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 Low employee performance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Declines in self-esteem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Resentment of supervision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Inability to concentrate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Trouble in making decisions.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</a:t>
            </a:r>
            <a:endParaRPr 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Stress Symptoms</a:t>
            </a:r>
            <a:endParaRPr lang="en-US">
              <a:ea typeface="宋体" pitchFamily="2" charset="-122"/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1" dirty="0" err="1" smtClean="0">
                <a:ea typeface="宋体" pitchFamily="2" charset="-122"/>
              </a:rPr>
              <a:t>Behavioural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Symptoms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Productivity level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Attendance pattern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Quitting the job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Accidents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Substance abuse</a:t>
            </a:r>
            <a:endParaRPr 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ea typeface="宋体" pitchFamily="2" charset="-122"/>
              </a:rPr>
              <a:t>Individual Differences</a:t>
            </a:r>
            <a:br>
              <a:rPr lang="en-US" altLang="zh-CN" sz="4000">
                <a:ea typeface="宋体" pitchFamily="2" charset="-122"/>
              </a:rPr>
            </a:br>
            <a:endParaRPr lang="en-US" sz="4000">
              <a:ea typeface="宋体" pitchFamily="2" charset="-122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CN" b="1">
                <a:ea typeface="宋体" pitchFamily="2" charset="-122"/>
              </a:rPr>
              <a:t>Individual Differences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Locus of Control</a:t>
            </a:r>
          </a:p>
          <a:p>
            <a:pPr lvl="1">
              <a:buFont typeface="Wingdings" pitchFamily="2" charset="2"/>
              <a:buNone/>
            </a:pPr>
            <a:endParaRPr lang="en-US" altLang="zh-CN" b="1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 Perception</a:t>
            </a:r>
          </a:p>
          <a:p>
            <a:pPr lvl="1"/>
            <a:endParaRPr lang="en-US" altLang="zh-CN" b="1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 Job Experience</a:t>
            </a:r>
          </a:p>
          <a:p>
            <a:pPr lvl="1">
              <a:buFont typeface="Wingdings" pitchFamily="2" charset="2"/>
              <a:buNone/>
            </a:pPr>
            <a:endParaRPr lang="en-US" altLang="zh-CN" b="1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 Type A Behaviour</a:t>
            </a:r>
            <a:endParaRPr lang="en-US" b="1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Locus of Control</a:t>
            </a:r>
            <a:endParaRPr lang="en-US">
              <a:ea typeface="宋体" pitchFamily="2" charset="-122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is a pattern of beliefs about the </a:t>
            </a:r>
            <a:r>
              <a:rPr lang="en-US" altLang="zh-CN" sz="2800" b="1" dirty="0">
                <a:ea typeface="宋体" pitchFamily="2" charset="-122"/>
              </a:rPr>
              <a:t>connection between </a:t>
            </a:r>
            <a:r>
              <a:rPr lang="en-US" altLang="zh-CN" sz="2800" b="1" dirty="0" err="1">
                <a:ea typeface="宋体" pitchFamily="2" charset="-122"/>
              </a:rPr>
              <a:t>behaviour</a:t>
            </a:r>
            <a:r>
              <a:rPr lang="en-US" altLang="zh-CN" sz="2800" b="1" dirty="0">
                <a:ea typeface="宋体" pitchFamily="2" charset="-122"/>
              </a:rPr>
              <a:t> and its consequences</a:t>
            </a:r>
            <a:r>
              <a:rPr lang="en-US" altLang="zh-CN" sz="2800" b="1" dirty="0" smtClean="0">
                <a:ea typeface="宋体" pitchFamily="2" charset="-122"/>
              </a:rPr>
              <a:t>.</a:t>
            </a: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err="1">
                <a:ea typeface="宋体" pitchFamily="2" charset="-122"/>
              </a:rPr>
              <a:t>Internalisers</a:t>
            </a:r>
            <a:r>
              <a:rPr lang="en-US" altLang="zh-CN" sz="2800" dirty="0">
                <a:ea typeface="宋体" pitchFamily="2" charset="-122"/>
              </a:rPr>
              <a:t> believe that they are in control of their lives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Externalisers</a:t>
            </a:r>
            <a:r>
              <a:rPr lang="en-US" altLang="zh-CN" sz="2800" dirty="0">
                <a:ea typeface="宋体" pitchFamily="2" charset="-122"/>
              </a:rPr>
              <a:t> believe that often fate intrudes to create outcomes in life that are not related to their </a:t>
            </a:r>
            <a:r>
              <a:rPr lang="en-US" altLang="zh-CN" sz="2800" dirty="0" err="1">
                <a:ea typeface="宋体" pitchFamily="2" charset="-122"/>
              </a:rPr>
              <a:t>behaviour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err="1">
                <a:ea typeface="宋体" pitchFamily="2" charset="-122"/>
              </a:rPr>
              <a:t>Internalisers</a:t>
            </a:r>
            <a:r>
              <a:rPr lang="en-US" altLang="zh-CN" sz="2800" b="1" dirty="0">
                <a:ea typeface="宋体" pitchFamily="2" charset="-122"/>
              </a:rPr>
              <a:t> perceive their jobs to be less stressful</a:t>
            </a:r>
            <a:r>
              <a:rPr lang="en-US" altLang="zh-CN" sz="2800" dirty="0">
                <a:ea typeface="宋体" pitchFamily="2" charset="-122"/>
              </a:rPr>
              <a:t> than do </a:t>
            </a:r>
            <a:r>
              <a:rPr lang="en-US" altLang="zh-CN" sz="2800" dirty="0" err="1">
                <a:ea typeface="宋体" pitchFamily="2" charset="-122"/>
              </a:rPr>
              <a:t>externalisers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GB" sz="4000"/>
              <a:t>Type A Behaviour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5486400"/>
          </a:xfrm>
        </p:spPr>
        <p:txBody>
          <a:bodyPr/>
          <a:lstStyle/>
          <a:p>
            <a:r>
              <a:rPr lang="en-US" altLang="zh-CN" b="1" u="sng">
                <a:ea typeface="宋体" pitchFamily="2" charset="-122"/>
              </a:rPr>
              <a:t>Type A Behaviour</a:t>
            </a:r>
            <a:r>
              <a:rPr lang="en-US" altLang="zh-CN" b="1">
                <a:ea typeface="宋体" pitchFamily="2" charset="-122"/>
              </a:rPr>
              <a:t> </a:t>
            </a:r>
          </a:p>
          <a:p>
            <a:pPr marL="762000" lvl="1" indent="-304800"/>
            <a:endParaRPr lang="en-US" altLang="zh-CN">
              <a:ea typeface="宋体" pitchFamily="2" charset="-122"/>
            </a:endParaRPr>
          </a:p>
          <a:p>
            <a:pPr marL="762000" lvl="1" indent="-304800"/>
            <a:r>
              <a:rPr lang="en-US" altLang="zh-CN" sz="3200">
                <a:ea typeface="宋体" pitchFamily="2" charset="-122"/>
              </a:rPr>
              <a:t>is defined as an </a:t>
            </a:r>
            <a:r>
              <a:rPr lang="en-US" altLang="zh-CN" sz="3200" b="1">
                <a:ea typeface="宋体" pitchFamily="2" charset="-122"/>
              </a:rPr>
              <a:t>action emotion complex</a:t>
            </a:r>
            <a:r>
              <a:rPr lang="en-US" altLang="zh-CN" sz="3200">
                <a:ea typeface="宋体" pitchFamily="2" charset="-122"/>
              </a:rPr>
              <a:t> that can be observed in  persons who are aggressively involved in </a:t>
            </a:r>
            <a:r>
              <a:rPr lang="en-US" altLang="zh-CN" sz="3200" b="1">
                <a:ea typeface="宋体" pitchFamily="2" charset="-122"/>
              </a:rPr>
              <a:t>chronic struggle to achieve more in less</a:t>
            </a:r>
            <a:r>
              <a:rPr lang="en-US" altLang="zh-CN" sz="3200">
                <a:ea typeface="宋体" pitchFamily="2" charset="-122"/>
              </a:rPr>
              <a:t> time, against the </a:t>
            </a:r>
            <a:r>
              <a:rPr lang="en-US" altLang="zh-CN" sz="3200" b="1">
                <a:ea typeface="宋体" pitchFamily="2" charset="-122"/>
              </a:rPr>
              <a:t>opposing efforts of  other persons</a:t>
            </a:r>
            <a:r>
              <a:rPr lang="en-US" altLang="zh-CN" sz="3200">
                <a:ea typeface="宋体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A Behaviour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Working long hours</a:t>
            </a:r>
            <a:r>
              <a:rPr lang="en-US" altLang="zh-CN">
                <a:ea typeface="宋体" pitchFamily="2" charset="-122"/>
              </a:rPr>
              <a:t> under the conditions of  </a:t>
            </a:r>
            <a:r>
              <a:rPr lang="en-US" altLang="zh-CN" b="1">
                <a:ea typeface="宋体" pitchFamily="2" charset="-122"/>
              </a:rPr>
              <a:t>deadline pressures &amp; chronic overload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marL="609600" indent="-609600">
              <a:buFont typeface="Wingdings" pitchFamily="2" charset="2"/>
              <a:buAutoNum type="arabicPeriod" startAt="2"/>
            </a:pPr>
            <a:r>
              <a:rPr lang="en-US" altLang="zh-CN">
                <a:ea typeface="宋体" pitchFamily="2" charset="-122"/>
              </a:rPr>
              <a:t>Take work home and are </a:t>
            </a:r>
            <a:r>
              <a:rPr lang="en-US" altLang="zh-CN" b="1">
                <a:ea typeface="宋体" pitchFamily="2" charset="-122"/>
              </a:rPr>
              <a:t>unable to relax</a:t>
            </a:r>
            <a:r>
              <a:rPr lang="en-US" altLang="zh-CN">
                <a:ea typeface="宋体" pitchFamily="2" charset="-122"/>
              </a:rPr>
              <a:t> at weekends or on vacations. </a:t>
            </a:r>
          </a:p>
          <a:p>
            <a:pPr marL="609600" indent="-609600">
              <a:buFont typeface="Wingdings" pitchFamily="2" charset="2"/>
              <a:buAutoNum type="arabicPeriod" startAt="2"/>
            </a:pPr>
            <a:r>
              <a:rPr lang="en-US" altLang="zh-CN" b="1">
                <a:ea typeface="宋体" pitchFamily="2" charset="-122"/>
              </a:rPr>
              <a:t>Compete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with themselves &amp; with others</a:t>
            </a:r>
            <a:r>
              <a:rPr lang="en-US" altLang="zh-CN">
                <a:ea typeface="宋体" pitchFamily="2" charset="-122"/>
              </a:rPr>
              <a:t> by setting high standard for performance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4-   </a:t>
            </a:r>
            <a:r>
              <a:rPr lang="en-US" altLang="zh-CN" b="1">
                <a:ea typeface="宋体" pitchFamily="2" charset="-122"/>
              </a:rPr>
              <a:t>Impatient &amp; easily irritated</a:t>
            </a:r>
            <a:r>
              <a:rPr lang="en-US" altLang="zh-CN">
                <a:ea typeface="宋体" pitchFamily="2" charset="-122"/>
              </a:rPr>
              <a:t> .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ea typeface="宋体" pitchFamily="2" charset="-122"/>
              </a:rPr>
              <a:t>Profiles of  Type A &amp; Type </a:t>
            </a:r>
            <a:r>
              <a:rPr lang="en-US" altLang="zh-CN" sz="2800" b="1" dirty="0" smtClean="0">
                <a:solidFill>
                  <a:srgbClr val="FFFF00"/>
                </a:solidFill>
                <a:ea typeface="宋体" pitchFamily="2" charset="-122"/>
              </a:rPr>
              <a:t>B Behavioral </a:t>
            </a:r>
            <a:r>
              <a:rPr lang="en-US" altLang="zh-CN" sz="2800" b="1" dirty="0">
                <a:solidFill>
                  <a:srgbClr val="FFFF00"/>
                </a:solidFill>
                <a:ea typeface="宋体" pitchFamily="2" charset="-122"/>
              </a:rPr>
              <a:t>Patterns</a:t>
            </a:r>
            <a:r>
              <a:rPr lang="en-US" altLang="zh-CN" sz="3600" b="1" dirty="0">
                <a:solidFill>
                  <a:srgbClr val="FFFF00"/>
                </a:solidFill>
                <a:ea typeface="宋体" pitchFamily="2" charset="-122"/>
              </a:rPr>
              <a:t>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38600" cy="5562600"/>
          </a:xfrm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宋体" pitchFamily="2" charset="-122"/>
              </a:rPr>
              <a:t>Type </a:t>
            </a:r>
            <a:r>
              <a:rPr lang="en-US" altLang="zh-CN" b="1" u="sng" dirty="0">
                <a:solidFill>
                  <a:schemeClr val="accent2">
                    <a:lumMod val="40000"/>
                    <a:lumOff val="60000"/>
                  </a:schemeClr>
                </a:solidFill>
                <a:ea typeface="宋体" pitchFamily="2" charset="-122"/>
              </a:rPr>
              <a:t>A</a:t>
            </a:r>
            <a:endParaRPr lang="en-US" altLang="zh-CN" u="sng" dirty="0">
              <a:solidFill>
                <a:schemeClr val="accent2">
                  <a:lumMod val="40000"/>
                  <a:lumOff val="60000"/>
                </a:schemeClr>
              </a:solidFill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Active and </a:t>
            </a:r>
            <a:r>
              <a:rPr lang="en-US" altLang="zh-CN" dirty="0" smtClean="0">
                <a:ea typeface="宋体" pitchFamily="2" charset="-122"/>
              </a:rPr>
              <a:t>moving                  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Walks, talks &amp; eat rapidly</a:t>
            </a:r>
          </a:p>
          <a:p>
            <a:r>
              <a:rPr lang="en-US" altLang="zh-CN" dirty="0">
                <a:ea typeface="宋体" pitchFamily="2" charset="-122"/>
              </a:rPr>
              <a:t>Does </a:t>
            </a:r>
            <a:r>
              <a:rPr lang="en-US" altLang="zh-CN" dirty="0" smtClean="0">
                <a:ea typeface="宋体" pitchFamily="2" charset="-122"/>
              </a:rPr>
              <a:t>two </a:t>
            </a:r>
            <a:r>
              <a:rPr lang="en-US" altLang="zh-CN" dirty="0">
                <a:ea typeface="宋体" pitchFamily="2" charset="-122"/>
              </a:rPr>
              <a:t>things at once</a:t>
            </a:r>
          </a:p>
          <a:p>
            <a:r>
              <a:rPr lang="en-US" altLang="zh-CN" dirty="0">
                <a:ea typeface="宋体" pitchFamily="2" charset="-122"/>
              </a:rPr>
              <a:t>Can’t cope with leisure </a:t>
            </a:r>
          </a:p>
          <a:p>
            <a:r>
              <a:rPr lang="en-US" altLang="zh-CN" dirty="0">
                <a:ea typeface="宋体" pitchFamily="2" charset="-122"/>
              </a:rPr>
              <a:t>Obsessed with numbers &amp; performance measures </a:t>
            </a:r>
          </a:p>
          <a:p>
            <a:r>
              <a:rPr lang="en-US" altLang="zh-CN" dirty="0">
                <a:ea typeface="宋体" pitchFamily="2" charset="-122"/>
              </a:rPr>
              <a:t>Highly competitive</a:t>
            </a:r>
          </a:p>
          <a:p>
            <a:r>
              <a:rPr lang="en-US" altLang="zh-CN" dirty="0">
                <a:ea typeface="宋体" pitchFamily="2" charset="-122"/>
              </a:rPr>
              <a:t>Experiences constant time pressure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1556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295400"/>
            <a:ext cx="4191000" cy="55626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宋体" pitchFamily="2" charset="-122"/>
              </a:rPr>
              <a:t>Type </a:t>
            </a:r>
            <a:r>
              <a:rPr lang="en-US" altLang="zh-CN" b="1" u="sng" dirty="0">
                <a:solidFill>
                  <a:schemeClr val="accent1">
                    <a:lumMod val="40000"/>
                    <a:lumOff val="60000"/>
                  </a:schemeClr>
                </a:solidFill>
                <a:ea typeface="宋体" pitchFamily="2" charset="-122"/>
              </a:rPr>
              <a:t>B</a:t>
            </a:r>
            <a:endParaRPr lang="en-US" altLang="zh-CN" b="1" dirty="0">
              <a:solidFill>
                <a:schemeClr val="accent1">
                  <a:lumMod val="40000"/>
                  <a:lumOff val="60000"/>
                </a:schemeClr>
              </a:solidFill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Relaxes without guilt</a:t>
            </a:r>
          </a:p>
          <a:p>
            <a:r>
              <a:rPr lang="en-US" altLang="zh-CN" dirty="0">
                <a:ea typeface="宋体" pitchFamily="2" charset="-122"/>
              </a:rPr>
              <a:t>Not concerned about time</a:t>
            </a:r>
          </a:p>
          <a:p>
            <a:r>
              <a:rPr lang="en-US" altLang="zh-CN" dirty="0">
                <a:ea typeface="宋体" pitchFamily="2" charset="-122"/>
              </a:rPr>
              <a:t>Patient</a:t>
            </a:r>
          </a:p>
          <a:p>
            <a:r>
              <a:rPr lang="en-US" altLang="zh-CN" dirty="0">
                <a:ea typeface="宋体" pitchFamily="2" charset="-122"/>
              </a:rPr>
              <a:t>Does not brag</a:t>
            </a:r>
          </a:p>
          <a:p>
            <a:r>
              <a:rPr lang="en-US" altLang="zh-CN" dirty="0">
                <a:ea typeface="宋体" pitchFamily="2" charset="-122"/>
              </a:rPr>
              <a:t>Plays for fun, not to win</a:t>
            </a:r>
          </a:p>
          <a:p>
            <a:r>
              <a:rPr lang="en-US" altLang="zh-CN" dirty="0">
                <a:ea typeface="宋体" pitchFamily="2" charset="-122"/>
              </a:rPr>
              <a:t>Has no pressing deadlines</a:t>
            </a:r>
          </a:p>
          <a:p>
            <a:r>
              <a:rPr lang="en-US" altLang="zh-CN" dirty="0">
                <a:ea typeface="宋体" pitchFamily="2" charset="-122"/>
              </a:rPr>
              <a:t>Never rushed</a:t>
            </a:r>
          </a:p>
          <a:p>
            <a:endParaRPr lang="en-US" dirty="0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 rot="10800000" flipV="1">
            <a:off x="1524000" y="6491288"/>
            <a:ext cx="723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>
                <a:ea typeface="宋体" pitchFamily="2" charset="-122"/>
              </a:rPr>
              <a:t>.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15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15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155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155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155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155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Stress and Well-Being at Work</a:t>
            </a:r>
            <a:endParaRPr lang="en-US">
              <a:ea typeface="宋体" pitchFamily="2" charset="-122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dirty="0">
              <a:effectLst/>
            </a:endParaRPr>
          </a:p>
          <a:p>
            <a:r>
              <a:rPr lang="en-US" altLang="zh-CN" b="1" dirty="0">
                <a:ea typeface="宋体" pitchFamily="2" charset="-122"/>
              </a:rPr>
              <a:t>Cumulative</a:t>
            </a:r>
            <a:r>
              <a:rPr lang="en-US" altLang="zh-CN" dirty="0">
                <a:ea typeface="宋体" pitchFamily="2" charset="-122"/>
              </a:rPr>
              <a:t> stress effect occurs as stressors </a:t>
            </a:r>
            <a:r>
              <a:rPr lang="en-US" altLang="zh-CN" b="1" dirty="0">
                <a:ea typeface="宋体" pitchFamily="2" charset="-122"/>
              </a:rPr>
              <a:t>accumulate</a:t>
            </a:r>
            <a:r>
              <a:rPr lang="en-US" altLang="zh-CN" dirty="0">
                <a:ea typeface="宋体" pitchFamily="2" charset="-122"/>
              </a:rPr>
              <a:t> in a multiplicative way .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GB" dirty="0">
                <a:effectLst/>
              </a:rPr>
              <a:t>Humans  have  personal and physical capabilities </a:t>
            </a:r>
            <a:r>
              <a:rPr lang="en-GB" b="1" dirty="0">
                <a:effectLst/>
              </a:rPr>
              <a:t>to cope</a:t>
            </a:r>
            <a:r>
              <a:rPr lang="en-GB" dirty="0">
                <a:effectLst/>
              </a:rPr>
              <a:t> </a:t>
            </a:r>
            <a:r>
              <a:rPr lang="en-GB" b="1" dirty="0">
                <a:effectLst/>
              </a:rPr>
              <a:t>with stress</a:t>
            </a:r>
            <a:r>
              <a:rPr lang="en-GB" dirty="0">
                <a:effectLst/>
              </a:rPr>
              <a:t> and </a:t>
            </a:r>
            <a:r>
              <a:rPr lang="en-GB" b="1" dirty="0">
                <a:effectLst/>
              </a:rPr>
              <a:t>to overcome</a:t>
            </a:r>
            <a:r>
              <a:rPr lang="en-GB" dirty="0">
                <a:effectLst/>
              </a:rPr>
              <a:t> its effects</a:t>
            </a:r>
            <a:r>
              <a:rPr lang="en-GB" dirty="0" smtClean="0">
                <a:effectLst/>
              </a:rPr>
              <a:t>.</a:t>
            </a:r>
            <a:endParaRPr lang="en-GB" dirty="0"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ea typeface="宋体" pitchFamily="2" charset="-122"/>
              </a:rPr>
              <a:t>Individual Differences</a:t>
            </a:r>
            <a:br>
              <a:rPr lang="en-US" altLang="zh-CN" sz="4000">
                <a:ea typeface="宋体" pitchFamily="2" charset="-122"/>
              </a:rPr>
            </a:br>
            <a:endParaRPr lang="en-US" sz="4000">
              <a:ea typeface="宋体" pitchFamily="2" charset="-122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b="1" u="sng" dirty="0">
                <a:effectLst/>
              </a:rPr>
              <a:t>Perception</a:t>
            </a:r>
            <a:r>
              <a:rPr lang="en-US" b="1" dirty="0">
                <a:effectLst/>
              </a:rPr>
              <a:t> :</a:t>
            </a:r>
            <a:endParaRPr lang="en-US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effectLst/>
              </a:rPr>
              <a:t>   we react less to the reality of the situation than to how we </a:t>
            </a:r>
            <a:r>
              <a:rPr lang="en-US" b="1" dirty="0">
                <a:effectLst/>
              </a:rPr>
              <a:t>interpret and perceive the situation. </a:t>
            </a:r>
          </a:p>
          <a:p>
            <a:pPr>
              <a:buFont typeface="Wingdings" pitchFamily="2" charset="2"/>
              <a:buNone/>
            </a:pPr>
            <a:endParaRPr lang="en-US" b="1" dirty="0">
              <a:effectLst/>
            </a:endParaRPr>
          </a:p>
          <a:p>
            <a:pPr lvl="1"/>
            <a:r>
              <a:rPr lang="en-US" b="1" dirty="0">
                <a:effectLst/>
              </a:rPr>
              <a:t>Reality matters less than our perception</a:t>
            </a:r>
            <a:r>
              <a:rPr lang="en-US" dirty="0">
                <a:effectLst/>
              </a:rPr>
              <a:t> of it as a cause of stress. </a:t>
            </a:r>
          </a:p>
          <a:p>
            <a:pPr lvl="1"/>
            <a:r>
              <a:rPr lang="en-US" dirty="0">
                <a:effectLst/>
              </a:rPr>
              <a:t>Apprehension about an upcoming job event is usually much worse than the event itself.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Individual Differences</a:t>
            </a:r>
            <a:endParaRPr lang="en-US">
              <a:ea typeface="宋体" pitchFamily="2" charset="-122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>
                <a:effectLst/>
              </a:rPr>
              <a:t>Job Experience</a:t>
            </a:r>
            <a:r>
              <a:rPr lang="en-US" b="1" dirty="0">
                <a:effectLst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effectLst/>
              </a:rPr>
              <a:t>    is a powerful </a:t>
            </a:r>
            <a:r>
              <a:rPr lang="en-US" b="1" dirty="0">
                <a:effectLst/>
              </a:rPr>
              <a:t>stress reducer</a:t>
            </a:r>
            <a:r>
              <a:rPr lang="en-US" dirty="0">
                <a:effectLst/>
              </a:rPr>
              <a:t> once it is acquired. </a:t>
            </a:r>
          </a:p>
          <a:p>
            <a:pPr>
              <a:buFont typeface="Wingdings" pitchFamily="2" charset="2"/>
              <a:buNone/>
            </a:pP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For a new employee in a new job, the absence  of job experience is a powerful stressor.</a:t>
            </a:r>
          </a:p>
          <a:p>
            <a:pPr lvl="1"/>
            <a:r>
              <a:rPr lang="en-US" dirty="0">
                <a:effectLst/>
              </a:rPr>
              <a:t>Accumulated job experience means the  acquisition of job coping skills by employees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Stress &amp; Performance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CN" b="1" u="sng" dirty="0" err="1">
                <a:ea typeface="宋体" pitchFamily="2" charset="-122"/>
              </a:rPr>
              <a:t>Behavioural</a:t>
            </a:r>
            <a:r>
              <a:rPr lang="en-US" altLang="zh-CN" b="1" u="sng" dirty="0">
                <a:ea typeface="宋体" pitchFamily="2" charset="-122"/>
              </a:rPr>
              <a:t> Symptoms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b="1" dirty="0">
                <a:ea typeface="宋体" pitchFamily="2" charset="-122"/>
              </a:rPr>
              <a:t> Changes in performance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b="1" dirty="0">
                <a:ea typeface="宋体" pitchFamily="2" charset="-122"/>
              </a:rPr>
              <a:t> Absenteeism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 Job hopping 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b="1" dirty="0">
                <a:ea typeface="宋体" pitchFamily="2" charset="-122"/>
              </a:rPr>
              <a:t> Use of  drugs </a:t>
            </a:r>
          </a:p>
          <a:p>
            <a:pPr lvl="1">
              <a:buFont typeface="Wingdings" pitchFamily="2" charset="2"/>
              <a:buNone/>
            </a:pPr>
            <a:endParaRPr lang="en-US" altLang="zh-CN" b="1" dirty="0">
              <a:ea typeface="宋体" pitchFamily="2" charset="-122"/>
            </a:endParaRPr>
          </a:p>
          <a:p>
            <a:pPr lvl="1"/>
            <a:r>
              <a:rPr lang="en-US" altLang="zh-CN" b="1" dirty="0">
                <a:ea typeface="宋体" pitchFamily="2" charset="-122"/>
              </a:rPr>
              <a:t> Withdrawal </a:t>
            </a:r>
            <a:r>
              <a:rPr lang="en-US" altLang="zh-CN" b="1" dirty="0" err="1">
                <a:ea typeface="宋体" pitchFamily="2" charset="-122"/>
              </a:rPr>
              <a:t>behaviour</a:t>
            </a:r>
            <a:r>
              <a:rPr lang="en-US" altLang="zh-CN" b="1" dirty="0">
                <a:ea typeface="宋体" pitchFamily="2" charset="-122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20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0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20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20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2000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Stress &amp; Performance</a:t>
            </a: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ea typeface="宋体" pitchFamily="2" charset="-122"/>
              </a:rPr>
              <a:t>Low to moderate</a:t>
            </a:r>
            <a:r>
              <a:rPr lang="en-US" altLang="zh-CN">
                <a:ea typeface="宋体" pitchFamily="2" charset="-122"/>
              </a:rPr>
              <a:t> stress levels </a:t>
            </a:r>
            <a:r>
              <a:rPr lang="en-US" altLang="zh-CN" b="1" u="sng">
                <a:ea typeface="宋体" pitchFamily="2" charset="-122"/>
              </a:rPr>
              <a:t>stimulate </a:t>
            </a:r>
            <a:r>
              <a:rPr lang="en-US" altLang="zh-CN" b="1">
                <a:ea typeface="宋体" pitchFamily="2" charset="-122"/>
              </a:rPr>
              <a:t>the employee and increase his tendency</a:t>
            </a:r>
            <a:r>
              <a:rPr lang="en-US" altLang="zh-CN">
                <a:ea typeface="宋体" pitchFamily="2" charset="-122"/>
              </a:rPr>
              <a:t> to act to reduce stress levels by </a:t>
            </a:r>
            <a:r>
              <a:rPr lang="en-US" altLang="zh-CN" b="1">
                <a:ea typeface="宋体" pitchFamily="2" charset="-122"/>
              </a:rPr>
              <a:t>performing effectively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r>
              <a:rPr lang="en-US" altLang="zh-CN" b="1" u="sng">
                <a:ea typeface="宋体" pitchFamily="2" charset="-122"/>
              </a:rPr>
              <a:t>High levels of stressors cause performance to deteriorate .</a:t>
            </a:r>
            <a:r>
              <a:rPr lang="en-US" altLang="zh-CN" u="sng">
                <a:ea typeface="宋体" pitchFamily="2" charset="-122"/>
              </a:rPr>
              <a:t> </a:t>
            </a:r>
            <a:endParaRPr lang="en-US" u="sng"/>
          </a:p>
          <a:p>
            <a:endParaRPr lang="en-US" u="sn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chemeClr val="tx1"/>
                </a:solidFill>
                <a:effectLst/>
                <a:ea typeface="宋体" pitchFamily="2" charset="-122"/>
              </a:rPr>
              <a:t>The Stress–Job Performance Relationship</a:t>
            </a:r>
            <a:endParaRPr lang="en-US" sz="4000">
              <a:solidFill>
                <a:schemeClr val="tx1"/>
              </a:solidFill>
              <a:effectLst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endParaRPr lang="en-US" b="1" i="1"/>
          </a:p>
        </p:txBody>
      </p:sp>
      <p:pic>
        <p:nvPicPr>
          <p:cNvPr id="165892" name="Picture 4" descr="obf02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7543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76200" y="5257800"/>
            <a:ext cx="754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If stress levels on the job are moderate, but long lasting, performance will also deteriorate due to the </a:t>
            </a:r>
            <a:endParaRPr lang="en-US" altLang="zh-CN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problem of 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cumulative stress.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ea typeface="宋体" pitchFamily="2" charset="-122"/>
              </a:rPr>
              <a:t>Individual Techniques </a:t>
            </a:r>
            <a:br>
              <a:rPr lang="en-US" altLang="zh-CN" sz="4000">
                <a:ea typeface="宋体" pitchFamily="2" charset="-122"/>
              </a:rPr>
            </a:br>
            <a:r>
              <a:rPr lang="en-US" altLang="zh-CN" sz="4000">
                <a:ea typeface="宋体" pitchFamily="2" charset="-122"/>
              </a:rPr>
              <a:t>For Stress Management</a:t>
            </a:r>
            <a:endParaRPr lang="en-US" sz="400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ea typeface="宋体" pitchFamily="2" charset="-122"/>
              </a:rPr>
              <a:t>Employees are responsible</a:t>
            </a:r>
            <a:r>
              <a:rPr lang="en-US" altLang="zh-CN" dirty="0">
                <a:ea typeface="宋体" pitchFamily="2" charset="-122"/>
              </a:rPr>
              <a:t> for coping with job stress and for maintaining </a:t>
            </a:r>
            <a:r>
              <a:rPr lang="en-US" altLang="zh-CN" b="1" dirty="0">
                <a:ea typeface="宋体" pitchFamily="2" charset="-122"/>
              </a:rPr>
              <a:t>healthy lifestyle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Techniques to overcome stress :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Exercise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dirty="0">
                <a:effectLst/>
              </a:rPr>
              <a:t>requires more blood flow to muscles </a:t>
            </a:r>
          </a:p>
          <a:p>
            <a:pPr lvl="1"/>
            <a:r>
              <a:rPr lang="en-US" dirty="0">
                <a:effectLst/>
              </a:rPr>
              <a:t>Walking</a:t>
            </a:r>
          </a:p>
          <a:p>
            <a:pPr lvl="1"/>
            <a:r>
              <a:rPr lang="en-US" dirty="0">
                <a:effectLst/>
              </a:rPr>
              <a:t> Riding bicycles</a:t>
            </a:r>
          </a:p>
          <a:p>
            <a:pPr lvl="1"/>
            <a:r>
              <a:rPr lang="en-US" dirty="0">
                <a:effectLst/>
              </a:rPr>
              <a:t> Aerobics</a:t>
            </a:r>
          </a:p>
          <a:p>
            <a:pPr lvl="1"/>
            <a:r>
              <a:rPr lang="en-US" dirty="0">
                <a:effectLst/>
              </a:rPr>
              <a:t> Jogging </a:t>
            </a:r>
          </a:p>
          <a:p>
            <a:pPr lvl="1"/>
            <a:r>
              <a:rPr lang="en-US" dirty="0">
                <a:effectLst/>
              </a:rPr>
              <a:t> Swimming</a:t>
            </a:r>
          </a:p>
          <a:p>
            <a:pPr lvl="1"/>
            <a:r>
              <a:rPr lang="en-US" dirty="0">
                <a:effectLst/>
              </a:rPr>
              <a:t> Tennis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ea typeface="宋体" pitchFamily="2" charset="-122"/>
              </a:rPr>
              <a:t>Individual Techniques </a:t>
            </a:r>
            <a:br>
              <a:rPr lang="en-US" altLang="zh-CN" sz="4000">
                <a:ea typeface="宋体" pitchFamily="2" charset="-122"/>
              </a:rPr>
            </a:br>
            <a:r>
              <a:rPr lang="en-US" altLang="zh-CN" sz="4000">
                <a:ea typeface="宋体" pitchFamily="2" charset="-122"/>
              </a:rPr>
              <a:t>For Stress Management</a:t>
            </a:r>
            <a:endParaRPr lang="en-US" sz="4000">
              <a:ea typeface="宋体" pitchFamily="2" charset="-122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effectLst/>
              </a:rPr>
              <a:t>This  causes exercising employee to be more distracted from work problems and stressors</a:t>
            </a:r>
          </a:p>
          <a:p>
            <a:pPr lvl="1"/>
            <a:endParaRPr lang="en-US" altLang="zh-CN" dirty="0">
              <a:effectLst/>
              <a:ea typeface="宋体" pitchFamily="2" charset="-122"/>
            </a:endParaRPr>
          </a:p>
          <a:p>
            <a:pPr lvl="1"/>
            <a:r>
              <a:rPr lang="en-US" altLang="zh-CN" b="1" dirty="0">
                <a:ea typeface="宋体" pitchFamily="2" charset="-122"/>
              </a:rPr>
              <a:t>Relaxation. </a:t>
            </a:r>
          </a:p>
          <a:p>
            <a:pPr lvl="2"/>
            <a:r>
              <a:rPr lang="en-US" altLang="zh-CN" sz="2800" dirty="0">
                <a:effectLst/>
                <a:ea typeface="宋体" pitchFamily="2" charset="-122"/>
              </a:rPr>
              <a:t> Through prayer &amp; meditation.</a:t>
            </a:r>
          </a:p>
          <a:p>
            <a:pPr lvl="2"/>
            <a:r>
              <a:rPr lang="en-US" altLang="zh-CN" sz="2800" dirty="0">
                <a:effectLst/>
                <a:ea typeface="宋体" pitchFamily="2" charset="-122"/>
              </a:rPr>
              <a:t> The relaxation response reverses the stress response in the human mind body system.</a:t>
            </a:r>
          </a:p>
          <a:p>
            <a:pPr lvl="2"/>
            <a:r>
              <a:rPr lang="en-US" altLang="zh-CN" sz="2800" dirty="0">
                <a:effectLst/>
                <a:ea typeface="宋体" pitchFamily="2" charset="-122"/>
              </a:rPr>
              <a:t> It reduces their heart rates, blood pressure and other physiological indicators of stress.</a:t>
            </a:r>
          </a:p>
          <a:p>
            <a:pPr lvl="2">
              <a:buFont typeface="Wingdings" pitchFamily="2" charset="2"/>
              <a:buNone/>
            </a:pPr>
            <a:endParaRPr lang="en-US" dirty="0">
              <a:effectLst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ea typeface="宋体" pitchFamily="2" charset="-122"/>
              </a:rPr>
              <a:t>Individual Techniques </a:t>
            </a:r>
            <a:br>
              <a:rPr lang="en-US" altLang="zh-CN" sz="4000">
                <a:ea typeface="宋体" pitchFamily="2" charset="-122"/>
              </a:rPr>
            </a:br>
            <a:r>
              <a:rPr lang="en-US" altLang="zh-CN" sz="4000">
                <a:ea typeface="宋体" pitchFamily="2" charset="-122"/>
              </a:rPr>
              <a:t>For Stress Management</a:t>
            </a:r>
            <a:endParaRPr lang="en-US" sz="4000">
              <a:ea typeface="宋体" pitchFamily="2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b="1" u="sng" dirty="0">
                <a:ea typeface="宋体" pitchFamily="2" charset="-122"/>
              </a:rPr>
              <a:t>Diet.</a:t>
            </a:r>
            <a:r>
              <a:rPr lang="en-US" altLang="zh-CN" sz="2800" b="1" dirty="0">
                <a:ea typeface="宋体" pitchFamily="2" charset="-122"/>
              </a:rPr>
              <a:t> </a:t>
            </a:r>
          </a:p>
          <a:p>
            <a:pPr lvl="2"/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dirty="0">
                <a:effectLst/>
              </a:rPr>
              <a:t>Foods with high sugar content stimulate or prolong the stress response and high cholesterol foods adversely affect blood chemistry.</a:t>
            </a:r>
          </a:p>
          <a:p>
            <a:pPr lvl="2"/>
            <a:endParaRPr lang="en-US" dirty="0">
              <a:effectLst/>
            </a:endParaRPr>
          </a:p>
          <a:p>
            <a:pPr lvl="1"/>
            <a:r>
              <a:rPr lang="en-US" altLang="zh-CN" sz="2800" b="1" u="sng" dirty="0">
                <a:ea typeface="宋体" pitchFamily="2" charset="-122"/>
              </a:rPr>
              <a:t>Professional help</a:t>
            </a:r>
            <a:r>
              <a:rPr lang="en-US" altLang="zh-CN" sz="2800" b="1" dirty="0">
                <a:ea typeface="宋体" pitchFamily="2" charset="-122"/>
              </a:rPr>
              <a:t>.</a:t>
            </a:r>
            <a:r>
              <a:rPr lang="en-US" altLang="zh-CN" sz="2400" dirty="0">
                <a:ea typeface="宋体" pitchFamily="2" charset="-122"/>
              </a:rPr>
              <a:t> </a:t>
            </a:r>
          </a:p>
          <a:p>
            <a:pPr lvl="2"/>
            <a:r>
              <a:rPr lang="en-US" dirty="0">
                <a:effectLst/>
              </a:rPr>
              <a:t> Clinical counseling or </a:t>
            </a:r>
            <a:r>
              <a:rPr lang="en-US" sz="2000" dirty="0">
                <a:effectLst/>
              </a:rPr>
              <a:t> </a:t>
            </a:r>
            <a:r>
              <a:rPr lang="en-US" dirty="0">
                <a:effectLst/>
              </a:rPr>
              <a:t>Career counseling,</a:t>
            </a:r>
            <a:r>
              <a:rPr lang="en-US" sz="2000" dirty="0">
                <a:effectLst/>
              </a:rPr>
              <a:t> </a:t>
            </a:r>
          </a:p>
          <a:p>
            <a:pPr lvl="2"/>
            <a:r>
              <a:rPr lang="en-US" sz="2000" dirty="0">
                <a:effectLst/>
              </a:rPr>
              <a:t> </a:t>
            </a:r>
            <a:r>
              <a:rPr lang="en-US" dirty="0">
                <a:effectLst/>
              </a:rPr>
              <a:t>Physical therapy </a:t>
            </a:r>
          </a:p>
          <a:p>
            <a:pPr lvl="2"/>
            <a:r>
              <a:rPr lang="en-US" dirty="0">
                <a:effectLst/>
              </a:rPr>
              <a:t> Medical treatment</a:t>
            </a:r>
          </a:p>
          <a:p>
            <a:pPr lvl="1">
              <a:buFont typeface="Wingdings" pitchFamily="2" charset="2"/>
              <a:buNone/>
            </a:pPr>
            <a:endParaRPr lang="en-US" sz="2400" b="1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ea typeface="宋体" pitchFamily="2" charset="-122"/>
              </a:rPr>
              <a:t>Individual Techniques </a:t>
            </a:r>
            <a:br>
              <a:rPr lang="en-US" altLang="zh-CN" sz="4000">
                <a:ea typeface="宋体" pitchFamily="2" charset="-122"/>
              </a:rPr>
            </a:br>
            <a:r>
              <a:rPr lang="en-US" altLang="zh-CN" sz="4000">
                <a:ea typeface="宋体" pitchFamily="2" charset="-122"/>
              </a:rPr>
              <a:t>For Stress Management</a:t>
            </a:r>
            <a:endParaRPr lang="en-US" sz="4000">
              <a:ea typeface="宋体" pitchFamily="2" charset="-122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Opening Up.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b="1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3200">
                <a:effectLst/>
                <a:ea typeface="宋体" pitchFamily="2" charset="-122"/>
              </a:rPr>
              <a:t> </a:t>
            </a:r>
            <a:r>
              <a:rPr lang="en-US" altLang="zh-CN" sz="2800">
                <a:effectLst/>
                <a:ea typeface="宋体" pitchFamily="2" charset="-122"/>
              </a:rPr>
              <a:t>A healthy response to these moments or periods    of personal crisis is to confide in others.</a:t>
            </a:r>
          </a:p>
          <a:p>
            <a:pPr lvl="2">
              <a:lnSpc>
                <a:spcPct val="90000"/>
              </a:lnSpc>
            </a:pPr>
            <a:endParaRPr lang="en-US" altLang="zh-CN" sz="2800">
              <a:effectLst/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 b="1">
                <a:ea typeface="宋体" pitchFamily="2" charset="-122"/>
              </a:rPr>
              <a:t>  S</a:t>
            </a:r>
            <a:r>
              <a:rPr lang="en-US" altLang="zh-CN" sz="2800">
                <a:effectLst/>
                <a:ea typeface="宋体" pitchFamily="2" charset="-122"/>
              </a:rPr>
              <a:t>elf disclosure can induce lower stress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zh-CN" sz="2800">
              <a:effectLst/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>
                <a:effectLst/>
                <a:ea typeface="宋体" pitchFamily="2" charset="-122"/>
              </a:rPr>
              <a:t> Honest entries on a regular basis in a diary</a:t>
            </a:r>
          </a:p>
          <a:p>
            <a:pPr lvl="2">
              <a:lnSpc>
                <a:spcPct val="90000"/>
              </a:lnSpc>
            </a:pPr>
            <a:endParaRPr lang="en-US" altLang="zh-CN" sz="2800">
              <a:effectLst/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>
                <a:effectLst/>
                <a:ea typeface="宋体" pitchFamily="2" charset="-122"/>
              </a:rPr>
              <a:t> Confessing to others</a:t>
            </a:r>
            <a:endParaRPr lang="en-US" altLang="zh-CN" sz="280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>
                <a:ea typeface="宋体" pitchFamily="2" charset="-122"/>
              </a:rPr>
              <a:t> </a:t>
            </a:r>
            <a:endParaRPr lang="en-US" sz="3200">
              <a:effectLst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>
              <a:effectLst/>
            </a:endParaRPr>
          </a:p>
          <a:p>
            <a:pPr lvl="2">
              <a:lnSpc>
                <a:spcPct val="90000"/>
              </a:lnSpc>
            </a:pPr>
            <a:endParaRPr lang="en-US" sz="2800">
              <a:effectLst/>
            </a:endParaRP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sz="4000">
                <a:ea typeface="宋体" pitchFamily="2" charset="-122"/>
              </a:rPr>
              <a:t>Organisational Programmes </a:t>
            </a:r>
            <a:br>
              <a:rPr lang="en-US" altLang="zh-CN" sz="4000">
                <a:ea typeface="宋体" pitchFamily="2" charset="-122"/>
              </a:rPr>
            </a:br>
            <a:r>
              <a:rPr lang="en-US" altLang="zh-CN" sz="4000">
                <a:ea typeface="宋体" pitchFamily="2" charset="-122"/>
              </a:rPr>
              <a:t>of Wellness &amp; Stress Management</a:t>
            </a:r>
            <a:endParaRPr lang="en-US" sz="400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b="1">
              <a:ea typeface="宋体" pitchFamily="2" charset="-122"/>
            </a:endParaRPr>
          </a:p>
          <a:p>
            <a:r>
              <a:rPr lang="en-US" altLang="zh-CN" b="1">
                <a:ea typeface="宋体" pitchFamily="2" charset="-122"/>
              </a:rPr>
              <a:t>Reward performance and productivity. </a:t>
            </a:r>
          </a:p>
          <a:p>
            <a:endParaRPr lang="en-US" altLang="zh-CN" b="1">
              <a:ea typeface="宋体" pitchFamily="2" charset="-122"/>
            </a:endParaRPr>
          </a:p>
          <a:p>
            <a:r>
              <a:rPr lang="en-US" altLang="zh-CN" b="1">
                <a:ea typeface="宋体" pitchFamily="2" charset="-122"/>
              </a:rPr>
              <a:t>Live by your values and encourage others to live by theirs. </a:t>
            </a:r>
          </a:p>
          <a:p>
            <a:endParaRPr lang="en-US" altLang="zh-CN" b="1">
              <a:ea typeface="宋体" pitchFamily="2" charset="-122"/>
            </a:endParaRPr>
          </a:p>
          <a:p>
            <a:r>
              <a:rPr lang="en-US" altLang="zh-CN" b="1">
                <a:ea typeface="宋体" pitchFamily="2" charset="-122"/>
              </a:rPr>
              <a:t>Build respect based on trust .</a:t>
            </a:r>
            <a:endParaRPr lang="en-US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effectLst/>
              </a:rPr>
              <a:t>Organisational Stressors</a:t>
            </a:r>
            <a:br>
              <a:rPr lang="en-US" sz="4000">
                <a:effectLst/>
              </a:rPr>
            </a:br>
            <a:endParaRPr lang="en-US" sz="4000">
              <a:effectLst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 </a:t>
            </a:r>
            <a:r>
              <a:rPr lang="en-US" sz="2800" b="1" dirty="0">
                <a:effectLst/>
              </a:rPr>
              <a:t>Unfair or demanding boss</a:t>
            </a:r>
            <a:r>
              <a:rPr lang="en-US" sz="2800" dirty="0">
                <a:effectLst/>
              </a:rPr>
              <a:t> .</a:t>
            </a:r>
          </a:p>
          <a:p>
            <a:pPr>
              <a:buFont typeface="Wingdings" pitchFamily="2" charset="2"/>
              <a:buNone/>
            </a:pPr>
            <a:endParaRPr lang="en-US" sz="2800" dirty="0">
              <a:effectLst/>
            </a:endParaRPr>
          </a:p>
          <a:p>
            <a:r>
              <a:rPr lang="en-US" sz="2800" b="1" dirty="0">
                <a:effectLst/>
              </a:rPr>
              <a:t> Unsupportive</a:t>
            </a:r>
            <a:r>
              <a:rPr lang="en-US" sz="2800" dirty="0">
                <a:effectLst/>
              </a:rPr>
              <a:t>  </a:t>
            </a:r>
            <a:r>
              <a:rPr lang="en-US" sz="2800" b="1" dirty="0">
                <a:effectLst/>
              </a:rPr>
              <a:t>Co-workers</a:t>
            </a:r>
            <a:r>
              <a:rPr lang="en-US" sz="2800" dirty="0">
                <a:effectLst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 R</a:t>
            </a:r>
            <a:r>
              <a:rPr lang="en-US" sz="2800" b="1" dirty="0">
                <a:effectLst/>
              </a:rPr>
              <a:t>esponsibilities that exceed  authority</a:t>
            </a:r>
            <a:r>
              <a:rPr lang="en-US" sz="2800" dirty="0">
                <a:effectLst/>
              </a:rPr>
              <a:t> or time </a:t>
            </a:r>
          </a:p>
          <a:p>
            <a:pPr>
              <a:buFont typeface="Wingdings" pitchFamily="2" charset="2"/>
              <a:buNone/>
            </a:pPr>
            <a:endParaRPr lang="en-US" sz="2800" dirty="0">
              <a:effectLst/>
            </a:endParaRPr>
          </a:p>
          <a:p>
            <a:r>
              <a:rPr lang="en-US" dirty="0">
                <a:effectLst/>
              </a:rPr>
              <a:t>Reducing  </a:t>
            </a:r>
            <a:r>
              <a:rPr lang="en-US" b="1" dirty="0">
                <a:effectLst/>
              </a:rPr>
              <a:t>benefits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effectLst/>
              </a:rPr>
              <a:t>Corporate Wellness Plans</a:t>
            </a:r>
            <a:br>
              <a:rPr lang="en-US" sz="4000">
                <a:effectLst/>
              </a:rPr>
            </a:br>
            <a:endParaRPr lang="en-US" sz="4000">
              <a:effectLst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</a:rPr>
              <a:t>Some companies use  tests for high blood pressure and cholesterol to identify high risk employees. </a:t>
            </a:r>
          </a:p>
          <a:p>
            <a:pPr>
              <a:buFont typeface="Wingdings" pitchFamily="2" charset="2"/>
              <a:buNone/>
            </a:pPr>
            <a:endParaRPr lang="en-US">
              <a:effectLst/>
            </a:endParaRPr>
          </a:p>
          <a:p>
            <a:r>
              <a:rPr lang="en-US">
                <a:effectLst/>
              </a:rPr>
              <a:t>Using a variety of direct and indirect incentives,</a:t>
            </a:r>
          </a:p>
          <a:p>
            <a:pPr>
              <a:buFont typeface="Wingdings" pitchFamily="2" charset="2"/>
              <a:buNone/>
            </a:pPr>
            <a:r>
              <a:rPr lang="en-US">
                <a:effectLst/>
              </a:rPr>
              <a:t>   like discounts on health insurance premiums.</a:t>
            </a:r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Downsizing Reasons</a:t>
            </a:r>
            <a:endParaRPr lang="en-US">
              <a:ea typeface="宋体" pitchFamily="2" charset="-122"/>
            </a:endParaRP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Contract employees</a:t>
            </a:r>
          </a:p>
          <a:p>
            <a:pPr>
              <a:lnSpc>
                <a:spcPct val="90000"/>
              </a:lnSpc>
            </a:pPr>
            <a:endParaRPr lang="en-US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Outsourcing of functions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Improvements in technology</a:t>
            </a:r>
          </a:p>
          <a:p>
            <a:pPr>
              <a:lnSpc>
                <a:spcPct val="90000"/>
              </a:lnSpc>
            </a:pPr>
            <a:endParaRPr lang="en-US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Free trade as an alleged cause of job </a:t>
            </a:r>
            <a:r>
              <a:rPr lang="en-US" sz="2400" dirty="0" smtClean="0">
                <a:effectLst/>
              </a:rPr>
              <a:t>layoffs</a:t>
            </a:r>
            <a:endParaRPr lang="en-US" sz="2400" dirty="0">
              <a:effectLst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Shifts of production to overseas </a:t>
            </a:r>
            <a:r>
              <a:rPr lang="en-US" sz="2400" dirty="0" smtClean="0">
                <a:effectLst/>
              </a:rPr>
              <a:t>locations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Downsizing and Stress</a:t>
            </a: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1.  Competition.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2.   Mergers.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3.  Government </a:t>
            </a:r>
            <a:r>
              <a:rPr lang="en-US" altLang="zh-CN" dirty="0" smtClean="0">
                <a:ea typeface="宋体" pitchFamily="2" charset="-122"/>
              </a:rPr>
              <a:t>Spending</a:t>
            </a:r>
            <a:endParaRPr lang="en-US" altLang="zh-CN" dirty="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4.   Small is Beautiful Concept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38200" indent="-838200"/>
            <a:r>
              <a:rPr lang="en-US" altLang="zh-CN" sz="4000">
                <a:ea typeface="宋体" pitchFamily="2" charset="-122"/>
              </a:rPr>
              <a:t>Small is Beautiful Principles</a:t>
            </a:r>
            <a:br>
              <a:rPr lang="en-US" altLang="zh-CN" sz="4000">
                <a:ea typeface="宋体" pitchFamily="2" charset="-122"/>
              </a:rPr>
            </a:br>
            <a:endParaRPr lang="en-US" sz="4000">
              <a:ea typeface="宋体" pitchFamily="2" charset="-122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ffectLst/>
                <a:ea typeface="宋体" pitchFamily="2" charset="-122"/>
              </a:rPr>
              <a:t>Share credit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400" dirty="0">
              <a:effectLst/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ffectLst/>
                <a:ea typeface="宋体" pitchFamily="2" charset="-122"/>
              </a:rPr>
              <a:t>Ask for forgiveness instead  for permission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400" dirty="0">
              <a:effectLst/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ffectLst/>
                <a:ea typeface="宋体" pitchFamily="2" charset="-122"/>
              </a:rPr>
              <a:t>Come to work each day willing to be fired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400" dirty="0">
              <a:effectLst/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ffectLst/>
                <a:ea typeface="宋体" pitchFamily="2" charset="-122"/>
              </a:rPr>
              <a:t>Follow your gut about people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ffectLst/>
                <a:ea typeface="宋体" pitchFamily="2" charset="-122"/>
              </a:rPr>
              <a:t>Ask for advice before asking for resources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400" dirty="0">
              <a:effectLst/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ffectLst/>
                <a:ea typeface="宋体" pitchFamily="2" charset="-122"/>
              </a:rPr>
              <a:t>Be realistic about how to achieve your goals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effectLst/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effectLst/>
              </a:rPr>
              <a:t>Job Security </a:t>
            </a:r>
            <a:r>
              <a:rPr lang="en-US" sz="4000" dirty="0" smtClean="0">
                <a:effectLst/>
              </a:rPr>
              <a:t>Vs.</a:t>
            </a:r>
            <a:r>
              <a:rPr lang="en-US" sz="4000" dirty="0" smtClean="0"/>
              <a:t> </a:t>
            </a:r>
            <a:r>
              <a:rPr lang="en-US" sz="4000" dirty="0" smtClean="0">
                <a:effectLst/>
              </a:rPr>
              <a:t>Employment </a:t>
            </a:r>
            <a:r>
              <a:rPr lang="en-US" sz="4000" dirty="0">
                <a:effectLst/>
              </a:rPr>
              <a:t>Security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>
              <a:effectLst/>
            </a:endParaRPr>
          </a:p>
          <a:p>
            <a:pPr>
              <a:buFont typeface="Wingdings" pitchFamily="2" charset="2"/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Employment </a:t>
            </a:r>
            <a:r>
              <a:rPr lang="en-US" dirty="0" smtClean="0">
                <a:effectLst/>
              </a:rPr>
              <a:t>security </a:t>
            </a:r>
            <a:r>
              <a:rPr lang="en-US" dirty="0">
                <a:effectLst/>
              </a:rPr>
              <a:t>is possessed by individuals who have wide experience, a variety of skills and knowledge in many industries and functional  areas.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Downsizing</a:t>
            </a:r>
            <a:endParaRPr lang="en-US">
              <a:ea typeface="宋体" pitchFamily="2" charset="-122"/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6629400" cy="4525963"/>
          </a:xfrm>
        </p:spPr>
        <p:txBody>
          <a:bodyPr>
            <a:normAutofit/>
          </a:bodyPr>
          <a:lstStyle/>
          <a:p>
            <a:endParaRPr lang="en-US" altLang="zh-CN" sz="2000" b="1" dirty="0">
              <a:ea typeface="宋体" pitchFamily="2" charset="-122"/>
            </a:endParaRPr>
          </a:p>
          <a:p>
            <a:endParaRPr lang="en-US" altLang="zh-CN" sz="2000" b="1" dirty="0"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Is downsizing always the right solution ?</a:t>
            </a:r>
            <a:endParaRPr lang="en-US" sz="2000" b="1" dirty="0"/>
          </a:p>
          <a:p>
            <a:endParaRPr lang="en-US" sz="2000" b="1" dirty="0">
              <a:ea typeface="宋体" pitchFamily="2" charset="-122"/>
            </a:endParaRPr>
          </a:p>
          <a:p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effectLst/>
              </a:rPr>
              <a:t>Organisational Stressors</a:t>
            </a:r>
            <a:br>
              <a:rPr lang="en-US" sz="4000">
                <a:effectLst/>
              </a:rPr>
            </a:br>
            <a:endParaRPr lang="en-US" sz="4000">
              <a:effectLst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Mergers </a:t>
            </a:r>
            <a:r>
              <a:rPr lang="en-US" b="1" dirty="0">
                <a:effectLst/>
              </a:rPr>
              <a:t>and acquisitions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Frequent </a:t>
            </a:r>
            <a:r>
              <a:rPr lang="en-US" b="1" dirty="0">
                <a:effectLst/>
              </a:rPr>
              <a:t>mandatory overtime work</a:t>
            </a:r>
          </a:p>
          <a:p>
            <a:pPr>
              <a:buFont typeface="Wingdings" pitchFamily="2" charset="2"/>
              <a:buNone/>
            </a:pP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Downsizing</a:t>
            </a:r>
            <a:endParaRPr lang="en-US" dirty="0">
              <a:effectLst/>
            </a:endParaRPr>
          </a:p>
          <a:p>
            <a:pPr>
              <a:buFont typeface="Wingdings" pitchFamily="2" charset="2"/>
              <a:buNone/>
            </a:pP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Re-organization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zh-CN" sz="4000">
                <a:ea typeface="宋体" pitchFamily="2" charset="-122"/>
              </a:rPr>
              <a:t> Stress and Well-Being at Work</a:t>
            </a:r>
            <a:endParaRPr lang="en-US" sz="4000"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Char char=""/>
            </a:pPr>
            <a:r>
              <a:rPr lang="en-US" altLang="zh-CN" sz="2800" b="1" dirty="0" smtClean="0">
                <a:ea typeface="宋体" pitchFamily="2" charset="-122"/>
              </a:rPr>
              <a:t>Environmental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stress factors originate from </a:t>
            </a:r>
            <a:r>
              <a:rPr lang="en-US" altLang="zh-CN" sz="2800" b="1" u="sng" dirty="0" smtClean="0">
                <a:ea typeface="宋体" pitchFamily="2" charset="-122"/>
              </a:rPr>
              <a:t>uncertainty: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SzPct val="100000"/>
              <a:buNone/>
            </a:pP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SzPct val="100000"/>
              <a:buFont typeface="Wingdings" pitchFamily="2" charset="2"/>
              <a:buChar char=""/>
            </a:pPr>
            <a:r>
              <a:rPr lang="en-US" altLang="zh-CN" sz="2400" dirty="0">
                <a:ea typeface="宋体" pitchFamily="2" charset="-122"/>
              </a:rPr>
              <a:t>E</a:t>
            </a:r>
            <a:r>
              <a:rPr lang="en-US" altLang="zh-CN" sz="2400" b="1" dirty="0">
                <a:ea typeface="宋体" pitchFamily="2" charset="-122"/>
              </a:rPr>
              <a:t>conomic</a:t>
            </a:r>
          </a:p>
          <a:p>
            <a:pPr lvl="1">
              <a:lnSpc>
                <a:spcPct val="90000"/>
              </a:lnSpc>
              <a:buSzPct val="100000"/>
              <a:buFont typeface="Wingdings" pitchFamily="2" charset="2"/>
              <a:buChar char=""/>
            </a:pPr>
            <a:r>
              <a:rPr lang="en-US" altLang="zh-CN" sz="2400" b="1" dirty="0">
                <a:ea typeface="宋体" pitchFamily="2" charset="-122"/>
              </a:rPr>
              <a:t>Political </a:t>
            </a:r>
          </a:p>
          <a:p>
            <a:pPr lvl="1">
              <a:lnSpc>
                <a:spcPct val="90000"/>
              </a:lnSpc>
              <a:buSzPct val="100000"/>
              <a:buFont typeface="Wingdings" pitchFamily="2" charset="2"/>
              <a:buChar char=""/>
            </a:pPr>
            <a:r>
              <a:rPr lang="en-US" altLang="zh-CN" sz="2400" b="1" dirty="0" smtClean="0">
                <a:ea typeface="宋体" pitchFamily="2" charset="-122"/>
              </a:rPr>
              <a:t>Technological</a:t>
            </a:r>
          </a:p>
          <a:p>
            <a:pPr lvl="1">
              <a:lnSpc>
                <a:spcPct val="90000"/>
              </a:lnSpc>
              <a:buSzPct val="100000"/>
              <a:buFont typeface="Wingdings" pitchFamily="2" charset="2"/>
              <a:buChar char=""/>
            </a:pPr>
            <a:endParaRPr lang="en-US" altLang="zh-CN" sz="2400" b="1" dirty="0">
              <a:ea typeface="宋体" pitchFamily="2" charset="-122"/>
            </a:endParaRPr>
          </a:p>
          <a:p>
            <a:pPr>
              <a:lnSpc>
                <a:spcPct val="90000"/>
              </a:lnSpc>
              <a:buSzPct val="100000"/>
              <a:buFont typeface="Wingdings" pitchFamily="2" charset="2"/>
              <a:buChar char=""/>
            </a:pPr>
            <a:r>
              <a:rPr lang="en-US" altLang="zh-CN" sz="2800" dirty="0" smtClean="0">
                <a:ea typeface="宋体" pitchFamily="2" charset="-122"/>
              </a:rPr>
              <a:t>It  </a:t>
            </a:r>
            <a:r>
              <a:rPr lang="en-US" altLang="zh-CN" sz="2800" dirty="0">
                <a:ea typeface="宋体" pitchFamily="2" charset="-122"/>
              </a:rPr>
              <a:t>induce alarm reaction that press employees with </a:t>
            </a:r>
            <a:r>
              <a:rPr lang="en-US" altLang="zh-CN" sz="2800" b="1" dirty="0">
                <a:ea typeface="宋体" pitchFamily="2" charset="-122"/>
              </a:rPr>
              <a:t>limited </a:t>
            </a:r>
            <a:r>
              <a:rPr lang="en-US" altLang="zh-CN" sz="2800" dirty="0" smtClean="0">
                <a:ea typeface="宋体" pitchFamily="2" charset="-122"/>
              </a:rPr>
              <a:t>stress-coping </a:t>
            </a:r>
            <a:r>
              <a:rPr lang="en-US" altLang="zh-CN" sz="2800" dirty="0">
                <a:ea typeface="宋体" pitchFamily="2" charset="-122"/>
              </a:rPr>
              <a:t>into 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SzPct val="10000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			exhaustion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.</a:t>
            </a:r>
            <a:endParaRPr lang="en-US" altLang="ja-JP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Types of Stress</a:t>
            </a:r>
            <a:endParaRPr lang="en-US">
              <a:ea typeface="宋体" pitchFamily="2" charset="-122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ea typeface="宋体" pitchFamily="2" charset="-122"/>
              </a:rPr>
              <a:t> Distress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is </a:t>
            </a:r>
            <a:r>
              <a:rPr lang="en-US" altLang="zh-CN" sz="2400" b="1" dirty="0">
                <a:ea typeface="宋体" pitchFamily="2" charset="-122"/>
              </a:rPr>
              <a:t>a negative</a:t>
            </a:r>
            <a:r>
              <a:rPr lang="en-US" altLang="zh-CN" sz="2400" dirty="0">
                <a:ea typeface="宋体" pitchFamily="2" charset="-122"/>
              </a:rPr>
              <a:t> physical and psychological reaction to a stressor. </a:t>
            </a:r>
          </a:p>
          <a:p>
            <a:pPr lvl="2"/>
            <a:r>
              <a:rPr lang="en-US" dirty="0">
                <a:effectLst/>
              </a:rPr>
              <a:t> e.g. </a:t>
            </a:r>
            <a:r>
              <a:rPr lang="en-US" sz="2000" dirty="0">
                <a:effectLst/>
              </a:rPr>
              <a:t>Demands of a job generate for the new employee fear of  an annual  assessment</a:t>
            </a:r>
          </a:p>
          <a:p>
            <a:pPr lvl="2"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3200" b="1" dirty="0">
                <a:ea typeface="宋体" pitchFamily="2" charset="-122"/>
              </a:rPr>
              <a:t> </a:t>
            </a:r>
            <a:r>
              <a:rPr lang="en-US" altLang="zh-CN" sz="3200" b="1" dirty="0" err="1">
                <a:ea typeface="宋体" pitchFamily="2" charset="-122"/>
              </a:rPr>
              <a:t>Eustress</a:t>
            </a:r>
            <a:endParaRPr lang="en-US" altLang="zh-CN" sz="3200" b="1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is </a:t>
            </a:r>
            <a:r>
              <a:rPr lang="en-US" altLang="zh-CN" sz="2400" b="1" dirty="0">
                <a:ea typeface="宋体" pitchFamily="2" charset="-122"/>
              </a:rPr>
              <a:t>a positive</a:t>
            </a:r>
            <a:r>
              <a:rPr lang="en-US" altLang="zh-CN" sz="2400" dirty="0">
                <a:ea typeface="宋体" pitchFamily="2" charset="-122"/>
              </a:rPr>
              <a:t> physical and psychological reaction to a stressor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Stress and Well-Being at Work</a:t>
            </a:r>
            <a:endParaRPr lang="en-US">
              <a:ea typeface="宋体" pitchFamily="2" charset="-122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b="1" i="1" dirty="0" err="1">
                <a:effectLst/>
              </a:rPr>
              <a:t>Karoshi</a:t>
            </a:r>
            <a:r>
              <a:rPr lang="en-US" b="1" i="1" dirty="0">
                <a:effectLst/>
              </a:rPr>
              <a:t> :</a:t>
            </a:r>
          </a:p>
          <a:p>
            <a:pPr lvl="1"/>
            <a:r>
              <a:rPr lang="en-US" dirty="0">
                <a:effectLst/>
              </a:rPr>
              <a:t>is a </a:t>
            </a:r>
            <a:r>
              <a:rPr lang="en-US" b="1" dirty="0">
                <a:effectLst/>
              </a:rPr>
              <a:t>fatalistic</a:t>
            </a:r>
            <a:r>
              <a:rPr lang="en-US" dirty="0">
                <a:effectLst/>
              </a:rPr>
              <a:t> Japanese expression that means to </a:t>
            </a:r>
            <a:r>
              <a:rPr lang="en-US" b="1" dirty="0">
                <a:effectLst/>
              </a:rPr>
              <a:t>die of a heart attack</a:t>
            </a:r>
            <a:r>
              <a:rPr lang="en-US" dirty="0">
                <a:effectLst/>
              </a:rPr>
              <a:t> or stroke at work.</a:t>
            </a:r>
          </a:p>
          <a:p>
            <a:endParaRPr lang="en-US" dirty="0">
              <a:effectLst/>
            </a:endParaRPr>
          </a:p>
          <a:p>
            <a:r>
              <a:rPr lang="en-US" altLang="zh-CN" b="1" dirty="0">
                <a:ea typeface="宋体" pitchFamily="2" charset="-122"/>
              </a:rPr>
              <a:t>Job Burnout</a:t>
            </a:r>
            <a:r>
              <a:rPr lang="en-US" altLang="zh-CN" dirty="0">
                <a:ea typeface="宋体" pitchFamily="2" charset="-122"/>
              </a:rPr>
              <a:t> 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is </a:t>
            </a:r>
            <a:r>
              <a:rPr lang="en-US" altLang="zh-CN" b="1" dirty="0">
                <a:ea typeface="宋体" pitchFamily="2" charset="-122"/>
              </a:rPr>
              <a:t>prolonged psychological withdrawal</a:t>
            </a:r>
            <a:r>
              <a:rPr lang="en-US" altLang="zh-CN" dirty="0">
                <a:ea typeface="宋体" pitchFamily="2" charset="-122"/>
              </a:rPr>
              <a:t> from work in employees who have come to </a:t>
            </a:r>
            <a:r>
              <a:rPr lang="en-US" altLang="zh-CN" b="1" dirty="0">
                <a:ea typeface="宋体" pitchFamily="2" charset="-122"/>
              </a:rPr>
              <a:t>devalue </a:t>
            </a:r>
            <a:r>
              <a:rPr lang="en-US" altLang="zh-CN" dirty="0">
                <a:ea typeface="宋体" pitchFamily="2" charset="-122"/>
              </a:rPr>
              <a:t>their work and to see it as a </a:t>
            </a:r>
            <a:r>
              <a:rPr lang="en-US" altLang="zh-CN" b="1" dirty="0">
                <a:ea typeface="宋体" pitchFamily="2" charset="-122"/>
              </a:rPr>
              <a:t>source of </a:t>
            </a:r>
            <a:r>
              <a:rPr lang="en-US" altLang="zh-CN" b="1" dirty="0" smtClean="0">
                <a:ea typeface="宋体" pitchFamily="2" charset="-122"/>
              </a:rPr>
              <a:t>dissatisfaction</a:t>
            </a:r>
            <a:endParaRPr 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 Job burnout Indicators</a:t>
            </a:r>
            <a:endParaRPr lang="en-US" sz="400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zh-CN" sz="2400" b="1" dirty="0">
                <a:ea typeface="宋体" pitchFamily="2" charset="-122"/>
              </a:rPr>
              <a:t>Difficulties concentrating</a:t>
            </a:r>
            <a:r>
              <a:rPr lang="en-US" altLang="zh-CN" sz="2400" dirty="0">
                <a:ea typeface="宋体" pitchFamily="2" charset="-122"/>
              </a:rPr>
              <a:t> on the job.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Considering the benefits of </a:t>
            </a:r>
            <a:r>
              <a:rPr lang="en-US" altLang="zh-CN" sz="2400" b="1" dirty="0">
                <a:ea typeface="宋体" pitchFamily="2" charset="-122"/>
              </a:rPr>
              <a:t>quitting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More </a:t>
            </a:r>
            <a:r>
              <a:rPr lang="en-US" altLang="zh-CN" sz="2400" b="1" dirty="0">
                <a:ea typeface="宋体" pitchFamily="2" charset="-122"/>
              </a:rPr>
              <a:t>withdrawn</a:t>
            </a:r>
            <a:r>
              <a:rPr lang="en-US" altLang="zh-CN" sz="2400" dirty="0">
                <a:ea typeface="宋体" pitchFamily="2" charset="-122"/>
              </a:rPr>
              <a:t> at home.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b="1" dirty="0">
                <a:ea typeface="宋体" pitchFamily="2" charset="-122"/>
              </a:rPr>
              <a:t>Dread going to work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More </a:t>
            </a:r>
            <a:r>
              <a:rPr lang="en-US" altLang="zh-CN" sz="2400" b="1" dirty="0">
                <a:ea typeface="宋体" pitchFamily="2" charset="-122"/>
              </a:rPr>
              <a:t>irritable</a:t>
            </a:r>
            <a:r>
              <a:rPr lang="en-US" altLang="zh-CN" sz="2400" dirty="0">
                <a:ea typeface="宋体" pitchFamily="2" charset="-122"/>
              </a:rPr>
              <a:t> with some of co-workers.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Do </a:t>
            </a:r>
            <a:r>
              <a:rPr lang="en-US" altLang="zh-CN" sz="2400" b="1" dirty="0">
                <a:ea typeface="宋体" pitchFamily="2" charset="-122"/>
              </a:rPr>
              <a:t>not feel refreshed</a:t>
            </a:r>
            <a:r>
              <a:rPr lang="en-US" altLang="zh-CN" sz="2400" dirty="0">
                <a:ea typeface="宋体" pitchFamily="2" charset="-122"/>
              </a:rPr>
              <a:t> after the weekend.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4213</TotalTime>
  <Words>1489</Words>
  <Application>Microsoft Office PowerPoint</Application>
  <PresentationFormat>On-screen Show (4:3)</PresentationFormat>
  <Paragraphs>363</Paragraphs>
  <Slides>45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Technic</vt:lpstr>
      <vt:lpstr>Organisational Behaviour </vt:lpstr>
      <vt:lpstr>Stress and Well-Being at Work</vt:lpstr>
      <vt:lpstr>Stress and Well-Being at Work</vt:lpstr>
      <vt:lpstr>Organisational Stressors </vt:lpstr>
      <vt:lpstr>Organisational Stressors </vt:lpstr>
      <vt:lpstr> Stress and Well-Being at Work</vt:lpstr>
      <vt:lpstr>Types of Stress</vt:lpstr>
      <vt:lpstr>Stress and Well-Being at Work</vt:lpstr>
      <vt:lpstr> Job burnout Indicators</vt:lpstr>
      <vt:lpstr>Stress and Well-Being at Work </vt:lpstr>
      <vt:lpstr>General Adaptation Syndrome</vt:lpstr>
      <vt:lpstr>Stress and Well-Being at Work</vt:lpstr>
      <vt:lpstr>Understanding Job Stress  and its Components</vt:lpstr>
      <vt:lpstr>Causes and Consequences of Stress </vt:lpstr>
      <vt:lpstr> The Stress Model</vt:lpstr>
      <vt:lpstr>Causes of Stress  </vt:lpstr>
      <vt:lpstr>Causes of Stress</vt:lpstr>
      <vt:lpstr>Causes of Stress</vt:lpstr>
      <vt:lpstr>Causes of Stress</vt:lpstr>
      <vt:lpstr>Causes of Stress</vt:lpstr>
      <vt:lpstr>Causes of Stress</vt:lpstr>
      <vt:lpstr>Consequences of Stress</vt:lpstr>
      <vt:lpstr>Psychological  Symptoms,</vt:lpstr>
      <vt:lpstr>Stress Symptoms</vt:lpstr>
      <vt:lpstr>Individual Differences </vt:lpstr>
      <vt:lpstr>Locus of Control</vt:lpstr>
      <vt:lpstr>Type A Behaviour</vt:lpstr>
      <vt:lpstr>Type A Behaviour</vt:lpstr>
      <vt:lpstr>Profiles of  Type A &amp; Type B Behavioral Patterns </vt:lpstr>
      <vt:lpstr>Individual Differences </vt:lpstr>
      <vt:lpstr>Individual Differences</vt:lpstr>
      <vt:lpstr>Stress &amp; Performance</vt:lpstr>
      <vt:lpstr>Stress &amp; Performance</vt:lpstr>
      <vt:lpstr>The Stress–Job Performance Relationship</vt:lpstr>
      <vt:lpstr>Individual Techniques  For Stress Management</vt:lpstr>
      <vt:lpstr>Individual Techniques  For Stress Management</vt:lpstr>
      <vt:lpstr>Individual Techniques  For Stress Management</vt:lpstr>
      <vt:lpstr>Individual Techniques  For Stress Management</vt:lpstr>
      <vt:lpstr> Organisational Programmes  of Wellness &amp; Stress Management</vt:lpstr>
      <vt:lpstr>Corporate Wellness Plans </vt:lpstr>
      <vt:lpstr>Downsizing Reasons</vt:lpstr>
      <vt:lpstr>Downsizing and Stress</vt:lpstr>
      <vt:lpstr>Small is Beautiful Principles </vt:lpstr>
      <vt:lpstr>Job Security Vs. Employment Security</vt:lpstr>
      <vt:lpstr>Downsizing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 of Organisational Behaviour  and its Relation to Management</dc:title>
  <dc:creator> Dr.Ahmed Radwan</dc:creator>
  <cp:lastModifiedBy>MISTRY</cp:lastModifiedBy>
  <cp:revision>124</cp:revision>
  <dcterms:created xsi:type="dcterms:W3CDTF">2006-01-29T22:47:20Z</dcterms:created>
  <dcterms:modified xsi:type="dcterms:W3CDTF">2011-09-20T18:39:37Z</dcterms:modified>
</cp:coreProperties>
</file>