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7" r:id="rId2"/>
    <p:sldId id="259" r:id="rId3"/>
    <p:sldId id="256" r:id="rId4"/>
    <p:sldId id="260" r:id="rId5"/>
    <p:sldId id="261" r:id="rId6"/>
    <p:sldId id="263" r:id="rId7"/>
    <p:sldId id="274" r:id="rId8"/>
    <p:sldId id="264" r:id="rId9"/>
    <p:sldId id="271" r:id="rId1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80" d="100"/>
          <a:sy n="80" d="100"/>
        </p:scale>
        <p:origin x="-9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B671C8-DEA5-41F1-B42D-FE825B6FE1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05800" y="6477000"/>
            <a:ext cx="381000" cy="244475"/>
          </a:xfrm>
        </p:spPr>
        <p:txBody>
          <a:bodyPr/>
          <a:lstStyle>
            <a:lvl1pPr algn="r">
              <a:defRPr sz="1400">
                <a:solidFill>
                  <a:srgbClr val="A50021"/>
                </a:solidFill>
              </a:defRPr>
            </a:lvl1pPr>
          </a:lstStyle>
          <a:p>
            <a:fld id="{904DFC0B-D78E-4E40-8D03-36A86A85991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6587E-6A07-4901-8E88-8300344E5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76450" cy="6065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076950" cy="6065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5D5E3-746C-402C-85EA-3294D4C14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8C21F-B405-40A0-85DC-B6CB775D2A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6B8EE-A37A-4496-AB9E-1E55677A8C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28738"/>
            <a:ext cx="4038600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28738"/>
            <a:ext cx="4038600" cy="504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75B83-E484-4010-A461-D8549D401B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EF90A-80AF-45E8-972E-366C3A73D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C2611-0FE1-4DE0-8F79-5F762A535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4419C-F5B8-4EDD-A66B-5441D53ADA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64A979-2B6A-4BD9-93F0-31F262E2D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E8746-9122-47B9-BFE6-067AF967F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pp templat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4288"/>
            <a:ext cx="9144000" cy="687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7704138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28738"/>
            <a:ext cx="82296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79950" y="6443663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fld id="{69E86988-A5E7-4745-A52E-331BA7B97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BlairMdITC TT" pitchFamily="2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BlairMdITC TT" pitchFamily="2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BlairMdITC TT" pitchFamily="2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BlairMdITC TT" pitchFamily="2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BlairMdITC TT" pitchFamily="2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BlairMdITC TT" pitchFamily="2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BlairMdITC TT" pitchFamily="2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A50021"/>
          </a:solidFill>
          <a:latin typeface="BlairMdITC TT" pitchFamily="2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2000">
          <a:solidFill>
            <a:schemeClr val="bg2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>
          <a:solidFill>
            <a:schemeClr val="bg2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>
          <a:solidFill>
            <a:schemeClr val="bg2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>
          <a:solidFill>
            <a:schemeClr val="bg2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>
          <a:solidFill>
            <a:schemeClr val="bg2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>
          <a:solidFill>
            <a:schemeClr val="bg2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>
          <a:solidFill>
            <a:schemeClr val="bg2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Char char="•"/>
        <a:defRPr sz="16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800" y="381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rgbClr val="CC3300"/>
                </a:solidFill>
                <a:latin typeface="ItcEras-Demi" charset="0"/>
              </a:rPr>
              <a:t>Accounting Ratios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A financial ratio is a </a:t>
            </a:r>
            <a:r>
              <a:rPr lang="en-US" sz="1800" b="1" dirty="0">
                <a:latin typeface="Palatino-Roman" charset="0"/>
              </a:rPr>
              <a:t>relationship between two quantities</a:t>
            </a:r>
            <a:r>
              <a:rPr lang="en-US" sz="1800" dirty="0">
                <a:latin typeface="Palatino-Roman" charset="0"/>
              </a:rPr>
              <a:t> on a company</a:t>
            </a:r>
            <a:r>
              <a:rPr lang="en-US" sz="1800" dirty="0">
                <a:latin typeface="Georgia"/>
              </a:rPr>
              <a:t>’</a:t>
            </a:r>
            <a:r>
              <a:rPr lang="en-US" sz="1800" dirty="0">
                <a:latin typeface="Palatino-Roman" charset="0"/>
              </a:rPr>
              <a:t>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financial statements, which is derived by dividing one quantity by another.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The </a:t>
            </a:r>
            <a:r>
              <a:rPr lang="en-US" sz="1800" b="1" dirty="0">
                <a:latin typeface="Palatino-Roman" charset="0"/>
              </a:rPr>
              <a:t>purpose</a:t>
            </a:r>
            <a:r>
              <a:rPr lang="en-US" sz="1800" dirty="0">
                <a:latin typeface="Palatino-Roman" charset="0"/>
              </a:rPr>
              <a:t> of using ratios is to reduce the amount of data to a workable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form and to make it more meaningful.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This goal is defeated if too many ratios are calculated. There are </a:t>
            </a:r>
            <a:r>
              <a:rPr lang="en-US" sz="1800" b="1" dirty="0">
                <a:latin typeface="Palatino-Roman" charset="0"/>
              </a:rPr>
              <a:t>hundreds of ratios which could be calculated</a:t>
            </a:r>
            <a:r>
              <a:rPr lang="en-US" sz="1800" dirty="0">
                <a:latin typeface="Palatino-Roman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A manager must learn which combination of ratios is most appropriate in </a:t>
            </a:r>
            <a:r>
              <a:rPr lang="en-US" sz="1800" dirty="0" smtClean="0">
                <a:latin typeface="Palatino-Roman" charset="0"/>
              </a:rPr>
              <a:t>a specific </a:t>
            </a:r>
            <a:r>
              <a:rPr lang="en-US" sz="1800" dirty="0">
                <a:latin typeface="Palatino-Roman" charset="0"/>
              </a:rPr>
              <a:t>situation, remembering that ratios seldom provide conclusive answers;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Palatino-Roman" charset="0"/>
              </a:rPr>
              <a:t>Ratios lead </a:t>
            </a:r>
            <a:r>
              <a:rPr lang="en-US" sz="1800" dirty="0">
                <a:latin typeface="Palatino-Roman" charset="0"/>
              </a:rPr>
              <a:t>the manager to ask the right questions and sometimes </a:t>
            </a:r>
            <a:r>
              <a:rPr lang="en-US" sz="1800" b="1" dirty="0">
                <a:latin typeface="Palatino-Roman" charset="0"/>
              </a:rPr>
              <a:t>give clues</a:t>
            </a:r>
            <a:r>
              <a:rPr lang="en-US" sz="1800" dirty="0">
                <a:latin typeface="Palatino-Roman" charset="0"/>
              </a:rPr>
              <a:t> </a:t>
            </a:r>
            <a:r>
              <a:rPr lang="en-US" sz="1800" dirty="0" smtClean="0">
                <a:latin typeface="Palatino-Roman" charset="0"/>
              </a:rPr>
              <a:t>as to </a:t>
            </a:r>
            <a:r>
              <a:rPr lang="en-US" sz="1800" dirty="0">
                <a:latin typeface="Palatino-Roman" charset="0"/>
              </a:rPr>
              <a:t>possible areas of </a:t>
            </a:r>
            <a:r>
              <a:rPr lang="en-US" sz="1800" b="1" dirty="0">
                <a:latin typeface="Palatino-Roman" charset="0"/>
              </a:rPr>
              <a:t>corporate strength or weakness</a:t>
            </a:r>
            <a:r>
              <a:rPr lang="en-US" sz="1800" dirty="0">
                <a:latin typeface="Palatino-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04800" y="381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rgbClr val="CC3300"/>
                </a:solidFill>
                <a:latin typeface="ItcEras-Demi" charset="0"/>
              </a:rPr>
              <a:t>Accounting Ratios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5720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00B14F"/>
                </a:solidFill>
                <a:latin typeface="ItcEras-Demi" charset="0"/>
              </a:rPr>
              <a:t>Liquidity Ratios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Liquidity ratios are designed to measure a company</a:t>
            </a:r>
            <a:r>
              <a:rPr lang="en-US" sz="1800" dirty="0">
                <a:solidFill>
                  <a:srgbClr val="000000"/>
                </a:solidFill>
                <a:latin typeface="Georgia"/>
              </a:rPr>
              <a:t>’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s ability to meet its maturing </a:t>
            </a:r>
            <a:r>
              <a:rPr lang="en-US" sz="1800" b="1" dirty="0" smtClean="0">
                <a:solidFill>
                  <a:srgbClr val="000000"/>
                </a:solidFill>
                <a:latin typeface="Palatino-Roman" charset="0"/>
              </a:rPr>
              <a:t>Short-term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obligations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00B14F"/>
                </a:solidFill>
                <a:latin typeface="ItcEras-Demi" charset="0"/>
              </a:rPr>
              <a:t>Profitability Ratios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Profitability ratios are designed to measure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management</a:t>
            </a:r>
            <a:r>
              <a:rPr lang="en-US" sz="1800" b="1" dirty="0">
                <a:solidFill>
                  <a:srgbClr val="000000"/>
                </a:solidFill>
                <a:latin typeface="Georgia"/>
              </a:rPr>
              <a:t>’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overall effectiveness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solidFill>
                  <a:srgbClr val="000000"/>
                </a:solidFill>
                <a:latin typeface="Palatino-Roman" charset="0"/>
              </a:rPr>
              <a:t>Does the 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company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control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expenses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 and earn a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reasonable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on funds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committed?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00B14F"/>
                </a:solidFill>
                <a:latin typeface="ItcEras-Demi" charset="0"/>
              </a:rPr>
              <a:t>Capital Structure Ratios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Capital structure ratios are divided into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two groups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 which are: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(a) those that examine the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asset structure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 of the company; and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(b) those that </a:t>
            </a:r>
            <a:r>
              <a:rPr lang="en-US" sz="1800" dirty="0" err="1">
                <a:solidFill>
                  <a:srgbClr val="000000"/>
                </a:solidFill>
                <a:latin typeface="Palatino-Roman" charset="0"/>
              </a:rPr>
              <a:t>analyse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 the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financing arrangements of the company</a:t>
            </a:r>
            <a:r>
              <a:rPr lang="en-US" sz="1800" b="1" dirty="0">
                <a:solidFill>
                  <a:srgbClr val="000000"/>
                </a:solidFill>
                <a:latin typeface="Georgia"/>
              </a:rPr>
              <a:t>’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s total </a:t>
            </a:r>
            <a:r>
              <a:rPr lang="en-US" sz="1800" b="1" dirty="0" smtClean="0">
                <a:solidFill>
                  <a:srgbClr val="000000"/>
                </a:solidFill>
                <a:latin typeface="Palatino-Roman" charset="0"/>
              </a:rPr>
              <a:t>assets</a:t>
            </a:r>
            <a:r>
              <a:rPr lang="en-US" sz="1800" dirty="0" smtClean="0">
                <a:solidFill>
                  <a:srgbClr val="000000"/>
                </a:solidFill>
                <a:latin typeface="Palatino-Roman" charset="0"/>
              </a:rPr>
              <a:t>, </a:t>
            </a:r>
            <a:r>
              <a:rPr lang="en-US" sz="1800" b="1" dirty="0" smtClean="0">
                <a:solidFill>
                  <a:srgbClr val="000000"/>
                </a:solidFill>
                <a:latin typeface="Palatino-Roman" charset="0"/>
              </a:rPr>
              <a:t>in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particular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 the extent to which the company relies on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debt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, known as the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gearing ratios.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800" dirty="0">
                <a:solidFill>
                  <a:srgbClr val="00B14F"/>
                </a:solidFill>
                <a:latin typeface="ItcEras-Demi" charset="0"/>
              </a:rPr>
              <a:t>Efficiency Ratios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Efficiency ratios give an indication of </a:t>
            </a: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how effectively 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a company has been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000000"/>
                </a:solidFill>
                <a:latin typeface="Palatino-Roman" charset="0"/>
              </a:rPr>
              <a:t>managing its assets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800" y="381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solidFill>
                  <a:srgbClr val="CC3300"/>
                </a:solidFill>
                <a:latin typeface="ItcEras-Demi" charset="0"/>
              </a:rPr>
              <a:t>Accounting Ratios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1524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 dirty="0">
                <a:latin typeface="Palatino-Roman" charset="0"/>
              </a:rPr>
              <a:t>Ratios produce performance measures which relate to the </a:t>
            </a:r>
            <a:r>
              <a:rPr lang="en-US" sz="1600" b="1" dirty="0">
                <a:solidFill>
                  <a:srgbClr val="FF0000"/>
                </a:solidFill>
                <a:latin typeface="Palatino-Roman" charset="0"/>
              </a:rPr>
              <a:t>efficiency</a:t>
            </a:r>
            <a:r>
              <a:rPr lang="en-US" sz="1600" b="1" dirty="0">
                <a:latin typeface="Palatino-Roman" charset="0"/>
              </a:rPr>
              <a:t> with which resources are allocated</a:t>
            </a:r>
            <a:r>
              <a:rPr lang="en-US" sz="1600" dirty="0">
                <a:latin typeface="Palatino-Roman" charset="0"/>
              </a:rPr>
              <a:t>, appropriate measures must be used for: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b="1" dirty="0">
                <a:solidFill>
                  <a:srgbClr val="CC3300"/>
                </a:solidFill>
                <a:latin typeface="Palatino-Roman" charset="0"/>
              </a:rPr>
              <a:t>Revenues / Costs / Assets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b="1" dirty="0">
                <a:solidFill>
                  <a:srgbClr val="CC3300"/>
                </a:solidFill>
                <a:latin typeface="Palatino-Roman" charset="0"/>
              </a:rPr>
              <a:t>Assets</a:t>
            </a:r>
            <a:r>
              <a:rPr lang="en-US" sz="1600" dirty="0">
                <a:solidFill>
                  <a:srgbClr val="CC3300"/>
                </a:solidFill>
                <a:latin typeface="Palatino-Roman" charset="0"/>
              </a:rPr>
              <a:t> appear in the bottom line of most of the measures,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1600" b="1" dirty="0">
                <a:latin typeface="Palatino-Roman" charset="0"/>
              </a:rPr>
              <a:t>The following ratios are typically encountered in company accounts: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b="1" dirty="0">
                <a:latin typeface="Palatino-Roman" charset="0"/>
              </a:rPr>
              <a:t>ROI </a:t>
            </a:r>
            <a:r>
              <a:rPr lang="en-US" sz="1600" b="1" dirty="0" smtClean="0">
                <a:latin typeface="Palatino-Roman" charset="0"/>
              </a:rPr>
              <a:t>(Return </a:t>
            </a:r>
            <a:r>
              <a:rPr lang="en-US" sz="1600" b="1" dirty="0">
                <a:latin typeface="Palatino-Roman" charset="0"/>
              </a:rPr>
              <a:t>on </a:t>
            </a:r>
            <a:r>
              <a:rPr lang="en-US" sz="1600" b="1" dirty="0" smtClean="0">
                <a:latin typeface="Palatino-Roman" charset="0"/>
              </a:rPr>
              <a:t>Investment) = ROE (Return on Equity)</a:t>
            </a:r>
            <a:endParaRPr lang="en-US" sz="1600" b="1" dirty="0">
              <a:latin typeface="Palatino-Roman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b="1" dirty="0" smtClean="0">
                <a:latin typeface="Palatino-Roman" charset="0"/>
              </a:rPr>
              <a:t>ROTA Return on Total Assets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b="1" dirty="0" smtClean="0">
                <a:latin typeface="Palatino-Roman" charset="0"/>
              </a:rPr>
              <a:t>Gearing ratio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600" b="1" dirty="0" smtClean="0">
                <a:latin typeface="Palatino-Roman" charset="0"/>
              </a:rPr>
              <a:t>ROCE </a:t>
            </a:r>
            <a:r>
              <a:rPr lang="en-US" sz="1600" b="1" dirty="0">
                <a:latin typeface="Palatino-Roman" charset="0"/>
              </a:rPr>
              <a:t>Return on Capital </a:t>
            </a:r>
            <a:r>
              <a:rPr lang="en-US" sz="1600" b="1" dirty="0" smtClean="0">
                <a:latin typeface="Palatino-Roman" charset="0"/>
              </a:rPr>
              <a:t>Employed</a:t>
            </a:r>
            <a:endParaRPr lang="en-US" sz="1600" b="1" dirty="0">
              <a:latin typeface="Palatino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04800" y="381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smtClean="0">
                <a:solidFill>
                  <a:srgbClr val="CC3300"/>
                </a:solidFill>
                <a:latin typeface="ItcEras-Demi" charset="0"/>
              </a:rPr>
              <a:t>Profitability Ratios</a:t>
            </a:r>
            <a:endParaRPr lang="en-US" b="1" dirty="0">
              <a:solidFill>
                <a:srgbClr val="CC3300"/>
              </a:solidFill>
              <a:latin typeface="ItcEras-Demi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9906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CC3300"/>
                </a:solidFill>
                <a:latin typeface="ItcEras-Medium" charset="0"/>
              </a:rPr>
              <a:t>1- Profit Margin=Profit/Sales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If low then we need to check </a:t>
            </a:r>
            <a:r>
              <a:rPr lang="en-US" sz="1800" b="1" dirty="0">
                <a:latin typeface="Palatino-Roman" charset="0"/>
              </a:rPr>
              <a:t>pricing structure</a:t>
            </a:r>
            <a:r>
              <a:rPr lang="en-US" sz="1800" dirty="0">
                <a:latin typeface="Palatino-Roman" charset="0"/>
              </a:rPr>
              <a:t> (too low?).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If </a:t>
            </a:r>
            <a:r>
              <a:rPr lang="en-US" sz="1800" dirty="0" smtClean="0">
                <a:latin typeface="Palatino-Roman" charset="0"/>
              </a:rPr>
              <a:t>prices </a:t>
            </a:r>
            <a:r>
              <a:rPr lang="en-US" sz="1800" dirty="0">
                <a:latin typeface="Palatino-Roman" charset="0"/>
              </a:rPr>
              <a:t>are in line with </a:t>
            </a:r>
            <a:r>
              <a:rPr lang="en-US" sz="1800" dirty="0" smtClean="0">
                <a:latin typeface="Palatino-Roman" charset="0"/>
              </a:rPr>
              <a:t>competitors</a:t>
            </a:r>
            <a:r>
              <a:rPr lang="en-US" sz="1800" dirty="0">
                <a:latin typeface="Georgia"/>
              </a:rPr>
              <a:t>’</a:t>
            </a:r>
            <a:r>
              <a:rPr lang="en-US" sz="1800" dirty="0">
                <a:latin typeface="Palatino-Roman" charset="0"/>
              </a:rPr>
              <a:t>, then a detailed analysis of </a:t>
            </a:r>
            <a:r>
              <a:rPr lang="en-US" sz="1800" b="1" dirty="0">
                <a:latin typeface="Palatino-Roman" charset="0"/>
              </a:rPr>
              <a:t>costs</a:t>
            </a:r>
            <a:r>
              <a:rPr lang="en-US" sz="1800" dirty="0">
                <a:latin typeface="Palatino-Roman" charset="0"/>
              </a:rPr>
              <a:t> and </a:t>
            </a:r>
            <a:r>
              <a:rPr lang="en-US" sz="1800" b="1" dirty="0">
                <a:latin typeface="Palatino-Roman" charset="0"/>
              </a:rPr>
              <a:t>overheads</a:t>
            </a:r>
            <a:r>
              <a:rPr lang="en-US" sz="1800" dirty="0">
                <a:latin typeface="Palatino-Roman" charset="0"/>
              </a:rPr>
              <a:t> should be </a:t>
            </a:r>
            <a:r>
              <a:rPr lang="en-US" sz="1800" dirty="0" err="1" smtClean="0">
                <a:latin typeface="Palatino-Roman" charset="0"/>
              </a:rPr>
              <a:t>analysed</a:t>
            </a:r>
            <a:r>
              <a:rPr lang="en-US" sz="1800" dirty="0" smtClean="0">
                <a:latin typeface="Palatino-Roman" charset="0"/>
              </a:rPr>
              <a:t>.</a:t>
            </a:r>
            <a:endParaRPr lang="en-US" sz="1800" dirty="0">
              <a:latin typeface="Palatino-Roman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CC3300"/>
                </a:solidFill>
                <a:latin typeface="ItcEras-Medium" charset="0"/>
              </a:rPr>
              <a:t>2-Return on Total </a:t>
            </a:r>
            <a:r>
              <a:rPr lang="en-US" sz="1800" b="1" dirty="0" smtClean="0">
                <a:solidFill>
                  <a:srgbClr val="CC3300"/>
                </a:solidFill>
                <a:latin typeface="ItcEras-Medium" charset="0"/>
              </a:rPr>
              <a:t>Assets (ROTA)=Profit/total Assets</a:t>
            </a:r>
            <a:endParaRPr lang="en-US" sz="1800" b="1" dirty="0">
              <a:solidFill>
                <a:srgbClr val="CC3300"/>
              </a:solidFill>
              <a:latin typeface="ItcEras-Medium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Profit is not only a function of sales, it is also closely related to the </a:t>
            </a:r>
            <a:r>
              <a:rPr lang="en-US" sz="1800" b="1" dirty="0">
                <a:latin typeface="Palatino-Roman" charset="0"/>
              </a:rPr>
              <a:t>assets employed</a:t>
            </a:r>
            <a:r>
              <a:rPr lang="en-US" sz="1800" dirty="0">
                <a:latin typeface="Palatino-Roman" charset="0"/>
              </a:rPr>
              <a:t> by the company to produce the profit</a:t>
            </a:r>
            <a:r>
              <a:rPr lang="en-US" sz="1800" dirty="0" smtClean="0">
                <a:latin typeface="Palatino-Roman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Palatino-Roman" charset="0"/>
              </a:rPr>
              <a:t>How much are we making from our investment in total assets?</a:t>
            </a:r>
            <a:endParaRPr lang="en-US" sz="1800" dirty="0">
              <a:latin typeface="Palatino-Roman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If good then, </a:t>
            </a:r>
            <a:r>
              <a:rPr lang="en-US" sz="1800" dirty="0" smtClean="0">
                <a:latin typeface="Palatino-Roman" charset="0"/>
              </a:rPr>
              <a:t>Co is </a:t>
            </a:r>
            <a:r>
              <a:rPr lang="en-US" sz="1800" b="1" dirty="0">
                <a:latin typeface="Palatino-Roman" charset="0"/>
              </a:rPr>
              <a:t>efficiently </a:t>
            </a:r>
            <a:r>
              <a:rPr lang="en-US" sz="1800" b="1" dirty="0">
                <a:latin typeface="Georgia"/>
              </a:rPr>
              <a:t>‘</a:t>
            </a:r>
            <a:r>
              <a:rPr lang="en-US" sz="1800" b="1" dirty="0">
                <a:latin typeface="Palatino-Roman" charset="0"/>
              </a:rPr>
              <a:t>working its assets</a:t>
            </a:r>
            <a:r>
              <a:rPr lang="en-US" sz="1800" b="1" dirty="0" smtClean="0">
                <a:latin typeface="Georgia"/>
              </a:rPr>
              <a:t>’.</a:t>
            </a:r>
            <a:r>
              <a:rPr lang="en-US" sz="1800" dirty="0" smtClean="0">
                <a:latin typeface="Palatino-Roman" charset="0"/>
              </a:rPr>
              <a:t> </a:t>
            </a:r>
            <a:r>
              <a:rPr lang="en-US" sz="1800" dirty="0">
                <a:latin typeface="Palatino-Roman" charset="0"/>
              </a:rPr>
              <a:t>If a company finds itself with a low return on total assets ratio, management could start to put things right by </a:t>
            </a:r>
            <a:r>
              <a:rPr lang="en-US" sz="1800" b="1" dirty="0">
                <a:latin typeface="Palatino-Roman" charset="0"/>
              </a:rPr>
              <a:t>shedding unproductive </a:t>
            </a:r>
            <a:r>
              <a:rPr lang="en-US" sz="1800" b="1" dirty="0" smtClean="0">
                <a:latin typeface="Palatino-Roman" charset="0"/>
              </a:rPr>
              <a:t>assets</a:t>
            </a:r>
            <a:r>
              <a:rPr lang="en-US" sz="1800" dirty="0" smtClean="0">
                <a:latin typeface="Palatino-Roman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Palatino-Roman" charset="0"/>
              </a:rPr>
              <a:t>Improvement can 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be achieved by an improvement in </a:t>
            </a:r>
            <a:r>
              <a:rPr lang="en-US" sz="1800" dirty="0" smtClean="0">
                <a:solidFill>
                  <a:srgbClr val="000000"/>
                </a:solidFill>
                <a:latin typeface="Palatino-Roman" charset="0"/>
              </a:rPr>
              <a:t>profitability or 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in asset management </a:t>
            </a:r>
            <a:r>
              <a:rPr lang="en-US" sz="1800" dirty="0" smtClean="0">
                <a:solidFill>
                  <a:srgbClr val="000000"/>
                </a:solidFill>
                <a:latin typeface="Palatino-Roman" charset="0"/>
              </a:rPr>
              <a:t>(cost, inventory…) or </a:t>
            </a:r>
            <a:r>
              <a:rPr lang="en-US" sz="1800" dirty="0">
                <a:solidFill>
                  <a:srgbClr val="000000"/>
                </a:solidFill>
                <a:latin typeface="Palatino-Roman" charset="0"/>
              </a:rPr>
              <a:t>in a combination of </a:t>
            </a:r>
            <a:r>
              <a:rPr lang="en-US" sz="1800" dirty="0" smtClean="0">
                <a:solidFill>
                  <a:srgbClr val="000000"/>
                </a:solidFill>
                <a:latin typeface="Palatino-Roman" charset="0"/>
              </a:rPr>
              <a:t>both.</a:t>
            </a:r>
            <a:endParaRPr lang="en-US" sz="1800" dirty="0">
              <a:latin typeface="Palatino-Roman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CC3300"/>
                </a:solidFill>
                <a:latin typeface="ItcEras-Medium" charset="0"/>
              </a:rPr>
              <a:t>3-Return on Owners</a:t>
            </a:r>
            <a:r>
              <a:rPr lang="en-US" sz="1800" b="1" dirty="0">
                <a:solidFill>
                  <a:srgbClr val="CC3300"/>
                </a:solidFill>
                <a:latin typeface="Georgia"/>
              </a:rPr>
              <a:t>’</a:t>
            </a:r>
            <a:r>
              <a:rPr lang="en-US" sz="1800" b="1" dirty="0">
                <a:solidFill>
                  <a:srgbClr val="CC3300"/>
                </a:solidFill>
                <a:latin typeface="ItcEras-Medium" charset="0"/>
              </a:rPr>
              <a:t> Equity=Profit/Owners Equity (=ROI)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If the company fails to earn a decent return for its shareholders, the </a:t>
            </a:r>
            <a:r>
              <a:rPr lang="en-US" sz="1800" b="1" dirty="0">
                <a:latin typeface="Palatino-Roman" charset="0"/>
              </a:rPr>
              <a:t>share price</a:t>
            </a:r>
            <a:r>
              <a:rPr lang="en-US" sz="1800" dirty="0">
                <a:latin typeface="Palatino-Roman" charset="0"/>
              </a:rPr>
              <a:t> will fall, thereby </a:t>
            </a:r>
            <a:r>
              <a:rPr lang="en-US" sz="1800" b="1" dirty="0">
                <a:latin typeface="Palatino-Roman" charset="0"/>
              </a:rPr>
              <a:t>prejudicing</a:t>
            </a:r>
            <a:r>
              <a:rPr lang="en-US" sz="1800" dirty="0">
                <a:latin typeface="Palatino-Roman" charset="0"/>
              </a:rPr>
              <a:t> the company</a:t>
            </a:r>
            <a:r>
              <a:rPr lang="en-US" sz="1800" dirty="0">
                <a:latin typeface="Georgia"/>
              </a:rPr>
              <a:t>’</a:t>
            </a:r>
            <a:r>
              <a:rPr lang="en-US" sz="1800" dirty="0">
                <a:latin typeface="Palatino-Roman" charset="0"/>
              </a:rPr>
              <a:t>s chances of securing </a:t>
            </a:r>
            <a:r>
              <a:rPr lang="en-US" sz="1800" b="1" dirty="0">
                <a:latin typeface="Palatino-Roman" charset="0"/>
              </a:rPr>
              <a:t>additional capital or loans</a:t>
            </a:r>
            <a:r>
              <a:rPr lang="en-US" sz="1800" dirty="0">
                <a:latin typeface="Palatino-Roman" charset="0"/>
              </a:rPr>
              <a:t> on beneficial terms.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Palatino-Roman" charset="0"/>
              </a:rPr>
              <a:t>It could in fact signal danger if the firm relies too heavily on debt. But, again, further analysis could indicate whether or not a disproportionate increase in debt caused the improvement in </a:t>
            </a:r>
            <a:r>
              <a:rPr lang="en-US" sz="1800" b="1" dirty="0" smtClean="0">
                <a:solidFill>
                  <a:srgbClr val="FF0000"/>
                </a:solidFill>
                <a:latin typeface="Palatino-Roman" charset="0"/>
              </a:rPr>
              <a:t>the first place.</a:t>
            </a:r>
            <a:endParaRPr lang="en-US" sz="1800" b="1" dirty="0">
              <a:solidFill>
                <a:srgbClr val="FF0000"/>
              </a:solidFill>
              <a:latin typeface="Palatino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04800" y="381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>
                <a:solidFill>
                  <a:srgbClr val="CC3300"/>
                </a:solidFill>
                <a:latin typeface="ItcEras-Demi" charset="0"/>
              </a:rPr>
              <a:t>Profitability Ratios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9906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CC3300"/>
                </a:solidFill>
                <a:latin typeface="ItcEras-Medium" charset="0"/>
              </a:rPr>
              <a:t>4- Return on Capital </a:t>
            </a:r>
            <a:r>
              <a:rPr lang="en-US" sz="1800" b="1" dirty="0" smtClean="0">
                <a:solidFill>
                  <a:srgbClr val="CC3300"/>
                </a:solidFill>
                <a:latin typeface="ItcEras-Medium" charset="0"/>
              </a:rPr>
              <a:t>Employed (ROCE)=Profit</a:t>
            </a:r>
            <a:r>
              <a:rPr lang="en-US" sz="1800" b="1" dirty="0">
                <a:solidFill>
                  <a:srgbClr val="CC3300"/>
                </a:solidFill>
                <a:latin typeface="ItcEras-Medium" charset="0"/>
              </a:rPr>
              <a:t>/ Capital Employed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Palatino-Roman" charset="0"/>
              </a:rPr>
              <a:t>Capital employed</a:t>
            </a:r>
            <a:r>
              <a:rPr lang="en-US" sz="1800" dirty="0">
                <a:latin typeface="Palatino-Roman" charset="0"/>
              </a:rPr>
              <a:t> is usually defined as the </a:t>
            </a:r>
            <a:r>
              <a:rPr lang="en-US" sz="1800" b="1" dirty="0">
                <a:latin typeface="Palatino-Roman" charset="0"/>
              </a:rPr>
              <a:t>total assets of a company minus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Palatino-Roman" charset="0"/>
              </a:rPr>
              <a:t>the current liabilities</a:t>
            </a:r>
            <a:r>
              <a:rPr lang="en-US" sz="1800" dirty="0">
                <a:latin typeface="Palatino-Roman" charset="0"/>
              </a:rPr>
              <a:t>. Alternatively, one can add together the </a:t>
            </a:r>
            <a:r>
              <a:rPr lang="en-US" sz="1800" b="1" dirty="0">
                <a:latin typeface="Palatino-Roman" charset="0"/>
              </a:rPr>
              <a:t>owner</a:t>
            </a:r>
            <a:r>
              <a:rPr lang="en-US" sz="1800" b="1" dirty="0">
                <a:latin typeface="Georgia"/>
              </a:rPr>
              <a:t>’</a:t>
            </a:r>
            <a:r>
              <a:rPr lang="en-US" sz="1800" b="1" dirty="0">
                <a:latin typeface="Palatino-Roman" charset="0"/>
              </a:rPr>
              <a:t>s equity and the long-term loans and provisions</a:t>
            </a:r>
            <a:r>
              <a:rPr lang="en-US" sz="1800" dirty="0">
                <a:latin typeface="Palatino-Roman" charset="0"/>
              </a:rPr>
              <a:t>. </a:t>
            </a:r>
            <a:endParaRPr lang="en-US" sz="1800" dirty="0" smtClean="0">
              <a:latin typeface="Palatino-Roman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smtClean="0">
                <a:latin typeface="Palatino-Roman" charset="0"/>
              </a:rPr>
              <a:t>This </a:t>
            </a:r>
            <a:r>
              <a:rPr lang="en-US" sz="1800" dirty="0">
                <a:latin typeface="Palatino-Roman" charset="0"/>
              </a:rPr>
              <a:t>figure for capital employed </a:t>
            </a:r>
            <a:r>
              <a:rPr lang="en-US" sz="1800" dirty="0" smtClean="0">
                <a:latin typeface="Palatino-Roman" charset="0"/>
              </a:rPr>
              <a:t>in the </a:t>
            </a:r>
            <a:r>
              <a:rPr lang="en-US" sz="1800" dirty="0">
                <a:latin typeface="Palatino-Roman" charset="0"/>
              </a:rPr>
              <a:t>business is an </a:t>
            </a:r>
            <a:r>
              <a:rPr lang="en-US" sz="1800" b="1" dirty="0">
                <a:latin typeface="Palatino-Roman" charset="0"/>
              </a:rPr>
              <a:t>indicator of the magnitude of resources locked up in </a:t>
            </a:r>
            <a:r>
              <a:rPr lang="en-US" sz="1800" b="1" dirty="0" smtClean="0">
                <a:latin typeface="Palatino-Roman" charset="0"/>
              </a:rPr>
              <a:t>the business</a:t>
            </a:r>
            <a:r>
              <a:rPr lang="en-US" sz="1800" dirty="0" smtClean="0">
                <a:latin typeface="Palatino-Roman" charset="0"/>
              </a:rPr>
              <a:t> </a:t>
            </a:r>
            <a:r>
              <a:rPr lang="en-US" sz="1800" dirty="0">
                <a:latin typeface="Palatino-Roman" charset="0"/>
              </a:rPr>
              <a:t>and working for the benefit of the two categories of capital </a:t>
            </a:r>
            <a:r>
              <a:rPr lang="en-US" sz="1800" dirty="0" smtClean="0">
                <a:latin typeface="Palatino-Roman" charset="0"/>
              </a:rPr>
              <a:t>providers, the </a:t>
            </a:r>
            <a:r>
              <a:rPr lang="en-US" sz="1800" dirty="0">
                <a:latin typeface="Palatino-Roman" charset="0"/>
              </a:rPr>
              <a:t>shareholders and the providers of loan and debt.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381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>
                <a:solidFill>
                  <a:srgbClr val="CC3300"/>
                </a:solidFill>
                <a:latin typeface="ItcEras-Demi" charset="0"/>
              </a:rPr>
              <a:t>Capital Ratios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" y="9906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Palatino-Roman" charset="0"/>
              </a:rPr>
              <a:t>The first group of capital structure ratios examines the asset structure of the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Palatino-Roman" charset="0"/>
              </a:rPr>
              <a:t>company: for example, has the company the correct proportion of fixed assets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Palatino-Roman" charset="0"/>
              </a:rPr>
              <a:t>to total assets?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latin typeface="ItcEras-Medium" charset="0"/>
              </a:rPr>
              <a:t>Fixed to Current Asset Ratio=fixed assets/current assets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Palatino-Roman" charset="0"/>
              </a:rPr>
              <a:t>If more current assets (stock?) then why?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Palatino-Roman" charset="0"/>
              </a:rPr>
              <a:t>This ratio highlights the fact that for every </a:t>
            </a:r>
            <a:r>
              <a:rPr lang="en-US" sz="1800" dirty="0">
                <a:latin typeface="Georgia"/>
              </a:rPr>
              <a:t>£</a:t>
            </a:r>
            <a:r>
              <a:rPr lang="en-US" sz="1800" dirty="0">
                <a:latin typeface="Palatino-Roman" charset="0"/>
              </a:rPr>
              <a:t>1 invested in current assets, ? The co </a:t>
            </a:r>
            <a:r>
              <a:rPr lang="en-US" sz="1800" dirty="0" smtClean="0">
                <a:latin typeface="Palatino-Roman" charset="0"/>
              </a:rPr>
              <a:t>invested </a:t>
            </a:r>
            <a:r>
              <a:rPr lang="en-US" sz="1800" dirty="0">
                <a:latin typeface="Palatino-Roman" charset="0"/>
              </a:rPr>
              <a:t>in fixed assets. Depends on the industry</a:t>
            </a:r>
            <a:r>
              <a:rPr lang="en-US" sz="1800" dirty="0" smtClean="0">
                <a:latin typeface="Palatino-Roman" charset="0"/>
              </a:rPr>
              <a:t>.</a:t>
            </a:r>
            <a:endParaRPr lang="en-US" sz="1800" dirty="0">
              <a:latin typeface="Palatino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04800" y="381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>
                <a:solidFill>
                  <a:srgbClr val="CC3300"/>
                </a:solidFill>
                <a:latin typeface="ItcEras-Demi" charset="0"/>
              </a:rPr>
              <a:t>Capital Ratios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" y="9906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Palatino-Roman" charset="0"/>
              </a:rPr>
              <a:t>The </a:t>
            </a:r>
            <a:r>
              <a:rPr lang="en-US" sz="1800" dirty="0">
                <a:latin typeface="Palatino-Roman" charset="0"/>
              </a:rPr>
              <a:t>second group of </a:t>
            </a:r>
            <a:r>
              <a:rPr lang="en-US" sz="1800" dirty="0" smtClean="0">
                <a:latin typeface="Palatino-Roman" charset="0"/>
              </a:rPr>
              <a:t>capital ratios </a:t>
            </a:r>
            <a:r>
              <a:rPr lang="en-US" sz="1800" dirty="0" err="1">
                <a:latin typeface="Palatino-Roman" charset="0"/>
              </a:rPr>
              <a:t>analyse</a:t>
            </a:r>
            <a:r>
              <a:rPr lang="en-US" sz="1800" dirty="0">
                <a:latin typeface="Palatino-Roman" charset="0"/>
              </a:rPr>
              <a:t> how the company</a:t>
            </a:r>
            <a:r>
              <a:rPr lang="en-US" sz="1800" dirty="0">
                <a:latin typeface="Georgia"/>
              </a:rPr>
              <a:t>’</a:t>
            </a:r>
            <a:r>
              <a:rPr lang="en-US" sz="1800" dirty="0">
                <a:latin typeface="Palatino-Roman" charset="0"/>
              </a:rPr>
              <a:t>s assets have been financed. </a:t>
            </a:r>
            <a:endParaRPr lang="en-US" sz="1800" dirty="0" smtClean="0">
              <a:latin typeface="Palatino-Roman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b="1" dirty="0" smtClean="0">
                <a:latin typeface="Palatino-Bold" charset="0"/>
              </a:rPr>
              <a:t>Gearing </a:t>
            </a:r>
            <a:r>
              <a:rPr lang="en-US" sz="1800" dirty="0">
                <a:latin typeface="Palatino-Roman" charset="0"/>
              </a:rPr>
              <a:t>ratios or </a:t>
            </a:r>
            <a:r>
              <a:rPr lang="en-US" sz="1800" b="1" dirty="0">
                <a:latin typeface="Palatino-Roman" charset="0"/>
              </a:rPr>
              <a:t>leverage</a:t>
            </a:r>
            <a:r>
              <a:rPr lang="en-US" sz="1800" dirty="0">
                <a:latin typeface="Palatino-Roman" charset="0"/>
              </a:rPr>
              <a:t>. </a:t>
            </a:r>
            <a:endParaRPr lang="en-US" sz="1800" dirty="0" smtClean="0">
              <a:latin typeface="Palatino-Roman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Palatino-Roman" charset="0"/>
              </a:rPr>
              <a:t>Companies </a:t>
            </a:r>
            <a:r>
              <a:rPr lang="en-US" sz="1800" dirty="0">
                <a:latin typeface="Palatino-Roman" charset="0"/>
              </a:rPr>
              <a:t>with </a:t>
            </a:r>
            <a:r>
              <a:rPr lang="en-US" sz="1800" b="1" dirty="0">
                <a:latin typeface="Palatino-Roman" charset="0"/>
              </a:rPr>
              <a:t>low gearing ratios </a:t>
            </a:r>
            <a:r>
              <a:rPr lang="en-US" sz="1800" dirty="0" smtClean="0">
                <a:latin typeface="Palatino-Roman" charset="0"/>
              </a:rPr>
              <a:t>have: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Palatino-Roman" charset="0"/>
              </a:rPr>
              <a:t>less </a:t>
            </a:r>
            <a:r>
              <a:rPr lang="en-US" sz="1800" dirty="0">
                <a:latin typeface="Palatino-Roman" charset="0"/>
              </a:rPr>
              <a:t>risk of loss when the economy goes into a recession, but </a:t>
            </a:r>
            <a:endParaRPr lang="en-US" sz="1800" dirty="0" smtClean="0">
              <a:latin typeface="Palatino-Roman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Palatino-Roman" charset="0"/>
              </a:rPr>
              <a:t>they </a:t>
            </a:r>
            <a:r>
              <a:rPr lang="en-US" sz="1800" dirty="0">
                <a:latin typeface="Palatino-Roman" charset="0"/>
              </a:rPr>
              <a:t>also have lower returns when the economy takes off again (as company would earn more on the borrowed funds than it pays in interest). </a:t>
            </a:r>
            <a:endParaRPr lang="en-US" sz="1800" dirty="0" smtClean="0">
              <a:latin typeface="Palatino-Roman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Palatino-Roman" charset="0"/>
              </a:rPr>
              <a:t>Conversely</a:t>
            </a:r>
            <a:r>
              <a:rPr lang="en-US" sz="1800" dirty="0">
                <a:latin typeface="Palatino-Roman" charset="0"/>
              </a:rPr>
              <a:t>, </a:t>
            </a:r>
            <a:r>
              <a:rPr lang="en-US" sz="1800" b="1" dirty="0">
                <a:latin typeface="Palatino-Roman" charset="0"/>
              </a:rPr>
              <a:t>highly geared companies </a:t>
            </a:r>
            <a:r>
              <a:rPr lang="en-US" sz="1800" dirty="0">
                <a:latin typeface="Palatino-Roman" charset="0"/>
              </a:rPr>
              <a:t>are very exposed in hard times (due to a high fixed interest charge on reducing profits) but enjoy high profits in boom times.</a:t>
            </a: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>
                <a:solidFill>
                  <a:srgbClr val="FF0000"/>
                </a:solidFill>
                <a:latin typeface="Palatino-Roman" charset="0"/>
              </a:rPr>
              <a:t>Debt ratio=Total </a:t>
            </a:r>
            <a:r>
              <a:rPr lang="en-US" sz="1800" b="1" dirty="0" smtClean="0">
                <a:solidFill>
                  <a:srgbClr val="FF0000"/>
                </a:solidFill>
                <a:latin typeface="Palatino-Roman" charset="0"/>
              </a:rPr>
              <a:t>Debt/Total Assets</a:t>
            </a:r>
            <a:endParaRPr lang="en-US" sz="1800" b="1" dirty="0">
              <a:solidFill>
                <a:srgbClr val="FF0000"/>
              </a:solidFill>
              <a:latin typeface="Palatino-Roman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Palatino-Roman" charset="0"/>
              </a:rPr>
              <a:t>Total debt/Total </a:t>
            </a:r>
            <a:r>
              <a:rPr lang="en-US" sz="1800" b="1" dirty="0">
                <a:solidFill>
                  <a:srgbClr val="FF0000"/>
                </a:solidFill>
                <a:latin typeface="Palatino-Roman" charset="0"/>
              </a:rPr>
              <a:t>equity*100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800" dirty="0">
                <a:latin typeface="Palatino-Roman" charset="0"/>
              </a:rPr>
              <a:t>If </a:t>
            </a:r>
            <a:r>
              <a:rPr lang="en-US" sz="1800" b="1" dirty="0">
                <a:latin typeface="Palatino-Roman" charset="0"/>
              </a:rPr>
              <a:t>high</a:t>
            </a:r>
            <a:r>
              <a:rPr lang="en-US" sz="1800" dirty="0">
                <a:latin typeface="Palatino-Roman" charset="0"/>
              </a:rPr>
              <a:t> it would be </a:t>
            </a:r>
            <a:r>
              <a:rPr lang="en-US" sz="1800" b="1" dirty="0">
                <a:latin typeface="Palatino-Roman" charset="0"/>
              </a:rPr>
              <a:t>difficult to borrow additional funds </a:t>
            </a:r>
            <a:r>
              <a:rPr lang="en-US" sz="1800" dirty="0">
                <a:latin typeface="Palatino-Roman" charset="0"/>
              </a:rPr>
              <a:t>without first asking shareholders to provide more capital themselves.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04800" y="381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>
                <a:solidFill>
                  <a:srgbClr val="CC3300"/>
                </a:solidFill>
                <a:latin typeface="ItcEras-Demi" charset="0"/>
              </a:rPr>
              <a:t>Efficiency Ratios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9906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latin typeface="ItcEras-Demi" charset="0"/>
              </a:rPr>
              <a:t>Inventory Turnover=cost of sales/inventory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Palatino-Roman" charset="0"/>
              </a:rPr>
              <a:t>Inventory is an asset which companies require 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Palatino-Roman" charset="0"/>
              </a:rPr>
              <a:t>invest in to act as a buffer between uncertain demand for the finished products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Palatino-Roman" charset="0"/>
              </a:rPr>
              <a:t>on the one hand and uncertain supply of raw materials and the vagaries of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Palatino-Roman" charset="0"/>
              </a:rPr>
              <a:t>the production cycle on the other. At the other end of the supply chain, finished goods are held to guard against a sudden surge in demand.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>
              <a:latin typeface="Palatino-Roman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b="1">
                <a:latin typeface="ItcEras-Demi" charset="0"/>
              </a:rPr>
              <a:t>Fixed Assets Turnover=sales/fixed assets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Palatino-Roman" charset="0"/>
              </a:rPr>
              <a:t>Fixed assets are acquired by a company to produce saleable products: it is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Palatino-Roman" charset="0"/>
              </a:rPr>
              <a:t>therefore not unreasonable to relate the investment in fixed assets to the level of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Palatino-Roman" charset="0"/>
              </a:rPr>
              <a:t>sales generated therefrom. more efficient at </a:t>
            </a:r>
            <a:r>
              <a:rPr lang="en-US" sz="1800">
                <a:latin typeface="Georgia"/>
              </a:rPr>
              <a:t>‘</a:t>
            </a:r>
            <a:r>
              <a:rPr lang="en-US" sz="1800">
                <a:latin typeface="Palatino-Roman" charset="0"/>
              </a:rPr>
              <a:t>working its assets</a:t>
            </a:r>
            <a:r>
              <a:rPr lang="en-US" sz="1800">
                <a:latin typeface="Georgia"/>
              </a:rPr>
              <a:t>’</a:t>
            </a:r>
            <a:r>
              <a:rPr lang="en-US" sz="1800">
                <a:latin typeface="Palatino-Roman" charset="0"/>
              </a:rPr>
              <a:t> than other companies, that is, they require less assets to produce the same level of sales as others. Another reason, however, could be that the competition makes a more realistic valuation of some of its fixed assets,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Palatino-Roman" charset="0"/>
              </a:rPr>
              <a:t>notably land and buildings.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"/>
            <a:ext cx="8610600" cy="61722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kern="1200" dirty="0" smtClean="0">
                <a:solidFill>
                  <a:srgbClr val="CC3300"/>
                </a:solidFill>
                <a:latin typeface="ItcEras-Demi" charset="0"/>
                <a:cs typeface="Times New Roman" pitchFamily="18" charset="0"/>
              </a:rPr>
              <a:t>Ratio Tips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Ratios </a:t>
            </a:r>
            <a:r>
              <a:rPr lang="en-US" sz="1400" dirty="0"/>
              <a:t>relation to </a:t>
            </a:r>
            <a:r>
              <a:rPr lang="en-US" sz="1400" b="1" dirty="0"/>
              <a:t>BCG</a:t>
            </a:r>
            <a:r>
              <a:rPr lang="en-US" sz="1400" dirty="0"/>
              <a:t> and </a:t>
            </a:r>
            <a:r>
              <a:rPr lang="en-US" sz="1400" b="1" dirty="0"/>
              <a:t>PLC </a:t>
            </a:r>
            <a:r>
              <a:rPr lang="en-US" sz="1400" dirty="0"/>
              <a:t>(prod capacity, inventory, attrition, overtime, profit, </a:t>
            </a:r>
            <a:r>
              <a:rPr lang="en-US" sz="1400" dirty="0" err="1" smtClean="0"/>
              <a:t>mkting</a:t>
            </a:r>
            <a:r>
              <a:rPr lang="en-US" sz="1400" dirty="0" smtClean="0"/>
              <a:t> </a:t>
            </a:r>
            <a:r>
              <a:rPr lang="en-US" sz="1400" dirty="0"/>
              <a:t>cost</a:t>
            </a:r>
            <a:r>
              <a:rPr lang="en-US" sz="1400" dirty="0" smtClean="0"/>
              <a:t>…)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Comparing ratios or absolute no </a:t>
            </a:r>
            <a:r>
              <a:rPr lang="en-US" sz="1400" dirty="0" smtClean="0"/>
              <a:t>.btw </a:t>
            </a:r>
            <a:r>
              <a:rPr lang="en-US" sz="1400" dirty="0"/>
              <a:t>products or periods or btw forecast no of dev product to actual after </a:t>
            </a:r>
            <a:r>
              <a:rPr lang="en-US" sz="1400" dirty="0" smtClean="0"/>
              <a:t>product launch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Difference </a:t>
            </a:r>
            <a:r>
              <a:rPr lang="en-US" sz="1400" dirty="0" smtClean="0"/>
              <a:t>btw </a:t>
            </a:r>
            <a:r>
              <a:rPr lang="en-US" sz="1400" dirty="0"/>
              <a:t>op surplus </a:t>
            </a:r>
            <a:r>
              <a:rPr lang="en-US" sz="1400" dirty="0" smtClean="0"/>
              <a:t>(if &gt;) </a:t>
            </a:r>
            <a:r>
              <a:rPr lang="en-US" sz="1400" dirty="0"/>
              <a:t>and net cash flow, means that fin controls could be </a:t>
            </a:r>
            <a:r>
              <a:rPr lang="en-US" sz="1400" dirty="0" smtClean="0"/>
              <a:t>improved </a:t>
            </a:r>
            <a:r>
              <a:rPr lang="en-US" sz="1400" dirty="0"/>
              <a:t>(mod 8)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Unit </a:t>
            </a:r>
            <a:r>
              <a:rPr lang="en-US" sz="1400" dirty="0"/>
              <a:t>cost*inventory figure=cost of inventory, producing for </a:t>
            </a:r>
            <a:r>
              <a:rPr lang="en-US" sz="1400" b="1" dirty="0"/>
              <a:t>inventory</a:t>
            </a:r>
            <a:r>
              <a:rPr lang="en-US" sz="1400" dirty="0"/>
              <a:t> does not show in the </a:t>
            </a:r>
            <a:r>
              <a:rPr lang="en-US" sz="1400" b="1" dirty="0"/>
              <a:t>op surplus</a:t>
            </a:r>
            <a:r>
              <a:rPr lang="en-US" sz="1400" dirty="0"/>
              <a:t> but hits in the </a:t>
            </a:r>
            <a:r>
              <a:rPr lang="en-US" sz="1400" b="1" dirty="0"/>
              <a:t>CF</a:t>
            </a:r>
            <a:r>
              <a:rPr lang="en-US" sz="1400" dirty="0"/>
              <a:t>. (inventory = year end – year beginning)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/>
              <a:t>COSTS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Corporate OH or Corporate services as % of COGS</a:t>
            </a:r>
            <a:r>
              <a:rPr lang="en-US" sz="1400" dirty="0"/>
              <a:t> (if low) - shows control on exp over corporate fns, also shows whether it’s a heavy structure or not;  also raises the question (what parenting advantage is obtained in return?)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Hire &amp; fire cost</a:t>
            </a:r>
            <a:r>
              <a:rPr lang="en-US" sz="1400" dirty="0"/>
              <a:t> as % of wage bill</a:t>
            </a:r>
          </a:p>
          <a:p>
            <a:pPr>
              <a:lnSpc>
                <a:spcPct val="90000"/>
              </a:lnSpc>
            </a:pPr>
            <a:r>
              <a:rPr lang="en-US" sz="1400" b="1" dirty="0" smtClean="0"/>
              <a:t>Marketing Exp</a:t>
            </a:r>
            <a:r>
              <a:rPr lang="en-US" sz="1400" dirty="0" smtClean="0"/>
              <a:t> as </a:t>
            </a:r>
            <a:r>
              <a:rPr lang="en-US" sz="1400" dirty="0"/>
              <a:t>% of sales revenues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Development </a:t>
            </a:r>
            <a:r>
              <a:rPr lang="en-US" sz="1400" b="1" dirty="0" smtClean="0"/>
              <a:t>expenditure</a:t>
            </a:r>
            <a:r>
              <a:rPr lang="en-US" sz="1400" dirty="0" smtClean="0"/>
              <a:t>: </a:t>
            </a:r>
            <a:r>
              <a:rPr lang="en-US" sz="1400" dirty="0"/>
              <a:t>shows potential for the future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We can assume costs falling in </a:t>
            </a:r>
            <a:r>
              <a:rPr lang="en-US" sz="1400" dirty="0"/>
              <a:t>the future due to </a:t>
            </a:r>
            <a:r>
              <a:rPr lang="en-US" sz="1400" dirty="0" smtClean="0"/>
              <a:t>exp. </a:t>
            </a:r>
            <a:r>
              <a:rPr lang="en-US" sz="1400" dirty="0"/>
              <a:t>curve (for some </a:t>
            </a:r>
            <a:r>
              <a:rPr lang="en-US" sz="1400" dirty="0" smtClean="0"/>
              <a:t>cases </a:t>
            </a:r>
            <a:r>
              <a:rPr lang="en-US" sz="1400" dirty="0" err="1" smtClean="0"/>
              <a:t>incl</a:t>
            </a:r>
            <a:r>
              <a:rPr lang="en-US" sz="1400" dirty="0" smtClean="0"/>
              <a:t> development products cost)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Look at </a:t>
            </a:r>
            <a:r>
              <a:rPr lang="en-US" sz="1400" b="1" dirty="0"/>
              <a:t>inventory</a:t>
            </a:r>
            <a:r>
              <a:rPr lang="en-US" sz="1400" dirty="0"/>
              <a:t> level, </a:t>
            </a:r>
            <a:r>
              <a:rPr lang="en-US" sz="1400" b="1" dirty="0"/>
              <a:t>attrition</a:t>
            </a:r>
            <a:r>
              <a:rPr lang="en-US" sz="1400" dirty="0"/>
              <a:t> rate and </a:t>
            </a:r>
            <a:r>
              <a:rPr lang="en-US" sz="1400" b="1" dirty="0"/>
              <a:t>overtime</a:t>
            </a:r>
            <a:r>
              <a:rPr lang="en-US" sz="1400" dirty="0"/>
              <a:t> (indication of </a:t>
            </a:r>
            <a:r>
              <a:rPr lang="en-US" sz="1400" b="1" dirty="0"/>
              <a:t>resource allocation</a:t>
            </a:r>
            <a:r>
              <a:rPr lang="en-US" sz="1400" dirty="0"/>
              <a:t>) </a:t>
            </a:r>
            <a:r>
              <a:rPr lang="en-US" sz="1400" dirty="0" smtClean="0"/>
              <a:t>,depends </a:t>
            </a:r>
            <a:r>
              <a:rPr lang="en-US" sz="1400" dirty="0"/>
              <a:t>on BCG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Gross profit </a:t>
            </a:r>
            <a:r>
              <a:rPr lang="en-US" sz="1400" dirty="0" smtClean="0"/>
              <a:t>vs. </a:t>
            </a:r>
            <a:r>
              <a:rPr lang="en-US" sz="1400" dirty="0"/>
              <a:t>return on sales (margin)</a:t>
            </a:r>
          </a:p>
          <a:p>
            <a:pPr>
              <a:lnSpc>
                <a:spcPct val="90000"/>
              </a:lnSpc>
            </a:pPr>
            <a:r>
              <a:rPr lang="en-US" sz="1400" dirty="0" smtClean="0"/>
              <a:t>Interest payment </a:t>
            </a:r>
            <a:r>
              <a:rPr lang="en-US" sz="1400" dirty="0"/>
              <a:t>% from op surplus or net cash flow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/>
              <a:t>FINANCING</a:t>
            </a: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dirty="0"/>
              <a:t>Gearing ratio – on total assets, and on owner’s equity – if </a:t>
            </a:r>
            <a:r>
              <a:rPr lang="en-US" sz="1400" dirty="0" smtClean="0"/>
              <a:t>high </a:t>
            </a:r>
            <a:r>
              <a:rPr lang="en-US" sz="1400" dirty="0"/>
              <a:t>shows difficulty in future financing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Debt to net cash flow shows </a:t>
            </a:r>
            <a:r>
              <a:rPr lang="en-US" sz="1400" b="1" dirty="0"/>
              <a:t>interest rate exposure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Exposure on ST debt </a:t>
            </a:r>
            <a:r>
              <a:rPr lang="en-US" sz="1400" dirty="0" smtClean="0"/>
              <a:t>vs. </a:t>
            </a:r>
            <a:r>
              <a:rPr lang="en-US" sz="1400" dirty="0"/>
              <a:t>LT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/>
              <a:t>MARKETING</a:t>
            </a: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dirty="0"/>
              <a:t>Orders or sales </a:t>
            </a:r>
            <a:r>
              <a:rPr lang="en-US" sz="1400" dirty="0" err="1"/>
              <a:t>vol</a:t>
            </a:r>
            <a:r>
              <a:rPr lang="en-US" sz="1400" dirty="0"/>
              <a:t>/</a:t>
            </a:r>
            <a:r>
              <a:rPr lang="en-US" sz="1400" dirty="0" err="1"/>
              <a:t>mkt</a:t>
            </a:r>
            <a:r>
              <a:rPr lang="en-US" sz="1400" dirty="0"/>
              <a:t> share=shows whether </a:t>
            </a:r>
            <a:r>
              <a:rPr lang="en-US" sz="1400" dirty="0" err="1"/>
              <a:t>mkt</a:t>
            </a:r>
            <a:r>
              <a:rPr lang="en-US" sz="1400" dirty="0"/>
              <a:t> is growing or not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Difference btw selling price and unit cost </a:t>
            </a:r>
            <a:r>
              <a:rPr lang="en-US" sz="1400" dirty="0" smtClean="0"/>
              <a:t>(%)</a:t>
            </a:r>
            <a:endParaRPr lang="en-US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 dirty="0" smtClean="0"/>
              <a:t>SENSITIVITIES</a:t>
            </a: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dirty="0"/>
              <a:t>Run </a:t>
            </a:r>
            <a:r>
              <a:rPr lang="en-US" sz="1400" b="1" dirty="0"/>
              <a:t>sensitivities</a:t>
            </a:r>
            <a:r>
              <a:rPr lang="en-US" sz="1400" dirty="0"/>
              <a:t> of lowering certain </a:t>
            </a:r>
            <a:r>
              <a:rPr lang="en-US" sz="1400" b="1" dirty="0"/>
              <a:t>cost(s</a:t>
            </a:r>
            <a:r>
              <a:rPr lang="en-US" sz="1400" dirty="0"/>
              <a:t>) items by certain % (</a:t>
            </a:r>
            <a:r>
              <a:rPr lang="en-US" sz="1400" b="1" dirty="0"/>
              <a:t>cost savings</a:t>
            </a:r>
            <a:r>
              <a:rPr lang="en-US" sz="1400" dirty="0"/>
              <a:t>) and measure it’s effect on profit…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Run sensitivities on increasing </a:t>
            </a:r>
            <a:r>
              <a:rPr lang="en-US" sz="1400" b="1" dirty="0"/>
              <a:t>price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C">
  <a:themeElements>
    <a:clrScheme name="MC template-Light Backgroun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 template-Light Background">
      <a:majorFont>
        <a:latin typeface="BlairMdITC TT"/>
        <a:ea typeface=""/>
        <a:cs typeface="Arial"/>
      </a:majorFont>
      <a:minorFont>
        <a:latin typeface="Eurostil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irMdITC TT" pitchFamily="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irMdITC TT" pitchFamily="2" charset="0"/>
            <a:cs typeface="Arial" charset="0"/>
          </a:defRPr>
        </a:defPPr>
      </a:lstStyle>
    </a:lnDef>
  </a:objectDefaults>
  <a:extraClrSchemeLst>
    <a:extraClrScheme>
      <a:clrScheme name="MC template-Light 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 template-Light Backgroun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 template-Light Backgroun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 template-Light Backgroun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 template-Light Backgroun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 template-Light Backgroun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 template-Light Backgroun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 template-Light Backgroun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 template-Light Backgroun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 template-Light Backgroun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 template-Light Backgroun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 template-Light Backgroun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AUC</Template>
  <TotalTime>0</TotalTime>
  <Words>1322</Words>
  <Application>Microsoft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Registered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Moataz Darwish, SENV</dc:creator>
  <cp:lastModifiedBy>Moataz.Darwish</cp:lastModifiedBy>
  <cp:revision>50</cp:revision>
  <dcterms:created xsi:type="dcterms:W3CDTF">2007-11-26T08:43:51Z</dcterms:created>
  <dcterms:modified xsi:type="dcterms:W3CDTF">2009-07-23T10:43:27Z</dcterms:modified>
</cp:coreProperties>
</file>