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325" r:id="rId4"/>
    <p:sldId id="291" r:id="rId5"/>
    <p:sldId id="271" r:id="rId6"/>
    <p:sldId id="295" r:id="rId7"/>
    <p:sldId id="260" r:id="rId8"/>
    <p:sldId id="292" r:id="rId9"/>
    <p:sldId id="293" r:id="rId10"/>
    <p:sldId id="333" r:id="rId11"/>
    <p:sldId id="315" r:id="rId12"/>
    <p:sldId id="263" r:id="rId13"/>
    <p:sldId id="267" r:id="rId14"/>
    <p:sldId id="264" r:id="rId15"/>
    <p:sldId id="265" r:id="rId16"/>
    <p:sldId id="296" r:id="rId17"/>
    <p:sldId id="319" r:id="rId18"/>
    <p:sldId id="300" r:id="rId19"/>
    <p:sldId id="301" r:id="rId20"/>
    <p:sldId id="302" r:id="rId21"/>
    <p:sldId id="268" r:id="rId22"/>
    <p:sldId id="334" r:id="rId23"/>
    <p:sldId id="303" r:id="rId24"/>
    <p:sldId id="326" r:id="rId25"/>
    <p:sldId id="270" r:id="rId26"/>
    <p:sldId id="310" r:id="rId27"/>
    <p:sldId id="323" r:id="rId28"/>
    <p:sldId id="327" r:id="rId29"/>
    <p:sldId id="328" r:id="rId30"/>
    <p:sldId id="329" r:id="rId31"/>
    <p:sldId id="306" r:id="rId32"/>
    <p:sldId id="308" r:id="rId33"/>
    <p:sldId id="331" r:id="rId34"/>
    <p:sldId id="275" r:id="rId35"/>
    <p:sldId id="277" r:id="rId36"/>
    <p:sldId id="320" r:id="rId37"/>
    <p:sldId id="330" r:id="rId38"/>
    <p:sldId id="309" r:id="rId39"/>
    <p:sldId id="335" r:id="rId40"/>
    <p:sldId id="338" r:id="rId41"/>
    <p:sldId id="318" r:id="rId42"/>
    <p:sldId id="337" r:id="rId43"/>
    <p:sldId id="336" r:id="rId44"/>
    <p:sldId id="340" r:id="rId45"/>
    <p:sldId id="288" r:id="rId46"/>
    <p:sldId id="339" r:id="rId47"/>
    <p:sldId id="283" r:id="rId48"/>
    <p:sldId id="272" r:id="rId4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230"/>
    <a:srgbClr val="94C447"/>
    <a:srgbClr val="97C23F"/>
    <a:srgbClr val="81BA3F"/>
    <a:srgbClr val="95B66B"/>
    <a:srgbClr val="7EB925"/>
    <a:srgbClr val="97C73F"/>
    <a:srgbClr val="96C93D"/>
    <a:srgbClr val="97C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3441"/>
  </p:normalViewPr>
  <p:slideViewPr>
    <p:cSldViewPr snapToGrid="0" snapToObjects="1">
      <p:cViewPr varScale="1">
        <p:scale>
          <a:sx n="113" d="100"/>
          <a:sy n="113" d="100"/>
        </p:scale>
        <p:origin x="46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4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uca\Desktop\DELETEME_Results_TPCDS_Intel_10000G_420cores_10Fe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683593113129142"/>
          <c:y val="6.1154656369211087E-2"/>
          <c:w val="0.76316406886870858"/>
          <c:h val="0.804033095987531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AC-4A41-AA54-0171944D4FD9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6AC-4A41-AA54-0171944D4FD9}"/>
              </c:ext>
            </c:extLst>
          </c:dPt>
          <c:cat>
            <c:strRef>
              <c:f>Sheet1!$B$1:$C$1</c:f>
              <c:strCache>
                <c:ptCount val="2"/>
                <c:pt idx="0">
                  <c:v>System A</c:v>
                </c:pt>
                <c:pt idx="1">
                  <c:v>System B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2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C-4A41-AA54-0171944D4F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406807456"/>
        <c:axId val="406808112"/>
      </c:barChart>
      <c:catAx>
        <c:axId val="40680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08112"/>
        <c:crosses val="autoZero"/>
        <c:auto val="1"/>
        <c:lblAlgn val="ctr"/>
        <c:lblOffset val="100"/>
        <c:noMultiLvlLbl val="0"/>
      </c:catAx>
      <c:valAx>
        <c:axId val="40680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Some Metric</a:t>
                </a:r>
                <a:r>
                  <a:rPr lang="en-GB" baseline="0" dirty="0" smtClean="0"/>
                  <a:t> (higher is better)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80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100"/>
              <a:t>TPCDS workload - data set size: 10 TB - query set v1.4</a:t>
            </a:r>
            <a:br>
              <a:rPr lang="en-GB" sz="1100"/>
            </a:br>
            <a:r>
              <a:rPr lang="en-GB" sz="1100"/>
              <a:t>420 cores, executor memorY</a:t>
            </a:r>
            <a:r>
              <a:rPr lang="en-GB" sz="1100" baseline="0"/>
              <a:t> PER CORE </a:t>
            </a:r>
            <a:r>
              <a:rPr lang="en-GB" sz="1100"/>
              <a:t>5g </a:t>
            </a:r>
          </a:p>
        </c:rich>
      </c:tx>
      <c:layout>
        <c:manualLayout>
          <c:xMode val="edge"/>
          <c:yMode val="edge"/>
          <c:x val="0.17704418989016119"/>
          <c:y val="2.74822672654098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343783029082765E-2"/>
          <c:y val="8.5999164776946385E-2"/>
          <c:w val="0.87034467211092392"/>
          <c:h val="0.795206707323878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Results_TPCDS_Hadalytic!$B$1</c:f>
              <c:strCache>
                <c:ptCount val="1"/>
                <c:pt idx="0">
                  <c:v>      MIN_Exec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Results_TPCDS_Hadalytic!$A$2:$A$105</c:f>
              <c:strCache>
                <c:ptCount val="104"/>
                <c:pt idx="0">
                  <c:v>    q1-v1.4</c:v>
                </c:pt>
                <c:pt idx="1">
                  <c:v>   q10-v1.4</c:v>
                </c:pt>
                <c:pt idx="2">
                  <c:v>   q11-v1.4</c:v>
                </c:pt>
                <c:pt idx="3">
                  <c:v>   q12-v1.4</c:v>
                </c:pt>
                <c:pt idx="4">
                  <c:v>   q13-v1.4</c:v>
                </c:pt>
                <c:pt idx="5">
                  <c:v>  q14a-v1.4</c:v>
                </c:pt>
                <c:pt idx="6">
                  <c:v>  q14b-v1.4</c:v>
                </c:pt>
                <c:pt idx="7">
                  <c:v>   q15-v1.4</c:v>
                </c:pt>
                <c:pt idx="8">
                  <c:v>   q16-v1.4</c:v>
                </c:pt>
                <c:pt idx="9">
                  <c:v>   q17-v1.4</c:v>
                </c:pt>
                <c:pt idx="10">
                  <c:v>   q18-v1.4</c:v>
                </c:pt>
                <c:pt idx="11">
                  <c:v>   q19-v1.4</c:v>
                </c:pt>
                <c:pt idx="12">
                  <c:v>    q2-v1.4</c:v>
                </c:pt>
                <c:pt idx="13">
                  <c:v>   q20-v1.4</c:v>
                </c:pt>
                <c:pt idx="14">
                  <c:v>   q21-v1.4</c:v>
                </c:pt>
                <c:pt idx="15">
                  <c:v>   q22-v1.4</c:v>
                </c:pt>
                <c:pt idx="16">
                  <c:v>  q23a-v1.4</c:v>
                </c:pt>
                <c:pt idx="17">
                  <c:v>  q23b-v1.4</c:v>
                </c:pt>
                <c:pt idx="18">
                  <c:v>  q24a-v1.4</c:v>
                </c:pt>
                <c:pt idx="19">
                  <c:v>  q24b-v1.4</c:v>
                </c:pt>
                <c:pt idx="20">
                  <c:v>   q25-v1.4</c:v>
                </c:pt>
                <c:pt idx="21">
                  <c:v>   q26-v1.4</c:v>
                </c:pt>
                <c:pt idx="22">
                  <c:v>   q27-v1.4</c:v>
                </c:pt>
                <c:pt idx="23">
                  <c:v>   q28-v1.4</c:v>
                </c:pt>
                <c:pt idx="24">
                  <c:v>   q29-v1.4</c:v>
                </c:pt>
                <c:pt idx="25">
                  <c:v>    q3-v1.4</c:v>
                </c:pt>
                <c:pt idx="26">
                  <c:v>   q30-v1.4</c:v>
                </c:pt>
                <c:pt idx="27">
                  <c:v>   q31-v1.4</c:v>
                </c:pt>
                <c:pt idx="28">
                  <c:v>   q32-v1.4</c:v>
                </c:pt>
                <c:pt idx="29">
                  <c:v>   q33-v1.4</c:v>
                </c:pt>
                <c:pt idx="30">
                  <c:v>   q34-v1.4</c:v>
                </c:pt>
                <c:pt idx="31">
                  <c:v>   q35-v1.4</c:v>
                </c:pt>
                <c:pt idx="32">
                  <c:v>   q36-v1.4</c:v>
                </c:pt>
                <c:pt idx="33">
                  <c:v>   q37-v1.4</c:v>
                </c:pt>
                <c:pt idx="34">
                  <c:v>   q38-v1.4</c:v>
                </c:pt>
                <c:pt idx="35">
                  <c:v>  q39a-v1.4</c:v>
                </c:pt>
                <c:pt idx="36">
                  <c:v>  q39b-v1.4</c:v>
                </c:pt>
                <c:pt idx="37">
                  <c:v>    q4-v1.4</c:v>
                </c:pt>
                <c:pt idx="38">
                  <c:v>   q40-v1.4</c:v>
                </c:pt>
                <c:pt idx="39">
                  <c:v>   q41-v1.4</c:v>
                </c:pt>
                <c:pt idx="40">
                  <c:v>   q42-v1.4</c:v>
                </c:pt>
                <c:pt idx="41">
                  <c:v>   q43-v1.4</c:v>
                </c:pt>
                <c:pt idx="42">
                  <c:v>   q44-v1.4</c:v>
                </c:pt>
                <c:pt idx="43">
                  <c:v>   q45-v1.4</c:v>
                </c:pt>
                <c:pt idx="44">
                  <c:v>   q46-v1.4</c:v>
                </c:pt>
                <c:pt idx="45">
                  <c:v>   q47-v1.4</c:v>
                </c:pt>
                <c:pt idx="46">
                  <c:v>   q48-v1.4</c:v>
                </c:pt>
                <c:pt idx="47">
                  <c:v>   q49-v1.4</c:v>
                </c:pt>
                <c:pt idx="48">
                  <c:v>    q5-v1.4</c:v>
                </c:pt>
                <c:pt idx="49">
                  <c:v>   q50-v1.4</c:v>
                </c:pt>
                <c:pt idx="50">
                  <c:v>   q51-v1.4</c:v>
                </c:pt>
                <c:pt idx="51">
                  <c:v>   q52-v1.4</c:v>
                </c:pt>
                <c:pt idx="52">
                  <c:v>   q53-v1.4</c:v>
                </c:pt>
                <c:pt idx="53">
                  <c:v>   q54-v1.4</c:v>
                </c:pt>
                <c:pt idx="54">
                  <c:v>   q55-v1.4</c:v>
                </c:pt>
                <c:pt idx="55">
                  <c:v>   q56-v1.4</c:v>
                </c:pt>
                <c:pt idx="56">
                  <c:v>   q57-v1.4</c:v>
                </c:pt>
                <c:pt idx="57">
                  <c:v>   q58-v1.4</c:v>
                </c:pt>
                <c:pt idx="58">
                  <c:v>   q59-v1.4</c:v>
                </c:pt>
                <c:pt idx="59">
                  <c:v>    q6-v1.4</c:v>
                </c:pt>
                <c:pt idx="60">
                  <c:v>   q60-v1.4</c:v>
                </c:pt>
                <c:pt idx="61">
                  <c:v>   q61-v1.4</c:v>
                </c:pt>
                <c:pt idx="62">
                  <c:v>   q62-v1.4</c:v>
                </c:pt>
                <c:pt idx="63">
                  <c:v>   q63-v1.4</c:v>
                </c:pt>
                <c:pt idx="64">
                  <c:v>   q64-v1.4</c:v>
                </c:pt>
                <c:pt idx="65">
                  <c:v>   q65-v1.4</c:v>
                </c:pt>
                <c:pt idx="66">
                  <c:v>   q66-v1.4</c:v>
                </c:pt>
                <c:pt idx="67">
                  <c:v>   q67-v1.4</c:v>
                </c:pt>
                <c:pt idx="68">
                  <c:v>   q68-v1.4</c:v>
                </c:pt>
                <c:pt idx="69">
                  <c:v>   q69-v1.4</c:v>
                </c:pt>
                <c:pt idx="70">
                  <c:v>    q7-v1.4</c:v>
                </c:pt>
                <c:pt idx="71">
                  <c:v>   q70-v1.4</c:v>
                </c:pt>
                <c:pt idx="72">
                  <c:v>   q71-v1.4</c:v>
                </c:pt>
                <c:pt idx="73">
                  <c:v>   q72-v1.4</c:v>
                </c:pt>
                <c:pt idx="74">
                  <c:v>   q73-v1.4</c:v>
                </c:pt>
                <c:pt idx="75">
                  <c:v>   q74-v1.4</c:v>
                </c:pt>
                <c:pt idx="76">
                  <c:v>   q75-v1.4</c:v>
                </c:pt>
                <c:pt idx="77">
                  <c:v>   q76-v1.4</c:v>
                </c:pt>
                <c:pt idx="78">
                  <c:v>   q77-v1.4</c:v>
                </c:pt>
                <c:pt idx="79">
                  <c:v>   q78-v1.4</c:v>
                </c:pt>
                <c:pt idx="80">
                  <c:v>   q79-v1.4</c:v>
                </c:pt>
                <c:pt idx="81">
                  <c:v>    q8-v1.4</c:v>
                </c:pt>
                <c:pt idx="82">
                  <c:v>   q80-v1.4</c:v>
                </c:pt>
                <c:pt idx="83">
                  <c:v>   q81-v1.4</c:v>
                </c:pt>
                <c:pt idx="84">
                  <c:v>   q82-v1.4</c:v>
                </c:pt>
                <c:pt idx="85">
                  <c:v>   q83-v1.4</c:v>
                </c:pt>
                <c:pt idx="86">
                  <c:v>   q84-v1.4</c:v>
                </c:pt>
                <c:pt idx="87">
                  <c:v>   q85-v1.4</c:v>
                </c:pt>
                <c:pt idx="88">
                  <c:v>   q86-v1.4</c:v>
                </c:pt>
                <c:pt idx="89">
                  <c:v>   q87-v1.4</c:v>
                </c:pt>
                <c:pt idx="90">
                  <c:v>   q88-v1.4</c:v>
                </c:pt>
                <c:pt idx="91">
                  <c:v>   q89-v1.4</c:v>
                </c:pt>
                <c:pt idx="92">
                  <c:v>    q9-v1.4</c:v>
                </c:pt>
                <c:pt idx="93">
                  <c:v>   q90-v1.4</c:v>
                </c:pt>
                <c:pt idx="94">
                  <c:v>   q91-v1.4</c:v>
                </c:pt>
                <c:pt idx="95">
                  <c:v>   q92-v1.4</c:v>
                </c:pt>
                <c:pt idx="96">
                  <c:v>   q93-v1.4</c:v>
                </c:pt>
                <c:pt idx="97">
                  <c:v>   q94-v1.4</c:v>
                </c:pt>
                <c:pt idx="98">
                  <c:v>   q95-v1.4</c:v>
                </c:pt>
                <c:pt idx="99">
                  <c:v>   q96-v1.4</c:v>
                </c:pt>
                <c:pt idx="100">
                  <c:v>   q97-v1.4</c:v>
                </c:pt>
                <c:pt idx="101">
                  <c:v>   q98-v1.4</c:v>
                </c:pt>
                <c:pt idx="102">
                  <c:v>   q99-v1.4</c:v>
                </c:pt>
                <c:pt idx="103">
                  <c:v>qSsMax-v1.4</c:v>
                </c:pt>
              </c:strCache>
            </c:strRef>
          </c:cat>
          <c:val>
            <c:numRef>
              <c:f>Results_TPCDS_Hadalytic!$B$2:$B$105</c:f>
              <c:numCache>
                <c:formatCode>General</c:formatCode>
                <c:ptCount val="104"/>
                <c:pt idx="0">
                  <c:v>18.758646017</c:v>
                </c:pt>
                <c:pt idx="1">
                  <c:v>345.900970804</c:v>
                </c:pt>
                <c:pt idx="2">
                  <c:v>243.52993271699998</c:v>
                </c:pt>
                <c:pt idx="3">
                  <c:v>31.255242696</c:v>
                </c:pt>
                <c:pt idx="4">
                  <c:v>200.76501944199998</c:v>
                </c:pt>
                <c:pt idx="5">
                  <c:v>2260.2842792750002</c:v>
                </c:pt>
                <c:pt idx="6">
                  <c:v>2132.5587596949999</c:v>
                </c:pt>
                <c:pt idx="7">
                  <c:v>111.896181536</c:v>
                </c:pt>
                <c:pt idx="8">
                  <c:v>836.28229798100006</c:v>
                </c:pt>
                <c:pt idx="9">
                  <c:v>328.74535402399999</c:v>
                </c:pt>
                <c:pt idx="10">
                  <c:v>56.307518809000001</c:v>
                </c:pt>
                <c:pt idx="11">
                  <c:v>49.757602482999999</c:v>
                </c:pt>
                <c:pt idx="12">
                  <c:v>34.487033087</c:v>
                </c:pt>
                <c:pt idx="13">
                  <c:v>59.002840901000006</c:v>
                </c:pt>
                <c:pt idx="14">
                  <c:v>2.9558592400000001</c:v>
                </c:pt>
                <c:pt idx="15">
                  <c:v>6.7308857809999996</c:v>
                </c:pt>
                <c:pt idx="16">
                  <c:v>1658.544865822</c:v>
                </c:pt>
                <c:pt idx="17">
                  <c:v>1716.9205005210001</c:v>
                </c:pt>
                <c:pt idx="18">
                  <c:v>1060.3537606370001</c:v>
                </c:pt>
                <c:pt idx="19">
                  <c:v>1049.1136163649999</c:v>
                </c:pt>
                <c:pt idx="20">
                  <c:v>352.27300703999998</c:v>
                </c:pt>
                <c:pt idx="21">
                  <c:v>37.426832327</c:v>
                </c:pt>
                <c:pt idx="22">
                  <c:v>66.226848466999996</c:v>
                </c:pt>
                <c:pt idx="23">
                  <c:v>151.931276311</c:v>
                </c:pt>
                <c:pt idx="24">
                  <c:v>350.116252153</c:v>
                </c:pt>
                <c:pt idx="25">
                  <c:v>27.488585337</c:v>
                </c:pt>
                <c:pt idx="26">
                  <c:v>22.846412035</c:v>
                </c:pt>
                <c:pt idx="27">
                  <c:v>89.300062531000009</c:v>
                </c:pt>
                <c:pt idx="28">
                  <c:v>34.946883174</c:v>
                </c:pt>
                <c:pt idx="29">
                  <c:v>62.120772534000004</c:v>
                </c:pt>
                <c:pt idx="30">
                  <c:v>30.875560649000001</c:v>
                </c:pt>
                <c:pt idx="31">
                  <c:v>479.81618436600002</c:v>
                </c:pt>
                <c:pt idx="32">
                  <c:v>48.506305646999998</c:v>
                </c:pt>
                <c:pt idx="33">
                  <c:v>39.095842852000004</c:v>
                </c:pt>
                <c:pt idx="34">
                  <c:v>60.700120704</c:v>
                </c:pt>
                <c:pt idx="35">
                  <c:v>11.703194713999999</c:v>
                </c:pt>
                <c:pt idx="36">
                  <c:v>10.080805687</c:v>
                </c:pt>
                <c:pt idx="37">
                  <c:v>646.70814629199992</c:v>
                </c:pt>
                <c:pt idx="38">
                  <c:v>91.992560503000007</c:v>
                </c:pt>
                <c:pt idx="39">
                  <c:v>1.717523224</c:v>
                </c:pt>
                <c:pt idx="40">
                  <c:v>30.173526777999999</c:v>
                </c:pt>
                <c:pt idx="41">
                  <c:v>18.662252720000001</c:v>
                </c:pt>
                <c:pt idx="42">
                  <c:v>71.468659790999993</c:v>
                </c:pt>
                <c:pt idx="43">
                  <c:v>56.687350295999998</c:v>
                </c:pt>
                <c:pt idx="44">
                  <c:v>41.155012752000005</c:v>
                </c:pt>
                <c:pt idx="45">
                  <c:v>93.785315978</c:v>
                </c:pt>
                <c:pt idx="46">
                  <c:v>55.023000522000004</c:v>
                </c:pt>
                <c:pt idx="47">
                  <c:v>175.79076757500002</c:v>
                </c:pt>
                <c:pt idx="48">
                  <c:v>134.19857620099998</c:v>
                </c:pt>
                <c:pt idx="49">
                  <c:v>213.703043888</c:v>
                </c:pt>
                <c:pt idx="50">
                  <c:v>47.978306457999999</c:v>
                </c:pt>
                <c:pt idx="51">
                  <c:v>23.147581315</c:v>
                </c:pt>
                <c:pt idx="52">
                  <c:v>19.940023558</c:v>
                </c:pt>
                <c:pt idx="53">
                  <c:v>152.288922047</c:v>
                </c:pt>
                <c:pt idx="54">
                  <c:v>24.492041559</c:v>
                </c:pt>
                <c:pt idx="55">
                  <c:v>66.200483286999997</c:v>
                </c:pt>
                <c:pt idx="56">
                  <c:v>63.208220427999997</c:v>
                </c:pt>
                <c:pt idx="57">
                  <c:v>46.330413409999998</c:v>
                </c:pt>
                <c:pt idx="58">
                  <c:v>38.450927618000001</c:v>
                </c:pt>
                <c:pt idx="59">
                  <c:v>98.725394967999989</c:v>
                </c:pt>
                <c:pt idx="60">
                  <c:v>64.182423045000007</c:v>
                </c:pt>
                <c:pt idx="61">
                  <c:v>56.511679844999996</c:v>
                </c:pt>
                <c:pt idx="62">
                  <c:v>11.304492349</c:v>
                </c:pt>
                <c:pt idx="63">
                  <c:v>22.25147956</c:v>
                </c:pt>
                <c:pt idx="64">
                  <c:v>561.48389065599997</c:v>
                </c:pt>
                <c:pt idx="65">
                  <c:v>84.84015282099999</c:v>
                </c:pt>
                <c:pt idx="66">
                  <c:v>100.446021438</c:v>
                </c:pt>
                <c:pt idx="67">
                  <c:v>1853.8446145729999</c:v>
                </c:pt>
                <c:pt idx="68">
                  <c:v>67.906467089000003</c:v>
                </c:pt>
                <c:pt idx="69">
                  <c:v>317.18074151500002</c:v>
                </c:pt>
                <c:pt idx="70">
                  <c:v>52.880253695</c:v>
                </c:pt>
                <c:pt idx="71">
                  <c:v>41.736586517999996</c:v>
                </c:pt>
                <c:pt idx="72">
                  <c:v>67.753924333000001</c:v>
                </c:pt>
                <c:pt idx="73">
                  <c:v>1592.079730054</c:v>
                </c:pt>
                <c:pt idx="74">
                  <c:v>31.695803982000001</c:v>
                </c:pt>
                <c:pt idx="75">
                  <c:v>193.158812015</c:v>
                </c:pt>
                <c:pt idx="76">
                  <c:v>231.872853126</c:v>
                </c:pt>
                <c:pt idx="77">
                  <c:v>58.177266381000003</c:v>
                </c:pt>
                <c:pt idx="78">
                  <c:v>72.563923604999999</c:v>
                </c:pt>
                <c:pt idx="79">
                  <c:v>535.11885566400008</c:v>
                </c:pt>
                <c:pt idx="80">
                  <c:v>60.959138621999998</c:v>
                </c:pt>
                <c:pt idx="81">
                  <c:v>39.259980771000002</c:v>
                </c:pt>
                <c:pt idx="82">
                  <c:v>538.90083046300003</c:v>
                </c:pt>
                <c:pt idx="83">
                  <c:v>25.351242303999999</c:v>
                </c:pt>
                <c:pt idx="84">
                  <c:v>65.689936502999998</c:v>
                </c:pt>
                <c:pt idx="85">
                  <c:v>10.861062330999999</c:v>
                </c:pt>
                <c:pt idx="86">
                  <c:v>13.084141134999999</c:v>
                </c:pt>
                <c:pt idx="87">
                  <c:v>84.860024225999993</c:v>
                </c:pt>
                <c:pt idx="88">
                  <c:v>13.165630252000001</c:v>
                </c:pt>
                <c:pt idx="89">
                  <c:v>56.196704790999995</c:v>
                </c:pt>
                <c:pt idx="90">
                  <c:v>84.682942330999992</c:v>
                </c:pt>
                <c:pt idx="91">
                  <c:v>27.140782505000001</c:v>
                </c:pt>
                <c:pt idx="92">
                  <c:v>99.487315979000002</c:v>
                </c:pt>
                <c:pt idx="93">
                  <c:v>16.447194737999997</c:v>
                </c:pt>
                <c:pt idx="94">
                  <c:v>8.7920155130000008</c:v>
                </c:pt>
                <c:pt idx="95">
                  <c:v>18.019475615000001</c:v>
                </c:pt>
                <c:pt idx="96">
                  <c:v>338.46535666300002</c:v>
                </c:pt>
                <c:pt idx="97">
                  <c:v>512.98766522200003</c:v>
                </c:pt>
                <c:pt idx="98">
                  <c:v>891.93835530599995</c:v>
                </c:pt>
                <c:pt idx="99">
                  <c:v>30.475545773</c:v>
                </c:pt>
                <c:pt idx="100">
                  <c:v>101.72007108199999</c:v>
                </c:pt>
                <c:pt idx="101">
                  <c:v>117.42704275</c:v>
                </c:pt>
                <c:pt idx="102">
                  <c:v>21.101071971</c:v>
                </c:pt>
                <c:pt idx="103">
                  <c:v>46.776766492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52-45AC-89A7-30E55451CFD6}"/>
            </c:ext>
          </c:extLst>
        </c:ser>
        <c:ser>
          <c:idx val="1"/>
          <c:order val="1"/>
          <c:tx>
            <c:strRef>
              <c:f>Results_TPCDS_Hadalytic!$C$1</c:f>
              <c:strCache>
                <c:ptCount val="1"/>
                <c:pt idx="0">
                  <c:v>      MAX_Exec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Results_TPCDS_Hadalytic!$A$2:$A$105</c:f>
              <c:strCache>
                <c:ptCount val="104"/>
                <c:pt idx="0">
                  <c:v>    q1-v1.4</c:v>
                </c:pt>
                <c:pt idx="1">
                  <c:v>   q10-v1.4</c:v>
                </c:pt>
                <c:pt idx="2">
                  <c:v>   q11-v1.4</c:v>
                </c:pt>
                <c:pt idx="3">
                  <c:v>   q12-v1.4</c:v>
                </c:pt>
                <c:pt idx="4">
                  <c:v>   q13-v1.4</c:v>
                </c:pt>
                <c:pt idx="5">
                  <c:v>  q14a-v1.4</c:v>
                </c:pt>
                <c:pt idx="6">
                  <c:v>  q14b-v1.4</c:v>
                </c:pt>
                <c:pt idx="7">
                  <c:v>   q15-v1.4</c:v>
                </c:pt>
                <c:pt idx="8">
                  <c:v>   q16-v1.4</c:v>
                </c:pt>
                <c:pt idx="9">
                  <c:v>   q17-v1.4</c:v>
                </c:pt>
                <c:pt idx="10">
                  <c:v>   q18-v1.4</c:v>
                </c:pt>
                <c:pt idx="11">
                  <c:v>   q19-v1.4</c:v>
                </c:pt>
                <c:pt idx="12">
                  <c:v>    q2-v1.4</c:v>
                </c:pt>
                <c:pt idx="13">
                  <c:v>   q20-v1.4</c:v>
                </c:pt>
                <c:pt idx="14">
                  <c:v>   q21-v1.4</c:v>
                </c:pt>
                <c:pt idx="15">
                  <c:v>   q22-v1.4</c:v>
                </c:pt>
                <c:pt idx="16">
                  <c:v>  q23a-v1.4</c:v>
                </c:pt>
                <c:pt idx="17">
                  <c:v>  q23b-v1.4</c:v>
                </c:pt>
                <c:pt idx="18">
                  <c:v>  q24a-v1.4</c:v>
                </c:pt>
                <c:pt idx="19">
                  <c:v>  q24b-v1.4</c:v>
                </c:pt>
                <c:pt idx="20">
                  <c:v>   q25-v1.4</c:v>
                </c:pt>
                <c:pt idx="21">
                  <c:v>   q26-v1.4</c:v>
                </c:pt>
                <c:pt idx="22">
                  <c:v>   q27-v1.4</c:v>
                </c:pt>
                <c:pt idx="23">
                  <c:v>   q28-v1.4</c:v>
                </c:pt>
                <c:pt idx="24">
                  <c:v>   q29-v1.4</c:v>
                </c:pt>
                <c:pt idx="25">
                  <c:v>    q3-v1.4</c:v>
                </c:pt>
                <c:pt idx="26">
                  <c:v>   q30-v1.4</c:v>
                </c:pt>
                <c:pt idx="27">
                  <c:v>   q31-v1.4</c:v>
                </c:pt>
                <c:pt idx="28">
                  <c:v>   q32-v1.4</c:v>
                </c:pt>
                <c:pt idx="29">
                  <c:v>   q33-v1.4</c:v>
                </c:pt>
                <c:pt idx="30">
                  <c:v>   q34-v1.4</c:v>
                </c:pt>
                <c:pt idx="31">
                  <c:v>   q35-v1.4</c:v>
                </c:pt>
                <c:pt idx="32">
                  <c:v>   q36-v1.4</c:v>
                </c:pt>
                <c:pt idx="33">
                  <c:v>   q37-v1.4</c:v>
                </c:pt>
                <c:pt idx="34">
                  <c:v>   q38-v1.4</c:v>
                </c:pt>
                <c:pt idx="35">
                  <c:v>  q39a-v1.4</c:v>
                </c:pt>
                <c:pt idx="36">
                  <c:v>  q39b-v1.4</c:v>
                </c:pt>
                <c:pt idx="37">
                  <c:v>    q4-v1.4</c:v>
                </c:pt>
                <c:pt idx="38">
                  <c:v>   q40-v1.4</c:v>
                </c:pt>
                <c:pt idx="39">
                  <c:v>   q41-v1.4</c:v>
                </c:pt>
                <c:pt idx="40">
                  <c:v>   q42-v1.4</c:v>
                </c:pt>
                <c:pt idx="41">
                  <c:v>   q43-v1.4</c:v>
                </c:pt>
                <c:pt idx="42">
                  <c:v>   q44-v1.4</c:v>
                </c:pt>
                <c:pt idx="43">
                  <c:v>   q45-v1.4</c:v>
                </c:pt>
                <c:pt idx="44">
                  <c:v>   q46-v1.4</c:v>
                </c:pt>
                <c:pt idx="45">
                  <c:v>   q47-v1.4</c:v>
                </c:pt>
                <c:pt idx="46">
                  <c:v>   q48-v1.4</c:v>
                </c:pt>
                <c:pt idx="47">
                  <c:v>   q49-v1.4</c:v>
                </c:pt>
                <c:pt idx="48">
                  <c:v>    q5-v1.4</c:v>
                </c:pt>
                <c:pt idx="49">
                  <c:v>   q50-v1.4</c:v>
                </c:pt>
                <c:pt idx="50">
                  <c:v>   q51-v1.4</c:v>
                </c:pt>
                <c:pt idx="51">
                  <c:v>   q52-v1.4</c:v>
                </c:pt>
                <c:pt idx="52">
                  <c:v>   q53-v1.4</c:v>
                </c:pt>
                <c:pt idx="53">
                  <c:v>   q54-v1.4</c:v>
                </c:pt>
                <c:pt idx="54">
                  <c:v>   q55-v1.4</c:v>
                </c:pt>
                <c:pt idx="55">
                  <c:v>   q56-v1.4</c:v>
                </c:pt>
                <c:pt idx="56">
                  <c:v>   q57-v1.4</c:v>
                </c:pt>
                <c:pt idx="57">
                  <c:v>   q58-v1.4</c:v>
                </c:pt>
                <c:pt idx="58">
                  <c:v>   q59-v1.4</c:v>
                </c:pt>
                <c:pt idx="59">
                  <c:v>    q6-v1.4</c:v>
                </c:pt>
                <c:pt idx="60">
                  <c:v>   q60-v1.4</c:v>
                </c:pt>
                <c:pt idx="61">
                  <c:v>   q61-v1.4</c:v>
                </c:pt>
                <c:pt idx="62">
                  <c:v>   q62-v1.4</c:v>
                </c:pt>
                <c:pt idx="63">
                  <c:v>   q63-v1.4</c:v>
                </c:pt>
                <c:pt idx="64">
                  <c:v>   q64-v1.4</c:v>
                </c:pt>
                <c:pt idx="65">
                  <c:v>   q65-v1.4</c:v>
                </c:pt>
                <c:pt idx="66">
                  <c:v>   q66-v1.4</c:v>
                </c:pt>
                <c:pt idx="67">
                  <c:v>   q67-v1.4</c:v>
                </c:pt>
                <c:pt idx="68">
                  <c:v>   q68-v1.4</c:v>
                </c:pt>
                <c:pt idx="69">
                  <c:v>   q69-v1.4</c:v>
                </c:pt>
                <c:pt idx="70">
                  <c:v>    q7-v1.4</c:v>
                </c:pt>
                <c:pt idx="71">
                  <c:v>   q70-v1.4</c:v>
                </c:pt>
                <c:pt idx="72">
                  <c:v>   q71-v1.4</c:v>
                </c:pt>
                <c:pt idx="73">
                  <c:v>   q72-v1.4</c:v>
                </c:pt>
                <c:pt idx="74">
                  <c:v>   q73-v1.4</c:v>
                </c:pt>
                <c:pt idx="75">
                  <c:v>   q74-v1.4</c:v>
                </c:pt>
                <c:pt idx="76">
                  <c:v>   q75-v1.4</c:v>
                </c:pt>
                <c:pt idx="77">
                  <c:v>   q76-v1.4</c:v>
                </c:pt>
                <c:pt idx="78">
                  <c:v>   q77-v1.4</c:v>
                </c:pt>
                <c:pt idx="79">
                  <c:v>   q78-v1.4</c:v>
                </c:pt>
                <c:pt idx="80">
                  <c:v>   q79-v1.4</c:v>
                </c:pt>
                <c:pt idx="81">
                  <c:v>    q8-v1.4</c:v>
                </c:pt>
                <c:pt idx="82">
                  <c:v>   q80-v1.4</c:v>
                </c:pt>
                <c:pt idx="83">
                  <c:v>   q81-v1.4</c:v>
                </c:pt>
                <c:pt idx="84">
                  <c:v>   q82-v1.4</c:v>
                </c:pt>
                <c:pt idx="85">
                  <c:v>   q83-v1.4</c:v>
                </c:pt>
                <c:pt idx="86">
                  <c:v>   q84-v1.4</c:v>
                </c:pt>
                <c:pt idx="87">
                  <c:v>   q85-v1.4</c:v>
                </c:pt>
                <c:pt idx="88">
                  <c:v>   q86-v1.4</c:v>
                </c:pt>
                <c:pt idx="89">
                  <c:v>   q87-v1.4</c:v>
                </c:pt>
                <c:pt idx="90">
                  <c:v>   q88-v1.4</c:v>
                </c:pt>
                <c:pt idx="91">
                  <c:v>   q89-v1.4</c:v>
                </c:pt>
                <c:pt idx="92">
                  <c:v>    q9-v1.4</c:v>
                </c:pt>
                <c:pt idx="93">
                  <c:v>   q90-v1.4</c:v>
                </c:pt>
                <c:pt idx="94">
                  <c:v>   q91-v1.4</c:v>
                </c:pt>
                <c:pt idx="95">
                  <c:v>   q92-v1.4</c:v>
                </c:pt>
                <c:pt idx="96">
                  <c:v>   q93-v1.4</c:v>
                </c:pt>
                <c:pt idx="97">
                  <c:v>   q94-v1.4</c:v>
                </c:pt>
                <c:pt idx="98">
                  <c:v>   q95-v1.4</c:v>
                </c:pt>
                <c:pt idx="99">
                  <c:v>   q96-v1.4</c:v>
                </c:pt>
                <c:pt idx="100">
                  <c:v>   q97-v1.4</c:v>
                </c:pt>
                <c:pt idx="101">
                  <c:v>   q98-v1.4</c:v>
                </c:pt>
                <c:pt idx="102">
                  <c:v>   q99-v1.4</c:v>
                </c:pt>
                <c:pt idx="103">
                  <c:v>qSsMax-v1.4</c:v>
                </c:pt>
              </c:strCache>
            </c:strRef>
          </c:cat>
          <c:val>
            <c:numRef>
              <c:f>Results_TPCDS_Hadalytic!$C$2:$C$105</c:f>
              <c:numCache>
                <c:formatCode>General</c:formatCode>
                <c:ptCount val="104"/>
                <c:pt idx="0">
                  <c:v>24.07910317</c:v>
                </c:pt>
                <c:pt idx="1">
                  <c:v>349.86592393799998</c:v>
                </c:pt>
                <c:pt idx="2">
                  <c:v>245.25225464100001</c:v>
                </c:pt>
                <c:pt idx="3">
                  <c:v>35.221959552999998</c:v>
                </c:pt>
                <c:pt idx="4">
                  <c:v>209.35558648599999</c:v>
                </c:pt>
                <c:pt idx="5">
                  <c:v>2738.0077075210002</c:v>
                </c:pt>
                <c:pt idx="6">
                  <c:v>2152.2700447309999</c:v>
                </c:pt>
                <c:pt idx="7">
                  <c:v>115.039846392</c:v>
                </c:pt>
                <c:pt idx="8">
                  <c:v>856.89612295200004</c:v>
                </c:pt>
                <c:pt idx="9">
                  <c:v>444.44426406999997</c:v>
                </c:pt>
                <c:pt idx="10">
                  <c:v>67.021354989000002</c:v>
                </c:pt>
                <c:pt idx="11">
                  <c:v>52.048514044000001</c:v>
                </c:pt>
                <c:pt idx="12">
                  <c:v>36.179770996999999</c:v>
                </c:pt>
                <c:pt idx="13">
                  <c:v>59.200706298</c:v>
                </c:pt>
                <c:pt idx="14">
                  <c:v>3.457649526</c:v>
                </c:pt>
                <c:pt idx="15">
                  <c:v>7.3096624929999994</c:v>
                </c:pt>
                <c:pt idx="16">
                  <c:v>1821.0309942270001</c:v>
                </c:pt>
                <c:pt idx="17">
                  <c:v>1836.3220728649999</c:v>
                </c:pt>
                <c:pt idx="18">
                  <c:v>1099.87115767</c:v>
                </c:pt>
                <c:pt idx="19">
                  <c:v>1059.798479065</c:v>
                </c:pt>
                <c:pt idx="20">
                  <c:v>376.20785162700003</c:v>
                </c:pt>
                <c:pt idx="21">
                  <c:v>41.252331104999996</c:v>
                </c:pt>
                <c:pt idx="22">
                  <c:v>70.986514232000005</c:v>
                </c:pt>
                <c:pt idx="23">
                  <c:v>156.391247999</c:v>
                </c:pt>
                <c:pt idx="24">
                  <c:v>362.82238587200004</c:v>
                </c:pt>
                <c:pt idx="25">
                  <c:v>33.646957372999999</c:v>
                </c:pt>
                <c:pt idx="26">
                  <c:v>24.000547872999999</c:v>
                </c:pt>
                <c:pt idx="27">
                  <c:v>89.752207693999992</c:v>
                </c:pt>
                <c:pt idx="28">
                  <c:v>35.437456635000004</c:v>
                </c:pt>
                <c:pt idx="29">
                  <c:v>67.026308369000006</c:v>
                </c:pt>
                <c:pt idx="30">
                  <c:v>32.335985594999997</c:v>
                </c:pt>
                <c:pt idx="31">
                  <c:v>498.38802330499999</c:v>
                </c:pt>
                <c:pt idx="32">
                  <c:v>49.060258713000003</c:v>
                </c:pt>
                <c:pt idx="33">
                  <c:v>40.691337947000001</c:v>
                </c:pt>
                <c:pt idx="34">
                  <c:v>65.201913198</c:v>
                </c:pt>
                <c:pt idx="35">
                  <c:v>12.446881461</c:v>
                </c:pt>
                <c:pt idx="36">
                  <c:v>11.884372543</c:v>
                </c:pt>
                <c:pt idx="37">
                  <c:v>693.39526549799996</c:v>
                </c:pt>
                <c:pt idx="38">
                  <c:v>94.289342340999994</c:v>
                </c:pt>
                <c:pt idx="39">
                  <c:v>2.698115032</c:v>
                </c:pt>
                <c:pt idx="40">
                  <c:v>31.947552049999999</c:v>
                </c:pt>
                <c:pt idx="41">
                  <c:v>19.387926995999997</c:v>
                </c:pt>
                <c:pt idx="42">
                  <c:v>72.078772756000006</c:v>
                </c:pt>
                <c:pt idx="43">
                  <c:v>57.681535117000003</c:v>
                </c:pt>
                <c:pt idx="44">
                  <c:v>44.484987664999998</c:v>
                </c:pt>
                <c:pt idx="45">
                  <c:v>99.805183369000005</c:v>
                </c:pt>
                <c:pt idx="46">
                  <c:v>58.030437962000001</c:v>
                </c:pt>
                <c:pt idx="47">
                  <c:v>182.763633148</c:v>
                </c:pt>
                <c:pt idx="48">
                  <c:v>152.500948537</c:v>
                </c:pt>
                <c:pt idx="49">
                  <c:v>221.79626019</c:v>
                </c:pt>
                <c:pt idx="50">
                  <c:v>48.440860547999996</c:v>
                </c:pt>
                <c:pt idx="51">
                  <c:v>23.477692684000001</c:v>
                </c:pt>
                <c:pt idx="52">
                  <c:v>20.278037026000003</c:v>
                </c:pt>
                <c:pt idx="53">
                  <c:v>154.49930598100002</c:v>
                </c:pt>
                <c:pt idx="54">
                  <c:v>26.413798064999998</c:v>
                </c:pt>
                <c:pt idx="55">
                  <c:v>72.389974956999993</c:v>
                </c:pt>
                <c:pt idx="56">
                  <c:v>65.325635934999994</c:v>
                </c:pt>
                <c:pt idx="57">
                  <c:v>48.755992372999998</c:v>
                </c:pt>
                <c:pt idx="58">
                  <c:v>40.357850192000001</c:v>
                </c:pt>
                <c:pt idx="59">
                  <c:v>106.24454408000001</c:v>
                </c:pt>
                <c:pt idx="60">
                  <c:v>64.575309145999995</c:v>
                </c:pt>
                <c:pt idx="61">
                  <c:v>61.501033239999998</c:v>
                </c:pt>
                <c:pt idx="62">
                  <c:v>12.469770244999999</c:v>
                </c:pt>
                <c:pt idx="63">
                  <c:v>25.507324864999998</c:v>
                </c:pt>
                <c:pt idx="64">
                  <c:v>601.61947593499997</c:v>
                </c:pt>
                <c:pt idx="65">
                  <c:v>86.872666138999989</c:v>
                </c:pt>
                <c:pt idx="66">
                  <c:v>101.89765593</c:v>
                </c:pt>
                <c:pt idx="67">
                  <c:v>2286.7662237599998</c:v>
                </c:pt>
                <c:pt idx="68">
                  <c:v>68.866627706000003</c:v>
                </c:pt>
                <c:pt idx="69">
                  <c:v>340.48725256900002</c:v>
                </c:pt>
                <c:pt idx="70">
                  <c:v>56.974601923000002</c:v>
                </c:pt>
                <c:pt idx="71">
                  <c:v>46.522696301000003</c:v>
                </c:pt>
                <c:pt idx="72">
                  <c:v>68.443011499999997</c:v>
                </c:pt>
                <c:pt idx="73">
                  <c:v>1615.4750226789999</c:v>
                </c:pt>
                <c:pt idx="74">
                  <c:v>33.949707585999995</c:v>
                </c:pt>
                <c:pt idx="75">
                  <c:v>203.38228959699998</c:v>
                </c:pt>
                <c:pt idx="76">
                  <c:v>488.24950784200001</c:v>
                </c:pt>
                <c:pt idx="77">
                  <c:v>60.405183483000002</c:v>
                </c:pt>
                <c:pt idx="78">
                  <c:v>74.021573807999999</c:v>
                </c:pt>
                <c:pt idx="79">
                  <c:v>573.941243375</c:v>
                </c:pt>
                <c:pt idx="80">
                  <c:v>63.038176100999998</c:v>
                </c:pt>
                <c:pt idx="81">
                  <c:v>45.102075765000002</c:v>
                </c:pt>
                <c:pt idx="82">
                  <c:v>583.19060204699997</c:v>
                </c:pt>
                <c:pt idx="83">
                  <c:v>28.031899987999999</c:v>
                </c:pt>
                <c:pt idx="84">
                  <c:v>68.072755037999997</c:v>
                </c:pt>
                <c:pt idx="85">
                  <c:v>11.5776957</c:v>
                </c:pt>
                <c:pt idx="86">
                  <c:v>14.845230802</c:v>
                </c:pt>
                <c:pt idx="87">
                  <c:v>85.496456206000005</c:v>
                </c:pt>
                <c:pt idx="88">
                  <c:v>13.307536136000001</c:v>
                </c:pt>
                <c:pt idx="89">
                  <c:v>57.061773394999996</c:v>
                </c:pt>
                <c:pt idx="90">
                  <c:v>87.300703502999994</c:v>
                </c:pt>
                <c:pt idx="91">
                  <c:v>28.302124312</c:v>
                </c:pt>
                <c:pt idx="92">
                  <c:v>105.734126296</c:v>
                </c:pt>
                <c:pt idx="93">
                  <c:v>17.248840835999999</c:v>
                </c:pt>
                <c:pt idx="94">
                  <c:v>10.060149563000001</c:v>
                </c:pt>
                <c:pt idx="95">
                  <c:v>19.207031762</c:v>
                </c:pt>
                <c:pt idx="96">
                  <c:v>345.550405297</c:v>
                </c:pt>
                <c:pt idx="97">
                  <c:v>531.58804181900007</c:v>
                </c:pt>
                <c:pt idx="98">
                  <c:v>952.069592059</c:v>
                </c:pt>
                <c:pt idx="99">
                  <c:v>31.237418584</c:v>
                </c:pt>
                <c:pt idx="100">
                  <c:v>105.050806599</c:v>
                </c:pt>
                <c:pt idx="101">
                  <c:v>120.92312669600001</c:v>
                </c:pt>
                <c:pt idx="102">
                  <c:v>21.422645552999999</c:v>
                </c:pt>
                <c:pt idx="103">
                  <c:v>48.039986229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52-45AC-89A7-30E55451CFD6}"/>
            </c:ext>
          </c:extLst>
        </c:ser>
        <c:ser>
          <c:idx val="2"/>
          <c:order val="2"/>
          <c:tx>
            <c:strRef>
              <c:f>Results_TPCDS_Hadalytic!$D$1</c:f>
              <c:strCache>
                <c:ptCount val="1"/>
                <c:pt idx="0">
                  <c:v>  AVG_Exec_Time_sec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cat>
            <c:strRef>
              <c:f>Results_TPCDS_Hadalytic!$A$2:$A$105</c:f>
              <c:strCache>
                <c:ptCount val="104"/>
                <c:pt idx="0">
                  <c:v>    q1-v1.4</c:v>
                </c:pt>
                <c:pt idx="1">
                  <c:v>   q10-v1.4</c:v>
                </c:pt>
                <c:pt idx="2">
                  <c:v>   q11-v1.4</c:v>
                </c:pt>
                <c:pt idx="3">
                  <c:v>   q12-v1.4</c:v>
                </c:pt>
                <c:pt idx="4">
                  <c:v>   q13-v1.4</c:v>
                </c:pt>
                <c:pt idx="5">
                  <c:v>  q14a-v1.4</c:v>
                </c:pt>
                <c:pt idx="6">
                  <c:v>  q14b-v1.4</c:v>
                </c:pt>
                <c:pt idx="7">
                  <c:v>   q15-v1.4</c:v>
                </c:pt>
                <c:pt idx="8">
                  <c:v>   q16-v1.4</c:v>
                </c:pt>
                <c:pt idx="9">
                  <c:v>   q17-v1.4</c:v>
                </c:pt>
                <c:pt idx="10">
                  <c:v>   q18-v1.4</c:v>
                </c:pt>
                <c:pt idx="11">
                  <c:v>   q19-v1.4</c:v>
                </c:pt>
                <c:pt idx="12">
                  <c:v>    q2-v1.4</c:v>
                </c:pt>
                <c:pt idx="13">
                  <c:v>   q20-v1.4</c:v>
                </c:pt>
                <c:pt idx="14">
                  <c:v>   q21-v1.4</c:v>
                </c:pt>
                <c:pt idx="15">
                  <c:v>   q22-v1.4</c:v>
                </c:pt>
                <c:pt idx="16">
                  <c:v>  q23a-v1.4</c:v>
                </c:pt>
                <c:pt idx="17">
                  <c:v>  q23b-v1.4</c:v>
                </c:pt>
                <c:pt idx="18">
                  <c:v>  q24a-v1.4</c:v>
                </c:pt>
                <c:pt idx="19">
                  <c:v>  q24b-v1.4</c:v>
                </c:pt>
                <c:pt idx="20">
                  <c:v>   q25-v1.4</c:v>
                </c:pt>
                <c:pt idx="21">
                  <c:v>   q26-v1.4</c:v>
                </c:pt>
                <c:pt idx="22">
                  <c:v>   q27-v1.4</c:v>
                </c:pt>
                <c:pt idx="23">
                  <c:v>   q28-v1.4</c:v>
                </c:pt>
                <c:pt idx="24">
                  <c:v>   q29-v1.4</c:v>
                </c:pt>
                <c:pt idx="25">
                  <c:v>    q3-v1.4</c:v>
                </c:pt>
                <c:pt idx="26">
                  <c:v>   q30-v1.4</c:v>
                </c:pt>
                <c:pt idx="27">
                  <c:v>   q31-v1.4</c:v>
                </c:pt>
                <c:pt idx="28">
                  <c:v>   q32-v1.4</c:v>
                </c:pt>
                <c:pt idx="29">
                  <c:v>   q33-v1.4</c:v>
                </c:pt>
                <c:pt idx="30">
                  <c:v>   q34-v1.4</c:v>
                </c:pt>
                <c:pt idx="31">
                  <c:v>   q35-v1.4</c:v>
                </c:pt>
                <c:pt idx="32">
                  <c:v>   q36-v1.4</c:v>
                </c:pt>
                <c:pt idx="33">
                  <c:v>   q37-v1.4</c:v>
                </c:pt>
                <c:pt idx="34">
                  <c:v>   q38-v1.4</c:v>
                </c:pt>
                <c:pt idx="35">
                  <c:v>  q39a-v1.4</c:v>
                </c:pt>
                <c:pt idx="36">
                  <c:v>  q39b-v1.4</c:v>
                </c:pt>
                <c:pt idx="37">
                  <c:v>    q4-v1.4</c:v>
                </c:pt>
                <c:pt idx="38">
                  <c:v>   q40-v1.4</c:v>
                </c:pt>
                <c:pt idx="39">
                  <c:v>   q41-v1.4</c:v>
                </c:pt>
                <c:pt idx="40">
                  <c:v>   q42-v1.4</c:v>
                </c:pt>
                <c:pt idx="41">
                  <c:v>   q43-v1.4</c:v>
                </c:pt>
                <c:pt idx="42">
                  <c:v>   q44-v1.4</c:v>
                </c:pt>
                <c:pt idx="43">
                  <c:v>   q45-v1.4</c:v>
                </c:pt>
                <c:pt idx="44">
                  <c:v>   q46-v1.4</c:v>
                </c:pt>
                <c:pt idx="45">
                  <c:v>   q47-v1.4</c:v>
                </c:pt>
                <c:pt idx="46">
                  <c:v>   q48-v1.4</c:v>
                </c:pt>
                <c:pt idx="47">
                  <c:v>   q49-v1.4</c:v>
                </c:pt>
                <c:pt idx="48">
                  <c:v>    q5-v1.4</c:v>
                </c:pt>
                <c:pt idx="49">
                  <c:v>   q50-v1.4</c:v>
                </c:pt>
                <c:pt idx="50">
                  <c:v>   q51-v1.4</c:v>
                </c:pt>
                <c:pt idx="51">
                  <c:v>   q52-v1.4</c:v>
                </c:pt>
                <c:pt idx="52">
                  <c:v>   q53-v1.4</c:v>
                </c:pt>
                <c:pt idx="53">
                  <c:v>   q54-v1.4</c:v>
                </c:pt>
                <c:pt idx="54">
                  <c:v>   q55-v1.4</c:v>
                </c:pt>
                <c:pt idx="55">
                  <c:v>   q56-v1.4</c:v>
                </c:pt>
                <c:pt idx="56">
                  <c:v>   q57-v1.4</c:v>
                </c:pt>
                <c:pt idx="57">
                  <c:v>   q58-v1.4</c:v>
                </c:pt>
                <c:pt idx="58">
                  <c:v>   q59-v1.4</c:v>
                </c:pt>
                <c:pt idx="59">
                  <c:v>    q6-v1.4</c:v>
                </c:pt>
                <c:pt idx="60">
                  <c:v>   q60-v1.4</c:v>
                </c:pt>
                <c:pt idx="61">
                  <c:v>   q61-v1.4</c:v>
                </c:pt>
                <c:pt idx="62">
                  <c:v>   q62-v1.4</c:v>
                </c:pt>
                <c:pt idx="63">
                  <c:v>   q63-v1.4</c:v>
                </c:pt>
                <c:pt idx="64">
                  <c:v>   q64-v1.4</c:v>
                </c:pt>
                <c:pt idx="65">
                  <c:v>   q65-v1.4</c:v>
                </c:pt>
                <c:pt idx="66">
                  <c:v>   q66-v1.4</c:v>
                </c:pt>
                <c:pt idx="67">
                  <c:v>   q67-v1.4</c:v>
                </c:pt>
                <c:pt idx="68">
                  <c:v>   q68-v1.4</c:v>
                </c:pt>
                <c:pt idx="69">
                  <c:v>   q69-v1.4</c:v>
                </c:pt>
                <c:pt idx="70">
                  <c:v>    q7-v1.4</c:v>
                </c:pt>
                <c:pt idx="71">
                  <c:v>   q70-v1.4</c:v>
                </c:pt>
                <c:pt idx="72">
                  <c:v>   q71-v1.4</c:v>
                </c:pt>
                <c:pt idx="73">
                  <c:v>   q72-v1.4</c:v>
                </c:pt>
                <c:pt idx="74">
                  <c:v>   q73-v1.4</c:v>
                </c:pt>
                <c:pt idx="75">
                  <c:v>   q74-v1.4</c:v>
                </c:pt>
                <c:pt idx="76">
                  <c:v>   q75-v1.4</c:v>
                </c:pt>
                <c:pt idx="77">
                  <c:v>   q76-v1.4</c:v>
                </c:pt>
                <c:pt idx="78">
                  <c:v>   q77-v1.4</c:v>
                </c:pt>
                <c:pt idx="79">
                  <c:v>   q78-v1.4</c:v>
                </c:pt>
                <c:pt idx="80">
                  <c:v>   q79-v1.4</c:v>
                </c:pt>
                <c:pt idx="81">
                  <c:v>    q8-v1.4</c:v>
                </c:pt>
                <c:pt idx="82">
                  <c:v>   q80-v1.4</c:v>
                </c:pt>
                <c:pt idx="83">
                  <c:v>   q81-v1.4</c:v>
                </c:pt>
                <c:pt idx="84">
                  <c:v>   q82-v1.4</c:v>
                </c:pt>
                <c:pt idx="85">
                  <c:v>   q83-v1.4</c:v>
                </c:pt>
                <c:pt idx="86">
                  <c:v>   q84-v1.4</c:v>
                </c:pt>
                <c:pt idx="87">
                  <c:v>   q85-v1.4</c:v>
                </c:pt>
                <c:pt idx="88">
                  <c:v>   q86-v1.4</c:v>
                </c:pt>
                <c:pt idx="89">
                  <c:v>   q87-v1.4</c:v>
                </c:pt>
                <c:pt idx="90">
                  <c:v>   q88-v1.4</c:v>
                </c:pt>
                <c:pt idx="91">
                  <c:v>   q89-v1.4</c:v>
                </c:pt>
                <c:pt idx="92">
                  <c:v>    q9-v1.4</c:v>
                </c:pt>
                <c:pt idx="93">
                  <c:v>   q90-v1.4</c:v>
                </c:pt>
                <c:pt idx="94">
                  <c:v>   q91-v1.4</c:v>
                </c:pt>
                <c:pt idx="95">
                  <c:v>   q92-v1.4</c:v>
                </c:pt>
                <c:pt idx="96">
                  <c:v>   q93-v1.4</c:v>
                </c:pt>
                <c:pt idx="97">
                  <c:v>   q94-v1.4</c:v>
                </c:pt>
                <c:pt idx="98">
                  <c:v>   q95-v1.4</c:v>
                </c:pt>
                <c:pt idx="99">
                  <c:v>   q96-v1.4</c:v>
                </c:pt>
                <c:pt idx="100">
                  <c:v>   q97-v1.4</c:v>
                </c:pt>
                <c:pt idx="101">
                  <c:v>   q98-v1.4</c:v>
                </c:pt>
                <c:pt idx="102">
                  <c:v>   q99-v1.4</c:v>
                </c:pt>
                <c:pt idx="103">
                  <c:v>qSsMax-v1.4</c:v>
                </c:pt>
              </c:strCache>
            </c:strRef>
          </c:cat>
          <c:val>
            <c:numRef>
              <c:f>Results_TPCDS_Hadalytic!$D$2:$D$105</c:f>
              <c:numCache>
                <c:formatCode>General</c:formatCode>
                <c:ptCount val="104"/>
                <c:pt idx="0">
                  <c:v>21.044138278666601</c:v>
                </c:pt>
                <c:pt idx="1">
                  <c:v>347.711328016999</c:v>
                </c:pt>
                <c:pt idx="2">
                  <c:v>244.64749859066598</c:v>
                </c:pt>
                <c:pt idx="3">
                  <c:v>33.517481447999998</c:v>
                </c:pt>
                <c:pt idx="4">
                  <c:v>204.93827988066599</c:v>
                </c:pt>
                <c:pt idx="5">
                  <c:v>2486.1727627056598</c:v>
                </c:pt>
                <c:pt idx="6">
                  <c:v>2142.4144022129899</c:v>
                </c:pt>
                <c:pt idx="7">
                  <c:v>112.973684239333</c:v>
                </c:pt>
                <c:pt idx="8">
                  <c:v>846.58921046650005</c:v>
                </c:pt>
                <c:pt idx="9">
                  <c:v>380.04673200333298</c:v>
                </c:pt>
                <c:pt idx="10">
                  <c:v>63.037835235666599</c:v>
                </c:pt>
                <c:pt idx="11">
                  <c:v>50.892245625666597</c:v>
                </c:pt>
                <c:pt idx="12">
                  <c:v>35.599103211666602</c:v>
                </c:pt>
                <c:pt idx="13">
                  <c:v>59.089171715999903</c:v>
                </c:pt>
                <c:pt idx="14">
                  <c:v>3.1340391089999997</c:v>
                </c:pt>
                <c:pt idx="15">
                  <c:v>6.9309790680000001</c:v>
                </c:pt>
                <c:pt idx="16">
                  <c:v>1724.6139461036598</c:v>
                </c:pt>
                <c:pt idx="17">
                  <c:v>1787.58745669566</c:v>
                </c:pt>
                <c:pt idx="18">
                  <c:v>1082.98268948133</c:v>
                </c:pt>
                <c:pt idx="19">
                  <c:v>1054.1479223639999</c:v>
                </c:pt>
                <c:pt idx="20">
                  <c:v>367.67253223800003</c:v>
                </c:pt>
                <c:pt idx="21">
                  <c:v>38.822510461</c:v>
                </c:pt>
                <c:pt idx="22">
                  <c:v>68.259051458333303</c:v>
                </c:pt>
                <c:pt idx="23">
                  <c:v>153.79547184400002</c:v>
                </c:pt>
                <c:pt idx="24">
                  <c:v>357.61405831399895</c:v>
                </c:pt>
                <c:pt idx="25">
                  <c:v>30.729234175000002</c:v>
                </c:pt>
                <c:pt idx="26">
                  <c:v>23.268932468333301</c:v>
                </c:pt>
                <c:pt idx="27">
                  <c:v>89.568614702999994</c:v>
                </c:pt>
                <c:pt idx="28">
                  <c:v>35.179502030333303</c:v>
                </c:pt>
                <c:pt idx="29">
                  <c:v>64.201339232666598</c:v>
                </c:pt>
                <c:pt idx="30">
                  <c:v>31.496130865333299</c:v>
                </c:pt>
                <c:pt idx="31">
                  <c:v>487.42115034233302</c:v>
                </c:pt>
                <c:pt idx="32">
                  <c:v>48.760236165333296</c:v>
                </c:pt>
                <c:pt idx="33">
                  <c:v>40.116672637666596</c:v>
                </c:pt>
                <c:pt idx="34">
                  <c:v>62.234992753666603</c:v>
                </c:pt>
                <c:pt idx="35">
                  <c:v>11.993476714333299</c:v>
                </c:pt>
                <c:pt idx="36">
                  <c:v>10.899880982999999</c:v>
                </c:pt>
                <c:pt idx="37">
                  <c:v>674.02470565433305</c:v>
                </c:pt>
                <c:pt idx="38">
                  <c:v>93.272766734666604</c:v>
                </c:pt>
                <c:pt idx="39">
                  <c:v>2.21109922666666</c:v>
                </c:pt>
                <c:pt idx="40">
                  <c:v>31.195046141999899</c:v>
                </c:pt>
                <c:pt idx="41">
                  <c:v>18.966686630333299</c:v>
                </c:pt>
                <c:pt idx="42">
                  <c:v>71.76994651599999</c:v>
                </c:pt>
                <c:pt idx="43">
                  <c:v>57.173956547333297</c:v>
                </c:pt>
                <c:pt idx="44">
                  <c:v>42.689481475666604</c:v>
                </c:pt>
                <c:pt idx="45">
                  <c:v>96.756543636000004</c:v>
                </c:pt>
                <c:pt idx="46">
                  <c:v>56.190308113666603</c:v>
                </c:pt>
                <c:pt idx="47">
                  <c:v>178.93578848999999</c:v>
                </c:pt>
                <c:pt idx="48">
                  <c:v>142.11602150033301</c:v>
                </c:pt>
                <c:pt idx="49">
                  <c:v>217.521361374999</c:v>
                </c:pt>
                <c:pt idx="50">
                  <c:v>48.209767772666602</c:v>
                </c:pt>
                <c:pt idx="51">
                  <c:v>23.356426621333298</c:v>
                </c:pt>
                <c:pt idx="52">
                  <c:v>20.138054658333303</c:v>
                </c:pt>
                <c:pt idx="53">
                  <c:v>153.112801974333</c:v>
                </c:pt>
                <c:pt idx="54">
                  <c:v>25.171694846999998</c:v>
                </c:pt>
                <c:pt idx="55">
                  <c:v>69.525739012999992</c:v>
                </c:pt>
                <c:pt idx="56">
                  <c:v>64.410817891999997</c:v>
                </c:pt>
                <c:pt idx="57">
                  <c:v>47.225723073333299</c:v>
                </c:pt>
                <c:pt idx="58">
                  <c:v>39.323700150666596</c:v>
                </c:pt>
                <c:pt idx="59">
                  <c:v>103.27263522633301</c:v>
                </c:pt>
                <c:pt idx="60">
                  <c:v>64.438649580999993</c:v>
                </c:pt>
                <c:pt idx="61">
                  <c:v>58.336490174333306</c:v>
                </c:pt>
                <c:pt idx="62">
                  <c:v>12.041101233999999</c:v>
                </c:pt>
                <c:pt idx="63">
                  <c:v>23.555673264666598</c:v>
                </c:pt>
                <c:pt idx="64">
                  <c:v>584.5075951</c:v>
                </c:pt>
                <c:pt idx="65">
                  <c:v>85.973455180999991</c:v>
                </c:pt>
                <c:pt idx="66">
                  <c:v>101.064784056333</c:v>
                </c:pt>
                <c:pt idx="67">
                  <c:v>2102.7008242480001</c:v>
                </c:pt>
                <c:pt idx="68">
                  <c:v>68.44175263366661</c:v>
                </c:pt>
                <c:pt idx="69">
                  <c:v>325.12945897133301</c:v>
                </c:pt>
                <c:pt idx="70">
                  <c:v>54.458521542</c:v>
                </c:pt>
                <c:pt idx="71">
                  <c:v>44.669980008333305</c:v>
                </c:pt>
                <c:pt idx="72">
                  <c:v>68.205555831333299</c:v>
                </c:pt>
                <c:pt idx="73">
                  <c:v>1604.8623079066599</c:v>
                </c:pt>
                <c:pt idx="74">
                  <c:v>33.041496786333298</c:v>
                </c:pt>
                <c:pt idx="75">
                  <c:v>198.40223539066599</c:v>
                </c:pt>
                <c:pt idx="76">
                  <c:v>319.40849231733301</c:v>
                </c:pt>
                <c:pt idx="77">
                  <c:v>59.302913000333298</c:v>
                </c:pt>
                <c:pt idx="78">
                  <c:v>73.224951721333298</c:v>
                </c:pt>
                <c:pt idx="79">
                  <c:v>551.46295512400002</c:v>
                </c:pt>
                <c:pt idx="80">
                  <c:v>61.788540709999999</c:v>
                </c:pt>
                <c:pt idx="81">
                  <c:v>42.210114076666599</c:v>
                </c:pt>
                <c:pt idx="82">
                  <c:v>564.36569708233299</c:v>
                </c:pt>
                <c:pt idx="83">
                  <c:v>26.8567259603333</c:v>
                </c:pt>
                <c:pt idx="84">
                  <c:v>67.119025576666587</c:v>
                </c:pt>
                <c:pt idx="85">
                  <c:v>11.2264893813333</c:v>
                </c:pt>
                <c:pt idx="86">
                  <c:v>13.914814123333301</c:v>
                </c:pt>
                <c:pt idx="87">
                  <c:v>85.109305714000001</c:v>
                </c:pt>
                <c:pt idx="88">
                  <c:v>13.257672497</c:v>
                </c:pt>
                <c:pt idx="89">
                  <c:v>56.492733637000001</c:v>
                </c:pt>
                <c:pt idx="90">
                  <c:v>86.029424526</c:v>
                </c:pt>
                <c:pt idx="91">
                  <c:v>27.607569004333303</c:v>
                </c:pt>
                <c:pt idx="92">
                  <c:v>103.015887331</c:v>
                </c:pt>
                <c:pt idx="93">
                  <c:v>16.742400132333298</c:v>
                </c:pt>
                <c:pt idx="94">
                  <c:v>9.2316748739999888</c:v>
                </c:pt>
                <c:pt idx="95">
                  <c:v>18.656220576999999</c:v>
                </c:pt>
                <c:pt idx="96">
                  <c:v>342.91610551166599</c:v>
                </c:pt>
                <c:pt idx="97">
                  <c:v>520.13433969466598</c:v>
                </c:pt>
                <c:pt idx="98">
                  <c:v>923.79898479333303</c:v>
                </c:pt>
                <c:pt idx="99">
                  <c:v>30.9302171273333</c:v>
                </c:pt>
                <c:pt idx="100">
                  <c:v>102.960954011</c:v>
                </c:pt>
                <c:pt idx="101">
                  <c:v>119.560419145666</c:v>
                </c:pt>
                <c:pt idx="102">
                  <c:v>21.220629611333301</c:v>
                </c:pt>
                <c:pt idx="103">
                  <c:v>47.446542247666599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52-45AC-89A7-30E55451CF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416085160"/>
        <c:axId val="416083520"/>
      </c:barChart>
      <c:catAx>
        <c:axId val="416085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 smtClean="0"/>
                  <a:t>Query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83520"/>
        <c:crosses val="autoZero"/>
        <c:auto val="1"/>
        <c:lblAlgn val="ctr"/>
        <c:lblOffset val="100"/>
        <c:noMultiLvlLbl val="0"/>
      </c:catAx>
      <c:valAx>
        <c:axId val="41608352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Query Execution Time (Latency)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6085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0.28953</cdr:x>
      <cdr:y>0.08556</cdr:y>
    </cdr:from>
    <cdr:to>
      <cdr:x>0.85168</cdr:x>
      <cdr:y>0.57696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362184" y="300343"/>
          <a:ext cx="2644726" cy="17249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GB" sz="1800" i="1" dirty="0"/>
            <a:t>System B is 5x </a:t>
          </a:r>
          <a:r>
            <a:rPr lang="en-GB" sz="1800" i="1" dirty="0" smtClean="0"/>
            <a:t>better than System A !?</a:t>
          </a:r>
          <a:endParaRPr lang="en-GB" sz="1800" i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FEBF-DAF0-6049-AD18-D872D6005639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58ABC-187D-0948-AEF1-D848289E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2223" y="2571750"/>
            <a:ext cx="7086600" cy="1054538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smtClean="0">
                <a:solidFill>
                  <a:schemeClr val="bg1"/>
                </a:solidFill>
                <a:latin typeface="Arial"/>
                <a:cs typeface="Arial"/>
              </a:rPr>
              <a:t>Click to edit Master subtitle style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551" y="289005"/>
            <a:ext cx="1402907" cy="1402907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1261730" cy="514350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662223" y="1234385"/>
            <a:ext cx="7309883" cy="2062299"/>
          </a:xfrm>
        </p:spPr>
        <p:txBody>
          <a:bodyPr>
            <a:noAutofit/>
          </a:bodyPr>
          <a:lstStyle>
            <a:lvl1pPr algn="l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of Your Presentation</a:t>
            </a:r>
            <a:br>
              <a:rPr lang="en-US" dirty="0" smtClean="0"/>
            </a:br>
            <a:r>
              <a:rPr lang="en-US" dirty="0" smtClean="0"/>
              <a:t>Goes Here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23" y="1765004"/>
            <a:ext cx="945373" cy="17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17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9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92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Click to Edit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06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5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3047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286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23047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902868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2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83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9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" y="4517329"/>
            <a:ext cx="1135616" cy="659966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7773" y="4710390"/>
            <a:ext cx="4680098" cy="273844"/>
          </a:xfrm>
        </p:spPr>
        <p:txBody>
          <a:bodyPr/>
          <a:lstStyle/>
          <a:p>
            <a:r>
              <a:rPr lang="en-US" dirty="0" smtClean="0"/>
              <a:t>put your #</a:t>
            </a:r>
            <a:r>
              <a:rPr lang="en-US" dirty="0" err="1" smtClean="0"/>
              <a:t>assignedhashtag</a:t>
            </a:r>
            <a:r>
              <a:rPr lang="en-US" dirty="0" smtClean="0"/>
              <a:t> here by setting the footer in view-header/footer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1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10390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put your assigned #hashtag here by setting the footer in view-header/footer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1039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3D1FC35-8581-2540-BBFB-5CB35188AE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89161"/>
            <a:ext cx="9144000" cy="543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5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solidFill>
            <a:schemeClr val="accent2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istoryserver:18080/api/v1/applications/application_1507881680808_0002/stages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Canali/sparkMeasur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jvm-profiling-tools/async-profile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apache.org/jira/browse/SPARK-22190" TargetMode="External"/><Relationship Id="rId2" Type="http://schemas.openxmlformats.org/officeDocument/2006/relationships/hyperlink" Target="https://issues.apache.org/jira/browse/HADOOP-11873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endangregg.com/" TargetMode="External"/><Relationship Id="rId2" Type="http://schemas.openxmlformats.org/officeDocument/2006/relationships/hyperlink" Target="http://www.oaktable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ern.ch/canal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87796" y="2575294"/>
            <a:ext cx="7086600" cy="1054538"/>
          </a:xfrm>
          <a:noFill/>
          <a:ln>
            <a:noFill/>
          </a:ln>
        </p:spPr>
        <p:txBody>
          <a:bodyPr anchor="b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2400" dirty="0" smtClean="0">
                <a:solidFill>
                  <a:schemeClr val="bg1"/>
                </a:solidFill>
                <a:latin typeface="Arial"/>
                <a:cs typeface="Arial"/>
              </a:rPr>
              <a:t>Luca Canali, CERN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587796" y="632812"/>
            <a:ext cx="7556204" cy="20622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500" b="1" kern="1200" baseline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600" dirty="0"/>
              <a:t>Apache Spark Performance Troubleshooting at </a:t>
            </a:r>
            <a:r>
              <a:rPr lang="en-GB" sz="3600" dirty="0" smtClean="0"/>
              <a:t>Scale: </a:t>
            </a:r>
            <a:r>
              <a:rPr lang="en-GB" sz="3600" dirty="0"/>
              <a:t>Challenges, </a:t>
            </a:r>
            <a:r>
              <a:rPr lang="en-GB" sz="3600" dirty="0" smtClean="0"/>
              <a:t>Tools </a:t>
            </a:r>
            <a:r>
              <a:rPr lang="en-GB" sz="3600" dirty="0"/>
              <a:t>and </a:t>
            </a:r>
            <a:r>
              <a:rPr lang="en-GB" sz="3600" dirty="0" smtClean="0"/>
              <a:t>Methods</a:t>
            </a:r>
            <a:endParaRPr lang="en-US"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1658679" y="4437538"/>
            <a:ext cx="676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#EUdev2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97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2" y="1491592"/>
            <a:ext cx="1017639" cy="847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 Answer to Circumstances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64" y="1111160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Which one is faster?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20x                        10x                   1x </a:t>
            </a:r>
          </a:p>
          <a:p>
            <a:r>
              <a:rPr lang="en-US" dirty="0" smtClean="0"/>
              <a:t>Actually, it depends..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08" y="1725561"/>
            <a:ext cx="1036153" cy="6134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31" y="1616946"/>
            <a:ext cx="917940" cy="5232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863" y="3184213"/>
            <a:ext cx="1529420" cy="13214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08" y="3217685"/>
            <a:ext cx="1400648" cy="1345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90" y="3126513"/>
            <a:ext cx="1439217" cy="14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Benchmarking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658"/>
            <a:ext cx="8229600" cy="33944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Example: use TPC-DS benchmark  as workload generator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Understand and measure</a:t>
            </a:r>
            <a:r>
              <a:rPr lang="en-US" sz="1600" dirty="0" smtClean="0"/>
              <a:t> Spark SQL, optimizations, systems performance, </a:t>
            </a:r>
            <a:r>
              <a:rPr lang="en-US" sz="1600" dirty="0" err="1" smtClean="0"/>
              <a:t>etc</a:t>
            </a: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397950"/>
              </p:ext>
            </p:extLst>
          </p:nvPr>
        </p:nvGraphicFramePr>
        <p:xfrm>
          <a:off x="457200" y="1917291"/>
          <a:ext cx="8126361" cy="2890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6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Troubleshooting by Understanding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Measure the workload </a:t>
            </a:r>
          </a:p>
          <a:p>
            <a:pPr lvl="1"/>
            <a:r>
              <a:rPr lang="en-US" dirty="0" smtClean="0"/>
              <a:t>Use all relevant </a:t>
            </a:r>
            <a:r>
              <a:rPr lang="en-US" dirty="0" smtClean="0">
                <a:solidFill>
                  <a:srgbClr val="FF0000"/>
                </a:solidFill>
              </a:rPr>
              <a:t>tools</a:t>
            </a:r>
          </a:p>
          <a:p>
            <a:pPr lvl="1"/>
            <a:r>
              <a:rPr lang="en-US" dirty="0" smtClean="0"/>
              <a:t>Not a “black box”: instrument code where is needed</a:t>
            </a:r>
            <a:endParaRPr lang="en-US" dirty="0"/>
          </a:p>
          <a:p>
            <a:r>
              <a:rPr lang="en-US" dirty="0" smtClean="0"/>
              <a:t>Be aware of the blind spots</a:t>
            </a:r>
          </a:p>
          <a:p>
            <a:pPr lvl="1"/>
            <a:r>
              <a:rPr lang="en-US" dirty="0" smtClean="0"/>
              <a:t>Missing tools, measurements hard to get,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Make a mental </a:t>
            </a:r>
            <a:r>
              <a:rPr lang="en-US" dirty="0" smtClean="0">
                <a:solidFill>
                  <a:srgbClr val="FF0000"/>
                </a:solidFill>
              </a:rPr>
              <a:t>model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Explain the observed performance and bottlenecks</a:t>
            </a:r>
          </a:p>
          <a:p>
            <a:pPr lvl="1"/>
            <a:r>
              <a:rPr lang="en-US" dirty="0" smtClean="0"/>
              <a:t>Prove it or disprove it with </a:t>
            </a:r>
            <a:r>
              <a:rPr lang="en-US" dirty="0" smtClean="0">
                <a:solidFill>
                  <a:srgbClr val="FF0000"/>
                </a:solidFill>
              </a:rPr>
              <a:t>experiment</a:t>
            </a:r>
          </a:p>
          <a:p>
            <a:r>
              <a:rPr lang="en-US" dirty="0" smtClean="0"/>
              <a:t> Summary: </a:t>
            </a:r>
          </a:p>
          <a:p>
            <a:pPr lvl="1"/>
            <a:r>
              <a:rPr lang="en-US" dirty="0" smtClean="0"/>
              <a:t>Be </a:t>
            </a:r>
            <a:r>
              <a:rPr lang="en-US" dirty="0" smtClean="0">
                <a:solidFill>
                  <a:srgbClr val="FF0000"/>
                </a:solidFill>
              </a:rPr>
              <a:t>data driven</a:t>
            </a:r>
            <a:r>
              <a:rPr lang="en-US" dirty="0" smtClean="0"/>
              <a:t>, </a:t>
            </a:r>
            <a:r>
              <a:rPr lang="en-US" dirty="0"/>
              <a:t>no </a:t>
            </a:r>
            <a:r>
              <a:rPr lang="en-US" dirty="0" smtClean="0"/>
              <a:t>dogma, produce insights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Actionable Measurement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want to find answers to questions like</a:t>
            </a:r>
          </a:p>
          <a:p>
            <a:pPr lvl="1"/>
            <a:r>
              <a:rPr lang="en-US" dirty="0" smtClean="0"/>
              <a:t>What is my workload doing?</a:t>
            </a:r>
          </a:p>
          <a:p>
            <a:pPr lvl="1"/>
            <a:r>
              <a:rPr lang="en-US" dirty="0" smtClean="0"/>
              <a:t>Where is it spending </a:t>
            </a:r>
            <a:r>
              <a:rPr lang="en-US" dirty="0" smtClean="0">
                <a:solidFill>
                  <a:srgbClr val="FF0000"/>
                </a:solidFill>
              </a:rPr>
              <a:t>time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are the </a:t>
            </a:r>
            <a:r>
              <a:rPr lang="en-US" dirty="0" smtClean="0">
                <a:solidFill>
                  <a:srgbClr val="FF0000"/>
                </a:solidFill>
              </a:rPr>
              <a:t>bottlenecks</a:t>
            </a:r>
            <a:r>
              <a:rPr lang="en-US" dirty="0" smtClean="0"/>
              <a:t> (CPU, I/O)?</a:t>
            </a:r>
          </a:p>
          <a:p>
            <a:pPr lvl="1"/>
            <a:r>
              <a:rPr lang="en-US" dirty="0" smtClean="0"/>
              <a:t>Why do I measure the {latency/throughput} that I measure?</a:t>
            </a:r>
          </a:p>
          <a:p>
            <a:pPr lvl="2"/>
            <a:r>
              <a:rPr lang="en-US" dirty="0" smtClean="0"/>
              <a:t>Why not 10x better?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park cluster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705" y="2177281"/>
            <a:ext cx="56769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Spark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8257"/>
            <a:ext cx="8229600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Distributed system, parallel architecture</a:t>
            </a:r>
          </a:p>
          <a:p>
            <a:pPr lvl="1"/>
            <a:r>
              <a:rPr lang="en-US" sz="2000" dirty="0" smtClean="0"/>
              <a:t>Many </a:t>
            </a:r>
            <a:r>
              <a:rPr lang="en-US" sz="2000" dirty="0" smtClean="0">
                <a:solidFill>
                  <a:srgbClr val="FF0000"/>
                </a:solidFill>
              </a:rPr>
              <a:t>components</a:t>
            </a:r>
            <a:r>
              <a:rPr lang="en-US" sz="2000" dirty="0" smtClean="0"/>
              <a:t>, complexity increases when running at </a:t>
            </a:r>
            <a:r>
              <a:rPr lang="en-US" sz="2000" dirty="0" smtClean="0">
                <a:solidFill>
                  <a:srgbClr val="FF0000"/>
                </a:solidFill>
              </a:rPr>
              <a:t>scale</a:t>
            </a:r>
          </a:p>
          <a:p>
            <a:pPr lvl="1"/>
            <a:r>
              <a:rPr lang="en-US" sz="2000" dirty="0"/>
              <a:t>Optimizing a component does not necessarily </a:t>
            </a:r>
            <a:r>
              <a:rPr lang="en-US" sz="2000" dirty="0" smtClean="0"/>
              <a:t>optimize </a:t>
            </a:r>
            <a:r>
              <a:rPr lang="en-US" sz="2000" dirty="0"/>
              <a:t>the whole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and Monitoring 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Spark </a:t>
            </a:r>
            <a:r>
              <a:rPr lang="en-US" dirty="0" smtClean="0">
                <a:solidFill>
                  <a:srgbClr val="FF0000"/>
                </a:solidFill>
              </a:rPr>
              <a:t>instrumentation</a:t>
            </a:r>
          </a:p>
          <a:p>
            <a:pPr lvl="1"/>
            <a:r>
              <a:rPr lang="en-US" dirty="0" smtClean="0"/>
              <a:t>Web UI</a:t>
            </a:r>
          </a:p>
          <a:p>
            <a:pPr lvl="1"/>
            <a:r>
              <a:rPr lang="en-US" dirty="0" smtClean="0"/>
              <a:t>REST API</a:t>
            </a:r>
          </a:p>
          <a:p>
            <a:pPr lvl="1"/>
            <a:r>
              <a:rPr lang="en-US" dirty="0" err="1" smtClean="0"/>
              <a:t>Eventlog</a:t>
            </a:r>
            <a:endParaRPr lang="en-US" dirty="0" smtClean="0"/>
          </a:p>
          <a:p>
            <a:pPr lvl="1"/>
            <a:r>
              <a:rPr lang="en-US" dirty="0" smtClean="0"/>
              <a:t>Executor/Task Metrics</a:t>
            </a:r>
          </a:p>
          <a:p>
            <a:pPr lvl="1"/>
            <a:r>
              <a:rPr lang="en-US" dirty="0" err="1" smtClean="0"/>
              <a:t>Dropwizard</a:t>
            </a:r>
            <a:r>
              <a:rPr lang="en-US" dirty="0" smtClean="0"/>
              <a:t> metrics library</a:t>
            </a:r>
          </a:p>
          <a:p>
            <a:r>
              <a:rPr lang="en-US" dirty="0" smtClean="0"/>
              <a:t>Complement with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OS tools</a:t>
            </a:r>
          </a:p>
          <a:p>
            <a:pPr lvl="1"/>
            <a:r>
              <a:rPr lang="en-US" dirty="0" smtClean="0"/>
              <a:t>For large clusters, deploy tools that ease working at cluster-level</a:t>
            </a:r>
          </a:p>
          <a:p>
            <a:r>
              <a:rPr lang="en-US" dirty="0"/>
              <a:t>https://spark.apache.org/docs/latest/monitoring.html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78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 on Jobs, Stages, Executors, Metrics, SQL,..</a:t>
            </a:r>
          </a:p>
          <a:p>
            <a:pPr lvl="1"/>
            <a:r>
              <a:rPr lang="en-US" dirty="0" smtClean="0"/>
              <a:t>Start with: point web browser </a:t>
            </a:r>
            <a:r>
              <a:rPr lang="en-US" dirty="0" err="1" smtClean="0"/>
              <a:t>driver_host</a:t>
            </a:r>
            <a:r>
              <a:rPr lang="en-US" dirty="0" smtClean="0"/>
              <a:t>, port 4040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3" y="2160467"/>
            <a:ext cx="7219658" cy="264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Plans and DAGs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56" y="1063229"/>
            <a:ext cx="2486679" cy="33940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911" y="1063228"/>
            <a:ext cx="2965863" cy="3921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66" y="1047864"/>
            <a:ext cx="2290664" cy="395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 Event Timeline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94980"/>
            <a:ext cx="8537171" cy="3394472"/>
          </a:xfrm>
        </p:spPr>
        <p:txBody>
          <a:bodyPr/>
          <a:lstStyle/>
          <a:p>
            <a:r>
              <a:rPr lang="en-US" dirty="0" smtClean="0"/>
              <a:t>Event Timeline </a:t>
            </a:r>
          </a:p>
          <a:p>
            <a:pPr lvl="1"/>
            <a:r>
              <a:rPr lang="en-US" dirty="0" smtClean="0"/>
              <a:t>show task execution details by activity and time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260" y="2062998"/>
            <a:ext cx="6469190" cy="26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6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213" y="890084"/>
            <a:ext cx="3547587" cy="4047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API – Spark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4682013" cy="3394472"/>
          </a:xfrm>
        </p:spPr>
        <p:txBody>
          <a:bodyPr>
            <a:normAutofit/>
          </a:bodyPr>
          <a:lstStyle/>
          <a:p>
            <a:r>
              <a:rPr lang="en-GB" sz="1800" dirty="0" smtClean="0"/>
              <a:t>History server URL + /</a:t>
            </a:r>
            <a:r>
              <a:rPr lang="en-GB" sz="1800" dirty="0" err="1" smtClean="0"/>
              <a:t>api</a:t>
            </a:r>
            <a:r>
              <a:rPr lang="en-GB" sz="1800" dirty="0" smtClean="0"/>
              <a:t>/v1/applications</a:t>
            </a:r>
            <a:endParaRPr lang="en-GB" sz="1800" dirty="0"/>
          </a:p>
          <a:p>
            <a:r>
              <a:rPr lang="en-GB" sz="1800" dirty="0">
                <a:hlinkClick r:id="rId3"/>
              </a:rPr>
              <a:t>http</a:t>
            </a:r>
            <a:r>
              <a:rPr lang="en-GB" sz="1800" dirty="0" smtClean="0">
                <a:hlinkClick r:id="rId3"/>
              </a:rPr>
              <a:t>://historyserver:18080/api/v1/applications/application_1507881680808_0002/stages</a:t>
            </a:r>
            <a:endParaRPr lang="en-GB" sz="1800" dirty="0" smtClean="0"/>
          </a:p>
          <a:p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219700" y="1200151"/>
            <a:ext cx="1028700" cy="2670809"/>
          </a:xfrm>
          <a:prstGeom prst="round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7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Luca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</a:t>
            </a:r>
            <a:r>
              <a:rPr lang="en-US" dirty="0"/>
              <a:t>engineer and team lead at </a:t>
            </a:r>
            <a:r>
              <a:rPr lang="en-US" dirty="0">
                <a:solidFill>
                  <a:srgbClr val="FF0000"/>
                </a:solidFill>
              </a:rPr>
              <a:t>CERN</a:t>
            </a:r>
            <a:r>
              <a:rPr lang="en-US" dirty="0"/>
              <a:t> IT</a:t>
            </a:r>
          </a:p>
          <a:p>
            <a:pPr lvl="1"/>
            <a:r>
              <a:rPr lang="en-US" dirty="0"/>
              <a:t>Hadoop and </a:t>
            </a:r>
            <a:r>
              <a:rPr lang="en-US" dirty="0">
                <a:solidFill>
                  <a:srgbClr val="FF0000"/>
                </a:solidFill>
              </a:rPr>
              <a:t>Spark</a:t>
            </a:r>
            <a:r>
              <a:rPr lang="en-US" dirty="0"/>
              <a:t> </a:t>
            </a:r>
            <a:r>
              <a:rPr lang="en-US" dirty="0" smtClean="0"/>
              <a:t>service, </a:t>
            </a:r>
            <a:r>
              <a:rPr lang="en-US" dirty="0" smtClean="0">
                <a:solidFill>
                  <a:srgbClr val="FF0000"/>
                </a:solidFill>
              </a:rPr>
              <a:t>database</a:t>
            </a:r>
            <a:r>
              <a:rPr lang="en-US" dirty="0" smtClean="0"/>
              <a:t> </a:t>
            </a:r>
            <a:r>
              <a:rPr lang="en-US" dirty="0"/>
              <a:t>services</a:t>
            </a:r>
          </a:p>
          <a:p>
            <a:pPr lvl="1"/>
            <a:r>
              <a:rPr lang="en-US" dirty="0"/>
              <a:t>Joined CERN in 2005</a:t>
            </a:r>
          </a:p>
          <a:p>
            <a:r>
              <a:rPr lang="en-US" dirty="0" smtClean="0"/>
              <a:t>17+ </a:t>
            </a:r>
            <a:r>
              <a:rPr lang="en-US" dirty="0"/>
              <a:t>years of experience with database services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Performance</a:t>
            </a:r>
            <a:r>
              <a:rPr lang="en-US" dirty="0" smtClean="0"/>
              <a:t>, architecture, tools, internals  </a:t>
            </a:r>
          </a:p>
          <a:p>
            <a:pPr lvl="1"/>
            <a:r>
              <a:rPr lang="en-US" dirty="0" smtClean="0"/>
              <a:t>Sharing information: </a:t>
            </a:r>
            <a:r>
              <a:rPr lang="en-US" dirty="0"/>
              <a:t>blog, notes, code</a:t>
            </a:r>
          </a:p>
          <a:p>
            <a:r>
              <a:rPr lang="en-US" dirty="0" smtClean="0"/>
              <a:t>      @</a:t>
            </a:r>
            <a:r>
              <a:rPr lang="en-US" dirty="0" err="1"/>
              <a:t>LucaCanaliDB</a:t>
            </a:r>
            <a:r>
              <a:rPr lang="en-US" dirty="0"/>
              <a:t> – http://</a:t>
            </a:r>
            <a:r>
              <a:rPr lang="en-US" dirty="0" smtClean="0"/>
              <a:t>cern.ch/canali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 descr="http://designshack.co.uk/wp-content/uploads/larrybird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989764"/>
            <a:ext cx="685652" cy="48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EventLog</a:t>
            </a:r>
            <a:r>
              <a:rPr lang="en-US" dirty="0" smtClean="0"/>
              <a:t> – Stores Web UI History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Config</a:t>
            </a:r>
            <a:r>
              <a:rPr lang="en-US" sz="2000" dirty="0" smtClean="0"/>
              <a:t>: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spark.eventLog.enabled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spark.eventLog.dir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&lt;path&gt;</a:t>
            </a: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JSON</a:t>
            </a:r>
            <a:r>
              <a:rPr lang="en-US" sz="2000" dirty="0" smtClean="0"/>
              <a:t> files store info displayed by Spark </a:t>
            </a:r>
            <a:r>
              <a:rPr lang="en-US" sz="2000" dirty="0" smtClean="0">
                <a:solidFill>
                  <a:srgbClr val="FF0000"/>
                </a:solidFill>
              </a:rPr>
              <a:t>History</a:t>
            </a:r>
            <a:r>
              <a:rPr lang="en-US" sz="2000" dirty="0" smtClean="0"/>
              <a:t> server</a:t>
            </a:r>
          </a:p>
          <a:p>
            <a:pPr lvl="1"/>
            <a:r>
              <a:rPr lang="en-US" sz="1800" dirty="0" smtClean="0"/>
              <a:t>You can read the JSON files with Spark task metrics and history with custom applications. For example </a:t>
            </a:r>
            <a:r>
              <a:rPr lang="en-US" sz="1800" dirty="0" err="1" smtClean="0"/>
              <a:t>sparklint</a:t>
            </a:r>
            <a:r>
              <a:rPr lang="en-US" sz="1800" dirty="0" smtClean="0"/>
              <a:t>. </a:t>
            </a:r>
          </a:p>
          <a:p>
            <a:pPr lvl="1"/>
            <a:r>
              <a:rPr lang="en-US" sz="1800" dirty="0" smtClean="0"/>
              <a:t>You can read and analyze event log files using the </a:t>
            </a:r>
            <a:r>
              <a:rPr lang="en-US" sz="1800" dirty="0" err="1" smtClean="0"/>
              <a:t>Dataframe</a:t>
            </a:r>
            <a:r>
              <a:rPr lang="en-US" sz="1800" dirty="0" smtClean="0"/>
              <a:t> API with the </a:t>
            </a:r>
            <a:r>
              <a:rPr lang="en-US" sz="1800" dirty="0" smtClean="0">
                <a:solidFill>
                  <a:srgbClr val="FF0000"/>
                </a:solidFill>
              </a:rPr>
              <a:t>Spark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SQL JSON reader. </a:t>
            </a:r>
            <a:r>
              <a:rPr lang="en-US" sz="1800" dirty="0" smtClean="0"/>
              <a:t>More </a:t>
            </a:r>
            <a:r>
              <a:rPr lang="en-US" sz="1800" dirty="0"/>
              <a:t>details </a:t>
            </a:r>
            <a:r>
              <a:rPr lang="en-US" sz="1800" dirty="0" smtClean="0"/>
              <a:t>at: https</a:t>
            </a:r>
            <a:r>
              <a:rPr lang="en-US" sz="1800" dirty="0"/>
              <a:t>://github.com/LucaCanali/Miscellaneous/tree/master/Spark_Notes</a:t>
            </a:r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6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Executor 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5" y="1058894"/>
            <a:ext cx="8572217" cy="4740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spark.read.json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user/spark/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applicationHistory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/application_...")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df.filter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("Event='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SparkListenerTaskEnd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'").select("Task Metrics.*").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15658"/>
            <a:ext cx="37534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Task ID: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Disk Bytes Spilled: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US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 CPU Time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Executor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Deserialize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CPU Time: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Executor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Deserialize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Time: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US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 Run Time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US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Metrics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Bytes Read: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Records Read: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US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JVM GC Time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Memory Bytes Spilled: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Output Metrics: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Bytes Written: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Records Written: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Result Serialization Time: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Result Size: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US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 Read</a:t>
            </a:r>
            <a:r>
              <a:rPr lang="en-US" sz="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Metrics: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Fetch Wait Time: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Local Blocks Fetched: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Local Bytes Read: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Remote Blocks Fetched: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Remote Bytes Read: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Total Records Read: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US" sz="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 Write</a:t>
            </a:r>
            <a:r>
              <a:rPr lang="en-US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Metrics: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Shuffle Bytes Written: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Shuffle Records Written: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Shuffle Write Time: long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|-- Updated Blocks: array (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 ..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2091" y="1890919"/>
            <a:ext cx="4174709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Spark Internal Task metrics:</a:t>
            </a:r>
          </a:p>
          <a:p>
            <a:r>
              <a:rPr lang="en-US" dirty="0" smtClean="0"/>
              <a:t>Provide info on </a:t>
            </a:r>
            <a:r>
              <a:rPr lang="en-US" dirty="0" smtClean="0">
                <a:solidFill>
                  <a:srgbClr val="FF0000"/>
                </a:solidFill>
              </a:rPr>
              <a:t>executors’ activity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Run time, CPU time used, I/O metrics, JVM Garbage Collection, Shuffle activity, etc</a:t>
            </a:r>
            <a:r>
              <a:rPr lang="en-US" dirty="0"/>
              <a:t>.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619763" y="2491083"/>
            <a:ext cx="819807" cy="126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9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448675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Task Info, </a:t>
            </a:r>
            <a:r>
              <a:rPr lang="en-US" dirty="0" err="1" smtClean="0"/>
              <a:t>Accumulables</a:t>
            </a:r>
            <a:r>
              <a:rPr lang="en-US" dirty="0" smtClean="0"/>
              <a:t>, SQL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df.filter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("Event='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SparkListenerTaskEnd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'").select("Task Info.*").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printSchema</a:t>
            </a: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Accumulables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array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    |-- element: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containsNull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|    |-- ID: long (</a:t>
            </a:r>
            <a:r>
              <a:rPr lang="en-GB" sz="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|-- Name: string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   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|    |-- Value: string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r>
              <a:rPr lang="en-GB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   |    | . . .</a:t>
            </a: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Attempt: long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Executor ID: string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Failed: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Finish 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long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Getting Result Time: long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Host: string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Index: long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Killed: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</a:t>
            </a:r>
            <a:r>
              <a:rPr lang="en-GB" sz="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Launch Time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 long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Locality: string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Speculative: 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|-- Task ID: long (</a:t>
            </a:r>
            <a:r>
              <a:rPr lang="en-GB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r>
              <a:rPr lang="en-GB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  <a:p>
            <a:pPr marL="0" indent="0">
              <a:buNone/>
            </a:pPr>
            <a:endParaRPr lang="en-GB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27822" y="3505070"/>
            <a:ext cx="272034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Details about the Task:</a:t>
            </a:r>
          </a:p>
          <a:p>
            <a:r>
              <a:rPr lang="en-US" dirty="0" smtClean="0"/>
              <a:t>Launch Time, Finish Time, Host, Locality, </a:t>
            </a:r>
            <a:r>
              <a:rPr lang="en-US" dirty="0" err="1" smtClean="0"/>
              <a:t>etc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19763" y="3954123"/>
            <a:ext cx="819807" cy="126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1867956"/>
            <a:ext cx="272034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Accumulables</a:t>
            </a:r>
            <a:r>
              <a:rPr lang="en-US" dirty="0" smtClean="0"/>
              <a:t> are used to keep accounting of metrics updates, including </a:t>
            </a:r>
            <a:r>
              <a:rPr lang="en-US" dirty="0" smtClean="0">
                <a:solidFill>
                  <a:srgbClr val="FF0000"/>
                </a:solidFill>
              </a:rPr>
              <a:t>SQL metrics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19762" y="2216763"/>
            <a:ext cx="819807" cy="12612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55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374380" cy="857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EventLog</a:t>
            </a:r>
            <a:r>
              <a:rPr lang="en-US" dirty="0" smtClean="0"/>
              <a:t> </a:t>
            </a:r>
            <a:r>
              <a:rPr lang="en-US" dirty="0"/>
              <a:t>Analytics </a:t>
            </a:r>
            <a:r>
              <a:rPr lang="en-US" dirty="0" smtClean="0"/>
              <a:t>Using Spark SQL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2500"/>
            <a:ext cx="8229600" cy="3642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000" dirty="0"/>
              <a:t>Aggregate </a:t>
            </a:r>
            <a:r>
              <a:rPr lang="en-GB" sz="2000" dirty="0">
                <a:solidFill>
                  <a:srgbClr val="FF0000"/>
                </a:solidFill>
              </a:rPr>
              <a:t>stage info metrics</a:t>
            </a:r>
            <a:r>
              <a:rPr lang="en-GB" sz="2000" dirty="0"/>
              <a:t> by name and display sum(values</a:t>
            </a:r>
            <a:r>
              <a:rPr lang="en-GB" sz="2000" dirty="0" smtClean="0"/>
              <a:t>):</a:t>
            </a:r>
          </a:p>
          <a:p>
            <a:pPr marL="0" indent="0">
              <a:buNone/>
            </a:pPr>
            <a:endParaRPr lang="en-GB" sz="900" dirty="0"/>
          </a:p>
          <a:p>
            <a:pPr marL="0" indent="0">
              <a:buNone/>
            </a:pP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Name, sum(Value) as value from </a:t>
            </a:r>
            <a:r>
              <a:rPr lang="en-GB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aggregatedStageMetrics</a:t>
            </a:r>
            <a:r>
              <a:rPr lang="en-GB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Name order by Name").show(40,false)</a:t>
            </a:r>
          </a:p>
          <a:p>
            <a:pPr marL="0" indent="0">
              <a:buNone/>
            </a:pPr>
            <a:endParaRPr lang="en-GB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+---------------------------------------------------+----------------+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|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+---------------------------------------------------+----------------+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|aggregate time total (min, med, max)               |1230038.0       |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size total (min, med, max)                    |5.6000205E7     |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|duration total (min, med, max)                     |3202872.0       |</a:t>
            </a:r>
          </a:p>
          <a:p>
            <a:pPr marL="0" indent="0"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|number of output rows                              |2.504759806E9   | |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internal.metrics.executorRunTime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|857185.0        | </a:t>
            </a: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internal.metrics.executorCpuTime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|1.46231111372E11| </a:t>
            </a:r>
            <a:endParaRPr lang="en-GB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|...                                                |...            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65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420793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Drill Down Into Executor Task Metrics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Relevant code in Apache Spark - Core</a:t>
            </a:r>
          </a:p>
          <a:p>
            <a:pPr lvl="1"/>
            <a:r>
              <a:rPr lang="en-US" sz="2000" dirty="0" smtClean="0"/>
              <a:t>Example snippets, show instrumentation in </a:t>
            </a:r>
            <a:r>
              <a:rPr lang="en-US" sz="2000" dirty="0" err="1" smtClean="0"/>
              <a:t>Executor.scala</a:t>
            </a:r>
            <a:endParaRPr lang="en-US" sz="2000" dirty="0" smtClean="0"/>
          </a:p>
          <a:p>
            <a:pPr lvl="1"/>
            <a:r>
              <a:rPr lang="en-US" sz="2000" dirty="0" smtClean="0"/>
              <a:t>Note, for SQL metrics, see </a:t>
            </a:r>
            <a:r>
              <a:rPr lang="en-US" sz="2000" dirty="0"/>
              <a:t>instrumentation </a:t>
            </a:r>
            <a:r>
              <a:rPr lang="en-US" sz="2000" dirty="0" smtClean="0"/>
              <a:t>with code-generation 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78" y="3519031"/>
            <a:ext cx="7458075" cy="1133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5851" y="3540186"/>
            <a:ext cx="7583488" cy="111232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78" y="2472652"/>
            <a:ext cx="4648200" cy="10096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5851" y="2403535"/>
            <a:ext cx="4648200" cy="105761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43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Metrics with </a:t>
            </a:r>
            <a:r>
              <a:rPr lang="en-US" dirty="0" err="1" smtClean="0"/>
              <a:t>sparkMeasure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40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 err="1" smtClean="0"/>
              <a:t>sparkMeasure</a:t>
            </a:r>
            <a:r>
              <a:rPr lang="en-GB" sz="7200" b="1" dirty="0" smtClean="0"/>
              <a:t> </a:t>
            </a:r>
            <a:r>
              <a:rPr lang="en-GB" sz="7200" b="1" dirty="0"/>
              <a:t>is a tool for performance investigations of Apache Spark </a:t>
            </a:r>
            <a:r>
              <a:rPr lang="en-GB" sz="7200" b="1" dirty="0" smtClean="0"/>
              <a:t>workloads</a:t>
            </a:r>
            <a:r>
              <a:rPr lang="en-US" sz="7200" dirty="0"/>
              <a:t> </a:t>
            </a:r>
            <a:r>
              <a:rPr lang="en-US" sz="7200" dirty="0" smtClean="0">
                <a:hlinkClick r:id="rId2"/>
              </a:rPr>
              <a:t>https</a:t>
            </a:r>
            <a:r>
              <a:rPr lang="en-US" sz="7200" dirty="0">
                <a:hlinkClick r:id="rId2"/>
              </a:rPr>
              <a:t>://github.com/LucaCanali/sparkMeasure</a:t>
            </a:r>
            <a:endParaRPr lang="en-US" sz="7200" dirty="0"/>
          </a:p>
          <a:p>
            <a:pPr marL="457200" lvl="1" indent="0">
              <a:buNone/>
            </a:pPr>
            <a:endParaRPr lang="en-GB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5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bin/spark-shell</a:t>
            </a:r>
            <a:r>
              <a:rPr lang="en-GB" sz="5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5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--packages ch.cern.sparkmeasure:spark-measure_2.11:0.11</a:t>
            </a:r>
          </a:p>
          <a:p>
            <a:pPr marL="57150" indent="0">
              <a:buNone/>
            </a:pPr>
            <a:endParaRPr lang="en-GB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5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stageMetrics</a:t>
            </a:r>
            <a:r>
              <a:rPr lang="en-GB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ch.cern.sparkmeasure.StageMetrics</a:t>
            </a:r>
            <a:r>
              <a:rPr lang="en-GB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(spark) </a:t>
            </a:r>
          </a:p>
          <a:p>
            <a:pPr marL="57150" indent="0">
              <a:buNone/>
            </a:pPr>
            <a:r>
              <a:rPr lang="en-GB" sz="5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scala</a:t>
            </a:r>
            <a:r>
              <a:rPr lang="en-GB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5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stageMetrics.runAndMeasure</a:t>
            </a:r>
            <a:r>
              <a:rPr lang="en-GB" sz="5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5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GB" sz="56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 count(*) from range(1000) cross join range(1000) cross join range(1000)").show</a:t>
            </a:r>
            <a:r>
              <a:rPr lang="en-GB" sz="5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GB" sz="4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Scheduling 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mode = FIFO</a:t>
            </a:r>
          </a:p>
          <a:p>
            <a:pPr marL="57150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Spark Context default degree of parallelism = 8</a:t>
            </a:r>
          </a:p>
          <a:p>
            <a:pPr marL="57150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Aggregated Spark stage metrics:</a:t>
            </a:r>
          </a:p>
          <a:p>
            <a:pPr marL="57150" indent="0">
              <a:buNone/>
            </a:pP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numStages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=&gt; 3</a:t>
            </a:r>
          </a:p>
          <a:p>
            <a:pPr marL="57150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17</a:t>
            </a:r>
          </a:p>
          <a:p>
            <a:pPr marL="57150" indent="0">
              <a:buNone/>
            </a:pP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 =&gt; 9103 (9 s)</a:t>
            </a:r>
          </a:p>
          <a:p>
            <a:pPr marL="57150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stageDuration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9027 (9 s)</a:t>
            </a:r>
          </a:p>
          <a:p>
            <a:pPr marL="57150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executorRunTime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69238 (1.2 min)</a:t>
            </a:r>
          </a:p>
          <a:p>
            <a:pPr marL="57150" indent="0">
              <a:buNone/>
            </a:pP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4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executorCpuTime</a:t>
            </a:r>
            <a:r>
              <a:rPr lang="en-GB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68004 (1.1 min</a:t>
            </a:r>
            <a:r>
              <a:rPr lang="en-GB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. . &lt;more metrics&gt;</a:t>
            </a:r>
            <a:endParaRPr lang="en-GB" sz="4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36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Notebooks and </a:t>
            </a:r>
            <a:r>
              <a:rPr lang="en-US" dirty="0" err="1" smtClean="0"/>
              <a:t>sparkMeasure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75"/>
            <a:ext cx="3390900" cy="3394472"/>
          </a:xfrm>
        </p:spPr>
        <p:txBody>
          <a:bodyPr>
            <a:noAutofit/>
          </a:bodyPr>
          <a:lstStyle/>
          <a:p>
            <a:r>
              <a:rPr lang="en-US" sz="1800" dirty="0" smtClean="0"/>
              <a:t>Interactive use: suitable for </a:t>
            </a:r>
            <a:r>
              <a:rPr lang="en-US" sz="1800" dirty="0" smtClean="0">
                <a:solidFill>
                  <a:srgbClr val="FF0000"/>
                </a:solidFill>
              </a:rPr>
              <a:t>notebooks</a:t>
            </a:r>
            <a:r>
              <a:rPr lang="en-US" sz="1800" dirty="0" smtClean="0"/>
              <a:t> and REPL</a:t>
            </a:r>
          </a:p>
          <a:p>
            <a:r>
              <a:rPr lang="en-US" sz="1800" dirty="0" smtClean="0"/>
              <a:t>Offline use: save metrics for later analysis</a:t>
            </a:r>
          </a:p>
          <a:p>
            <a:r>
              <a:rPr lang="en-US" sz="1800" dirty="0" smtClean="0"/>
              <a:t>Metrics granularity: collected per </a:t>
            </a:r>
            <a:r>
              <a:rPr lang="en-US" sz="1800" dirty="0" smtClean="0">
                <a:solidFill>
                  <a:srgbClr val="FF0000"/>
                </a:solidFill>
              </a:rPr>
              <a:t>stage</a:t>
            </a:r>
            <a:r>
              <a:rPr lang="en-US" sz="1800" dirty="0" smtClean="0"/>
              <a:t> or record all </a:t>
            </a:r>
            <a:r>
              <a:rPr lang="en-US" sz="1800" dirty="0" smtClean="0">
                <a:solidFill>
                  <a:srgbClr val="FF0000"/>
                </a:solidFill>
              </a:rPr>
              <a:t>tasks</a:t>
            </a:r>
          </a:p>
          <a:p>
            <a:r>
              <a:rPr lang="en-US" sz="1800" dirty="0" smtClean="0"/>
              <a:t>Metrics aggregation: user-defined, e.g. per SQL statement</a:t>
            </a:r>
          </a:p>
          <a:p>
            <a:r>
              <a:rPr lang="en-US" sz="1800" dirty="0" smtClean="0"/>
              <a:t>Works with </a:t>
            </a:r>
            <a:r>
              <a:rPr lang="en-US" sz="1800" dirty="0"/>
              <a:t>Scala and Python</a:t>
            </a: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74" y="1063229"/>
            <a:ext cx="4870596" cy="341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36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Collecting Info Using Spark Listener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2025650" cy="3531393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dirty="0" smtClean="0"/>
              <a:t>- Spark </a:t>
            </a:r>
            <a:r>
              <a:rPr lang="en-GB" sz="1600" dirty="0" smtClean="0">
                <a:solidFill>
                  <a:srgbClr val="FF0000"/>
                </a:solidFill>
              </a:rPr>
              <a:t>Listeners</a:t>
            </a:r>
            <a:r>
              <a:rPr lang="en-GB" sz="1600" dirty="0" smtClean="0"/>
              <a:t> are used to send task metrics from executors to driver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- Underlying data transport used by </a:t>
            </a:r>
            <a:r>
              <a:rPr lang="en-GB" sz="1600" dirty="0" err="1" smtClean="0"/>
              <a:t>WebUI</a:t>
            </a:r>
            <a:r>
              <a:rPr lang="en-GB" sz="1600" dirty="0" smtClean="0"/>
              <a:t>,  </a:t>
            </a:r>
            <a:r>
              <a:rPr lang="en-GB" sz="1600" dirty="0" err="1" smtClean="0"/>
              <a:t>sparkMeasure</a:t>
            </a:r>
            <a:r>
              <a:rPr lang="en-GB" sz="1600" dirty="0" smtClean="0"/>
              <a:t>, </a:t>
            </a:r>
            <a:r>
              <a:rPr lang="en-GB" sz="1600" dirty="0" err="1" smtClean="0"/>
              <a:t>etc</a:t>
            </a: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 smtClean="0"/>
              <a:t>- Spark Listeners for your custom monitoring code</a:t>
            </a:r>
            <a:r>
              <a:rPr lang="en-GB" sz="1600" dirty="0"/>
              <a:t/>
            </a:r>
            <a:br>
              <a:rPr lang="en-GB" sz="1600" dirty="0"/>
            </a:b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37260"/>
            <a:ext cx="6370320" cy="377313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2724150" y="2178050"/>
            <a:ext cx="2298700" cy="24130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2724150" y="3638550"/>
            <a:ext cx="1739900" cy="19685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32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– Parquet I/O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An example of how to measure I/O, Spark reading Apache Parquet files</a:t>
            </a:r>
            <a:endParaRPr lang="en-GB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This </a:t>
            </a:r>
            <a:r>
              <a:rPr lang="en-GB" sz="2400" dirty="0"/>
              <a:t>causes a full scan of the table </a:t>
            </a:r>
            <a:r>
              <a:rPr lang="en-GB" sz="2400" dirty="0" err="1" smtClean="0"/>
              <a:t>store_sales</a:t>
            </a:r>
            <a:endParaRPr lang="en-GB" sz="2400" dirty="0" smtClean="0"/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GB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store_sales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17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ss_sales_price</a:t>
            </a:r>
            <a:r>
              <a:rPr lang="en-GB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=-1.0") .</a:t>
            </a:r>
            <a:r>
              <a:rPr lang="en-GB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GB" sz="17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/>
              <a:t>Test run on a cluster of 12 nodes, with 12 executors, 4 cores each</a:t>
            </a:r>
            <a:endParaRPr lang="en-GB" sz="1800" dirty="0" smtClean="0"/>
          </a:p>
          <a:p>
            <a:r>
              <a:rPr lang="en-GB" sz="1800" dirty="0" smtClean="0"/>
              <a:t>Total </a:t>
            </a:r>
            <a:r>
              <a:rPr lang="en-GB" sz="1800" dirty="0"/>
              <a:t>Time Across All Tasks: </a:t>
            </a:r>
            <a:r>
              <a:rPr lang="en-GB" sz="1800" b="1" dirty="0">
                <a:solidFill>
                  <a:srgbClr val="FF0000"/>
                </a:solidFill>
              </a:rPr>
              <a:t>59 min</a:t>
            </a:r>
          </a:p>
          <a:p>
            <a:r>
              <a:rPr lang="en-GB" sz="1800" dirty="0" smtClean="0"/>
              <a:t>Locality Level Summary: Node local: 1675</a:t>
            </a:r>
          </a:p>
          <a:p>
            <a:r>
              <a:rPr lang="en-GB" sz="1800" dirty="0" smtClean="0"/>
              <a:t>Input </a:t>
            </a:r>
            <a:r>
              <a:rPr lang="en-GB" sz="1800" dirty="0"/>
              <a:t>Size / Records: </a:t>
            </a:r>
            <a:r>
              <a:rPr lang="en-GB" sz="1800" b="1" dirty="0">
                <a:solidFill>
                  <a:srgbClr val="FF0000"/>
                </a:solidFill>
              </a:rPr>
              <a:t>185.3 GB </a:t>
            </a:r>
            <a:r>
              <a:rPr lang="en-GB" sz="1800" dirty="0"/>
              <a:t>/ 4319943621</a:t>
            </a:r>
          </a:p>
          <a:p>
            <a:r>
              <a:rPr lang="en-GB" sz="1800" dirty="0"/>
              <a:t>Duration: </a:t>
            </a:r>
            <a:r>
              <a:rPr lang="en-GB" sz="1800" b="1" dirty="0">
                <a:solidFill>
                  <a:srgbClr val="FF0000"/>
                </a:solidFill>
              </a:rPr>
              <a:t>1.3 min </a:t>
            </a:r>
            <a:endParaRPr lang="en-GB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23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Parquet I/O – Filter Push 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Parquet filter push down in action</a:t>
            </a:r>
          </a:p>
          <a:p>
            <a:endParaRPr lang="en-GB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This causes a full scan of the table </a:t>
            </a:r>
            <a:r>
              <a:rPr lang="en-GB" sz="2400" dirty="0" err="1" smtClean="0"/>
              <a:t>store_sales</a:t>
            </a:r>
            <a:r>
              <a:rPr lang="en-GB" sz="2400" dirty="0" smtClean="0"/>
              <a:t> with a filter condition pushed down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store_sales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ss_quantity</a:t>
            </a:r>
            <a:r>
              <a:rPr lang="en-GB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=-1.0") .collect()</a:t>
            </a:r>
          </a:p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/>
              <a:t>Test run on a cluster of 12 nodes, with 12 executors, 4 cores each</a:t>
            </a:r>
            <a:endParaRPr lang="en-GB" sz="1800" dirty="0"/>
          </a:p>
          <a:p>
            <a:r>
              <a:rPr lang="en-GB" sz="1800" dirty="0" smtClean="0"/>
              <a:t>Total Time Across All Tasks: </a:t>
            </a:r>
            <a:r>
              <a:rPr lang="en-GB" sz="1800" b="1" dirty="0" smtClean="0"/>
              <a:t>1.0 min </a:t>
            </a:r>
          </a:p>
          <a:p>
            <a:r>
              <a:rPr lang="en-GB" sz="1800" dirty="0" smtClean="0"/>
              <a:t>Locality Level Summary: Node local: 1675 </a:t>
            </a:r>
          </a:p>
          <a:p>
            <a:r>
              <a:rPr lang="en-GB" sz="1800" dirty="0" smtClean="0"/>
              <a:t>Input Size / Records: </a:t>
            </a:r>
            <a:r>
              <a:rPr lang="en-GB" sz="1800" b="1" dirty="0" smtClean="0">
                <a:solidFill>
                  <a:srgbClr val="FF0000"/>
                </a:solidFill>
              </a:rPr>
              <a:t>16.2 MB </a:t>
            </a:r>
            <a:r>
              <a:rPr lang="en-GB" sz="1800" dirty="0" smtClean="0"/>
              <a:t>/ 0</a:t>
            </a:r>
          </a:p>
          <a:p>
            <a:r>
              <a:rPr lang="en-GB" sz="1800" dirty="0" smtClean="0"/>
              <a:t>Duration: </a:t>
            </a:r>
            <a:r>
              <a:rPr lang="en-GB" sz="1800" b="1" dirty="0" smtClean="0">
                <a:solidFill>
                  <a:srgbClr val="FF0000"/>
                </a:solidFill>
              </a:rPr>
              <a:t>3 s</a:t>
            </a:r>
            <a:r>
              <a:rPr lang="en-GB" sz="1800" dirty="0" smtClean="0">
                <a:solidFill>
                  <a:srgbClr val="FF0000"/>
                </a:solidFill>
              </a:rPr>
              <a:t> </a:t>
            </a:r>
            <a:r>
              <a:rPr lang="en-GB" sz="1800" dirty="0" smtClean="0"/>
              <a:t>       </a:t>
            </a:r>
            <a:r>
              <a:rPr lang="en-GB" sz="1600" dirty="0" smtClean="0"/>
              <a:t>       </a:t>
            </a: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CERN and the Large Hadron Collider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658"/>
            <a:ext cx="8229600" cy="3394472"/>
          </a:xfrm>
        </p:spPr>
        <p:txBody>
          <a:bodyPr/>
          <a:lstStyle/>
          <a:p>
            <a:r>
              <a:rPr lang="en-US" dirty="0"/>
              <a:t>Largest and most powerful particle accelerator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849" y="1672003"/>
            <a:ext cx="4240191" cy="2830294"/>
          </a:xfrm>
          <a:prstGeom prst="rect">
            <a:avLst/>
          </a:prstGeom>
        </p:spPr>
      </p:pic>
      <p:pic>
        <p:nvPicPr>
          <p:cNvPr id="7" name="Picture 6" descr="Screen Shot 2012-08-14 at 10.54.2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8241" y="1672003"/>
            <a:ext cx="3195359" cy="3185106"/>
          </a:xfrm>
          <a:prstGeom prst="rect">
            <a:avLst/>
          </a:prstGeom>
          <a:ln>
            <a:solidFill>
              <a:srgbClr val="FF0000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494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Parquet I/O – Drill Down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77250" cy="339447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Parquet filter push down</a:t>
            </a:r>
          </a:p>
          <a:p>
            <a:pPr lvl="1"/>
            <a:r>
              <a:rPr lang="en-US" sz="2000" dirty="0" smtClean="0"/>
              <a:t>I/O reduction when Parquet </a:t>
            </a:r>
            <a:r>
              <a:rPr lang="en-US" sz="2000" dirty="0" smtClean="0">
                <a:solidFill>
                  <a:srgbClr val="FF0000"/>
                </a:solidFill>
              </a:rPr>
              <a:t>pushed down a filter</a:t>
            </a:r>
            <a:r>
              <a:rPr lang="en-US" sz="2000" dirty="0" smtClean="0"/>
              <a:t> condition and using stats on data (min, max, </a:t>
            </a:r>
            <a:r>
              <a:rPr lang="en-US" sz="2000" dirty="0" err="1" smtClean="0"/>
              <a:t>num</a:t>
            </a:r>
            <a:r>
              <a:rPr lang="en-US" sz="2000" dirty="0" smtClean="0"/>
              <a:t> values, </a:t>
            </a:r>
            <a:r>
              <a:rPr lang="en-US" sz="2000" dirty="0" err="1" smtClean="0"/>
              <a:t>num</a:t>
            </a:r>
            <a:r>
              <a:rPr lang="en-US" sz="2000" dirty="0" smtClean="0"/>
              <a:t> nulls)</a:t>
            </a:r>
          </a:p>
          <a:p>
            <a:pPr lvl="1"/>
            <a:r>
              <a:rPr lang="en-US" sz="2000" dirty="0" smtClean="0"/>
              <a:t>Filter push down not available for decimal data type (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ss_sales_price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7150" indent="0">
              <a:buNone/>
            </a:pPr>
            <a:endParaRPr lang="en-US" sz="1400" dirty="0" smtClean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  <a:p>
            <a:pPr marL="57150" indent="0">
              <a:buNone/>
            </a:pPr>
            <a:endParaRPr lang="en-US" sz="1400" dirty="0" smtClean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 smtClean="0"/>
          </a:p>
          <a:p>
            <a:pPr marL="57150" indent="0">
              <a:buNone/>
            </a:pPr>
            <a:r>
              <a:rPr lang="en-US" sz="1400" dirty="0" smtClean="0"/>
              <a:t>https://db-blog.web.cern.ch/blog/luca-canali/2017-06-diving-spark-and-parquet-workloads-example</a:t>
            </a:r>
          </a:p>
          <a:p>
            <a:endParaRPr lang="en-GB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4066"/>
            <a:ext cx="9144000" cy="16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89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CPU and I/O Reading Parquet Files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099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echo 3 &gt; 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/sys/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vm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drop_caches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# drop the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filesystem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cache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bin/</a:t>
            </a:r>
            <a:r>
              <a:rPr lang="en-GB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spark-shell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--master local[1] --packages ch.cern.sparkmeasure:spark-measure_2.11:0.11 --driver-memory 16g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stageMetrics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ch.cern.sparkmeasure.StageMetrics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(spark)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stageMetrics.runAndMeasure</a:t>
            </a:r>
            <a:r>
              <a:rPr lang="en-GB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3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spark.sql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("select * from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web_sales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ws_sales_price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=-1").collect</a:t>
            </a:r>
            <a:r>
              <a:rPr lang="en-GB" sz="2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Spark 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Context default degree of parallelism = 1</a:t>
            </a:r>
            <a:b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Aggregated Spark stage metrics:</a:t>
            </a:r>
            <a:b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numStages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=&gt; 1</a:t>
            </a:r>
            <a:b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numTasks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787</a:t>
            </a:r>
            <a:b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elapsedTime</a:t>
            </a:r>
            <a:r>
              <a:rPr lang="en-GB" sz="2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465430 (7.8 min)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stageDuration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465430 (7.8 min)</a:t>
            </a:r>
            <a:b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2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executorRunTime</a:t>
            </a:r>
            <a:r>
              <a:rPr lang="en-GB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463966 (7.7 min)</a:t>
            </a:r>
            <a:br>
              <a:rPr lang="en-GB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2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executorCpuTime</a:t>
            </a:r>
            <a:r>
              <a:rPr lang="en-GB" sz="2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325077 (5.4 min</a:t>
            </a:r>
            <a:r>
              <a:rPr lang="en-GB" sz="23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GB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jvmGCTime</a:t>
            </a:r>
            <a:r>
              <a:rPr lang="en-GB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3220 (3 s</a:t>
            </a:r>
            <a:r>
              <a:rPr lang="en-GB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04329" y="3712043"/>
            <a:ext cx="546640" cy="46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60469" y="3304780"/>
            <a:ext cx="337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CPU</a:t>
            </a:r>
            <a:r>
              <a:rPr lang="en-US" dirty="0" smtClean="0"/>
              <a:t> time is </a:t>
            </a:r>
            <a:r>
              <a:rPr lang="en-US" dirty="0" smtClean="0">
                <a:solidFill>
                  <a:srgbClr val="FF0000"/>
                </a:solidFill>
              </a:rPr>
              <a:t>70%</a:t>
            </a:r>
            <a:r>
              <a:rPr lang="en-US" dirty="0" smtClean="0"/>
              <a:t> of run time</a:t>
            </a:r>
          </a:p>
          <a:p>
            <a:endParaRPr lang="en-US" dirty="0"/>
          </a:p>
          <a:p>
            <a:r>
              <a:rPr lang="en-US" dirty="0" smtClean="0"/>
              <a:t>Note: OS tools confirm that the difference “Run”- “CPU” time is spent in read calls (used a </a:t>
            </a:r>
            <a:r>
              <a:rPr lang="en-US" dirty="0" err="1" smtClean="0"/>
              <a:t>SystemTap</a:t>
            </a:r>
            <a:r>
              <a:rPr lang="en-US" dirty="0" smtClean="0"/>
              <a:t> script)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42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Profiling and Flame 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7802"/>
            <a:ext cx="25273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- Use stack profiling to investigate </a:t>
            </a:r>
            <a:r>
              <a:rPr lang="en-US" sz="1800" dirty="0" smtClean="0">
                <a:solidFill>
                  <a:srgbClr val="FF0000"/>
                </a:solidFill>
              </a:rPr>
              <a:t>CPU</a:t>
            </a:r>
            <a:r>
              <a:rPr lang="en-US" sz="1800" dirty="0" smtClean="0"/>
              <a:t> usage</a:t>
            </a:r>
          </a:p>
          <a:p>
            <a:pPr marL="0" indent="0">
              <a:buNone/>
            </a:pPr>
            <a:r>
              <a:rPr lang="en-US" sz="1800" dirty="0" smtClean="0"/>
              <a:t>- Flame graph visualization to help identify “</a:t>
            </a:r>
            <a:r>
              <a:rPr lang="en-US" sz="1800" dirty="0" smtClean="0">
                <a:solidFill>
                  <a:srgbClr val="FF0000"/>
                </a:solidFill>
              </a:rPr>
              <a:t>hot methods</a:t>
            </a:r>
            <a:r>
              <a:rPr lang="en-US" sz="1800" dirty="0" smtClean="0"/>
              <a:t>” and context (parent stack)</a:t>
            </a:r>
          </a:p>
          <a:p>
            <a:pPr marL="0" indent="0">
              <a:buNone/>
            </a:pPr>
            <a:r>
              <a:rPr lang="en-US" sz="1800" dirty="0" smtClean="0"/>
              <a:t>- Use profilers that don’t suffer from Java </a:t>
            </a:r>
            <a:r>
              <a:rPr lang="en-US" sz="1800" dirty="0" err="1" smtClean="0"/>
              <a:t>Safepoint</a:t>
            </a:r>
            <a:r>
              <a:rPr lang="en-US" sz="1800" dirty="0" smtClean="0"/>
              <a:t> bias, e.g. </a:t>
            </a:r>
            <a:r>
              <a:rPr lang="en-GB" sz="1800" b="1" dirty="0" err="1" smtClean="0">
                <a:hlinkClick r:id="rId2"/>
              </a:rPr>
              <a:t>async</a:t>
            </a:r>
            <a:r>
              <a:rPr lang="en-GB" sz="1800" b="1" dirty="0" smtClean="0">
                <a:hlinkClick r:id="rId2"/>
              </a:rPr>
              <a:t>-profiler</a:t>
            </a:r>
            <a:endParaRPr lang="en-US" sz="1800" dirty="0" smtClean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986618"/>
            <a:ext cx="5892800" cy="3300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6764" y="4286846"/>
            <a:ext cx="8750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https://github.com/LucaCanali/Miscellaneous/blob/master/Spark_Notes/Tools_Spark_Linux_FlameGraph.md</a:t>
            </a:r>
          </a:p>
        </p:txBody>
      </p:sp>
    </p:spTree>
    <p:extLst>
      <p:ext uri="{BB962C8B-B14F-4D97-AF65-F5344CB8AC3E}">
        <p14:creationId xmlns:p14="http://schemas.microsoft.com/office/powerpoint/2010/main" val="24508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Your Workload Scale?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2813050" cy="33400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Measure </a:t>
            </a:r>
            <a:r>
              <a:rPr lang="en-US" sz="1800" dirty="0" smtClean="0">
                <a:solidFill>
                  <a:srgbClr val="FF0000"/>
                </a:solidFill>
              </a:rPr>
              <a:t>latency</a:t>
            </a:r>
            <a:r>
              <a:rPr lang="en-US" sz="1800" dirty="0" smtClean="0"/>
              <a:t> as function of N# of concurrent tasks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Example workload</a:t>
            </a:r>
            <a:r>
              <a:rPr lang="en-US" sz="1800" dirty="0"/>
              <a:t>: </a:t>
            </a:r>
            <a:r>
              <a:rPr lang="en-US" sz="1800" dirty="0" smtClean="0"/>
              <a:t>Spark reading </a:t>
            </a:r>
            <a:r>
              <a:rPr lang="en-US" sz="1800" dirty="0"/>
              <a:t>Parquet files from memory</a:t>
            </a:r>
            <a:endParaRPr lang="en-GB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GB" sz="1800" dirty="0" smtClean="0">
                <a:solidFill>
                  <a:srgbClr val="FF0000"/>
                </a:solidFill>
              </a:rPr>
              <a:t>Speedup</a:t>
            </a:r>
            <a:r>
              <a:rPr lang="en-GB" sz="1800" dirty="0" smtClean="0"/>
              <a:t>(p</a:t>
            </a:r>
            <a:r>
              <a:rPr lang="en-GB" sz="1800" dirty="0"/>
              <a:t>) = R(1)/R(p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Speedup grows linearly in ideal case. Saturation effects and serialization reduce scalability </a:t>
            </a:r>
          </a:p>
          <a:p>
            <a:pPr marL="0" indent="0">
              <a:buNone/>
            </a:pPr>
            <a:r>
              <a:rPr lang="en-US" sz="1800" dirty="0" smtClean="0"/>
              <a:t>(see also </a:t>
            </a:r>
            <a:r>
              <a:rPr lang="en-US" sz="1800" dirty="0" err="1" smtClean="0">
                <a:solidFill>
                  <a:srgbClr val="FF0000"/>
                </a:solidFill>
              </a:rPr>
              <a:t>Amdhal’s</a:t>
            </a:r>
            <a:r>
              <a:rPr lang="en-US" sz="1800" dirty="0" smtClean="0"/>
              <a:t> law)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02" y="1032110"/>
            <a:ext cx="5526066" cy="34523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63895" y="454025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0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05979"/>
            <a:ext cx="8289509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Are </a:t>
            </a:r>
            <a:r>
              <a:rPr lang="en-US" dirty="0" smtClean="0"/>
              <a:t>CPUs Processing Instructions </a:t>
            </a:r>
            <a:r>
              <a:rPr lang="en-US" dirty="0"/>
              <a:t>or </a:t>
            </a:r>
            <a:r>
              <a:rPr lang="en-US" dirty="0" smtClean="0"/>
              <a:t>Stalling </a:t>
            </a:r>
            <a:r>
              <a:rPr lang="en-US" dirty="0"/>
              <a:t>for M</a:t>
            </a:r>
            <a:r>
              <a:rPr lang="en-US" dirty="0" smtClean="0"/>
              <a:t>emory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76" y="1161196"/>
            <a:ext cx="8529145" cy="33944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Measure Instructions per Cycle (</a:t>
            </a:r>
            <a:r>
              <a:rPr lang="en-US" sz="1800" dirty="0" smtClean="0">
                <a:solidFill>
                  <a:srgbClr val="FF0000"/>
                </a:solidFill>
              </a:rPr>
              <a:t>IPC</a:t>
            </a:r>
            <a:r>
              <a:rPr lang="en-US" sz="1800" dirty="0" smtClean="0"/>
              <a:t>) and CPU-to-</a:t>
            </a:r>
            <a:r>
              <a:rPr lang="en-US" sz="1800" dirty="0" smtClean="0">
                <a:solidFill>
                  <a:srgbClr val="FF0000"/>
                </a:solidFill>
              </a:rPr>
              <a:t>Memory throughput</a:t>
            </a:r>
          </a:p>
          <a:p>
            <a:r>
              <a:rPr lang="en-US" sz="1800" dirty="0" smtClean="0"/>
              <a:t>Minimizing CPU </a:t>
            </a:r>
            <a:r>
              <a:rPr lang="en-US" sz="1800" dirty="0" smtClean="0">
                <a:solidFill>
                  <a:srgbClr val="FF0000"/>
                </a:solidFill>
              </a:rPr>
              <a:t>stalled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cycles</a:t>
            </a:r>
            <a:r>
              <a:rPr lang="en-US" sz="1800" dirty="0" smtClean="0"/>
              <a:t> is </a:t>
            </a:r>
            <a:r>
              <a:rPr lang="en-US" sz="1800" dirty="0"/>
              <a:t>key </a:t>
            </a:r>
            <a:r>
              <a:rPr lang="en-US" sz="1800" dirty="0" smtClean="0"/>
              <a:t>on modern platforms</a:t>
            </a:r>
          </a:p>
          <a:p>
            <a:r>
              <a:rPr lang="en-US" sz="1800" dirty="0" smtClean="0"/>
              <a:t>Tools to read CPU HW counters: perf and more</a:t>
            </a:r>
          </a:p>
          <a:p>
            <a:pPr marL="57150" indent="0">
              <a:buNone/>
            </a:pPr>
            <a:r>
              <a:rPr lang="en-GB" sz="1300" dirty="0" smtClean="0"/>
              <a:t>https://github.com/LucaCanali/Miscellaneous/blob/master/Spark_Notes/Tools_Linux_Memory_Perf_Measure.md</a:t>
            </a:r>
            <a:endParaRPr lang="en-GB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69" y="2490952"/>
            <a:ext cx="4113187" cy="22405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41" y="2380189"/>
            <a:ext cx="3400287" cy="259015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68446" y="3715874"/>
            <a:ext cx="2049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Increasing N# of stalled cycles at high load </a:t>
            </a:r>
            <a:endParaRPr lang="en-GB" sz="1400" i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292241" y="3698378"/>
            <a:ext cx="251158" cy="349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477728" y="3209859"/>
            <a:ext cx="946703" cy="61167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229085" y="2596822"/>
            <a:ext cx="2828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CPU-to-memory throughput close to saturation for this system</a:t>
            </a:r>
            <a:endParaRPr lang="en-GB" sz="1400" i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516999" y="2858432"/>
            <a:ext cx="576682" cy="11179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18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 – Measuring CPU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48106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Reading Parquet data is CPU-intensive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Measured throughput for the test system at high load (using all 20 cores)</a:t>
            </a:r>
          </a:p>
          <a:p>
            <a:pPr lvl="2"/>
            <a:r>
              <a:rPr lang="en-US" sz="2300" dirty="0" smtClean="0">
                <a:sym typeface="Wingdings" panose="05000000000000000000" pitchFamily="2" charset="2"/>
              </a:rPr>
              <a:t>about </a:t>
            </a:r>
            <a:r>
              <a:rPr lang="en-US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3 GB/s – max read throughput </a:t>
            </a:r>
            <a:r>
              <a:rPr lang="en-US" sz="2300" dirty="0" smtClean="0">
                <a:sym typeface="Wingdings" panose="05000000000000000000" pitchFamily="2" charset="2"/>
              </a:rPr>
              <a:t>with lightweight processing of parquet files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Measured CPU-to-memory traffic at high load ~</a:t>
            </a:r>
            <a:r>
              <a:rPr lang="en-US" sz="2600" dirty="0" smtClean="0">
                <a:solidFill>
                  <a:srgbClr val="FF0000"/>
                </a:solidFill>
                <a:sym typeface="Wingdings" panose="05000000000000000000" pitchFamily="2" charset="2"/>
              </a:rPr>
              <a:t>80 GB/s</a:t>
            </a:r>
          </a:p>
          <a:p>
            <a:endParaRPr lang="en-US" sz="3400" dirty="0" smtClean="0">
              <a:sym typeface="Wingdings" panose="05000000000000000000" pitchFamily="2" charset="2"/>
            </a:endParaRPr>
          </a:p>
          <a:p>
            <a:r>
              <a:rPr lang="en-US" sz="3400" dirty="0" smtClean="0">
                <a:sym typeface="Wingdings" panose="05000000000000000000" pitchFamily="2" charset="2"/>
              </a:rPr>
              <a:t>Comments: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CPU utilization and memory throughput are the </a:t>
            </a:r>
            <a:r>
              <a:rPr lang="en-US" sz="26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bottleneck</a:t>
            </a:r>
            <a:r>
              <a:rPr lang="en-US" sz="2600" dirty="0" smtClean="0">
                <a:sym typeface="Wingdings" panose="05000000000000000000" pitchFamily="2" charset="2"/>
              </a:rPr>
              <a:t> in this test</a:t>
            </a:r>
          </a:p>
          <a:p>
            <a:pPr lvl="2"/>
            <a:r>
              <a:rPr lang="en-US" sz="2300" dirty="0" smtClean="0">
                <a:sym typeface="Wingdings" panose="05000000000000000000" pitchFamily="2" charset="2"/>
              </a:rPr>
              <a:t>Other systems could have I/O or network bottlenecks at lower throughput</a:t>
            </a:r>
          </a:p>
          <a:p>
            <a:pPr lvl="1"/>
            <a:r>
              <a:rPr lang="en-US" sz="2600" dirty="0" smtClean="0">
                <a:sym typeface="Wingdings" panose="05000000000000000000" pitchFamily="2" charset="2"/>
              </a:rPr>
              <a:t>Room for </a:t>
            </a:r>
            <a:r>
              <a:rPr lang="en-US" sz="2600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optimizations</a:t>
            </a:r>
            <a:r>
              <a:rPr lang="en-US" sz="2600" dirty="0" smtClean="0">
                <a:sym typeface="Wingdings" panose="05000000000000000000" pitchFamily="2" charset="2"/>
              </a:rPr>
              <a:t> in the Parquet reader code?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900" dirty="0" smtClean="0"/>
              <a:t>https://db-blog.web.cern.ch/blog/luca-canali/2017-09-performance-analysis-cpu-intensive-workload-apache-spark</a:t>
            </a:r>
            <a:endParaRPr lang="en-GB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38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Pitfalls: CPU Utilization at High 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9379"/>
            <a:ext cx="8125549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Physical cores vs. threads</a:t>
            </a:r>
          </a:p>
          <a:p>
            <a:pPr lvl="1"/>
            <a:r>
              <a:rPr lang="en-US" sz="1800" dirty="0" smtClean="0"/>
              <a:t>CPU utilization grows up to the number of available </a:t>
            </a:r>
            <a:r>
              <a:rPr lang="en-US" sz="1800" dirty="0" smtClean="0">
                <a:solidFill>
                  <a:srgbClr val="FF0000"/>
                </a:solidFill>
              </a:rPr>
              <a:t>threads</a:t>
            </a:r>
            <a:r>
              <a:rPr lang="en-US" sz="1800" dirty="0" smtClean="0"/>
              <a:t>  </a:t>
            </a:r>
          </a:p>
          <a:p>
            <a:pPr lvl="1"/>
            <a:r>
              <a:rPr lang="en-US" sz="1800" dirty="0" smtClean="0"/>
              <a:t>Throughput at scale mostly limited by number of available </a:t>
            </a:r>
            <a:r>
              <a:rPr lang="en-US" sz="1800" dirty="0" smtClean="0">
                <a:solidFill>
                  <a:srgbClr val="FF0000"/>
                </a:solidFill>
              </a:rPr>
              <a:t>cores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Pitfall: </a:t>
            </a:r>
            <a:r>
              <a:rPr lang="en-US" sz="1800" dirty="0" smtClean="0"/>
              <a:t>understanding Hyper-threading on </a:t>
            </a:r>
            <a:r>
              <a:rPr lang="en-US" sz="1800" dirty="0" smtClean="0">
                <a:solidFill>
                  <a:srgbClr val="FF0000"/>
                </a:solidFill>
              </a:rPr>
              <a:t>multitenant</a:t>
            </a:r>
            <a:r>
              <a:rPr lang="en-US" sz="1800" dirty="0" smtClean="0"/>
              <a:t> systems</a:t>
            </a:r>
          </a:p>
          <a:p>
            <a:pPr lvl="1"/>
            <a:endParaRPr lang="en-GB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682248"/>
              </p:ext>
            </p:extLst>
          </p:nvPr>
        </p:nvGraphicFramePr>
        <p:xfrm>
          <a:off x="477774" y="2834565"/>
          <a:ext cx="4528477" cy="1875825"/>
        </p:xfrm>
        <a:graphic>
          <a:graphicData uri="http://schemas.openxmlformats.org/drawingml/2006/table">
            <a:tbl>
              <a:tblPr/>
              <a:tblGrid>
                <a:gridCol w="1762002">
                  <a:extLst>
                    <a:ext uri="{9D8B030D-6E8A-4147-A177-3AD203B41FA5}">
                      <a16:colId xmlns:a16="http://schemas.microsoft.com/office/drawing/2014/main" val="3208766009"/>
                    </a:ext>
                  </a:extLst>
                </a:gridCol>
                <a:gridCol w="951080">
                  <a:extLst>
                    <a:ext uri="{9D8B030D-6E8A-4147-A177-3AD203B41FA5}">
                      <a16:colId xmlns:a16="http://schemas.microsoft.com/office/drawing/2014/main" val="452380175"/>
                    </a:ext>
                  </a:extLst>
                </a:gridCol>
                <a:gridCol w="881000">
                  <a:extLst>
                    <a:ext uri="{9D8B030D-6E8A-4147-A177-3AD203B41FA5}">
                      <a16:colId xmlns:a16="http://schemas.microsoft.com/office/drawing/2014/main" val="3883416691"/>
                    </a:ext>
                  </a:extLst>
                </a:gridCol>
                <a:gridCol w="934395">
                  <a:extLst>
                    <a:ext uri="{9D8B030D-6E8A-4147-A177-3AD203B41FA5}">
                      <a16:colId xmlns:a16="http://schemas.microsoft.com/office/drawing/2014/main" val="1939245854"/>
                    </a:ext>
                  </a:extLst>
                </a:gridCol>
              </a:tblGrid>
              <a:tr h="425445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</a:rPr>
                        <a:t>20 concurrent tasks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</a:rPr>
                        <a:t>40 concurrent tasks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effectLst/>
                          <a:latin typeface="Calibri" panose="020F0502020204030204" pitchFamily="34" charset="0"/>
                        </a:rPr>
                        <a:t>60 concurrent tasks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843370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Elapsed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20 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23 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23 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7989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Executor run time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392 s</a:t>
                      </a: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892 s</a:t>
                      </a: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1354 s</a:t>
                      </a: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518377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Executor CPU Time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376 s</a:t>
                      </a: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849 s</a:t>
                      </a:r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872 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668273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CPU-memory data volume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1.6 TB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2.2 TB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2.2 TB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487931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CPU-memory throughput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85 GB/s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90 GB/s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  <a:latin typeface="Calibri" panose="020F0502020204030204" pitchFamily="34" charset="0"/>
                        </a:rPr>
                        <a:t>90 GB/s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289209"/>
                  </a:ext>
                </a:extLst>
              </a:tr>
              <a:tr h="241730">
                <a:tc>
                  <a:txBody>
                    <a:bodyPr/>
                    <a:lstStyle/>
                    <a:p>
                      <a:r>
                        <a:rPr lang="en-GB" sz="11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IPC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0.66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</a:rPr>
                        <a:t>0.63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474134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13011" y="164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9219" y="2602796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Job latency is roughly constant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270961" y="3619739"/>
            <a:ext cx="377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20 tasks -&gt; each task gets a core</a:t>
            </a:r>
          </a:p>
          <a:p>
            <a:r>
              <a:rPr lang="en-US" i="1" dirty="0" smtClean="0"/>
              <a:t>40 tasks -&gt; they share CPU cores</a:t>
            </a:r>
          </a:p>
          <a:p>
            <a:r>
              <a:rPr lang="en-US" i="1" dirty="0" smtClean="0"/>
              <a:t>It is as if CPU speed has become</a:t>
            </a:r>
          </a:p>
          <a:p>
            <a:r>
              <a:rPr lang="en-US" i="1" dirty="0" smtClean="0"/>
              <a:t>2 times slower</a:t>
            </a:r>
            <a:endParaRPr lang="en-GB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289219" y="3169151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Extra time from CPU </a:t>
            </a:r>
            <a:r>
              <a:rPr lang="en-US" i="1" dirty="0" err="1" smtClean="0"/>
              <a:t>runqueue</a:t>
            </a:r>
            <a:r>
              <a:rPr lang="en-US" i="1" dirty="0" smtClean="0"/>
              <a:t> wait</a:t>
            </a:r>
            <a:endParaRPr lang="en-GB" i="1" dirty="0"/>
          </a:p>
        </p:txBody>
      </p: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4513011" y="2787462"/>
            <a:ext cx="776208" cy="54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095689" y="3302646"/>
            <a:ext cx="2396359" cy="18466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3170827" y="3541076"/>
            <a:ext cx="1361207" cy="184666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/>
          <p:cNvCxnSpPr>
            <a:stCxn id="10" idx="1"/>
          </p:cNvCxnSpPr>
          <p:nvPr/>
        </p:nvCxnSpPr>
        <p:spPr>
          <a:xfrm flipH="1">
            <a:off x="4596099" y="3353817"/>
            <a:ext cx="693120" cy="218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197084" y="3772477"/>
            <a:ext cx="1324303" cy="15759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51455" y="3851274"/>
            <a:ext cx="1662441" cy="19624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7134" y="2423431"/>
            <a:ext cx="475803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Example data: </a:t>
            </a:r>
            <a:r>
              <a:rPr lang="en-US" sz="1100" dirty="0"/>
              <a:t>CPU-bound workload (reading Parquet files from memory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Test system has </a:t>
            </a:r>
            <a:r>
              <a:rPr lang="en-US" sz="1100" dirty="0" smtClean="0">
                <a:solidFill>
                  <a:srgbClr val="FF0000"/>
                </a:solidFill>
              </a:rPr>
              <a:t>20 physical cores</a:t>
            </a:r>
            <a:endParaRPr lang="en-US" sz="1100" dirty="0">
              <a:solidFill>
                <a:srgbClr val="FF0000"/>
              </a:solidFill>
            </a:endParaRPr>
          </a:p>
          <a:p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37311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Lessons Learned on Garbage Collection and CPU 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6907"/>
            <a:ext cx="8548063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 smtClean="0"/>
              <a:t>Measure: reading Parquet Table with “--</a:t>
            </a:r>
            <a:r>
              <a:rPr lang="en-GB" sz="2000" dirty="0"/>
              <a:t>driver-memory </a:t>
            </a:r>
            <a:r>
              <a:rPr lang="en-GB" sz="2000" dirty="0" smtClean="0"/>
              <a:t>1g” (default)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sum(executorRunTime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=&gt; 468480 (7.8 min)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sum(executorCpuTime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=&gt; 304396 (5.1 min)</a:t>
            </a: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sum(</a:t>
            </a:r>
            <a:r>
              <a:rPr lang="en-GB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jvmGCTime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=&gt; 163641 (2.7 min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OS tools: </a:t>
            </a:r>
            <a:r>
              <a:rPr lang="en-GB" sz="2000" dirty="0"/>
              <a:t>(</a:t>
            </a:r>
            <a:r>
              <a:rPr lang="en-GB" sz="2000" dirty="0" err="1">
                <a:solidFill>
                  <a:srgbClr val="FF0000"/>
                </a:solidFill>
              </a:rPr>
              <a:t>ps</a:t>
            </a:r>
            <a:r>
              <a:rPr lang="en-GB" sz="2000" dirty="0">
                <a:solidFill>
                  <a:srgbClr val="FF0000"/>
                </a:solidFill>
              </a:rPr>
              <a:t> -</a:t>
            </a:r>
            <a:r>
              <a:rPr lang="en-GB" sz="2000" dirty="0" err="1">
                <a:solidFill>
                  <a:srgbClr val="FF0000"/>
                </a:solidFill>
              </a:rPr>
              <a:t>efo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 err="1">
                <a:solidFill>
                  <a:srgbClr val="FF0000"/>
                </a:solidFill>
              </a:rPr>
              <a:t>cputime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-p &lt;</a:t>
            </a:r>
            <a:r>
              <a:rPr lang="en-GB" sz="2000" dirty="0" err="1"/>
              <a:t>pid_of_SparkSubmit</a:t>
            </a:r>
            <a:r>
              <a:rPr lang="en-GB" sz="2000" dirty="0"/>
              <a:t>&gt;)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b="1" dirty="0" smtClean="0"/>
              <a:t>   CPU </a:t>
            </a:r>
            <a:r>
              <a:rPr lang="en-GB" sz="2000" b="1" dirty="0"/>
              <a:t>time = 2306 </a:t>
            </a:r>
            <a:r>
              <a:rPr lang="en-GB" sz="2000" b="1" dirty="0" smtClean="0"/>
              <a:t>sec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Lessons learned: </a:t>
            </a:r>
          </a:p>
          <a:p>
            <a:r>
              <a:rPr lang="en-US" sz="2000" dirty="0"/>
              <a:t>U</a:t>
            </a:r>
            <a:r>
              <a:rPr lang="en-US" sz="2000" dirty="0" smtClean="0"/>
              <a:t>se </a:t>
            </a:r>
            <a:r>
              <a:rPr lang="en-US" sz="2000" dirty="0" smtClean="0">
                <a:solidFill>
                  <a:srgbClr val="FF0000"/>
                </a:solidFill>
              </a:rPr>
              <a:t>OS</a:t>
            </a:r>
            <a:r>
              <a:rPr lang="en-US" sz="2000" dirty="0" smtClean="0"/>
              <a:t> tools to </a:t>
            </a:r>
            <a:r>
              <a:rPr lang="en-US" sz="2000" dirty="0" smtClean="0">
                <a:solidFill>
                  <a:srgbClr val="FF0000"/>
                </a:solidFill>
              </a:rPr>
              <a:t>measure CPU </a:t>
            </a:r>
            <a:r>
              <a:rPr lang="en-US" sz="2000" dirty="0" smtClean="0"/>
              <a:t>used by JVM</a:t>
            </a:r>
          </a:p>
          <a:p>
            <a:r>
              <a:rPr lang="en-US" sz="2000" dirty="0" smtClean="0"/>
              <a:t>Garbage Collection is memory hungry (size your executors accordingly)</a:t>
            </a:r>
            <a:endParaRPr lang="en-US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353970" y="1715129"/>
            <a:ext cx="409903" cy="329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63873" y="1756471"/>
            <a:ext cx="3241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Run Time = </a:t>
            </a:r>
          </a:p>
          <a:p>
            <a:r>
              <a:rPr lang="en-US" sz="1600" i="1" dirty="0" smtClean="0"/>
              <a:t>CPU Time (executor) +  JVM GC</a:t>
            </a:r>
            <a:endParaRPr lang="en-GB" sz="1600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260310" y="3208288"/>
            <a:ext cx="807194" cy="17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03705" y="3208288"/>
            <a:ext cx="458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Many </a:t>
            </a:r>
            <a:r>
              <a:rPr lang="en-US" sz="1600" i="1" dirty="0" smtClean="0"/>
              <a:t>CPU </a:t>
            </a:r>
            <a:r>
              <a:rPr lang="en-US" sz="1600" i="1" dirty="0" smtClean="0"/>
              <a:t>cycles </a:t>
            </a:r>
            <a:r>
              <a:rPr lang="en-US" sz="1600" i="1" dirty="0" smtClean="0"/>
              <a:t>used by </a:t>
            </a:r>
            <a:r>
              <a:rPr lang="en-US" sz="1600" i="1" dirty="0" smtClean="0"/>
              <a:t>JVM, extra </a:t>
            </a:r>
            <a:r>
              <a:rPr lang="en-US" sz="1600" i="1" smtClean="0"/>
              <a:t>CPU time not </a:t>
            </a:r>
            <a:r>
              <a:rPr lang="en-US" sz="1600" i="1" dirty="0" smtClean="0"/>
              <a:t>accounted in Spark metrics due </a:t>
            </a:r>
            <a:r>
              <a:rPr lang="en-US" sz="1600" i="1" smtClean="0"/>
              <a:t>to GC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239836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" y="1257874"/>
            <a:ext cx="6088034" cy="3463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at Scale: Keep Systems Resources Busy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8884" y="1237605"/>
            <a:ext cx="306791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Running tasks in </a:t>
            </a:r>
            <a:r>
              <a:rPr lang="en-US" sz="2000" dirty="0" smtClean="0">
                <a:solidFill>
                  <a:srgbClr val="FF0000"/>
                </a:solidFill>
              </a:rPr>
              <a:t>parallel is key </a:t>
            </a:r>
            <a:r>
              <a:rPr lang="en-US" sz="2000" dirty="0" smtClean="0"/>
              <a:t>for performance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Important </a:t>
            </a:r>
            <a:r>
              <a:rPr lang="en-US" sz="2000" dirty="0" smtClean="0">
                <a:solidFill>
                  <a:srgbClr val="FF0000"/>
                </a:solidFill>
              </a:rPr>
              <a:t>loss of efficiency</a:t>
            </a:r>
            <a:r>
              <a:rPr lang="en-US" sz="2000" dirty="0" smtClean="0"/>
              <a:t> when the number of concurrent active tasks &lt;&lt; available 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903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Issues With Stragglers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Slow running tasks - </a:t>
            </a:r>
            <a:r>
              <a:rPr lang="en-US" dirty="0" smtClean="0">
                <a:solidFill>
                  <a:srgbClr val="FF0000"/>
                </a:solidFill>
              </a:rPr>
              <a:t>stragglers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>
                <a:solidFill>
                  <a:srgbClr val="FF0000"/>
                </a:solidFill>
              </a:rPr>
              <a:t>causes</a:t>
            </a:r>
            <a:r>
              <a:rPr lang="en-US" dirty="0" smtClean="0"/>
              <a:t> possible, including</a:t>
            </a:r>
          </a:p>
          <a:p>
            <a:pPr lvl="1"/>
            <a:r>
              <a:rPr lang="en-US" dirty="0" smtClean="0"/>
              <a:t>Tasks running on </a:t>
            </a:r>
            <a:r>
              <a:rPr lang="en-US" dirty="0" smtClean="0">
                <a:solidFill>
                  <a:srgbClr val="FF0000"/>
                </a:solidFill>
              </a:rPr>
              <a:t>slow/busy nodes</a:t>
            </a:r>
          </a:p>
          <a:p>
            <a:pPr lvl="1"/>
            <a:r>
              <a:rPr lang="en-US" dirty="0" smtClean="0"/>
              <a:t>Nodes with HW problems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Skew</a:t>
            </a:r>
            <a:r>
              <a:rPr lang="en-US" dirty="0" smtClean="0"/>
              <a:t> in data and/or partitioning </a:t>
            </a:r>
          </a:p>
          <a:p>
            <a:endParaRPr lang="en-US" dirty="0" smtClean="0"/>
          </a:p>
          <a:p>
            <a:r>
              <a:rPr lang="en-US" dirty="0" smtClean="0"/>
              <a:t>A few </a:t>
            </a:r>
            <a:r>
              <a:rPr lang="en-US" dirty="0" smtClean="0">
                <a:solidFill>
                  <a:srgbClr val="FF0000"/>
                </a:solidFill>
              </a:rPr>
              <a:t>“local” slow </a:t>
            </a:r>
            <a:r>
              <a:rPr lang="en-US" dirty="0" smtClean="0"/>
              <a:t>tasks can wreck havoc in </a:t>
            </a:r>
            <a:r>
              <a:rPr lang="en-US" dirty="0" smtClean="0">
                <a:solidFill>
                  <a:srgbClr val="FF0000"/>
                </a:solidFill>
              </a:rPr>
              <a:t>global</a:t>
            </a:r>
            <a:r>
              <a:rPr lang="en-US" dirty="0" smtClean="0"/>
              <a:t> perf</a:t>
            </a:r>
          </a:p>
          <a:p>
            <a:pPr lvl="1"/>
            <a:r>
              <a:rPr lang="en-US" dirty="0" smtClean="0"/>
              <a:t>It is often the case that one stage needs to finish before the next one can start </a:t>
            </a:r>
          </a:p>
          <a:p>
            <a:pPr lvl="1"/>
            <a:r>
              <a:rPr lang="en-US" dirty="0" smtClean="0"/>
              <a:t>See also discussion in SPARK-2387 on </a:t>
            </a:r>
            <a:r>
              <a:rPr lang="en-US" dirty="0" smtClean="0">
                <a:solidFill>
                  <a:srgbClr val="FF0000"/>
                </a:solidFill>
              </a:rPr>
              <a:t>stage barriers</a:t>
            </a:r>
          </a:p>
          <a:p>
            <a:pPr lvl="1"/>
            <a:r>
              <a:rPr lang="en-US" dirty="0"/>
              <a:t>Just a few </a:t>
            </a:r>
            <a:r>
              <a:rPr lang="en-US" dirty="0" smtClean="0"/>
              <a:t>slow tasks </a:t>
            </a:r>
            <a:r>
              <a:rPr lang="en-US" dirty="0"/>
              <a:t>can slow everything down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2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Spark @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Spark is a </a:t>
            </a:r>
            <a:r>
              <a:rPr lang="en-US" dirty="0" smtClean="0"/>
              <a:t>popular </a:t>
            </a:r>
            <a:r>
              <a:rPr lang="en-US" dirty="0"/>
              <a:t>component </a:t>
            </a:r>
            <a:r>
              <a:rPr lang="en-US" dirty="0" smtClean="0"/>
              <a:t>for data processing</a:t>
            </a:r>
          </a:p>
          <a:p>
            <a:pPr lvl="1"/>
            <a:r>
              <a:rPr lang="en-US" dirty="0" smtClean="0"/>
              <a:t>Deployed on four </a:t>
            </a:r>
            <a:r>
              <a:rPr lang="en-US" dirty="0"/>
              <a:t>production Hadoop/YARN clusters</a:t>
            </a:r>
          </a:p>
          <a:p>
            <a:pPr lvl="2"/>
            <a:r>
              <a:rPr lang="en-US" dirty="0"/>
              <a:t>Aggregated </a:t>
            </a:r>
            <a:r>
              <a:rPr lang="en-US" dirty="0" smtClean="0"/>
              <a:t>capacity (2017): ~</a:t>
            </a:r>
            <a:r>
              <a:rPr lang="en-US" dirty="0" smtClean="0">
                <a:solidFill>
                  <a:srgbClr val="FF0000"/>
                </a:solidFill>
              </a:rPr>
              <a:t>1500 physical cores</a:t>
            </a:r>
            <a:r>
              <a:rPr lang="en-US" dirty="0" smtClean="0"/>
              <a:t>, 11 PB</a:t>
            </a:r>
            <a:endParaRPr lang="en-US" dirty="0"/>
          </a:p>
          <a:p>
            <a:pPr lvl="1"/>
            <a:r>
              <a:rPr lang="en-US" dirty="0" smtClean="0"/>
              <a:t>Adoption is growing. Key projects </a:t>
            </a:r>
            <a:r>
              <a:rPr lang="en-US" dirty="0"/>
              <a:t>involving Spark:</a:t>
            </a:r>
          </a:p>
          <a:p>
            <a:pPr lvl="2"/>
            <a:r>
              <a:rPr lang="en-US" dirty="0"/>
              <a:t>Analytics for </a:t>
            </a:r>
            <a:r>
              <a:rPr lang="en-US" dirty="0">
                <a:solidFill>
                  <a:srgbClr val="FF0000"/>
                </a:solidFill>
              </a:rPr>
              <a:t>accelerator</a:t>
            </a:r>
            <a:r>
              <a:rPr lang="en-US" dirty="0"/>
              <a:t> controls and logging</a:t>
            </a:r>
          </a:p>
          <a:p>
            <a:pPr lvl="2"/>
            <a:r>
              <a:rPr lang="en-US" dirty="0"/>
              <a:t>Monitoring use cases, this includes use of Spark streaming</a:t>
            </a:r>
          </a:p>
          <a:p>
            <a:pPr lvl="2"/>
            <a:r>
              <a:rPr lang="en-US" dirty="0"/>
              <a:t>Analytics on aggregated logs</a:t>
            </a:r>
          </a:p>
          <a:p>
            <a:pPr lvl="2"/>
            <a:r>
              <a:rPr lang="en-US" dirty="0" smtClean="0"/>
              <a:t>Explorations </a:t>
            </a:r>
            <a:r>
              <a:rPr lang="en-US" dirty="0"/>
              <a:t>on the use of Spark </a:t>
            </a:r>
            <a:r>
              <a:rPr lang="en-US" dirty="0" smtClean="0"/>
              <a:t>for high energy </a:t>
            </a:r>
            <a:r>
              <a:rPr lang="en-US" dirty="0" smtClean="0">
                <a:solidFill>
                  <a:srgbClr val="FF0000"/>
                </a:solidFill>
              </a:rPr>
              <a:t>physics</a:t>
            </a:r>
          </a:p>
          <a:p>
            <a:pPr marL="114300" indent="0">
              <a:buNone/>
            </a:pPr>
            <a:r>
              <a:rPr lang="en-US" sz="1700" dirty="0" smtClean="0"/>
              <a:t>Link: http://cern.ch/canali/docs/BigData_Solutions_at_CERN_KT_Forum_20170929.pdf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23" y="346472"/>
            <a:ext cx="867018" cy="85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Investigate Stragglers With Analytics on “Task Info”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3348111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Example of performance </a:t>
            </a:r>
            <a:r>
              <a:rPr lang="en-US" sz="1800" dirty="0">
                <a:solidFill>
                  <a:srgbClr val="FF0000"/>
                </a:solidFill>
              </a:rPr>
              <a:t>limited</a:t>
            </a:r>
            <a:r>
              <a:rPr lang="en-US" sz="1800" dirty="0"/>
              <a:t> by long tail and stragglers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Data source: </a:t>
            </a:r>
            <a:r>
              <a:rPr lang="en-US" sz="1800" dirty="0" err="1">
                <a:solidFill>
                  <a:srgbClr val="FF0000"/>
                </a:solidFill>
              </a:rPr>
              <a:t>EventLog</a:t>
            </a:r>
            <a:r>
              <a:rPr lang="en-US" sz="1800" dirty="0"/>
              <a:t> or </a:t>
            </a:r>
            <a:r>
              <a:rPr lang="en-US" sz="1800" dirty="0" err="1" smtClean="0"/>
              <a:t>sparkMeasure</a:t>
            </a:r>
            <a:r>
              <a:rPr lang="en-US" sz="1800" dirty="0" smtClean="0"/>
              <a:t> (</a:t>
            </a:r>
            <a:r>
              <a:rPr lang="en-US" sz="1800" dirty="0"/>
              <a:t>from task info: task launch and finish </a:t>
            </a:r>
            <a:r>
              <a:rPr lang="en-US" sz="1800" dirty="0" smtClean="0"/>
              <a:t>time)</a:t>
            </a: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Data analyzed using Spark SQL and </a:t>
            </a:r>
            <a:r>
              <a:rPr lang="en-US" sz="1800" dirty="0" smtClean="0">
                <a:solidFill>
                  <a:srgbClr val="FF0000"/>
                </a:solidFill>
              </a:rPr>
              <a:t>notebooks</a:t>
            </a: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0" y="1123034"/>
            <a:ext cx="4991100" cy="33804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20" y="4426342"/>
            <a:ext cx="910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https://db-blog.web.cern.ch/blog/luca-canali/2017-03-measuring-apache-spark-workload-metrics-performance-troubleshooting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8303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Stragglers – Drill Down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879"/>
            <a:ext cx="3108960" cy="33944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Drill down on </a:t>
            </a:r>
            <a:r>
              <a:rPr lang="en-US" sz="2000" dirty="0" smtClean="0">
                <a:solidFill>
                  <a:srgbClr val="FF0000"/>
                </a:solidFill>
              </a:rPr>
              <a:t>task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latency</a:t>
            </a:r>
            <a:r>
              <a:rPr lang="en-US" sz="2000" dirty="0" smtClean="0"/>
              <a:t> per executor:</a:t>
            </a:r>
          </a:p>
          <a:p>
            <a:pPr marL="0" indent="0">
              <a:buNone/>
            </a:pPr>
            <a:r>
              <a:rPr lang="en-US" sz="2000" dirty="0" smtClean="0"/>
              <a:t>it’s a plot with 3 dimensions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Stragglers due to a few machines in the cluster:</a:t>
            </a:r>
          </a:p>
          <a:p>
            <a:pPr marL="0" indent="0">
              <a:buNone/>
            </a:pPr>
            <a:r>
              <a:rPr lang="en-US" sz="2000" dirty="0" smtClean="0"/>
              <a:t>later identified as </a:t>
            </a:r>
            <a:r>
              <a:rPr lang="en-US" sz="2000" dirty="0" smtClean="0">
                <a:solidFill>
                  <a:srgbClr val="FF0000"/>
                </a:solidFill>
              </a:rPr>
              <a:t>slow</a:t>
            </a:r>
            <a:r>
              <a:rPr lang="en-US" sz="2000" dirty="0" smtClean="0"/>
              <a:t> HW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Lessons learned</a:t>
            </a:r>
            <a:r>
              <a:rPr lang="en-US" sz="2000" dirty="0" smtClean="0"/>
              <a:t>: identify and remove/repair non-performing hardware from the cluster 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7611" y="4426342"/>
            <a:ext cx="79982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From https://github.com/LucaCanali/sparkMeasure/blob/master/examples/SparkTaskMetricsAnalysisExample.ipynb</a:t>
            </a:r>
            <a:endParaRPr lang="en-GB" sz="1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399" y="964788"/>
            <a:ext cx="5122214" cy="34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365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UI – Monitor Executors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1217"/>
            <a:ext cx="8229600" cy="3394472"/>
          </a:xfrm>
        </p:spPr>
        <p:txBody>
          <a:bodyPr/>
          <a:lstStyle/>
          <a:p>
            <a:r>
              <a:rPr lang="en-US" dirty="0" smtClean="0"/>
              <a:t>The Web UI shows details of executors</a:t>
            </a:r>
          </a:p>
          <a:p>
            <a:pPr lvl="1"/>
            <a:r>
              <a:rPr lang="en-US" dirty="0" smtClean="0"/>
              <a:t>Including number of active tasks (+ per-node info)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191634"/>
            <a:ext cx="6791326" cy="2265891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133725" y="3248379"/>
            <a:ext cx="1200150" cy="1337310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362200" y="2751059"/>
            <a:ext cx="51347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 OK: 480 cores allocated and 480 active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647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smtClean="0"/>
              <a:t>Underutilization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2" y="1311172"/>
            <a:ext cx="8229600" cy="3394472"/>
          </a:xfrm>
        </p:spPr>
        <p:txBody>
          <a:bodyPr/>
          <a:lstStyle/>
          <a:p>
            <a:r>
              <a:rPr lang="en-US" dirty="0" smtClean="0"/>
              <a:t>Monitor active tasks with Web UI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2814857"/>
            <a:ext cx="6772275" cy="1484994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2287773" y="3067311"/>
            <a:ext cx="1200150" cy="1337310"/>
          </a:xfrm>
          <a:prstGeom prst="ellipse">
            <a:avLst/>
          </a:prstGeom>
          <a:noFill/>
          <a:ln w="3492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418461" y="2042299"/>
            <a:ext cx="435247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Utilization is low at this snapshot: </a:t>
            </a:r>
          </a:p>
          <a:p>
            <a:r>
              <a:rPr lang="en-US" dirty="0" smtClean="0"/>
              <a:t>480 cores allocated and 48 active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173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Visualize the Number of Active 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134350" cy="339447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Plot as function </a:t>
            </a:r>
            <a:r>
              <a:rPr lang="en-US" sz="2000" dirty="0"/>
              <a:t>of </a:t>
            </a:r>
            <a:r>
              <a:rPr lang="en-US" sz="2000" dirty="0" smtClean="0"/>
              <a:t>time to identify possible under-utilization</a:t>
            </a:r>
          </a:p>
          <a:p>
            <a:pPr lvl="1"/>
            <a:r>
              <a:rPr lang="en-US" sz="1600" dirty="0" err="1" smtClean="0"/>
              <a:t>Grafana</a:t>
            </a:r>
            <a:r>
              <a:rPr lang="en-US" sz="1600" dirty="0" smtClean="0"/>
              <a:t> visualization of number of active tasks for a benchmark job running on 60 executors, 480 cores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52" y="2073122"/>
            <a:ext cx="5605697" cy="2658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24625" y="2436515"/>
            <a:ext cx="2619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source: </a:t>
            </a:r>
            <a:r>
              <a:rPr lang="en-US" b="1" dirty="0"/>
              <a:t>/executor/</a:t>
            </a:r>
            <a:r>
              <a:rPr lang="en-US" b="1" dirty="0" err="1"/>
              <a:t>threadpool</a:t>
            </a:r>
            <a:r>
              <a:rPr lang="en-US" b="1" dirty="0"/>
              <a:t>/</a:t>
            </a:r>
            <a:r>
              <a:rPr lang="en-US" b="1" dirty="0" err="1">
                <a:solidFill>
                  <a:srgbClr val="FF0000"/>
                </a:solidFill>
              </a:rPr>
              <a:t>activeTasks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Transport: </a:t>
            </a:r>
            <a:r>
              <a:rPr lang="en-US" dirty="0" err="1" smtClean="0">
                <a:solidFill>
                  <a:srgbClr val="FF0000"/>
                </a:solidFill>
              </a:rPr>
              <a:t>Dropwizard</a:t>
            </a:r>
            <a:r>
              <a:rPr lang="en-US" dirty="0" smtClean="0"/>
              <a:t> metrics to Graphite sink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4620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 the Number of Active Tasks With </a:t>
            </a:r>
            <a:r>
              <a:rPr lang="en-US" dirty="0" err="1" smtClean="0"/>
              <a:t>Dropwizard</a:t>
            </a:r>
            <a:r>
              <a:rPr lang="en-US" dirty="0" smtClean="0"/>
              <a:t> Metrics 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1"/>
            <a:ext cx="8410575" cy="3394472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Dropwizard</a:t>
            </a:r>
            <a:r>
              <a:rPr lang="en-US" sz="2000" dirty="0" smtClean="0"/>
              <a:t> metrics library is integrated with Spark</a:t>
            </a:r>
          </a:p>
          <a:p>
            <a:pPr lvl="1"/>
            <a:r>
              <a:rPr lang="en-US" sz="1600" dirty="0" smtClean="0"/>
              <a:t>Provides configurable data sources and sinks. Details in doc and </a:t>
            </a:r>
            <a:r>
              <a:rPr lang="en-US" sz="1600" dirty="0" err="1" smtClean="0"/>
              <a:t>config</a:t>
            </a:r>
            <a:r>
              <a:rPr lang="en-US" sz="1600" dirty="0" smtClean="0"/>
              <a:t> file “</a:t>
            </a:r>
            <a:r>
              <a:rPr lang="en-US" sz="1600" dirty="0" err="1" smtClean="0"/>
              <a:t>metrics.properties</a:t>
            </a:r>
            <a:r>
              <a:rPr lang="en-US" sz="1600" dirty="0" smtClean="0"/>
              <a:t>”</a:t>
            </a:r>
          </a:p>
          <a:p>
            <a:pPr marL="457200" lvl="1" indent="0">
              <a:buNone/>
            </a:pPr>
            <a:r>
              <a:rPr lang="en-US" sz="1600" b="1" dirty="0" smtClean="0"/>
              <a:t>    --</a:t>
            </a:r>
            <a:r>
              <a:rPr lang="en-US" sz="1600" b="1" dirty="0" err="1"/>
              <a:t>conf</a:t>
            </a:r>
            <a:r>
              <a:rPr lang="en-US" sz="1600" b="1" dirty="0"/>
              <a:t> </a:t>
            </a:r>
            <a:r>
              <a:rPr lang="en-US" sz="1600" b="1" dirty="0" err="1" smtClean="0"/>
              <a:t>spark.metrics.conf</a:t>
            </a:r>
            <a:r>
              <a:rPr lang="en-US" sz="1600" b="1" dirty="0" smtClean="0"/>
              <a:t>=</a:t>
            </a:r>
            <a:r>
              <a:rPr lang="en-US" sz="1600" b="1" dirty="0" err="1" smtClean="0"/>
              <a:t>metrics.properties</a:t>
            </a:r>
            <a:endParaRPr lang="en-US" sz="2000" dirty="0" smtClean="0"/>
          </a:p>
          <a:p>
            <a:r>
              <a:rPr lang="en-US" sz="2000" dirty="0" smtClean="0"/>
              <a:t>Spark data sources:</a:t>
            </a:r>
          </a:p>
          <a:p>
            <a:pPr lvl="1"/>
            <a:r>
              <a:rPr lang="en-US" sz="1600" dirty="0" smtClean="0"/>
              <a:t>Can be optional, </a:t>
            </a:r>
            <a:r>
              <a:rPr lang="en-US" sz="1600" dirty="0"/>
              <a:t>as the </a:t>
            </a:r>
            <a:r>
              <a:rPr lang="en-US" sz="1600" dirty="0" err="1" smtClean="0"/>
              <a:t>JvmSource</a:t>
            </a:r>
            <a:r>
              <a:rPr lang="en-US" sz="1600" dirty="0" smtClean="0"/>
              <a:t> or “on by default”, as the executor source</a:t>
            </a:r>
          </a:p>
          <a:p>
            <a:pPr lvl="1"/>
            <a:r>
              <a:rPr lang="en-US" sz="1600" dirty="0" smtClean="0"/>
              <a:t>Notably the gauge: </a:t>
            </a:r>
            <a:r>
              <a:rPr lang="en-US" sz="1600" b="1" dirty="0" smtClean="0"/>
              <a:t>/executor/</a:t>
            </a:r>
            <a:r>
              <a:rPr lang="en-US" sz="1600" b="1" dirty="0" err="1" smtClean="0"/>
              <a:t>threadpool</a:t>
            </a:r>
            <a:r>
              <a:rPr lang="en-US" sz="1600" b="1" dirty="0" smtClean="0"/>
              <a:t>/</a:t>
            </a:r>
            <a:r>
              <a:rPr lang="en-US" sz="1600" b="1" dirty="0" err="1" smtClean="0">
                <a:solidFill>
                  <a:srgbClr val="FF0000"/>
                </a:solidFill>
              </a:rPr>
              <a:t>activeTasks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1"/>
            <a:r>
              <a:rPr lang="en-US" sz="1600" dirty="0"/>
              <a:t>Note: executor source also has info on I/O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sz="1600" dirty="0" smtClean="0"/>
              <a:t>Metrics are sent directly by each executor -&gt; no need to pass via the driver.</a:t>
            </a:r>
            <a:endParaRPr lang="en-US" sz="1600" dirty="0"/>
          </a:p>
          <a:p>
            <a:pPr lvl="1"/>
            <a:r>
              <a:rPr lang="en-US" sz="1600" dirty="0"/>
              <a:t>More details: see source code “</a:t>
            </a:r>
            <a:r>
              <a:rPr lang="en-US" sz="1600" dirty="0" err="1"/>
              <a:t>ExecutorSource.scala</a:t>
            </a:r>
            <a:r>
              <a:rPr lang="en-US" sz="1600" dirty="0"/>
              <a:t>”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9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and Future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924"/>
            <a:ext cx="8229600" cy="3394472"/>
          </a:xfrm>
        </p:spPr>
        <p:txBody>
          <a:bodyPr>
            <a:noAutofit/>
          </a:bodyPr>
          <a:lstStyle/>
          <a:p>
            <a:r>
              <a:rPr lang="en-US" sz="2000" dirty="0" smtClean="0"/>
              <a:t>Many important topics not covered here</a:t>
            </a:r>
          </a:p>
          <a:p>
            <a:pPr lvl="1"/>
            <a:r>
              <a:rPr lang="en-US" sz="1600" dirty="0" smtClean="0"/>
              <a:t>Such as investigations and optimization of </a:t>
            </a:r>
            <a:r>
              <a:rPr lang="en-US" sz="1600" dirty="0" smtClean="0">
                <a:solidFill>
                  <a:srgbClr val="FF0000"/>
                </a:solidFill>
              </a:rPr>
              <a:t>shuffle</a:t>
            </a:r>
            <a:r>
              <a:rPr lang="en-US" sz="1600" dirty="0" smtClean="0"/>
              <a:t> operations, </a:t>
            </a:r>
            <a:r>
              <a:rPr lang="en-US" sz="1600" dirty="0" smtClean="0">
                <a:solidFill>
                  <a:srgbClr val="FF0000"/>
                </a:solidFill>
              </a:rPr>
              <a:t>SQL plans</a:t>
            </a:r>
            <a:r>
              <a:rPr lang="en-US" sz="1600" dirty="0" smtClean="0"/>
              <a:t>, </a:t>
            </a:r>
            <a:r>
              <a:rPr lang="en-US" sz="1600" dirty="0" err="1" smtClean="0"/>
              <a:t>etc</a:t>
            </a:r>
            <a:r>
              <a:rPr lang="en-US" sz="1600" dirty="0" smtClean="0"/>
              <a:t> </a:t>
            </a:r>
          </a:p>
          <a:p>
            <a:pPr lvl="1"/>
            <a:r>
              <a:rPr lang="en-US" sz="1600" dirty="0"/>
              <a:t>Understanding root causes of </a:t>
            </a:r>
            <a:r>
              <a:rPr lang="en-US" sz="1600" dirty="0" smtClean="0">
                <a:solidFill>
                  <a:srgbClr val="FF0000"/>
                </a:solidFill>
              </a:rPr>
              <a:t>stragglers</a:t>
            </a:r>
            <a:r>
              <a:rPr lang="en-US" sz="1600" dirty="0" smtClean="0"/>
              <a:t>, long tails and issues related to efficient utilization of available cores/resources can </a:t>
            </a:r>
            <a:r>
              <a:rPr lang="en-US" sz="1600" dirty="0"/>
              <a:t>be </a:t>
            </a:r>
            <a:r>
              <a:rPr lang="en-US" sz="1600" dirty="0" smtClean="0"/>
              <a:t>hard</a:t>
            </a:r>
          </a:p>
          <a:p>
            <a:r>
              <a:rPr lang="en-US" sz="2000" dirty="0" smtClean="0"/>
              <a:t>Current tools to measure Spark performance are very useful.. but:</a:t>
            </a:r>
          </a:p>
          <a:p>
            <a:pPr lvl="1"/>
            <a:r>
              <a:rPr lang="en-US" sz="1600" dirty="0" smtClean="0"/>
              <a:t>Instrumentation does not yet provide a way to directly </a:t>
            </a:r>
            <a:r>
              <a:rPr lang="en-US" sz="1600" dirty="0" smtClean="0">
                <a:solidFill>
                  <a:srgbClr val="FF0000"/>
                </a:solidFill>
              </a:rPr>
              <a:t>find bottlenecks</a:t>
            </a:r>
          </a:p>
          <a:p>
            <a:pPr lvl="2"/>
            <a:r>
              <a:rPr lang="en-US" sz="1400" dirty="0" smtClean="0"/>
              <a:t>Identify where time is spent and critical resources for job latency </a:t>
            </a:r>
          </a:p>
          <a:p>
            <a:pPr lvl="2"/>
            <a:r>
              <a:rPr lang="en-US" sz="1400" dirty="0" smtClean="0"/>
              <a:t>See Kay </a:t>
            </a:r>
            <a:r>
              <a:rPr lang="en-US" sz="1400" dirty="0" err="1"/>
              <a:t>Ousterhout</a:t>
            </a:r>
            <a:r>
              <a:rPr lang="en-US" sz="1400" dirty="0"/>
              <a:t> </a:t>
            </a:r>
            <a:r>
              <a:rPr lang="en-US" sz="1400" dirty="0" smtClean="0"/>
              <a:t>on “</a:t>
            </a:r>
            <a:r>
              <a:rPr lang="en-GB" sz="1400" dirty="0"/>
              <a:t>Re-Architecting Spark For Performance </a:t>
            </a:r>
            <a:r>
              <a:rPr lang="en-GB" sz="1400" dirty="0" err="1" smtClean="0"/>
              <a:t>Understandability</a:t>
            </a:r>
            <a:r>
              <a:rPr lang="en-GB" sz="1400" dirty="0" smtClean="0"/>
              <a:t>”</a:t>
            </a:r>
            <a:endParaRPr lang="en-US" sz="1400" dirty="0" smtClean="0"/>
          </a:p>
          <a:p>
            <a:pPr lvl="1"/>
            <a:r>
              <a:rPr lang="en-US" sz="1600" dirty="0" smtClean="0"/>
              <a:t>Currently difficult to link measurements of </a:t>
            </a:r>
            <a:r>
              <a:rPr lang="en-US" sz="1600" dirty="0" smtClean="0">
                <a:solidFill>
                  <a:srgbClr val="FF0000"/>
                </a:solidFill>
              </a:rPr>
              <a:t>OS metrics </a:t>
            </a:r>
            <a:r>
              <a:rPr lang="en-US" sz="1600" dirty="0" smtClean="0"/>
              <a:t>and Spark metrics</a:t>
            </a:r>
          </a:p>
          <a:p>
            <a:pPr lvl="2"/>
            <a:r>
              <a:rPr lang="en-US" sz="1400" dirty="0" smtClean="0"/>
              <a:t>Difficult to understand time spent for HDFS I/O (see </a:t>
            </a:r>
            <a:r>
              <a:rPr lang="en-GB" sz="1400" dirty="0">
                <a:hlinkClick r:id="rId2"/>
              </a:rPr>
              <a:t>HADOOP-11873</a:t>
            </a:r>
            <a:r>
              <a:rPr lang="en-US" sz="1400" dirty="0" smtClean="0"/>
              <a:t>)</a:t>
            </a:r>
          </a:p>
          <a:p>
            <a:pPr lvl="1"/>
            <a:r>
              <a:rPr lang="en-US" sz="1600" dirty="0" smtClean="0"/>
              <a:t>Improvements on user-facing </a:t>
            </a:r>
            <a:r>
              <a:rPr lang="en-US" sz="1600" dirty="0" smtClean="0">
                <a:solidFill>
                  <a:srgbClr val="FF0000"/>
                </a:solidFill>
              </a:rPr>
              <a:t>tools</a:t>
            </a:r>
          </a:p>
          <a:p>
            <a:pPr lvl="2"/>
            <a:r>
              <a:rPr lang="en-US" sz="1400" dirty="0" smtClean="0"/>
              <a:t>Currently investigating linking Spark executor metrics sources and </a:t>
            </a:r>
            <a:r>
              <a:rPr lang="en-US" sz="1400" dirty="0" err="1" smtClean="0"/>
              <a:t>Dropwizard</a:t>
            </a:r>
            <a:r>
              <a:rPr lang="en-US" sz="1400" dirty="0" smtClean="0"/>
              <a:t> sink/</a:t>
            </a:r>
            <a:r>
              <a:rPr lang="en-US" sz="1400" dirty="0" err="1" smtClean="0"/>
              <a:t>Grafana</a:t>
            </a:r>
            <a:r>
              <a:rPr lang="en-US" sz="1400" dirty="0" smtClean="0"/>
              <a:t> visualization (see </a:t>
            </a:r>
            <a:r>
              <a:rPr lang="en-GB" sz="1400" dirty="0" smtClean="0">
                <a:hlinkClick r:id="rId3"/>
              </a:rPr>
              <a:t>SPARK-22190</a:t>
            </a:r>
            <a:r>
              <a:rPr lang="en-GB" sz="1400" dirty="0" smtClean="0"/>
              <a:t>) </a:t>
            </a:r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26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Think</a:t>
            </a:r>
            <a:r>
              <a:rPr lang="en-US" dirty="0" smtClean="0"/>
              <a:t> clearly about performance</a:t>
            </a:r>
          </a:p>
          <a:p>
            <a:pPr lvl="1"/>
            <a:r>
              <a:rPr lang="en-US" dirty="0" smtClean="0"/>
              <a:t>Approach it as a problem in experimental science</a:t>
            </a:r>
          </a:p>
          <a:p>
            <a:pPr lvl="1"/>
            <a:r>
              <a:rPr lang="en-US" dirty="0" smtClean="0"/>
              <a:t>Measure – build models – test – produce actionable results</a:t>
            </a:r>
          </a:p>
          <a:p>
            <a:r>
              <a:rPr lang="en-US" dirty="0" smtClean="0"/>
              <a:t>Know your </a:t>
            </a:r>
            <a:r>
              <a:rPr lang="en-US" dirty="0" smtClean="0">
                <a:solidFill>
                  <a:srgbClr val="FF0000"/>
                </a:solidFill>
              </a:rPr>
              <a:t>tools</a:t>
            </a:r>
          </a:p>
          <a:p>
            <a:pPr lvl="1"/>
            <a:r>
              <a:rPr lang="en-US" dirty="0" smtClean="0"/>
              <a:t>Experiment with the toolset – active benchmarking to understand how your application works – know the tools’ limitations</a:t>
            </a:r>
          </a:p>
          <a:p>
            <a:r>
              <a:rPr lang="en-US" dirty="0" smtClean="0"/>
              <a:t>Measure, </a:t>
            </a:r>
            <a:r>
              <a:rPr lang="en-US" dirty="0" smtClean="0">
                <a:solidFill>
                  <a:srgbClr val="FF0000"/>
                </a:solidFill>
              </a:rPr>
              <a:t>build</a:t>
            </a:r>
            <a:r>
              <a:rPr lang="en-US" dirty="0" smtClean="0"/>
              <a:t> tools and </a:t>
            </a:r>
            <a:r>
              <a:rPr lang="en-US" dirty="0" smtClean="0">
                <a:solidFill>
                  <a:srgbClr val="FF0000"/>
                </a:solidFill>
              </a:rPr>
              <a:t>share</a:t>
            </a:r>
            <a:r>
              <a:rPr lang="en-US" dirty="0" smtClean="0"/>
              <a:t> results!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Spark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is a field of great interest</a:t>
            </a:r>
          </a:p>
          <a:p>
            <a:pPr lvl="1"/>
            <a:r>
              <a:rPr lang="en-US" dirty="0"/>
              <a:t>Many gains to be made + a rapidly developing topic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34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Acknowledgements and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CERN</a:t>
            </a:r>
          </a:p>
          <a:p>
            <a:pPr lvl="1"/>
            <a:r>
              <a:rPr lang="en-US" dirty="0" smtClean="0"/>
              <a:t>Members of Hadoop and Spark service and CERN+HEP users community</a:t>
            </a:r>
          </a:p>
          <a:p>
            <a:pPr lvl="1"/>
            <a:r>
              <a:rPr lang="en-US" dirty="0" smtClean="0"/>
              <a:t>Special thanks to Zbigniew Baranowski, Prasanth Kothuri</a:t>
            </a:r>
            <a:r>
              <a:rPr lang="en-US" dirty="0"/>
              <a:t>, Viktor Khristenko, Kacper </a:t>
            </a:r>
            <a:r>
              <a:rPr lang="en-US" dirty="0" smtClean="0"/>
              <a:t>Surdy</a:t>
            </a:r>
          </a:p>
          <a:p>
            <a:pPr lvl="1"/>
            <a:r>
              <a:rPr lang="en-US" dirty="0" smtClean="0"/>
              <a:t>Many lessons learned over the years from the RDBMS community</a:t>
            </a:r>
            <a:r>
              <a:rPr lang="en-US" dirty="0"/>
              <a:t>, notably </a:t>
            </a:r>
            <a:r>
              <a:rPr lang="en-US" dirty="0" smtClean="0">
                <a:hlinkClick r:id="rId2"/>
              </a:rPr>
              <a:t>www.oaktable.net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Relevant links</a:t>
            </a:r>
          </a:p>
          <a:p>
            <a:pPr lvl="1"/>
            <a:r>
              <a:rPr lang="en-US" dirty="0"/>
              <a:t>Material </a:t>
            </a:r>
            <a:r>
              <a:rPr lang="en-US" dirty="0" smtClean="0"/>
              <a:t>by Brendan Gregg (</a:t>
            </a:r>
            <a:r>
              <a:rPr lang="en-US" dirty="0" smtClean="0">
                <a:hlinkClick r:id="rId3"/>
              </a:rPr>
              <a:t>www.brendangregg.com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info: links to blog and notes at </a:t>
            </a:r>
            <a:r>
              <a:rPr lang="en-US" dirty="0" smtClean="0">
                <a:hlinkClick r:id="rId4"/>
              </a:rPr>
              <a:t>http://cern.ch/canali</a:t>
            </a:r>
            <a:r>
              <a:rPr lang="en-US" dirty="0" smtClean="0"/>
              <a:t> 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7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for This Work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Understanding </a:t>
            </a:r>
            <a:r>
              <a:rPr lang="en-US" dirty="0"/>
              <a:t>Spark workloads </a:t>
            </a:r>
          </a:p>
          <a:p>
            <a:pPr lvl="1"/>
            <a:r>
              <a:rPr lang="en-US" dirty="0" smtClean="0"/>
              <a:t>Understanding technology (where are the bottlenecks, how much do Spark jobs scale, </a:t>
            </a:r>
            <a:r>
              <a:rPr lang="en-US" dirty="0" err="1" smtClean="0"/>
              <a:t>etc</a:t>
            </a:r>
            <a:r>
              <a:rPr lang="en-US" dirty="0" smtClean="0"/>
              <a:t>?)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Capacity</a:t>
            </a:r>
            <a:r>
              <a:rPr lang="en-US" dirty="0"/>
              <a:t> planning: benchmark platforms</a:t>
            </a:r>
          </a:p>
          <a:p>
            <a:r>
              <a:rPr lang="en-US" dirty="0"/>
              <a:t>Provide our users </a:t>
            </a:r>
            <a:r>
              <a:rPr lang="en-US" dirty="0" smtClean="0"/>
              <a:t>with a range of </a:t>
            </a:r>
            <a:r>
              <a:rPr lang="en-US" dirty="0">
                <a:solidFill>
                  <a:srgbClr val="FF0000"/>
                </a:solidFill>
              </a:rPr>
              <a:t>monitoring tools</a:t>
            </a:r>
            <a:endParaRPr lang="en-US" dirty="0"/>
          </a:p>
          <a:p>
            <a:r>
              <a:rPr lang="en-US" dirty="0" smtClean="0"/>
              <a:t>Measurements </a:t>
            </a:r>
            <a:r>
              <a:rPr lang="en-US" dirty="0"/>
              <a:t>and troubleshooting Spark SQL</a:t>
            </a:r>
          </a:p>
          <a:p>
            <a:pPr lvl="1"/>
            <a:r>
              <a:rPr lang="en-US" dirty="0" smtClean="0"/>
              <a:t>Structured data in Parquet for data analytics</a:t>
            </a:r>
            <a:endParaRPr lang="en-US" dirty="0"/>
          </a:p>
          <a:p>
            <a:pPr lvl="1"/>
            <a:r>
              <a:rPr lang="en-US" dirty="0"/>
              <a:t>Spark-ROOT (project on using Spark for physics data)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3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of This Talk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Topic is vast, I will just share some </a:t>
            </a:r>
            <a:r>
              <a:rPr lang="en-US" dirty="0"/>
              <a:t>ideas and </a:t>
            </a:r>
            <a:r>
              <a:rPr lang="en-US" dirty="0" smtClean="0">
                <a:solidFill>
                  <a:srgbClr val="FF0000"/>
                </a:solidFill>
              </a:rPr>
              <a:t>lessons learned</a:t>
            </a:r>
          </a:p>
          <a:p>
            <a:r>
              <a:rPr lang="en-US" dirty="0" smtClean="0"/>
              <a:t>How to approach performance troubleshooting, benchmarking and relevant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</a:p>
          <a:p>
            <a:r>
              <a:rPr lang="en-US" dirty="0" smtClean="0"/>
              <a:t>Data sources and </a:t>
            </a:r>
            <a:r>
              <a:rPr lang="en-US" dirty="0" smtClean="0">
                <a:solidFill>
                  <a:srgbClr val="FF0000"/>
                </a:solidFill>
              </a:rPr>
              <a:t>tools</a:t>
            </a:r>
            <a:r>
              <a:rPr lang="en-US" dirty="0" smtClean="0"/>
              <a:t> to measure Spark workloads, challenges at </a:t>
            </a:r>
            <a:r>
              <a:rPr lang="en-US" dirty="0" smtClean="0">
                <a:solidFill>
                  <a:srgbClr val="FF0000"/>
                </a:solidFill>
              </a:rPr>
              <a:t>scale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Examples</a:t>
            </a:r>
            <a:r>
              <a:rPr lang="en-US" dirty="0" smtClean="0"/>
              <a:t> and lessons </a:t>
            </a:r>
            <a:r>
              <a:rPr lang="en-US" smtClean="0"/>
              <a:t>learned with </a:t>
            </a:r>
            <a:r>
              <a:rPr lang="en-US" dirty="0" smtClean="0"/>
              <a:t>some key tools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820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Just measuring performance metrics is easy</a:t>
            </a:r>
          </a:p>
          <a:p>
            <a:r>
              <a:rPr lang="en-US" dirty="0" smtClean="0"/>
              <a:t>Producing actionable insights requires </a:t>
            </a:r>
            <a:r>
              <a:rPr lang="en-US" dirty="0" smtClean="0">
                <a:solidFill>
                  <a:srgbClr val="FF0000"/>
                </a:solidFill>
              </a:rPr>
              <a:t>effort</a:t>
            </a:r>
            <a:r>
              <a:rPr lang="en-US" dirty="0" smtClean="0"/>
              <a:t> and preparation</a:t>
            </a:r>
          </a:p>
          <a:p>
            <a:pPr lvl="1"/>
            <a:r>
              <a:rPr lang="en-US" dirty="0" smtClean="0"/>
              <a:t>Methods on how to approach troubleshooting performance</a:t>
            </a:r>
          </a:p>
          <a:p>
            <a:pPr lvl="1"/>
            <a:r>
              <a:rPr lang="en-US" dirty="0" smtClean="0"/>
              <a:t>How to gather relevant </a:t>
            </a:r>
            <a:r>
              <a:rPr lang="en-US" dirty="0" smtClean="0">
                <a:solidFill>
                  <a:srgbClr val="FF0000"/>
                </a:solidFill>
              </a:rPr>
              <a:t>data</a:t>
            </a:r>
          </a:p>
          <a:p>
            <a:pPr lvl="2"/>
            <a:r>
              <a:rPr lang="en-US" dirty="0" smtClean="0"/>
              <a:t>Need to use the right </a:t>
            </a:r>
            <a:r>
              <a:rPr lang="en-US" dirty="0" smtClean="0">
                <a:solidFill>
                  <a:srgbClr val="FF0000"/>
                </a:solidFill>
              </a:rPr>
              <a:t>tools</a:t>
            </a:r>
            <a:r>
              <a:rPr lang="en-US" sz="2100" dirty="0"/>
              <a:t>, possibly many tools</a:t>
            </a:r>
          </a:p>
          <a:p>
            <a:pPr lvl="2"/>
            <a:r>
              <a:rPr lang="en-US" dirty="0" smtClean="0"/>
              <a:t>Be aware of the </a:t>
            </a:r>
            <a:r>
              <a:rPr lang="en-US" dirty="0" smtClean="0">
                <a:solidFill>
                  <a:srgbClr val="FF0000"/>
                </a:solidFill>
              </a:rPr>
              <a:t>limitations</a:t>
            </a:r>
            <a:r>
              <a:rPr lang="en-US" dirty="0" smtClean="0"/>
              <a:t> of your tools</a:t>
            </a:r>
          </a:p>
          <a:p>
            <a:pPr lvl="1"/>
            <a:r>
              <a:rPr lang="en-US" dirty="0" smtClean="0"/>
              <a:t>Know your product internals: there are many “moving parts”</a:t>
            </a:r>
          </a:p>
          <a:p>
            <a:pPr lvl="1"/>
            <a:r>
              <a:rPr lang="en-US" dirty="0" smtClean="0"/>
              <a:t>Model and understand </a:t>
            </a:r>
            <a:r>
              <a:rPr lang="en-US" dirty="0" smtClean="0">
                <a:solidFill>
                  <a:srgbClr val="FF0000"/>
                </a:solidFill>
              </a:rPr>
              <a:t>root causes </a:t>
            </a:r>
            <a:r>
              <a:rPr lang="en-US" dirty="0" smtClean="0"/>
              <a:t>from effects</a:t>
            </a:r>
          </a:p>
          <a:p>
            <a:pPr lvl="1"/>
            <a:endParaRPr lang="en-US" dirty="0" smtClean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50" y="252015"/>
            <a:ext cx="1385887" cy="12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6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Anti-Pattern: The Marketing Benchmark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6249"/>
            <a:ext cx="3887429" cy="339447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over-simplified benchmark graph</a:t>
            </a:r>
          </a:p>
          <a:p>
            <a:r>
              <a:rPr lang="en-US" sz="2400" dirty="0"/>
              <a:t>Does not tell you </a:t>
            </a:r>
            <a:r>
              <a:rPr lang="en-US" sz="2400" dirty="0" smtClean="0">
                <a:solidFill>
                  <a:srgbClr val="FF0000"/>
                </a:solidFill>
              </a:rPr>
              <a:t>why </a:t>
            </a:r>
            <a:r>
              <a:rPr lang="en-US" sz="2400" dirty="0" smtClean="0"/>
              <a:t>B is better than A  </a:t>
            </a:r>
            <a:endParaRPr lang="en-US" sz="2400" dirty="0"/>
          </a:p>
          <a:p>
            <a:r>
              <a:rPr lang="en-US" sz="2400" dirty="0" smtClean="0"/>
              <a:t>To understand, you need </a:t>
            </a:r>
            <a:r>
              <a:rPr lang="en-US" sz="2400" dirty="0"/>
              <a:t>more context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root cause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919642"/>
              </p:ext>
            </p:extLst>
          </p:nvPr>
        </p:nvGraphicFramePr>
        <p:xfrm>
          <a:off x="4166419" y="1200151"/>
          <a:ext cx="4704736" cy="351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63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for Speed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one is faster?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20x                          10x                      1x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FC35-8581-2540-BBFB-5CB35188AE8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#EUdev2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08" y="1891802"/>
            <a:ext cx="1979435" cy="11718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931" y="1737614"/>
            <a:ext cx="2175960" cy="12402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52" y="1725561"/>
            <a:ext cx="1806578" cy="150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64863"/>
      </a:dk2>
      <a:lt2>
        <a:srgbClr val="EEECE1"/>
      </a:lt2>
      <a:accent1>
        <a:srgbClr val="2D8EC5"/>
      </a:accent1>
      <a:accent2>
        <a:srgbClr val="9B6897"/>
      </a:accent2>
      <a:accent3>
        <a:srgbClr val="8FC230"/>
      </a:accent3>
      <a:accent4>
        <a:srgbClr val="EEB411"/>
      </a:accent4>
      <a:accent5>
        <a:srgbClr val="6AB2BF"/>
      </a:accent5>
      <a:accent6>
        <a:srgbClr val="F74C3C"/>
      </a:accent6>
      <a:hlink>
        <a:srgbClr val="1F80CC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FC23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SEu2017-Slide-Template" id="{34D530EB-DEEE-B844-8F8E-750DC6E527F9}" vid="{18DC7542-10C0-C648-A82E-3E0BE9529F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SSEu2017-Slide-Template</Template>
  <TotalTime>24633</TotalTime>
  <Words>3208</Words>
  <Application>Microsoft Office PowerPoint</Application>
  <PresentationFormat>On-screen Show (16:9)</PresentationFormat>
  <Paragraphs>544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Wingdings</vt:lpstr>
      <vt:lpstr>Office Theme</vt:lpstr>
      <vt:lpstr>PowerPoint Presentation</vt:lpstr>
      <vt:lpstr>About Luca</vt:lpstr>
      <vt:lpstr>CERN and the Large Hadron Collider</vt:lpstr>
      <vt:lpstr>Apache Spark @ </vt:lpstr>
      <vt:lpstr>Motivations for This Work </vt:lpstr>
      <vt:lpstr>Outlook of This Talk</vt:lpstr>
      <vt:lpstr>Challenges</vt:lpstr>
      <vt:lpstr>Anti-Pattern: The Marketing Benchmark</vt:lpstr>
      <vt:lpstr>Benchmark for Speed</vt:lpstr>
      <vt:lpstr>Adapt Answer to Circumstances</vt:lpstr>
      <vt:lpstr>Active Benchmarking</vt:lpstr>
      <vt:lpstr>Troubleshooting by Understanding</vt:lpstr>
      <vt:lpstr>Actionable Measurement Data</vt:lpstr>
      <vt:lpstr>Measuring Spark</vt:lpstr>
      <vt:lpstr>Spark and Monitoring Tools</vt:lpstr>
      <vt:lpstr>Web UI</vt:lpstr>
      <vt:lpstr>Execution Plans and DAGs</vt:lpstr>
      <vt:lpstr>Web UI Event Timeline</vt:lpstr>
      <vt:lpstr>REST API – Spark Metrics</vt:lpstr>
      <vt:lpstr>EventLog – Stores Web UI History</vt:lpstr>
      <vt:lpstr>Spark Executor Task Metrics</vt:lpstr>
      <vt:lpstr>Task Info, Accumulables, SQL Metrics</vt:lpstr>
      <vt:lpstr>EventLog Analytics Using Spark SQL</vt:lpstr>
      <vt:lpstr>Drill Down Into Executor Task Metrics</vt:lpstr>
      <vt:lpstr>Read Metrics with sparkMeasure</vt:lpstr>
      <vt:lpstr>Notebooks and sparkMeasure</vt:lpstr>
      <vt:lpstr>Collecting Info Using Spark Listener</vt:lpstr>
      <vt:lpstr>Examples – Parquet I/O</vt:lpstr>
      <vt:lpstr>Parquet I/O – Filter Push Down</vt:lpstr>
      <vt:lpstr>Parquet I/O – Drill Down</vt:lpstr>
      <vt:lpstr>CPU and I/O Reading Parquet Files</vt:lpstr>
      <vt:lpstr>Stack Profiling and Flame Graphs</vt:lpstr>
      <vt:lpstr>How Does Your Workload Scale?</vt:lpstr>
      <vt:lpstr>Are CPUs Processing Instructions or Stalling for Memory?</vt:lpstr>
      <vt:lpstr>Lessons Learned – Measuring CPU</vt:lpstr>
      <vt:lpstr>Pitfalls: CPU Utilization at High Load</vt:lpstr>
      <vt:lpstr>Lessons Learned on Garbage Collection and CPU Usage</vt:lpstr>
      <vt:lpstr>Performance at Scale: Keep Systems Resources Busy</vt:lpstr>
      <vt:lpstr>Issues With Stragglers</vt:lpstr>
      <vt:lpstr>Investigate Stragglers With Analytics on “Task Info” Data</vt:lpstr>
      <vt:lpstr>Task Stragglers – Drill Down </vt:lpstr>
      <vt:lpstr>Web UI – Monitor Executors </vt:lpstr>
      <vt:lpstr>Example of Underutilization </vt:lpstr>
      <vt:lpstr>Visualize the Number of Active Tasks</vt:lpstr>
      <vt:lpstr>Measure the Number of Active Tasks With Dropwizard Metrics Library</vt:lpstr>
      <vt:lpstr>Limitations and Future Work</vt:lpstr>
      <vt:lpstr>Conclusions</vt:lpstr>
      <vt:lpstr>Acknowledgements and References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Canali</dc:creator>
  <cp:lastModifiedBy>Luca Canali</cp:lastModifiedBy>
  <cp:revision>194</cp:revision>
  <dcterms:created xsi:type="dcterms:W3CDTF">2017-10-05T20:30:04Z</dcterms:created>
  <dcterms:modified xsi:type="dcterms:W3CDTF">2017-10-24T13:22:33Z</dcterms:modified>
</cp:coreProperties>
</file>