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Roboto-regular.fnt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Roboto-italic.fntdata"/><Relationship Id="rId6" Type="http://schemas.openxmlformats.org/officeDocument/2006/relationships/slide" Target="slides/slide2.xml"/><Relationship Id="rId18" Type="http://schemas.openxmlformats.org/officeDocument/2006/relationships/font" Target="fonts/Roboto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5ebef5f25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5ebef5f25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5ebef5f25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5ebef5f25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5ebef5f25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5ebef5f25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5ebef5f25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5ebef5f25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5ebef5f25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5ebef5f25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5ebef5f25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5ebef5f25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5ebef5f25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5ebef5f25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5ebef5f25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5ebef5f25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5ebef5f25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5ebef5f25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5ebef5f25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5ebef5f25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5ebef5f25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5ebef5f25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 2: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Pointers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Christine Zhou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Reverse</a:t>
            </a:r>
            <a:endParaRPr/>
          </a:p>
        </p:txBody>
      </p:sp>
      <p:sp>
        <p:nvSpPr>
          <p:cNvPr id="141" name="Google Shape;141;p2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Implement the following method, which reverses an IntList non-destructively.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/** Non-destructively reverses an IntList L. Do not modify the original</a:t>
            </a:r>
            <a:endParaRPr sz="15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* IntList. */</a:t>
            </a:r>
            <a:endParaRPr sz="15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public static IntList reverseNondestructive(IntList L) {</a:t>
            </a:r>
            <a:endParaRPr sz="15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5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>
                <a:solidFill>
                  <a:srgbClr val="000000"/>
                </a:solidFill>
              </a:rPr>
              <a:t>What does non-destructively mean?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>
                <a:solidFill>
                  <a:srgbClr val="000000"/>
                </a:solidFill>
              </a:rPr>
              <a:t>How do we iterate through this list? Can we go backwards?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lang="en">
                <a:solidFill>
                  <a:srgbClr val="000000"/>
                </a:solidFill>
              </a:rPr>
              <a:t>We can only go forwards, so what does that say about how we create this reversed list?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Shifting a Linked List</a:t>
            </a:r>
            <a:endParaRPr/>
          </a:p>
        </p:txBody>
      </p:sp>
      <p:sp>
        <p:nvSpPr>
          <p:cNvPr id="147" name="Google Shape;147;p2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Implement the following methods to circularly shift an IntList to the left destructively and non-destructively.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/** Destructively shifts the elements of the given IntList L to</a:t>
            </a:r>
            <a:endParaRPr sz="15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* the left by one position (e.g. if the original list is</a:t>
            </a:r>
            <a:endParaRPr sz="15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* (5, 4, 9, 1, 2, 3) then this method should return the list</a:t>
            </a:r>
            <a:endParaRPr sz="15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* (4, 9, 1, 2, 3, 5)). Returns the first node in the shifted list.</a:t>
            </a:r>
            <a:endParaRPr sz="15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* Don’t use ’new’; modify the original IntList. */</a:t>
            </a:r>
            <a:endParaRPr sz="15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public static IntList shiftListDestructive(IntList L) {</a:t>
            </a:r>
            <a:endParaRPr sz="15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5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Shifting a Linked List</a:t>
            </a:r>
            <a:endParaRPr/>
          </a:p>
        </p:txBody>
      </p:sp>
      <p:sp>
        <p:nvSpPr>
          <p:cNvPr id="153" name="Google Shape;153;p2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/** Non-destructively shifts the elements of the given</a:t>
            </a:r>
            <a:endParaRPr sz="15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* IntList L to the left by one position. Returns the first node in the</a:t>
            </a:r>
            <a:endParaRPr sz="15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* shifted list. Don’t modify the original IntList. */</a:t>
            </a:r>
            <a:endParaRPr sz="15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public static IntList shiftListNondestructive(IntList L) {</a:t>
            </a:r>
            <a:endParaRPr sz="15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5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>
                <a:solidFill>
                  <a:srgbClr val="000000"/>
                </a:solidFill>
              </a:rPr>
              <a:t>Think about what pointers you will need to keep track of (you’ll need more than 1!)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>
                <a:solidFill>
                  <a:srgbClr val="000000"/>
                </a:solidFill>
              </a:rPr>
              <a:t>How many base cases are there?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Announcements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Review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Worksheet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Announcements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Happy three-day weekend!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HW1 due Friday 9/8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Proj0 due Tuesday 9/18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Get started ASAP!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Labs are due at midnight on Fridays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Discussion survey: tinyurl.com/czdisc2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Review: Defining Classes</a:t>
            </a:r>
            <a:endParaRPr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// class definition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ublic class IntList {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	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	// instance variables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int head;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IntList tail;	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// constructors, which will create IntList objects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	public IntList() {...}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	public IntList(int value, IntList tail) {...}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	// you can create methods that use the instance variables!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	public void insert(int val) {...}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	public void removeLast() {...}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Review: Primitives and Reference Types</a:t>
            </a:r>
            <a:endParaRPr/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Two types of values: primitives and reference types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8 primitive types: char, boolean, int, double, float, byte, short, long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All others are </a:t>
            </a:r>
            <a:r>
              <a:rPr lang="en"/>
              <a:t>r</a:t>
            </a:r>
            <a:r>
              <a:rPr lang="en"/>
              <a:t>eference types (Strings, self-defined classes like IntList)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Pass-by-value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When Java creates a primitive type value, it will create a box and store that primitive value in the box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When Java creates a reference type value, it will create a box and </a:t>
            </a:r>
            <a:r>
              <a:rPr b="1" lang="en"/>
              <a:t>store the pointer</a:t>
            </a:r>
            <a:r>
              <a:rPr lang="en"/>
              <a:t> to the reference type value (the value in the box will be the address of the object in memory)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Review: Box and Pointer Diagrams</a:t>
            </a:r>
            <a:endParaRPr/>
          </a:p>
        </p:txBody>
      </p:sp>
      <p:pic>
        <p:nvPicPr>
          <p:cNvPr id="116" name="Google Shape;11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4775" y="2062400"/>
            <a:ext cx="3539525" cy="2654651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Will be very helpful in keeping track of everything!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Small example with an int and a Potato object (with an int age and a String variety)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Review: Box and Pointer Diagrams</a:t>
            </a:r>
            <a:endParaRPr/>
          </a:p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Let’s try a small example with the IntList we defined a few slides ago.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Draw the B&amp;P for the following code: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IntList lst1 = new IntList(1, null);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lst1 = new IntList(2, lst1);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IntList lst2 = new IntList(3, null);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lst2 = new IntList(4, lst2);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lst2.head = lst1.head;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lst2.tail = lst1.tail;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Take the value living inside the box that we’re looking for, and then do the reassignment (pass-by-</a:t>
            </a:r>
            <a:r>
              <a:rPr b="1" lang="en"/>
              <a:t>value </a:t>
            </a:r>
            <a:r>
              <a:rPr lang="en"/>
              <a:t>of the box)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"/>
              <a:t>Boxes and Pointers</a:t>
            </a:r>
            <a:endParaRPr/>
          </a:p>
        </p:txBody>
      </p:sp>
      <p:sp>
        <p:nvSpPr>
          <p:cNvPr id="129" name="Google Shape;129;p2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Draw a box and pointer diagram to represent the IntLists after each statement.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IntList L = IntList.list(1, 2, 3, 4);</a:t>
            </a:r>
            <a:endParaRPr sz="15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IntList M = L.tail.tail;</a:t>
            </a:r>
            <a:endParaRPr sz="15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IntList N = IntList.list(5, 6, 7);</a:t>
            </a:r>
            <a:endParaRPr sz="15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N.tail.tail.tail = N;</a:t>
            </a:r>
            <a:endParaRPr sz="15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L.tail.tail = N.tail.tail.tail.tail;</a:t>
            </a:r>
            <a:endParaRPr sz="15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M.tail.tail = L;</a:t>
            </a:r>
            <a:endParaRPr sz="15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>
                <a:solidFill>
                  <a:srgbClr val="000000"/>
                </a:solidFill>
              </a:rPr>
              <a:t>Remember pass-by-value!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Insertion</a:t>
            </a:r>
            <a:endParaRPr/>
          </a:p>
        </p:txBody>
      </p:sp>
      <p:sp>
        <p:nvSpPr>
          <p:cNvPr id="135" name="Google Shape;135;p2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Implement the following method to insert an element into the given position of an IntList.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/** Insert a new item at the given position in L and return the resulting</a:t>
            </a:r>
            <a:endParaRPr sz="15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* IntList. If the position is past the end of the list, insert a new</a:t>
            </a:r>
            <a:endParaRPr sz="15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* node at the end of the list. */</a:t>
            </a:r>
            <a:endParaRPr sz="15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public static IntList insert(IntList L, int item, int position) {</a:t>
            </a:r>
            <a:endParaRPr sz="15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5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Draw an example list (maybe 1 3) and insert 2 in between 1 and 3 and see how the pointers change!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Think about the edge cases!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