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1fd97fd7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d97fd7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fd97fd70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d97fd70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fd97fd7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d97fd7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fff90b5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fff90b5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1fd97fd70e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d97fd70e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fd97fd70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d97fd70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003f1a1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003f1a1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fd97fd70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d97fd70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1fd97fd70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fd97fd70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fd7de52f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d7de52f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fd97fd7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d97fd7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ff90b5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fff90b52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fd7de52f0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d7de52f0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fd97fd7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d97fd7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fd97fd7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d97fd7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003f1a1c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003f1a1c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003f1a1c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003f1a1c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cazhou@berkeley.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inyurl.com/cz-disc1-fa1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1:</a:t>
            </a:r>
            <a:endParaRPr/>
          </a:p>
          <a:p>
            <a:pPr indent="0" lvl="0" marL="0" rtl="0" algn="l">
              <a:spcBef>
                <a:spcPts val="0"/>
              </a:spcBef>
              <a:spcAft>
                <a:spcPts val="0"/>
              </a:spcAft>
              <a:buNone/>
            </a:pPr>
            <a:r>
              <a:rPr lang="en"/>
              <a:t>Intro to Java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Christine Zhou </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Javaian Rhapsody</a:t>
            </a:r>
            <a:endParaRPr/>
          </a:p>
        </p:txBody>
      </p:sp>
      <p:sp>
        <p:nvSpPr>
          <p:cNvPr id="140" name="Google Shape;140;p22"/>
          <p:cNvSpPr txBox="1"/>
          <p:nvPr>
            <p:ph idx="1" type="body"/>
          </p:nvPr>
        </p:nvSpPr>
        <p:spPr>
          <a:xfrm>
            <a:off x="311700" y="2273875"/>
            <a:ext cx="8520600" cy="229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Variable assignments, to different types (String, int, Singer)</a:t>
            </a:r>
            <a:endParaRPr/>
          </a:p>
          <a:p>
            <a:pPr indent="-342900" lvl="0" marL="457200" rtl="0" algn="l">
              <a:spcBef>
                <a:spcPts val="0"/>
              </a:spcBef>
              <a:spcAft>
                <a:spcPts val="0"/>
              </a:spcAft>
              <a:buSzPts val="1800"/>
              <a:buChar char="-"/>
            </a:pPr>
            <a:r>
              <a:rPr lang="en"/>
              <a:t>String and int are provided in Java, Singer is a self-defined class! </a:t>
            </a:r>
            <a:endParaRPr/>
          </a:p>
        </p:txBody>
      </p:sp>
      <p:pic>
        <p:nvPicPr>
          <p:cNvPr id="141" name="Google Shape;141;p22"/>
          <p:cNvPicPr preferRelativeResize="0"/>
          <p:nvPr/>
        </p:nvPicPr>
        <p:blipFill>
          <a:blip r:embed="rId3">
            <a:alphaModFix/>
          </a:blip>
          <a:stretch>
            <a:fillRect/>
          </a:stretch>
        </p:blipFill>
        <p:spPr>
          <a:xfrm>
            <a:off x="1857375" y="1229875"/>
            <a:ext cx="5429250" cy="112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Javaian Rhapsody (continued)</a:t>
            </a:r>
            <a:endParaRPr/>
          </a:p>
        </p:txBody>
      </p:sp>
      <p:sp>
        <p:nvSpPr>
          <p:cNvPr id="147" name="Google Shape;147;p23"/>
          <p:cNvSpPr txBox="1"/>
          <p:nvPr>
            <p:ph idx="1" type="body"/>
          </p:nvPr>
        </p:nvSpPr>
        <p:spPr>
          <a:xfrm>
            <a:off x="311700" y="2502250"/>
            <a:ext cx="8520600" cy="20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loops will continue as long as the condition is true</a:t>
            </a:r>
            <a:endParaRPr/>
          </a:p>
          <a:p>
            <a:pPr indent="-317500" lvl="1" marL="914400" rtl="0" algn="l">
              <a:spcBef>
                <a:spcPts val="0"/>
              </a:spcBef>
              <a:spcAft>
                <a:spcPts val="0"/>
              </a:spcAft>
              <a:buSzPts val="1400"/>
              <a:buChar char="-"/>
            </a:pPr>
            <a:r>
              <a:rPr lang="en"/>
              <a:t>Condition in this case is x&gt;0</a:t>
            </a:r>
            <a:endParaRPr/>
          </a:p>
          <a:p>
            <a:pPr indent="-342900" lvl="0" marL="457200" rtl="0" algn="l">
              <a:spcBef>
                <a:spcPts val="0"/>
              </a:spcBef>
              <a:spcAft>
                <a:spcPts val="0"/>
              </a:spcAft>
              <a:buSzPts val="1800"/>
              <a:buChar char="-"/>
            </a:pPr>
            <a:r>
              <a:rPr lang="en"/>
              <a:t>Possible to loop infinitely if the condition is always true</a:t>
            </a:r>
            <a:endParaRPr/>
          </a:p>
          <a:p>
            <a:pPr indent="-317500" lvl="1" marL="914400" rtl="0" algn="l">
              <a:spcBef>
                <a:spcPts val="0"/>
              </a:spcBef>
              <a:spcAft>
                <a:spcPts val="0"/>
              </a:spcAft>
              <a:buSzPts val="1400"/>
              <a:buChar char="-"/>
            </a:pPr>
            <a:r>
              <a:rPr lang="en"/>
              <a:t>Maybe we forget to decrement x?</a:t>
            </a:r>
            <a:endParaRPr/>
          </a:p>
        </p:txBody>
      </p:sp>
      <p:pic>
        <p:nvPicPr>
          <p:cNvPr id="148" name="Google Shape;148;p23"/>
          <p:cNvPicPr preferRelativeResize="0"/>
          <p:nvPr/>
        </p:nvPicPr>
        <p:blipFill>
          <a:blip r:embed="rId3">
            <a:alphaModFix/>
          </a:blip>
          <a:stretch>
            <a:fillRect/>
          </a:stretch>
        </p:blipFill>
        <p:spPr>
          <a:xfrm>
            <a:off x="2771775" y="1229875"/>
            <a:ext cx="3600450" cy="133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Javaian Rhapsody (continued)</a:t>
            </a:r>
            <a:endParaRPr/>
          </a:p>
        </p:txBody>
      </p:sp>
      <p:sp>
        <p:nvSpPr>
          <p:cNvPr id="154" name="Google Shape;154;p24"/>
          <p:cNvSpPr txBox="1"/>
          <p:nvPr>
            <p:ph idx="1" type="body"/>
          </p:nvPr>
        </p:nvSpPr>
        <p:spPr>
          <a:xfrm>
            <a:off x="311700" y="3107950"/>
            <a:ext cx="8520600" cy="146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arrays in Java with the bracket notation, can access with indexing</a:t>
            </a:r>
            <a:endParaRPr/>
          </a:p>
          <a:p>
            <a:pPr indent="-342900" lvl="0" marL="457200" rtl="0" algn="l">
              <a:spcBef>
                <a:spcPts val="0"/>
              </a:spcBef>
              <a:spcAft>
                <a:spcPts val="0"/>
              </a:spcAft>
              <a:buSzPts val="1800"/>
              <a:buChar char="-"/>
            </a:pPr>
            <a:r>
              <a:rPr lang="en"/>
              <a:t>For loops: for (instantiation; condition; incrementation)</a:t>
            </a:r>
            <a:endParaRPr/>
          </a:p>
          <a:p>
            <a:pPr indent="-317500" lvl="1" marL="914400" rtl="0" algn="l">
              <a:spcBef>
                <a:spcPts val="0"/>
              </a:spcBef>
              <a:spcAft>
                <a:spcPts val="0"/>
              </a:spcAft>
              <a:buSzPts val="1400"/>
              <a:buChar char="-"/>
            </a:pPr>
            <a:r>
              <a:rPr lang="en"/>
              <a:t>Will do what is within the brackets until the condition is false</a:t>
            </a:r>
            <a:endParaRPr/>
          </a:p>
          <a:p>
            <a:pPr indent="-342900" lvl="0" marL="457200" rtl="0" algn="l">
              <a:spcBef>
                <a:spcPts val="0"/>
              </a:spcBef>
              <a:spcAft>
                <a:spcPts val="0"/>
              </a:spcAft>
              <a:buSzPts val="1800"/>
              <a:buChar char="-"/>
            </a:pPr>
            <a:r>
              <a:rPr lang="en"/>
              <a:t>System.out.print or System.out.println: how we print in Java!</a:t>
            </a:r>
            <a:endParaRPr/>
          </a:p>
        </p:txBody>
      </p:sp>
      <p:pic>
        <p:nvPicPr>
          <p:cNvPr id="155" name="Google Shape;155;p24"/>
          <p:cNvPicPr preferRelativeResize="0"/>
          <p:nvPr/>
        </p:nvPicPr>
        <p:blipFill>
          <a:blip r:embed="rId3">
            <a:alphaModFix/>
          </a:blip>
          <a:stretch>
            <a:fillRect/>
          </a:stretch>
        </p:blipFill>
        <p:spPr>
          <a:xfrm>
            <a:off x="625550" y="1229875"/>
            <a:ext cx="7870749" cy="194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311700" y="3657600"/>
            <a:ext cx="8520600" cy="9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Write the return value of mystery1 if inputArray is the array {3, 0, 4, 6, 3} and k is 2. Then, describe in English what mystery1 returns.</a:t>
            </a:r>
            <a:endParaRPr/>
          </a:p>
        </p:txBody>
      </p:sp>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Mystery</a:t>
            </a:r>
            <a:endParaRPr/>
          </a:p>
        </p:txBody>
      </p:sp>
      <p:pic>
        <p:nvPicPr>
          <p:cNvPr id="162" name="Google Shape;162;p25"/>
          <p:cNvPicPr preferRelativeResize="0"/>
          <p:nvPr/>
        </p:nvPicPr>
        <p:blipFill>
          <a:blip r:embed="rId3">
            <a:alphaModFix/>
          </a:blip>
          <a:stretch>
            <a:fillRect/>
          </a:stretch>
        </p:blipFill>
        <p:spPr>
          <a:xfrm>
            <a:off x="2155500" y="1112200"/>
            <a:ext cx="4832979" cy="236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Mystery (continued)</a:t>
            </a:r>
            <a:endParaRPr/>
          </a:p>
        </p:txBody>
      </p:sp>
      <p:sp>
        <p:nvSpPr>
          <p:cNvPr id="168" name="Google Shape;168;p26"/>
          <p:cNvSpPr txBox="1"/>
          <p:nvPr>
            <p:ph idx="1" type="body"/>
          </p:nvPr>
        </p:nvSpPr>
        <p:spPr>
          <a:xfrm>
            <a:off x="311700" y="3687475"/>
            <a:ext cx="8520600" cy="88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Keep track of the variables when running through the example!</a:t>
            </a:r>
            <a:endParaRPr/>
          </a:p>
          <a:p>
            <a:pPr indent="-342900" lvl="0" marL="457200" rtl="0" algn="l">
              <a:spcBef>
                <a:spcPts val="0"/>
              </a:spcBef>
              <a:spcAft>
                <a:spcPts val="0"/>
              </a:spcAft>
              <a:buSzPts val="1800"/>
              <a:buChar char="-"/>
            </a:pPr>
            <a:r>
              <a:rPr lang="en"/>
              <a:t>To determine what it’s doing, try to figure out what each of the variables stand for!</a:t>
            </a:r>
            <a:endParaRPr/>
          </a:p>
        </p:txBody>
      </p:sp>
      <p:pic>
        <p:nvPicPr>
          <p:cNvPr id="169" name="Google Shape;169;p26"/>
          <p:cNvPicPr preferRelativeResize="0"/>
          <p:nvPr/>
        </p:nvPicPr>
        <p:blipFill>
          <a:blip r:embed="rId3">
            <a:alphaModFix/>
          </a:blip>
          <a:stretch>
            <a:fillRect/>
          </a:stretch>
        </p:blipFill>
        <p:spPr>
          <a:xfrm>
            <a:off x="2155500" y="1112200"/>
            <a:ext cx="4832979" cy="236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Mystery (continued)</a:t>
            </a:r>
            <a:endParaRPr/>
          </a:p>
        </p:txBody>
      </p:sp>
      <p:sp>
        <p:nvSpPr>
          <p:cNvPr id="175" name="Google Shape;175;p27"/>
          <p:cNvSpPr txBox="1"/>
          <p:nvPr>
            <p:ph idx="1" type="body"/>
          </p:nvPr>
        </p:nvSpPr>
        <p:spPr>
          <a:xfrm>
            <a:off x="311700" y="3375575"/>
            <a:ext cx="85206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Write what mystery2 will do if inputArray is the array {3, 0, 4, 6, 3}. Then, describe in English what mystery2 does.</a:t>
            </a:r>
            <a:endParaRPr/>
          </a:p>
        </p:txBody>
      </p:sp>
      <p:pic>
        <p:nvPicPr>
          <p:cNvPr id="176" name="Google Shape;176;p27"/>
          <p:cNvPicPr preferRelativeResize="0"/>
          <p:nvPr/>
        </p:nvPicPr>
        <p:blipFill>
          <a:blip r:embed="rId3">
            <a:alphaModFix/>
          </a:blip>
          <a:stretch>
            <a:fillRect/>
          </a:stretch>
        </p:blipFill>
        <p:spPr>
          <a:xfrm>
            <a:off x="1790375" y="1017800"/>
            <a:ext cx="5563245" cy="2052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Mystery (continued)</a:t>
            </a:r>
            <a:endParaRPr/>
          </a:p>
        </p:txBody>
      </p:sp>
      <p:sp>
        <p:nvSpPr>
          <p:cNvPr id="182" name="Google Shape;182;p28"/>
          <p:cNvSpPr txBox="1"/>
          <p:nvPr>
            <p:ph idx="1" type="body"/>
          </p:nvPr>
        </p:nvSpPr>
        <p:spPr>
          <a:xfrm>
            <a:off x="311700" y="3375575"/>
            <a:ext cx="8520600" cy="119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Keep track of variables when running through an example? </a:t>
            </a:r>
            <a:endParaRPr/>
          </a:p>
          <a:p>
            <a:pPr indent="-342900" lvl="0" marL="457200" rtl="0" algn="l">
              <a:spcBef>
                <a:spcPts val="0"/>
              </a:spcBef>
              <a:spcAft>
                <a:spcPts val="0"/>
              </a:spcAft>
              <a:buSzPts val="1800"/>
              <a:buChar char="-"/>
            </a:pPr>
            <a:r>
              <a:rPr lang="en"/>
              <a:t>What does targetIndex represent? (What does mystery1 do?)</a:t>
            </a:r>
            <a:endParaRPr/>
          </a:p>
        </p:txBody>
      </p:sp>
      <p:pic>
        <p:nvPicPr>
          <p:cNvPr id="183" name="Google Shape;183;p28"/>
          <p:cNvPicPr preferRelativeResize="0"/>
          <p:nvPr/>
        </p:nvPicPr>
        <p:blipFill>
          <a:blip r:embed="rId3">
            <a:alphaModFix/>
          </a:blip>
          <a:stretch>
            <a:fillRect/>
          </a:stretch>
        </p:blipFill>
        <p:spPr>
          <a:xfrm>
            <a:off x="1790375" y="1017800"/>
            <a:ext cx="5563245" cy="2052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Fibonacci</a:t>
            </a:r>
            <a:endParaRPr/>
          </a:p>
        </p:txBody>
      </p:sp>
      <p:sp>
        <p:nvSpPr>
          <p:cNvPr id="189" name="Google Shape;189;p29"/>
          <p:cNvSpPr txBox="1"/>
          <p:nvPr>
            <p:ph idx="1" type="body"/>
          </p:nvPr>
        </p:nvSpPr>
        <p:spPr>
          <a:xfrm>
            <a:off x="311700" y="1017800"/>
            <a:ext cx="8520600" cy="29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Implement fib1 recursively. fib1 takes in an integer N and returns an integer representing the Nth Fibonacci number. The Fibonacci sequence is 0, 1, 1, 2, 3, 5, 8, 13, 21, . . . , where 0 is the 0th Fibonacci number.</a:t>
            </a:r>
            <a:endParaRPr/>
          </a:p>
          <a:p>
            <a:pPr indent="0" lvl="0" marL="0" rtl="0" algn="l">
              <a:spcBef>
                <a:spcPts val="1600"/>
              </a:spcBef>
              <a:spcAft>
                <a:spcPts val="0"/>
              </a:spcAft>
              <a:buNone/>
            </a:pPr>
            <a:r>
              <a:rPr lang="en"/>
              <a:t>Remember: If F</a:t>
            </a:r>
            <a:r>
              <a:rPr baseline="-25000" lang="en"/>
              <a:t>i </a:t>
            </a:r>
            <a:r>
              <a:rPr lang="en"/>
              <a:t>is the i-th Fibonacci number, F</a:t>
            </a:r>
            <a:r>
              <a:rPr baseline="-25000" lang="en"/>
              <a:t>N</a:t>
            </a:r>
            <a:r>
              <a:rPr lang="en"/>
              <a:t> = F</a:t>
            </a:r>
            <a:r>
              <a:rPr baseline="-25000" lang="en"/>
              <a:t>N - 1</a:t>
            </a:r>
            <a:r>
              <a:rPr lang="en"/>
              <a:t> + F</a:t>
            </a:r>
            <a:r>
              <a:rPr baseline="-25000" lang="en"/>
              <a:t>N - 2</a:t>
            </a: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Too many redundant calculations when done recursively… </a:t>
            </a:r>
            <a:endParaRPr/>
          </a:p>
          <a:p>
            <a:pPr indent="-342900" lvl="0" marL="457200" rtl="0" algn="l">
              <a:spcBef>
                <a:spcPts val="0"/>
              </a:spcBef>
              <a:spcAft>
                <a:spcPts val="0"/>
              </a:spcAft>
              <a:buSzPts val="1800"/>
              <a:buChar char="-"/>
            </a:pPr>
            <a:r>
              <a:rPr lang="en"/>
              <a:t>What other way can we approach this?</a:t>
            </a:r>
            <a:endParaRPr/>
          </a:p>
        </p:txBody>
      </p:sp>
      <p:pic>
        <p:nvPicPr>
          <p:cNvPr id="190" name="Google Shape;190;p29"/>
          <p:cNvPicPr preferRelativeResize="0"/>
          <p:nvPr/>
        </p:nvPicPr>
        <p:blipFill>
          <a:blip r:embed="rId3">
            <a:alphaModFix/>
          </a:blip>
          <a:stretch>
            <a:fillRect/>
          </a:stretch>
        </p:blipFill>
        <p:spPr>
          <a:xfrm>
            <a:off x="1647825" y="2745925"/>
            <a:ext cx="5848350" cy="47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Fibonacci (continued)</a:t>
            </a:r>
            <a:endParaRPr/>
          </a:p>
        </p:txBody>
      </p:sp>
      <p:sp>
        <p:nvSpPr>
          <p:cNvPr id="196" name="Google Shape;196;p30"/>
          <p:cNvSpPr txBox="1"/>
          <p:nvPr>
            <p:ph idx="1" type="body"/>
          </p:nvPr>
        </p:nvSpPr>
        <p:spPr>
          <a:xfrm>
            <a:off x="311700" y="1017800"/>
            <a:ext cx="85206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Implement fib2 in 5 lines or fewer that avoids redundant computation. fib2 takes in an integer N and helper arguments k, f0, and f1 and returns an integer representing the Nth Fibonacci number. If you’re stuck, try implementing fib1 iteratively and </a:t>
            </a:r>
            <a:r>
              <a:rPr lang="en">
                <a:solidFill>
                  <a:srgbClr val="000000"/>
                </a:solidFill>
              </a:rPr>
              <a:t>then see how you can transform your iterative approach to implement fib2.</a:t>
            </a:r>
            <a:endParaRPr/>
          </a:p>
        </p:txBody>
      </p:sp>
      <p:pic>
        <p:nvPicPr>
          <p:cNvPr id="197" name="Google Shape;197;p30"/>
          <p:cNvPicPr preferRelativeResize="0"/>
          <p:nvPr/>
        </p:nvPicPr>
        <p:blipFill>
          <a:blip r:embed="rId3">
            <a:alphaModFix/>
          </a:blip>
          <a:stretch>
            <a:fillRect/>
          </a:stretch>
        </p:blipFill>
        <p:spPr>
          <a:xfrm>
            <a:off x="428675" y="2637200"/>
            <a:ext cx="8286650" cy="47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Introductions &amp; About Me</a:t>
            </a:r>
            <a:endParaRPr sz="1800"/>
          </a:p>
          <a:p>
            <a:pPr indent="-342900" lvl="0" marL="457200" rtl="0" algn="l">
              <a:spcBef>
                <a:spcPts val="0"/>
              </a:spcBef>
              <a:spcAft>
                <a:spcPts val="0"/>
              </a:spcAft>
              <a:buSzPts val="1800"/>
              <a:buChar char="-"/>
            </a:pPr>
            <a:r>
              <a:rPr lang="en"/>
              <a:t>Sections</a:t>
            </a:r>
            <a:endParaRPr/>
          </a:p>
          <a:p>
            <a:pPr indent="-342900" lvl="0" marL="457200" rtl="0" algn="l">
              <a:spcBef>
                <a:spcPts val="0"/>
              </a:spcBef>
              <a:spcAft>
                <a:spcPts val="0"/>
              </a:spcAft>
              <a:buSzPts val="1800"/>
              <a:buChar char="-"/>
            </a:pPr>
            <a:r>
              <a:rPr lang="en" sz="1800"/>
              <a:t>Announcements</a:t>
            </a:r>
            <a:endParaRPr sz="1800"/>
          </a:p>
          <a:p>
            <a:pPr indent="-342900" lvl="0" marL="457200" rtl="0" algn="l">
              <a:spcBef>
                <a:spcPts val="0"/>
              </a:spcBef>
              <a:spcAft>
                <a:spcPts val="0"/>
              </a:spcAft>
              <a:buSzPts val="1800"/>
              <a:buChar char="-"/>
            </a:pPr>
            <a:r>
              <a:rPr lang="en"/>
              <a:t>Git</a:t>
            </a:r>
            <a:endParaRPr sz="1800"/>
          </a:p>
          <a:p>
            <a:pPr indent="-342900" lvl="0" marL="457200" rtl="0" algn="l">
              <a:spcBef>
                <a:spcPts val="0"/>
              </a:spcBef>
              <a:spcAft>
                <a:spcPts val="0"/>
              </a:spcAft>
              <a:buSzPts val="1800"/>
              <a:buChar char="-"/>
            </a:pPr>
            <a:r>
              <a:rPr lang="en" sz="1800"/>
              <a:t>Worksheet</a:t>
            </a:r>
            <a:r>
              <a:rPr lang="en"/>
              <a:t>!</a:t>
            </a:r>
            <a:endParaRPr sz="1800"/>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 &amp; About Me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Christine, </a:t>
            </a:r>
            <a:r>
              <a:rPr lang="en"/>
              <a:t>4th</a:t>
            </a:r>
            <a:r>
              <a:rPr lang="en" sz="1800"/>
              <a:t> year</a:t>
            </a:r>
            <a:endParaRPr sz="1800"/>
          </a:p>
          <a:p>
            <a:pPr indent="-342900" lvl="0" marL="457200" rtl="0" algn="l">
              <a:spcBef>
                <a:spcPts val="0"/>
              </a:spcBef>
              <a:spcAft>
                <a:spcPts val="0"/>
              </a:spcAft>
              <a:buSzPts val="1800"/>
              <a:buChar char="-"/>
            </a:pPr>
            <a:r>
              <a:rPr lang="en" sz="1800"/>
              <a:t>Email: </a:t>
            </a:r>
            <a:r>
              <a:rPr lang="en" sz="1800" u="sng">
                <a:solidFill>
                  <a:schemeClr val="hlink"/>
                </a:solidFill>
                <a:hlinkClick r:id="rId3"/>
              </a:rPr>
              <a:t>cazhou@berkeley.edu</a:t>
            </a:r>
            <a:r>
              <a:rPr lang="en"/>
              <a:t> (</a:t>
            </a:r>
            <a:r>
              <a:rPr lang="en" sz="1800"/>
              <a:t>Feel free to email me! Always available to chat one-on-one)</a:t>
            </a:r>
            <a:endParaRPr sz="1800"/>
          </a:p>
          <a:p>
            <a:pPr indent="-342900" lvl="0" marL="457200" rtl="0" algn="l">
              <a:spcBef>
                <a:spcPts val="0"/>
              </a:spcBef>
              <a:spcAft>
                <a:spcPts val="0"/>
              </a:spcAft>
              <a:buSzPts val="1800"/>
              <a:buChar char="-"/>
            </a:pPr>
            <a:r>
              <a:rPr lang="en"/>
              <a:t>Introduction speedround:</a:t>
            </a:r>
            <a:endParaRPr/>
          </a:p>
          <a:p>
            <a:pPr indent="-317500" lvl="1" marL="914400" rtl="0" algn="l">
              <a:spcBef>
                <a:spcPts val="0"/>
              </a:spcBef>
              <a:spcAft>
                <a:spcPts val="0"/>
              </a:spcAft>
              <a:buSzPts val="1400"/>
              <a:buChar char="-"/>
            </a:pPr>
            <a:r>
              <a:rPr lang="en"/>
              <a:t>Name, year, major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Discussions</a:t>
            </a:r>
            <a:endParaRPr/>
          </a:p>
          <a:p>
            <a:pPr indent="-317500" lvl="1" marL="914400" rtl="0" algn="l">
              <a:spcBef>
                <a:spcPts val="0"/>
              </a:spcBef>
              <a:spcAft>
                <a:spcPts val="0"/>
              </a:spcAft>
              <a:buSzPts val="1400"/>
              <a:buChar char="-"/>
            </a:pPr>
            <a:r>
              <a:rPr lang="en"/>
              <a:t>101: M 4 - 5 PM in 243 Dwinelle </a:t>
            </a:r>
            <a:endParaRPr/>
          </a:p>
          <a:p>
            <a:pPr indent="-317500" lvl="1" marL="914400" rtl="0" algn="l">
              <a:spcBef>
                <a:spcPts val="0"/>
              </a:spcBef>
              <a:spcAft>
                <a:spcPts val="0"/>
              </a:spcAft>
              <a:buSzPts val="1400"/>
              <a:buChar char="-"/>
            </a:pPr>
            <a:r>
              <a:rPr lang="en"/>
              <a:t>123: M 2 - 3 PM in 405 Soda</a:t>
            </a:r>
            <a:endParaRPr/>
          </a:p>
          <a:p>
            <a:pPr indent="-342900" lvl="0" marL="457200" rtl="0" algn="l">
              <a:spcBef>
                <a:spcPts val="0"/>
              </a:spcBef>
              <a:spcAft>
                <a:spcPts val="0"/>
              </a:spcAft>
              <a:buSzPts val="1800"/>
              <a:buChar char="-"/>
            </a:pPr>
            <a:r>
              <a:rPr lang="en"/>
              <a:t>Labs</a:t>
            </a:r>
            <a:endParaRPr/>
          </a:p>
          <a:p>
            <a:pPr indent="-317500" lvl="1" marL="914400" rtl="0" algn="l">
              <a:spcBef>
                <a:spcPts val="0"/>
              </a:spcBef>
              <a:spcAft>
                <a:spcPts val="0"/>
              </a:spcAft>
              <a:buSzPts val="1400"/>
              <a:buChar char="-"/>
            </a:pPr>
            <a:r>
              <a:rPr lang="en"/>
              <a:t>115: Th 3 - 5 PM in 275 Soda</a:t>
            </a:r>
            <a:endParaRPr/>
          </a:p>
          <a:p>
            <a:pPr indent="-317500" lvl="1" marL="914400" rtl="0" algn="l">
              <a:spcBef>
                <a:spcPts val="0"/>
              </a:spcBef>
              <a:spcAft>
                <a:spcPts val="0"/>
              </a:spcAft>
              <a:buSzPts val="1400"/>
              <a:buChar char="-"/>
            </a:pPr>
            <a:r>
              <a:rPr lang="en"/>
              <a:t>125: W 3 - 5 PM in 273 Soda</a:t>
            </a:r>
            <a:endParaRPr/>
          </a:p>
          <a:p>
            <a:pPr indent="-342900" lvl="0" marL="457200" rtl="0" algn="l">
              <a:spcBef>
                <a:spcPts val="0"/>
              </a:spcBef>
              <a:spcAft>
                <a:spcPts val="0"/>
              </a:spcAft>
              <a:buSzPts val="1800"/>
              <a:buChar char="-"/>
            </a:pPr>
            <a:r>
              <a:rPr lang="en"/>
              <a:t>OH</a:t>
            </a:r>
            <a:endParaRPr/>
          </a:p>
          <a:p>
            <a:pPr indent="-317500" lvl="1" marL="914400" rtl="0" algn="l">
              <a:spcBef>
                <a:spcPts val="0"/>
              </a:spcBef>
              <a:spcAft>
                <a:spcPts val="0"/>
              </a:spcAft>
              <a:buSzPts val="1400"/>
              <a:buChar char="-"/>
            </a:pPr>
            <a:r>
              <a:rPr lang="en"/>
              <a:t>W 11 - 12 PM in 109 Morgan</a:t>
            </a:r>
            <a:endParaRPr/>
          </a:p>
          <a:p>
            <a:pPr indent="-317500" lvl="1" marL="914400" rtl="0" algn="l">
              <a:spcBef>
                <a:spcPts val="0"/>
              </a:spcBef>
              <a:spcAft>
                <a:spcPts val="0"/>
              </a:spcAft>
              <a:buSzPts val="1400"/>
              <a:buChar char="-"/>
            </a:pPr>
            <a:r>
              <a:rPr lang="en"/>
              <a:t>F 3 - 4 PM in 109 Morgan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Lab</a:t>
            </a:r>
            <a:r>
              <a:rPr lang="en"/>
              <a:t> 1, Lab 2, and HW 0 is due by this Friday at 11:59 PM.</a:t>
            </a:r>
            <a:endParaRPr/>
          </a:p>
          <a:p>
            <a:pPr indent="-342900" lvl="0" marL="457200" rtl="0" algn="l">
              <a:spcBef>
                <a:spcPts val="0"/>
              </a:spcBef>
              <a:spcAft>
                <a:spcPts val="0"/>
              </a:spcAft>
              <a:buSzPts val="1800"/>
              <a:buChar char="-"/>
            </a:pPr>
            <a:r>
              <a:rPr lang="en"/>
              <a:t>Lab 2 will have an in-person lab checkoff. Attendance to some lab is required!</a:t>
            </a:r>
            <a:endParaRPr/>
          </a:p>
          <a:p>
            <a:pPr indent="-342900" lvl="0" marL="457200" rtl="0" algn="l">
              <a:spcBef>
                <a:spcPts val="0"/>
              </a:spcBef>
              <a:spcAft>
                <a:spcPts val="0"/>
              </a:spcAft>
              <a:buSzPts val="1800"/>
              <a:buChar char="-"/>
            </a:pPr>
            <a:r>
              <a:rPr lang="en" sz="1800"/>
              <a:t>Office hours</a:t>
            </a:r>
            <a:r>
              <a:rPr lang="en"/>
              <a:t> and </a:t>
            </a:r>
            <a:r>
              <a:rPr lang="en" sz="1800"/>
              <a:t>discussion/lab calendars on the course website.</a:t>
            </a:r>
            <a:endParaRPr sz="1800"/>
          </a:p>
          <a:p>
            <a:pPr indent="-342900" lvl="0" marL="457200" rtl="0" algn="l">
              <a:spcBef>
                <a:spcPts val="0"/>
              </a:spcBef>
              <a:spcAft>
                <a:spcPts val="0"/>
              </a:spcAft>
              <a:buSzPts val="1800"/>
              <a:buChar char="-"/>
            </a:pPr>
            <a:r>
              <a:rPr lang="en"/>
              <a:t>Discussion survey: </a:t>
            </a:r>
            <a:r>
              <a:rPr lang="en" u="sng">
                <a:solidFill>
                  <a:schemeClr val="hlink"/>
                </a:solidFill>
                <a:highlight>
                  <a:srgbClr val="FFFFFF"/>
                </a:highlight>
                <a:hlinkClick r:id="rId3"/>
              </a:rPr>
              <a:t>https://tinyurl.com/cz-disc1-fa18</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VCS (version-control system), can save your work and go back to previous versions very easily</a:t>
            </a:r>
            <a:endParaRPr sz="1800"/>
          </a:p>
          <a:p>
            <a:pPr indent="-342900" lvl="0" marL="457200" rtl="0" algn="l">
              <a:spcBef>
                <a:spcPts val="0"/>
              </a:spcBef>
              <a:spcAft>
                <a:spcPts val="0"/>
              </a:spcAft>
              <a:buSzPts val="1800"/>
              <a:buChar char="-"/>
            </a:pPr>
            <a:r>
              <a:rPr lang="en" sz="1800"/>
              <a:t>You have a central repository living somewhere stored by git</a:t>
            </a:r>
            <a:endParaRPr sz="1800"/>
          </a:p>
          <a:p>
            <a:pPr indent="-342900" lvl="0" marL="457200" rtl="0" algn="l">
              <a:spcBef>
                <a:spcPts val="0"/>
              </a:spcBef>
              <a:spcAft>
                <a:spcPts val="0"/>
              </a:spcAft>
              <a:buSzPts val="1800"/>
              <a:buChar char="-"/>
            </a:pPr>
            <a:r>
              <a:rPr lang="en" sz="1800"/>
              <a:t>You can use </a:t>
            </a:r>
            <a:r>
              <a:rPr lang="en" sz="1800">
                <a:solidFill>
                  <a:srgbClr val="9FC5E8"/>
                </a:solidFill>
              </a:rPr>
              <a:t>git clone</a:t>
            </a:r>
            <a:r>
              <a:rPr lang="en" sz="1800"/>
              <a:t> to get a copy of this central repository anywhere you want (ie. on your local computer and instructional account)</a:t>
            </a:r>
            <a:endParaRPr/>
          </a:p>
          <a:p>
            <a:pPr indent="-342900" lvl="0" marL="457200" rtl="0" algn="l">
              <a:spcBef>
                <a:spcPts val="0"/>
              </a:spcBef>
              <a:spcAft>
                <a:spcPts val="0"/>
              </a:spcAft>
              <a:buSzPts val="1800"/>
              <a:buChar char="-"/>
            </a:pPr>
            <a:r>
              <a:rPr lang="en"/>
              <a:t>When you </a:t>
            </a:r>
            <a:r>
              <a:rPr lang="en">
                <a:solidFill>
                  <a:srgbClr val="9FC5E8"/>
                </a:solidFill>
              </a:rPr>
              <a:t>git push </a:t>
            </a:r>
            <a:r>
              <a:rPr lang="en"/>
              <a:t>and</a:t>
            </a:r>
            <a:r>
              <a:rPr lang="en">
                <a:solidFill>
                  <a:srgbClr val="9FC5E8"/>
                </a:solidFill>
              </a:rPr>
              <a:t> git pull</a:t>
            </a:r>
            <a:r>
              <a:rPr lang="en"/>
              <a:t>, you are interacting with your central repository.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Git Commands to Know</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Camera analogy: local repository is your camera only capable of taking panoramic photos, central repository is a digital photo album</a:t>
            </a:r>
            <a:endParaRPr sz="1400"/>
          </a:p>
          <a:p>
            <a:pPr indent="-317500" lvl="0" marL="457200" rtl="0" algn="l">
              <a:spcBef>
                <a:spcPts val="0"/>
              </a:spcBef>
              <a:spcAft>
                <a:spcPts val="0"/>
              </a:spcAft>
              <a:buSzPts val="1400"/>
              <a:buChar char="-"/>
            </a:pPr>
            <a:r>
              <a:rPr lang="en" sz="1400"/>
              <a:t>git add: take a snapshot of your files and puts it on the “stage” (this is called staging your changes) </a:t>
            </a:r>
            <a:endParaRPr sz="1400"/>
          </a:p>
          <a:p>
            <a:pPr indent="-317500" lvl="1" marL="914400" rtl="0" algn="l">
              <a:spcBef>
                <a:spcPts val="0"/>
              </a:spcBef>
              <a:spcAft>
                <a:spcPts val="0"/>
              </a:spcAft>
              <a:buSzPts val="1400"/>
              <a:buChar char="-"/>
            </a:pPr>
            <a:r>
              <a:rPr lang="en"/>
              <a:t>T</a:t>
            </a:r>
            <a:r>
              <a:rPr lang="en" sz="1400"/>
              <a:t>ake a snapshot and save it on your camera</a:t>
            </a:r>
            <a:endParaRPr/>
          </a:p>
          <a:p>
            <a:pPr indent="-317500" lvl="0" marL="457200" rtl="0" algn="l">
              <a:spcBef>
                <a:spcPts val="0"/>
              </a:spcBef>
              <a:spcAft>
                <a:spcPts val="0"/>
              </a:spcAft>
              <a:buSzPts val="1400"/>
              <a:buChar char="-"/>
            </a:pPr>
            <a:r>
              <a:rPr lang="en" sz="1400"/>
              <a:t>git commit (-m): take all snapshots on the “stage”, puts it together in a “commit” with a message, and saves it in your local repository</a:t>
            </a:r>
            <a:endParaRPr sz="1400"/>
          </a:p>
          <a:p>
            <a:pPr indent="-317500" lvl="1" marL="914400" rtl="0" algn="l">
              <a:spcBef>
                <a:spcPts val="0"/>
              </a:spcBef>
              <a:spcAft>
                <a:spcPts val="0"/>
              </a:spcAft>
              <a:buSzPts val="1400"/>
              <a:buChar char="-"/>
            </a:pPr>
            <a:r>
              <a:rPr lang="en"/>
              <a:t>S</a:t>
            </a:r>
            <a:r>
              <a:rPr lang="en" sz="1400"/>
              <a:t>ave all the snapshots </a:t>
            </a:r>
            <a:r>
              <a:rPr lang="en"/>
              <a:t>together into a panoramic photo w</a:t>
            </a:r>
            <a:r>
              <a:rPr lang="en" sz="1400"/>
              <a:t>ith a message</a:t>
            </a:r>
            <a:endParaRPr sz="1400"/>
          </a:p>
          <a:p>
            <a:pPr indent="-317500" lvl="0" marL="457200" rtl="0" algn="l">
              <a:spcBef>
                <a:spcPts val="0"/>
              </a:spcBef>
              <a:spcAft>
                <a:spcPts val="0"/>
              </a:spcAft>
              <a:buSzPts val="1400"/>
              <a:buChar char="-"/>
            </a:pPr>
            <a:r>
              <a:rPr lang="en" sz="1400"/>
              <a:t>git push: pushes all commits from your local repository to the central repository</a:t>
            </a:r>
            <a:endParaRPr sz="1400"/>
          </a:p>
          <a:p>
            <a:pPr indent="-317500" lvl="1" marL="914400" rtl="0" algn="l">
              <a:spcBef>
                <a:spcPts val="0"/>
              </a:spcBef>
              <a:spcAft>
                <a:spcPts val="0"/>
              </a:spcAft>
              <a:buSzPts val="1400"/>
              <a:buChar char="-"/>
            </a:pPr>
            <a:r>
              <a:rPr lang="en"/>
              <a:t>Pushes all the panoramic photos f</a:t>
            </a:r>
            <a:r>
              <a:rPr lang="en" sz="1400"/>
              <a:t>rom your camera to the digital photo album</a:t>
            </a:r>
            <a:endParaRPr sz="1400"/>
          </a:p>
          <a:p>
            <a:pPr indent="-317500" lvl="0" marL="457200" rtl="0" algn="l">
              <a:spcBef>
                <a:spcPts val="0"/>
              </a:spcBef>
              <a:spcAft>
                <a:spcPts val="0"/>
              </a:spcAft>
              <a:buSzPts val="1400"/>
              <a:buChar char="-"/>
            </a:pPr>
            <a:r>
              <a:rPr lang="en" sz="1400"/>
              <a:t>git pull: pulls all commits from the central repository to your local repository</a:t>
            </a:r>
            <a:endParaRPr sz="1400"/>
          </a:p>
          <a:p>
            <a:pPr indent="-317500" lvl="1" marL="914400" rtl="0" algn="l">
              <a:spcBef>
                <a:spcPts val="0"/>
              </a:spcBef>
              <a:spcAft>
                <a:spcPts val="0"/>
              </a:spcAft>
              <a:buSzPts val="1400"/>
              <a:buChar char="-"/>
            </a:pPr>
            <a:r>
              <a:rPr lang="en"/>
              <a:t>Pulls all the panoramic photos</a:t>
            </a:r>
            <a:r>
              <a:rPr lang="en" sz="1400"/>
              <a:t> from the digital photo album to your camera</a:t>
            </a:r>
            <a:endParaRPr sz="14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0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0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0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0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000"/>
                                        <p:tgtEl>
                                          <p:spTgt spid="12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Git Commands to Know</a:t>
            </a:r>
            <a:endParaRPr/>
          </a:p>
          <a:p>
            <a:pPr indent="0" lvl="0" marL="0" rtl="0" algn="l">
              <a:spcBef>
                <a:spcPts val="0"/>
              </a:spcBef>
              <a:spcAft>
                <a:spcPts val="0"/>
              </a:spcAft>
              <a:buNone/>
            </a:pPr>
            <a:r>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git status: Shows the status of your local repository (what files have been modified but not staged, untracked files)</a:t>
            </a:r>
            <a:endParaRPr sz="1400"/>
          </a:p>
          <a:p>
            <a:pPr indent="-317500" lvl="1" marL="914400" rtl="0" algn="l">
              <a:spcBef>
                <a:spcPts val="0"/>
              </a:spcBef>
              <a:spcAft>
                <a:spcPts val="0"/>
              </a:spcAft>
              <a:buSzPts val="1400"/>
              <a:buChar char="-"/>
            </a:pPr>
            <a:r>
              <a:rPr lang="en"/>
              <a:t>Shows the status of your camera</a:t>
            </a:r>
            <a:endParaRPr sz="1400"/>
          </a:p>
          <a:p>
            <a:pPr indent="-317500" lvl="0" marL="457200" rtl="0" algn="l">
              <a:spcBef>
                <a:spcPts val="0"/>
              </a:spcBef>
              <a:spcAft>
                <a:spcPts val="0"/>
              </a:spcAft>
              <a:buSzPts val="1400"/>
              <a:buChar char="-"/>
            </a:pPr>
            <a:r>
              <a:rPr lang="en" sz="1400"/>
              <a:t>git log: Shows all the commits you’ve made on your local repository</a:t>
            </a:r>
            <a:endParaRPr sz="1400"/>
          </a:p>
          <a:p>
            <a:pPr indent="-317500" lvl="1" marL="914400" rtl="0" algn="l">
              <a:spcBef>
                <a:spcPts val="0"/>
              </a:spcBef>
              <a:spcAft>
                <a:spcPts val="0"/>
              </a:spcAft>
              <a:buSzPts val="1400"/>
              <a:buChar char="-"/>
            </a:pPr>
            <a:r>
              <a:rPr lang="en"/>
              <a:t>S</a:t>
            </a:r>
            <a:r>
              <a:rPr lang="en" sz="1400"/>
              <a:t>hows all the snapshots/corresponding messages you’ve made on </a:t>
            </a:r>
            <a:r>
              <a:rPr lang="en"/>
              <a:t>your camera</a:t>
            </a:r>
            <a:endParaRPr sz="1400"/>
          </a:p>
          <a:p>
            <a:pPr indent="-317500" lvl="0" marL="457200" rtl="0" algn="l">
              <a:spcBef>
                <a:spcPts val="0"/>
              </a:spcBef>
              <a:spcAft>
                <a:spcPts val="0"/>
              </a:spcAft>
              <a:buSzPts val="1400"/>
              <a:buChar char="-"/>
            </a:pPr>
            <a:r>
              <a:rPr lang="en" sz="1400"/>
              <a:t>git tag: Mark a specific commit with a tag</a:t>
            </a:r>
            <a:endParaRPr sz="1400"/>
          </a:p>
          <a:p>
            <a:pPr indent="-317500" lvl="1" marL="914400" rtl="0" algn="l">
              <a:spcBef>
                <a:spcPts val="0"/>
              </a:spcBef>
              <a:spcAft>
                <a:spcPts val="0"/>
              </a:spcAft>
              <a:buSzPts val="1400"/>
              <a:buChar char="-"/>
            </a:pPr>
            <a:r>
              <a:rPr lang="en"/>
              <a:t>Mark a panoramic photo with a tag</a:t>
            </a:r>
            <a:endParaRPr/>
          </a:p>
          <a:p>
            <a:pPr indent="-342900" lvl="0" marL="457200" rtl="0" algn="l">
              <a:spcBef>
                <a:spcPts val="0"/>
              </a:spcBef>
              <a:spcAft>
                <a:spcPts val="0"/>
              </a:spcAft>
              <a:buSzPts val="1800"/>
              <a:buChar char="-"/>
            </a:pPr>
            <a:r>
              <a:rPr lang="en"/>
              <a:t>Other useful commands are git checkout (will allow you to go back to previous versions), git branch (will allow you to switch branches), etc. Make sure to read the documentation before using these commands!</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Diagram</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shared?</a:t>
            </a:r>
            <a:endParaRPr/>
          </a:p>
          <a:p>
            <a:pPr indent="-342900" lvl="0" marL="457200" rtl="0" algn="l">
              <a:spcBef>
                <a:spcPts val="0"/>
              </a:spcBef>
              <a:spcAft>
                <a:spcPts val="0"/>
              </a:spcAft>
              <a:buSzPts val="1800"/>
              <a:buChar char="-"/>
            </a:pPr>
            <a:r>
              <a:rPr lang="en"/>
              <a:t>What is the central repository?</a:t>
            </a:r>
            <a:endParaRPr/>
          </a:p>
          <a:p>
            <a:pPr indent="-342900" lvl="0" marL="457200" rtl="0" algn="l">
              <a:spcBef>
                <a:spcPts val="0"/>
              </a:spcBef>
              <a:spcAft>
                <a:spcPts val="0"/>
              </a:spcAft>
              <a:buSzPts val="1800"/>
              <a:buChar char="-"/>
            </a:pPr>
            <a:r>
              <a:rPr lang="en"/>
              <a:t>What is SSH?</a:t>
            </a:r>
            <a:endParaRPr/>
          </a:p>
          <a:p>
            <a:pPr indent="-342900" lvl="0" marL="457200" rtl="0" algn="l">
              <a:spcBef>
                <a:spcPts val="0"/>
              </a:spcBef>
              <a:spcAft>
                <a:spcPts val="0"/>
              </a:spcAft>
              <a:buSzPts val="1800"/>
              <a:buChar char="-"/>
            </a:pPr>
            <a:r>
              <a:rPr lang="en"/>
              <a:t>Why do my local and instructional account repositories contain different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