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B9FED26-9C0D-4A5D-8020-70235CBFF18D}">
  <a:tblStyle styleId="{5B9FED26-9C0D-4A5D-8020-70235CBFF1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9f6af7c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79f6af7c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9f6af7c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79f6af7c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9f6af7c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79f6af7c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9f6af7c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9f6af7c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9f6af7c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9f6af7c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9f6af7c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9f6af7c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9f6af7c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9f6af7c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9f6af7c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79f6af7c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9f6af7c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9f6af7c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9f6af7c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9f6af7c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9f6af7c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9f6af7c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tinyurl.com/cz-disc6-fa1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6:</a:t>
            </a:r>
            <a:br>
              <a:rPr lang="en"/>
            </a:br>
            <a:r>
              <a:rPr lang="en"/>
              <a:t>Intro to Asymptotics And Bits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Bits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number has a bit representation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01110 = 0*2</a:t>
            </a:r>
            <a:r>
              <a:rPr baseline="30000" lang="en"/>
              <a:t>4</a:t>
            </a:r>
            <a:r>
              <a:rPr lang="en"/>
              <a:t> + 1*</a:t>
            </a:r>
            <a:r>
              <a:rPr lang="en"/>
              <a:t>2</a:t>
            </a:r>
            <a:r>
              <a:rPr baseline="30000" lang="en"/>
              <a:t>3</a:t>
            </a:r>
            <a:r>
              <a:rPr lang="en"/>
              <a:t> + 1*2</a:t>
            </a:r>
            <a:r>
              <a:rPr baseline="30000" lang="en"/>
              <a:t>2</a:t>
            </a:r>
            <a:r>
              <a:rPr lang="en"/>
              <a:t> + 1*2</a:t>
            </a:r>
            <a:r>
              <a:rPr baseline="30000" lang="en"/>
              <a:t>1</a:t>
            </a:r>
            <a:r>
              <a:rPr lang="en"/>
              <a:t> + 0*2</a:t>
            </a:r>
            <a:r>
              <a:rPr baseline="30000" lang="en"/>
              <a:t>0</a:t>
            </a:r>
            <a:r>
              <a:rPr lang="en"/>
              <a:t> = 14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Operators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2904100"/>
            <a:ext cx="85206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x</a:t>
            </a:r>
            <a:r>
              <a:rPr lang="en"/>
              <a:t> &lt;&lt; y: shift the bit representation of x by y to the left (rest are filled with 0’s)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x is 10011 and y is 2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x &lt;&lt; y is 01100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x &gt;&gt; y: shift the bit representation of x by y to the right (rest are filled with 0’s)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x is 10011 and y is 2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x &gt;&gt; y is 00100</a:t>
            </a:r>
            <a:endParaRPr/>
          </a:p>
        </p:txBody>
      </p:sp>
      <p:graphicFrame>
        <p:nvGraphicFramePr>
          <p:cNvPr id="156" name="Google Shape;156;p23"/>
          <p:cNvGraphicFramePr/>
          <p:nvPr/>
        </p:nvGraphicFramePr>
        <p:xfrm>
          <a:off x="952500" y="117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{5B9FED26-9C0D-4A5D-8020-70235CBFF18D}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AND (&amp;)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 (|)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__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__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__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A Bit with some Bits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</a:rPr>
              <a:t>Let’s figure out what this question is asking first... </a:t>
            </a:r>
            <a:endParaRPr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</a:rPr>
              <a:t>Complete the following method such that it does what it is intended to do: given a list of integers, it returns an integer such that the </a:t>
            </a:r>
            <a:r>
              <a:rPr b="1" lang="en">
                <a:solidFill>
                  <a:srgbClr val="616161"/>
                </a:solidFill>
              </a:rPr>
              <a:t>i-th bit of the return value is 1 if and only if more than half of the integers in the list have 1 in the ith bit</a:t>
            </a:r>
            <a:r>
              <a:rPr lang="en">
                <a:solidFill>
                  <a:srgbClr val="616161"/>
                </a:solidFill>
              </a:rPr>
              <a:t>. Keep in mind that Java ints are 32 bits long!</a:t>
            </a:r>
            <a:endParaRPr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1616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Announcements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And time to fill out surveys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Asymptotics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 1,2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Bits and Bitwise Operators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 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Midterm grades to be released soon!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Likely by Wednesday...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 Project 1 if you haven’t already. Read through the spec by the end of the day today.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(PLEASE FILL OUT TODAY) Discussion survey: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tinyurl.com/cz-disc6-fa18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02729"/>
                </a:solidFill>
              </a:rPr>
              <a:t>Asymptotics: Big </a:t>
            </a:r>
            <a:r>
              <a:rPr lang="en" sz="2800">
                <a:solidFill>
                  <a:srgbClr val="000000"/>
                </a:solidFill>
              </a:rPr>
              <a:t>Ө(...)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-"/>
            </a:pPr>
            <a:r>
              <a:rPr lang="en">
                <a:solidFill>
                  <a:srgbClr val="616161"/>
                </a:solidFill>
              </a:rPr>
              <a:t>Called “big theta notation”</a:t>
            </a:r>
            <a:endParaRPr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R(N) = runtime, f(N) = function, k’s = constants</a:t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The runtime can be both upper and lower bounded by the function</a:t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Let’s say R(N) = 3n</a:t>
            </a:r>
            <a:r>
              <a:rPr baseline="30000" lang="en">
                <a:solidFill>
                  <a:srgbClr val="616161"/>
                </a:solidFill>
              </a:rPr>
              <a:t>3</a:t>
            </a:r>
            <a:r>
              <a:rPr lang="en">
                <a:solidFill>
                  <a:srgbClr val="616161"/>
                </a:solidFill>
              </a:rPr>
              <a:t> + 2n</a:t>
            </a:r>
            <a:r>
              <a:rPr baseline="30000" lang="en">
                <a:solidFill>
                  <a:srgbClr val="616161"/>
                </a:solidFill>
              </a:rPr>
              <a:t>2</a:t>
            </a:r>
            <a:r>
              <a:rPr lang="en">
                <a:solidFill>
                  <a:srgbClr val="616161"/>
                </a:solidFill>
              </a:rPr>
              <a:t> + 1</a:t>
            </a:r>
            <a:endParaRPr>
              <a:solidFill>
                <a:srgbClr val="61616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What is a good f(N), k</a:t>
            </a:r>
            <a:r>
              <a:rPr baseline="-25000" lang="en">
                <a:solidFill>
                  <a:srgbClr val="616161"/>
                </a:solidFill>
              </a:rPr>
              <a:t>1</a:t>
            </a:r>
            <a:r>
              <a:rPr lang="en">
                <a:solidFill>
                  <a:srgbClr val="616161"/>
                </a:solidFill>
              </a:rPr>
              <a:t>, k</a:t>
            </a:r>
            <a:r>
              <a:rPr baseline="-25000" lang="en">
                <a:solidFill>
                  <a:srgbClr val="616161"/>
                </a:solidFill>
              </a:rPr>
              <a:t>2</a:t>
            </a:r>
            <a:r>
              <a:rPr lang="en">
                <a:solidFill>
                  <a:srgbClr val="616161"/>
                </a:solidFill>
              </a:rPr>
              <a:t>?</a:t>
            </a:r>
            <a:endParaRPr>
              <a:solidFill>
                <a:srgbClr val="61616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-"/>
            </a:pPr>
            <a:r>
              <a:rPr lang="en">
                <a:solidFill>
                  <a:srgbClr val="616161"/>
                </a:solidFill>
              </a:rPr>
              <a:t>f(N) = n</a:t>
            </a:r>
            <a:r>
              <a:rPr baseline="30000" lang="en">
                <a:solidFill>
                  <a:srgbClr val="616161"/>
                </a:solidFill>
              </a:rPr>
              <a:t>3</a:t>
            </a:r>
            <a:r>
              <a:rPr lang="en">
                <a:solidFill>
                  <a:srgbClr val="616161"/>
                </a:solidFill>
              </a:rPr>
              <a:t>, k</a:t>
            </a:r>
            <a:r>
              <a:rPr baseline="-25000" lang="en">
                <a:solidFill>
                  <a:srgbClr val="616161"/>
                </a:solidFill>
              </a:rPr>
              <a:t>1</a:t>
            </a:r>
            <a:r>
              <a:rPr lang="en">
                <a:solidFill>
                  <a:srgbClr val="616161"/>
                </a:solidFill>
              </a:rPr>
              <a:t> = 2, k</a:t>
            </a:r>
            <a:r>
              <a:rPr baseline="-25000" lang="en">
                <a:solidFill>
                  <a:srgbClr val="616161"/>
                </a:solidFill>
              </a:rPr>
              <a:t>2</a:t>
            </a:r>
            <a:r>
              <a:rPr lang="en">
                <a:solidFill>
                  <a:srgbClr val="616161"/>
                </a:solidFill>
              </a:rPr>
              <a:t> = 4</a:t>
            </a:r>
            <a:endParaRPr>
              <a:solidFill>
                <a:srgbClr val="616161"/>
              </a:solidFill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300" y="1629100"/>
            <a:ext cx="268605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7038" y="1629100"/>
            <a:ext cx="45243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02729"/>
                </a:solidFill>
              </a:rPr>
              <a:t>Asymptotics: Big O(...)</a:t>
            </a:r>
            <a:endParaRPr sz="2800">
              <a:solidFill>
                <a:srgbClr val="2027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Called “big oh notation”</a:t>
            </a:r>
            <a:endParaRPr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R(N) = runtime, f(N) = function, k = constant</a:t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The function is an upper bound on the runtime</a:t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-"/>
            </a:pPr>
            <a:r>
              <a:rPr b="1" lang="en">
                <a:solidFill>
                  <a:srgbClr val="616161"/>
                </a:solidFill>
              </a:rPr>
              <a:t>DOES NOT MEAN WORST CASE</a:t>
            </a:r>
            <a:endParaRPr b="1"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True or false?</a:t>
            </a:r>
            <a:endParaRPr>
              <a:solidFill>
                <a:srgbClr val="61616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N</a:t>
            </a:r>
            <a:r>
              <a:rPr baseline="30000" lang="en">
                <a:solidFill>
                  <a:srgbClr val="616161"/>
                </a:solidFill>
              </a:rPr>
              <a:t>2</a:t>
            </a:r>
            <a:r>
              <a:rPr lang="en">
                <a:solidFill>
                  <a:srgbClr val="616161"/>
                </a:solidFill>
              </a:rPr>
              <a:t> ∈ O(N</a:t>
            </a:r>
            <a:r>
              <a:rPr baseline="30000" lang="en">
                <a:solidFill>
                  <a:srgbClr val="616161"/>
                </a:solidFill>
              </a:rPr>
              <a:t>2</a:t>
            </a:r>
            <a:r>
              <a:rPr lang="en">
                <a:solidFill>
                  <a:srgbClr val="616161"/>
                </a:solidFill>
              </a:rPr>
              <a:t>)</a:t>
            </a:r>
            <a:endParaRPr>
              <a:solidFill>
                <a:srgbClr val="61616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N</a:t>
            </a:r>
            <a:r>
              <a:rPr baseline="30000" lang="en">
                <a:solidFill>
                  <a:srgbClr val="616161"/>
                </a:solidFill>
              </a:rPr>
              <a:t>2  </a:t>
            </a:r>
            <a:r>
              <a:rPr lang="en">
                <a:solidFill>
                  <a:srgbClr val="616161"/>
                </a:solidFill>
              </a:rPr>
              <a:t>∈ O(N</a:t>
            </a:r>
            <a:r>
              <a:rPr baseline="30000" lang="en">
                <a:solidFill>
                  <a:srgbClr val="616161"/>
                </a:solidFill>
              </a:rPr>
              <a:t>500</a:t>
            </a:r>
            <a:r>
              <a:rPr lang="en">
                <a:solidFill>
                  <a:srgbClr val="616161"/>
                </a:solidFill>
              </a:rPr>
              <a:t>)</a:t>
            </a:r>
            <a:endParaRPr>
              <a:solidFill>
                <a:srgbClr val="61616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N log N ∈ O(N)</a:t>
            </a:r>
            <a:endParaRPr>
              <a:solidFill>
                <a:srgbClr val="61616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log N ∈ O(N</a:t>
            </a:r>
            <a:r>
              <a:rPr baseline="30000" lang="en">
                <a:solidFill>
                  <a:srgbClr val="616161"/>
                </a:solidFill>
              </a:rPr>
              <a:t>2</a:t>
            </a:r>
            <a:r>
              <a:rPr lang="en">
                <a:solidFill>
                  <a:srgbClr val="616161"/>
                </a:solidFill>
              </a:rPr>
              <a:t>)</a:t>
            </a:r>
            <a:endParaRPr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700" y="1683750"/>
            <a:ext cx="269557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0463" y="1721838"/>
            <a:ext cx="256222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02729"/>
                </a:solidFill>
              </a:rPr>
              <a:t>Asymptotics: Big Ω(...)</a:t>
            </a:r>
            <a:endParaRPr sz="2800">
              <a:solidFill>
                <a:srgbClr val="2027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-"/>
            </a:pPr>
            <a:r>
              <a:rPr i="1" lang="en">
                <a:solidFill>
                  <a:srgbClr val="616161"/>
                </a:solidFill>
              </a:rPr>
              <a:t> </a:t>
            </a:r>
            <a:r>
              <a:rPr lang="en">
                <a:solidFill>
                  <a:srgbClr val="616161"/>
                </a:solidFill>
              </a:rPr>
              <a:t>Called “big omega notation”</a:t>
            </a:r>
            <a:endParaRPr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R(N) = runtime, f(N) = function, k = constant</a:t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The function is a lower bound on the runtime</a:t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-"/>
            </a:pPr>
            <a:r>
              <a:rPr b="1" lang="en">
                <a:solidFill>
                  <a:srgbClr val="616161"/>
                </a:solidFill>
              </a:rPr>
              <a:t>DOES NOT MEAN BEST CASE</a:t>
            </a:r>
            <a:endParaRPr b="1"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True or false?</a:t>
            </a:r>
            <a:endParaRPr>
              <a:solidFill>
                <a:srgbClr val="61616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N</a:t>
            </a:r>
            <a:r>
              <a:rPr baseline="30000" lang="en">
                <a:solidFill>
                  <a:srgbClr val="616161"/>
                </a:solidFill>
              </a:rPr>
              <a:t>2</a:t>
            </a:r>
            <a:r>
              <a:rPr lang="en">
                <a:solidFill>
                  <a:srgbClr val="616161"/>
                </a:solidFill>
              </a:rPr>
              <a:t> ∈ Ω(N</a:t>
            </a:r>
            <a:r>
              <a:rPr baseline="30000" lang="en">
                <a:solidFill>
                  <a:srgbClr val="616161"/>
                </a:solidFill>
              </a:rPr>
              <a:t>2</a:t>
            </a:r>
            <a:r>
              <a:rPr lang="en">
                <a:solidFill>
                  <a:srgbClr val="616161"/>
                </a:solidFill>
              </a:rPr>
              <a:t>)</a:t>
            </a:r>
            <a:endParaRPr>
              <a:solidFill>
                <a:srgbClr val="61616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N ∈ Ω(1)</a:t>
            </a:r>
            <a:endParaRPr>
              <a:solidFill>
                <a:srgbClr val="61616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N</a:t>
            </a:r>
            <a:r>
              <a:rPr baseline="30000" lang="en">
                <a:solidFill>
                  <a:srgbClr val="616161"/>
                </a:solidFill>
              </a:rPr>
              <a:t>2</a:t>
            </a:r>
            <a:r>
              <a:rPr lang="en">
                <a:solidFill>
                  <a:srgbClr val="616161"/>
                </a:solidFill>
              </a:rPr>
              <a:t> ∈ Ω(N</a:t>
            </a:r>
            <a:r>
              <a:rPr baseline="30000" lang="en">
                <a:solidFill>
                  <a:srgbClr val="616161"/>
                </a:solidFill>
              </a:rPr>
              <a:t>3</a:t>
            </a:r>
            <a:r>
              <a:rPr lang="en">
                <a:solidFill>
                  <a:srgbClr val="616161"/>
                </a:solidFill>
              </a:rPr>
              <a:t>)</a:t>
            </a:r>
            <a:endParaRPr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925" y="1625838"/>
            <a:ext cx="3291575" cy="6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7075" y="1682575"/>
            <a:ext cx="318497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Basic Algorithmic Analysis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4959900" y="1017800"/>
            <a:ext cx="38724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E06666"/>
              </a:buClr>
              <a:buSzPts val="1800"/>
              <a:buAutoNum type="arabicPeriod"/>
            </a:pPr>
            <a:r>
              <a:rPr lang="en">
                <a:solidFill>
                  <a:srgbClr val="E06666"/>
                </a:solidFill>
              </a:rPr>
              <a:t>f ∈ </a:t>
            </a:r>
            <a:r>
              <a:rPr lang="en">
                <a:solidFill>
                  <a:srgbClr val="E06666"/>
                </a:solidFill>
              </a:rPr>
              <a:t>𝛳(g)</a:t>
            </a:r>
            <a:endParaRPr>
              <a:solidFill>
                <a:srgbClr val="E0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AutoNum type="arabicPeriod"/>
            </a:pPr>
            <a:r>
              <a:rPr lang="en">
                <a:solidFill>
                  <a:srgbClr val="E06666"/>
                </a:solidFill>
              </a:rPr>
              <a:t>f ∈ O(g)</a:t>
            </a:r>
            <a:endParaRPr>
              <a:solidFill>
                <a:srgbClr val="E0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AutoNum type="arabicPeriod"/>
            </a:pPr>
            <a:r>
              <a:rPr lang="en">
                <a:solidFill>
                  <a:srgbClr val="E06666"/>
                </a:solidFill>
              </a:rPr>
              <a:t>f ∈ O(g)</a:t>
            </a:r>
            <a:endParaRPr>
              <a:solidFill>
                <a:srgbClr val="E0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AutoNum type="arabicPeriod"/>
            </a:pPr>
            <a:r>
              <a:rPr lang="en">
                <a:solidFill>
                  <a:srgbClr val="E06666"/>
                </a:solidFill>
              </a:rPr>
              <a:t>f ∈ Ω(g)</a:t>
            </a:r>
            <a:endParaRPr>
              <a:solidFill>
                <a:srgbClr val="E0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AutoNum type="arabicPeriod"/>
            </a:pPr>
            <a:r>
              <a:rPr lang="en">
                <a:solidFill>
                  <a:srgbClr val="E06666"/>
                </a:solidFill>
              </a:rPr>
              <a:t>f ∈ </a:t>
            </a:r>
            <a:r>
              <a:rPr lang="en">
                <a:solidFill>
                  <a:srgbClr val="E06666"/>
                </a:solidFill>
              </a:rPr>
              <a:t>𝛳(g)</a:t>
            </a:r>
            <a:endParaRPr>
              <a:solidFill>
                <a:srgbClr val="E06666"/>
              </a:solidFill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2850"/>
            <a:ext cx="464820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Practice with Runtime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862" y="1229875"/>
            <a:ext cx="6642275" cy="27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Practice with Runtime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850" y="1229875"/>
            <a:ext cx="69723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