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474e479f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474e479f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474e479f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474e479f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474e479f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474e479f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474e479f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474e479f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474e479f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474e479f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474e479f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474e479f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474e479f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474e479f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474e479f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474e479f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474e479f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474e479f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tinyurl.com/cz-disc8-fa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8: Binary Trees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Christine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Is This a BST?</a:t>
            </a:r>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2"/>
          <p:cNvPicPr preferRelativeResize="0"/>
          <p:nvPr/>
        </p:nvPicPr>
        <p:blipFill>
          <a:blip r:embed="rId3">
            <a:alphaModFix/>
          </a:blip>
          <a:stretch>
            <a:fillRect/>
          </a:stretch>
        </p:blipFill>
        <p:spPr>
          <a:xfrm>
            <a:off x="1321875" y="1229877"/>
            <a:ext cx="6500251" cy="993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Announcements</a:t>
            </a:r>
            <a:endParaRPr/>
          </a:p>
          <a:p>
            <a:pPr indent="-342900" lvl="0" marL="457200" rtl="0" algn="l">
              <a:spcBef>
                <a:spcPts val="0"/>
              </a:spcBef>
              <a:spcAft>
                <a:spcPts val="0"/>
              </a:spcAft>
              <a:buSzPts val="1800"/>
              <a:buChar char="-"/>
            </a:pPr>
            <a:r>
              <a:rPr lang="en"/>
              <a:t>Tree Traversal Review</a:t>
            </a:r>
            <a:endParaRPr/>
          </a:p>
          <a:p>
            <a:pPr indent="-342900" lvl="0" marL="457200" rtl="0" algn="l">
              <a:spcBef>
                <a:spcPts val="0"/>
              </a:spcBef>
              <a:spcAft>
                <a:spcPts val="0"/>
              </a:spcAft>
              <a:buSzPts val="1800"/>
              <a:buChar char="-"/>
            </a:pPr>
            <a:r>
              <a:rPr lang="en"/>
              <a:t>Worksheet #1</a:t>
            </a:r>
            <a:endParaRPr/>
          </a:p>
          <a:p>
            <a:pPr indent="-342900" lvl="0" marL="457200" rtl="0" algn="l">
              <a:spcBef>
                <a:spcPts val="0"/>
              </a:spcBef>
              <a:spcAft>
                <a:spcPts val="0"/>
              </a:spcAft>
              <a:buSzPts val="1800"/>
              <a:buChar char="-"/>
            </a:pPr>
            <a:r>
              <a:rPr lang="en"/>
              <a:t>Worksheet #3</a:t>
            </a:r>
            <a:endParaRPr/>
          </a:p>
          <a:p>
            <a:pPr indent="-342900" lvl="0" marL="457200" rtl="0" algn="l">
              <a:spcBef>
                <a:spcPts val="0"/>
              </a:spcBef>
              <a:spcAft>
                <a:spcPts val="0"/>
              </a:spcAft>
              <a:buSzPts val="1800"/>
              <a:buChar char="-"/>
            </a:pPr>
            <a:r>
              <a:rPr lang="en"/>
              <a:t>Worksheet #2 (If we have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Congrats on finishing Project 1!</a:t>
            </a:r>
            <a:endParaRPr/>
          </a:p>
          <a:p>
            <a:pPr indent="-342900" lvl="0" marL="457200" rtl="0" algn="l">
              <a:spcBef>
                <a:spcPts val="0"/>
              </a:spcBef>
              <a:spcAft>
                <a:spcPts val="0"/>
              </a:spcAft>
              <a:buSzPts val="1800"/>
              <a:buChar char="-"/>
            </a:pPr>
            <a:r>
              <a:rPr lang="en"/>
              <a:t>Midsemester survey will be released by Wednesday, and you’ll be given a week to complete it for extra credit!</a:t>
            </a:r>
            <a:endParaRPr/>
          </a:p>
          <a:p>
            <a:pPr indent="-342900" lvl="0" marL="457200" rtl="0" algn="l">
              <a:spcBef>
                <a:spcPts val="0"/>
              </a:spcBef>
              <a:spcAft>
                <a:spcPts val="0"/>
              </a:spcAft>
              <a:buSzPts val="1800"/>
              <a:buChar char="-"/>
            </a:pPr>
            <a:r>
              <a:rPr lang="en"/>
              <a:t>HW 5 has been released</a:t>
            </a:r>
            <a:endParaRPr/>
          </a:p>
          <a:p>
            <a:pPr indent="-317500" lvl="1" marL="914400" rtl="0" algn="l">
              <a:spcBef>
                <a:spcPts val="0"/>
              </a:spcBef>
              <a:spcAft>
                <a:spcPts val="0"/>
              </a:spcAft>
              <a:buSzPts val="1400"/>
              <a:buChar char="-"/>
            </a:pPr>
            <a:r>
              <a:rPr lang="en"/>
              <a:t>Due next Monday 10/22</a:t>
            </a:r>
            <a:endParaRPr/>
          </a:p>
          <a:p>
            <a:pPr indent="-342900" lvl="0" marL="457200" rtl="0" algn="l">
              <a:spcBef>
                <a:spcPts val="0"/>
              </a:spcBef>
              <a:spcAft>
                <a:spcPts val="0"/>
              </a:spcAft>
              <a:buSzPts val="1800"/>
              <a:buChar char="-"/>
            </a:pPr>
            <a:r>
              <a:rPr lang="en"/>
              <a:t>Project 2 will be released sometime this week</a:t>
            </a:r>
            <a:endParaRPr/>
          </a:p>
          <a:p>
            <a:pPr indent="-342900" lvl="0" marL="457200" rtl="0" algn="l">
              <a:spcBef>
                <a:spcPts val="0"/>
              </a:spcBef>
              <a:spcAft>
                <a:spcPts val="0"/>
              </a:spcAft>
              <a:buSzPts val="1800"/>
              <a:buChar char="-"/>
            </a:pPr>
            <a:r>
              <a:rPr lang="en"/>
              <a:t>Discussion survey: </a:t>
            </a:r>
            <a:r>
              <a:rPr lang="en" u="sng">
                <a:solidFill>
                  <a:schemeClr val="hlink"/>
                </a:solidFill>
                <a:hlinkClick r:id="rId3"/>
              </a:rPr>
              <a:t>tinyurl.com/cz-disc8-fa18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 Traversals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given a tree structure, we often want to visit all the nodes</a:t>
            </a:r>
            <a:endParaRPr/>
          </a:p>
          <a:p>
            <a:pPr indent="-342900" lvl="0" marL="457200" rtl="0" algn="l">
              <a:spcBef>
                <a:spcPts val="0"/>
              </a:spcBef>
              <a:spcAft>
                <a:spcPts val="0"/>
              </a:spcAft>
              <a:buSzPts val="1800"/>
              <a:buChar char="-"/>
            </a:pPr>
            <a:r>
              <a:rPr lang="en"/>
              <a:t>Each node has a certain amount of children, today we’ll be working with binary trees</a:t>
            </a:r>
            <a:endParaRPr/>
          </a:p>
          <a:p>
            <a:pPr indent="-342900" lvl="0" marL="457200" rtl="0" algn="l">
              <a:spcBef>
                <a:spcPts val="0"/>
              </a:spcBef>
              <a:spcAft>
                <a:spcPts val="0"/>
              </a:spcAft>
              <a:buSzPts val="1800"/>
              <a:buChar char="-"/>
            </a:pPr>
            <a:r>
              <a:rPr lang="en"/>
              <a:t>What order do we visit the nodes 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10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10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1000"/>
                                        <p:tgtEl>
                                          <p:spTgt spid="10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 Traversals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Vary the order in which we visit ourselves and visit our children</a:t>
            </a:r>
            <a:endParaRPr/>
          </a:p>
          <a:p>
            <a:pPr indent="-342900" lvl="0" marL="457200" rtl="0" algn="l">
              <a:spcBef>
                <a:spcPts val="0"/>
              </a:spcBef>
              <a:spcAft>
                <a:spcPts val="0"/>
              </a:spcAft>
              <a:buSzPts val="1800"/>
              <a:buChar char="-"/>
            </a:pPr>
            <a:r>
              <a:rPr lang="en"/>
              <a:t>Assuming binary tree</a:t>
            </a:r>
            <a:endParaRPr/>
          </a:p>
          <a:p>
            <a:pPr indent="-342900" lvl="0" marL="457200" rtl="0" algn="l">
              <a:spcBef>
                <a:spcPts val="0"/>
              </a:spcBef>
              <a:spcAft>
                <a:spcPts val="0"/>
              </a:spcAft>
              <a:buSzPts val="1800"/>
              <a:buChar char="-"/>
            </a:pPr>
            <a:r>
              <a:rPr lang="en"/>
              <a:t>Preorder</a:t>
            </a:r>
            <a:endParaRPr/>
          </a:p>
          <a:p>
            <a:pPr indent="-317500" lvl="1" marL="914400" rtl="0" algn="l">
              <a:spcBef>
                <a:spcPts val="0"/>
              </a:spcBef>
              <a:spcAft>
                <a:spcPts val="0"/>
              </a:spcAft>
              <a:buSzPts val="1400"/>
              <a:buChar char="-"/>
            </a:pPr>
            <a:r>
              <a:rPr lang="en"/>
              <a:t>process(self), visit(left), visit(right)</a:t>
            </a:r>
            <a:endParaRPr/>
          </a:p>
          <a:p>
            <a:pPr indent="-342900" lvl="0" marL="457200" rtl="0" algn="l">
              <a:spcBef>
                <a:spcPts val="0"/>
              </a:spcBef>
              <a:spcAft>
                <a:spcPts val="0"/>
              </a:spcAft>
              <a:buSzPts val="1800"/>
              <a:buChar char="-"/>
            </a:pPr>
            <a:r>
              <a:rPr lang="en"/>
              <a:t>Inorder</a:t>
            </a:r>
            <a:endParaRPr/>
          </a:p>
          <a:p>
            <a:pPr indent="-317500" lvl="1" marL="914400" rtl="0" algn="l">
              <a:spcBef>
                <a:spcPts val="0"/>
              </a:spcBef>
              <a:spcAft>
                <a:spcPts val="0"/>
              </a:spcAft>
              <a:buSzPts val="1400"/>
              <a:buChar char="-"/>
            </a:pPr>
            <a:r>
              <a:rPr lang="en"/>
              <a:t>visit(left), process(self), visit(right)</a:t>
            </a:r>
            <a:endParaRPr/>
          </a:p>
          <a:p>
            <a:pPr indent="-342900" lvl="0" marL="457200" rtl="0" algn="l">
              <a:spcBef>
                <a:spcPts val="0"/>
              </a:spcBef>
              <a:spcAft>
                <a:spcPts val="0"/>
              </a:spcAft>
              <a:buSzPts val="1800"/>
              <a:buChar char="-"/>
            </a:pPr>
            <a:r>
              <a:rPr lang="en"/>
              <a:t>Postorder</a:t>
            </a:r>
            <a:endParaRPr/>
          </a:p>
          <a:p>
            <a:pPr indent="-317500" lvl="1" marL="914400" rtl="0" algn="l">
              <a:spcBef>
                <a:spcPts val="0"/>
              </a:spcBef>
              <a:spcAft>
                <a:spcPts val="0"/>
              </a:spcAft>
              <a:buSzPts val="1400"/>
              <a:buChar char="-"/>
            </a:pPr>
            <a:r>
              <a:rPr lang="en"/>
              <a:t>visit(left), visit(right), process(self)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10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10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10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1000"/>
                                        <p:tgtEl>
                                          <p:spTgt spid="1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animEffect filter="fade" transition="in">
                                      <p:cBhvr>
                                        <p:cTn dur="1000"/>
                                        <p:tgtEl>
                                          <p:spTgt spid="11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 Traversals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DFS</a:t>
            </a:r>
            <a:endParaRPr/>
          </a:p>
          <a:p>
            <a:pPr indent="-317500" lvl="1" marL="914400" rtl="0" algn="l">
              <a:spcBef>
                <a:spcPts val="0"/>
              </a:spcBef>
              <a:spcAft>
                <a:spcPts val="0"/>
              </a:spcAft>
              <a:buSzPts val="1400"/>
              <a:buChar char="-"/>
            </a:pPr>
            <a:r>
              <a:rPr lang="en"/>
              <a:t>Search “depth first”, go as far down as you can before turning back</a:t>
            </a:r>
            <a:endParaRPr/>
          </a:p>
          <a:p>
            <a:pPr indent="-317500" lvl="1" marL="914400" rtl="0" algn="l">
              <a:spcBef>
                <a:spcPts val="0"/>
              </a:spcBef>
              <a:spcAft>
                <a:spcPts val="0"/>
              </a:spcAft>
              <a:buSzPts val="1400"/>
              <a:buChar char="-"/>
            </a:pPr>
            <a:r>
              <a:rPr lang="en"/>
              <a:t>Fringe: Stack</a:t>
            </a:r>
            <a:endParaRPr/>
          </a:p>
          <a:p>
            <a:pPr indent="-342900" lvl="0" marL="457200" rtl="0" algn="l">
              <a:spcBef>
                <a:spcPts val="0"/>
              </a:spcBef>
              <a:spcAft>
                <a:spcPts val="0"/>
              </a:spcAft>
              <a:buSzPts val="1800"/>
              <a:buChar char="-"/>
            </a:pPr>
            <a:r>
              <a:rPr lang="en"/>
              <a:t>BFS</a:t>
            </a:r>
            <a:endParaRPr/>
          </a:p>
          <a:p>
            <a:pPr indent="-317500" lvl="1" marL="914400" rtl="0" algn="l">
              <a:spcBef>
                <a:spcPts val="0"/>
              </a:spcBef>
              <a:spcAft>
                <a:spcPts val="0"/>
              </a:spcAft>
              <a:buSzPts val="1400"/>
              <a:buChar char="-"/>
            </a:pPr>
            <a:r>
              <a:rPr lang="en"/>
              <a:t>Search “breadth first”, search the tree in layers</a:t>
            </a:r>
            <a:endParaRPr/>
          </a:p>
          <a:p>
            <a:pPr indent="-317500" lvl="1" marL="914400" rtl="0" algn="l">
              <a:spcBef>
                <a:spcPts val="0"/>
              </a:spcBef>
              <a:spcAft>
                <a:spcPts val="0"/>
              </a:spcAft>
              <a:buSzPts val="1400"/>
              <a:buChar char="-"/>
            </a:pPr>
            <a:r>
              <a:rPr lang="en"/>
              <a:t>Fringe: Queue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0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10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1000"/>
                                        <p:tgtEl>
                                          <p:spTgt spid="11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Law and Order</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19"/>
          <p:cNvPicPr preferRelativeResize="0"/>
          <p:nvPr/>
        </p:nvPicPr>
        <p:blipFill>
          <a:blip r:embed="rId3">
            <a:alphaModFix/>
          </a:blip>
          <a:stretch>
            <a:fillRect/>
          </a:stretch>
        </p:blipFill>
        <p:spPr>
          <a:xfrm>
            <a:off x="3121025" y="2378200"/>
            <a:ext cx="2297175" cy="219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SumPaths</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What is the worst case running time of the printSumPaths in terms of N, the number of nodes in the tree? What is the worst case running time in terms of h, the height of the tree?</a:t>
            </a:r>
            <a:endParaRPr/>
          </a:p>
          <a:p>
            <a:pPr indent="0" lvl="0" marL="0" rtl="0" algn="l">
              <a:spcBef>
                <a:spcPts val="1600"/>
              </a:spcBef>
              <a:spcAft>
                <a:spcPts val="1600"/>
              </a:spcAft>
              <a:buNone/>
            </a:pPr>
            <a:r>
              <a:t/>
            </a:r>
            <a:endParaRPr/>
          </a:p>
        </p:txBody>
      </p:sp>
      <p:pic>
        <p:nvPicPr>
          <p:cNvPr id="130" name="Google Shape;130;p20"/>
          <p:cNvPicPr preferRelativeResize="0"/>
          <p:nvPr/>
        </p:nvPicPr>
        <p:blipFill>
          <a:blip r:embed="rId3">
            <a:alphaModFix/>
          </a:blip>
          <a:stretch>
            <a:fillRect/>
          </a:stretch>
        </p:blipFill>
        <p:spPr>
          <a:xfrm>
            <a:off x="311700" y="1229875"/>
            <a:ext cx="5982876" cy="1452975"/>
          </a:xfrm>
          <a:prstGeom prst="rect">
            <a:avLst/>
          </a:prstGeom>
          <a:noFill/>
          <a:ln>
            <a:noFill/>
          </a:ln>
        </p:spPr>
      </p:pic>
      <p:pic>
        <p:nvPicPr>
          <p:cNvPr id="131" name="Google Shape;131;p20"/>
          <p:cNvPicPr preferRelativeResize="0"/>
          <p:nvPr/>
        </p:nvPicPr>
        <p:blipFill>
          <a:blip r:embed="rId4">
            <a:alphaModFix/>
          </a:blip>
          <a:stretch>
            <a:fillRect/>
          </a:stretch>
        </p:blipFill>
        <p:spPr>
          <a:xfrm>
            <a:off x="6294575" y="625450"/>
            <a:ext cx="2247900" cy="205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Is This a BST?</a:t>
            </a:r>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1"/>
          <p:cNvPicPr preferRelativeResize="0"/>
          <p:nvPr/>
        </p:nvPicPr>
        <p:blipFill>
          <a:blip r:embed="rId3">
            <a:alphaModFix/>
          </a:blip>
          <a:stretch>
            <a:fillRect/>
          </a:stretch>
        </p:blipFill>
        <p:spPr>
          <a:xfrm>
            <a:off x="1421338" y="1229875"/>
            <a:ext cx="6301324" cy="252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