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87ce7e31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87ce7e31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1d97da98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97da98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87ce7e3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7ce7e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d97da98d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97da98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97da98d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97da98d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d97da98d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97da98d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d97da98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97da98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d97da98d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97da98d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d97da98d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97da98d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d97da98d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97da98d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d97da98d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97da98d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d97da98d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97da98d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d97da98d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97da98d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d97da98d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97da98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d97da98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97da98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a018f76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18f76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87ce7e3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7ce7e3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87ce7e3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7ce7e3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87ce7e3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7ce7e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87ce7e31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7ce7e31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87ce7e31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7ce7e31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nst.eecs.berkeley.edu/~cs194-26/fa16/upload/files/proj4g/cs194-26-abt/" TargetMode="External"/><Relationship Id="rId4" Type="http://schemas.openxmlformats.org/officeDocument/2006/relationships/hyperlink" Target="https://inst.eecs.berkeley.edu/~cs194-26/fa16/upload/files/proj2/cs194-26-aar/" TargetMode="External"/><Relationship Id="rId5" Type="http://schemas.openxmlformats.org/officeDocument/2006/relationships/hyperlink" Target="https://piazza.com/class/hyq0br1u3kx7d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cazhou@berkeley.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14:</a:t>
            </a:r>
            <a:br>
              <a:rPr lang="en"/>
            </a:br>
            <a:r>
              <a:rPr lang="en"/>
              <a:t>Misc.onclusion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Data Structures: HashMap&lt;String, ArrayList&lt;Order&gt;&gt;</a:t>
            </a:r>
            <a:endParaRPr>
              <a:solidFill>
                <a:srgbClr val="FF0000"/>
              </a:solidFill>
            </a:endParaRPr>
          </a:p>
          <a:p>
            <a:pPr indent="0" lvl="0" marL="0" rtl="0" algn="l">
              <a:spcBef>
                <a:spcPts val="1600"/>
              </a:spcBef>
              <a:spcAft>
                <a:spcPts val="0"/>
              </a:spcAft>
              <a:buNone/>
            </a:pPr>
            <a:r>
              <a:rPr lang="en">
                <a:solidFill>
                  <a:srgbClr val="FF0000"/>
                </a:solidFill>
              </a:rPr>
              <a:t>Algorithm: For each product, make a mapping from its name to an ArrayList&lt;Order&gt; sorted by delivery date for that product. At query time, look up the appropriate list and do a binary search for the indices corresponding to the endpoints. Return a view of that range.</a:t>
            </a:r>
            <a:endParaRPr>
              <a:solidFill>
                <a:srgbClr val="FF0000"/>
              </a:solidFill>
            </a:endParaRPr>
          </a:p>
          <a:p>
            <a:pPr indent="0" lvl="0" marL="0" rtl="0" algn="l">
              <a:spcBef>
                <a:spcPts val="1600"/>
              </a:spcBef>
              <a:spcAft>
                <a:spcPts val="1600"/>
              </a:spcAft>
              <a:buNone/>
            </a:pPr>
            <a:r>
              <a:rPr lang="en">
                <a:solidFill>
                  <a:srgbClr val="FF0000"/>
                </a:solidFill>
              </a:rPr>
              <a:t>Runtime: Θ(N logN) for construction and Θ(logN) for query. (The worst case is all orders are for the same product)</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20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 (Personal experiences)</a:t>
            </a:r>
            <a:endParaRPr/>
          </a:p>
        </p:txBody>
      </p:sp>
      <p:sp>
        <p:nvSpPr>
          <p:cNvPr id="146" name="Google Shape;146;p23"/>
          <p:cNvSpPr txBox="1"/>
          <p:nvPr>
            <p:ph idx="1" type="body"/>
          </p:nvPr>
        </p:nvSpPr>
        <p:spPr>
          <a:xfrm>
            <a:off x="378900" y="778100"/>
            <a:ext cx="4663200" cy="379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[Su16] CS 70: Discrete Math &amp; Probability</a:t>
            </a:r>
            <a:endParaRPr/>
          </a:p>
          <a:p>
            <a:pPr indent="-317500" lvl="1" marL="914400" rtl="0" algn="l">
              <a:spcBef>
                <a:spcPts val="0"/>
              </a:spcBef>
              <a:spcAft>
                <a:spcPts val="0"/>
              </a:spcAft>
              <a:buSzPts val="1400"/>
              <a:buChar char="-"/>
            </a:pPr>
            <a:r>
              <a:rPr lang="en"/>
              <a:t>Proofs for things we’ve seen so far</a:t>
            </a:r>
            <a:endParaRPr/>
          </a:p>
          <a:p>
            <a:pPr indent="-317500" lvl="1" marL="914400" rtl="0" algn="l">
              <a:spcBef>
                <a:spcPts val="0"/>
              </a:spcBef>
              <a:spcAft>
                <a:spcPts val="0"/>
              </a:spcAft>
              <a:buSzPts val="1400"/>
              <a:buChar char="-"/>
            </a:pPr>
            <a:r>
              <a:rPr lang="en"/>
              <a:t>Problem set every week</a:t>
            </a:r>
            <a:endParaRPr/>
          </a:p>
          <a:p>
            <a:pPr indent="-317500" lvl="1" marL="914400" rtl="0" algn="l">
              <a:spcBef>
                <a:spcPts val="0"/>
              </a:spcBef>
              <a:spcAft>
                <a:spcPts val="0"/>
              </a:spcAft>
              <a:buSzPts val="1400"/>
              <a:buChar char="-"/>
            </a:pPr>
            <a:r>
              <a:rPr lang="en"/>
              <a:t>Stable marriage, modular arithmetic, graph theory, etc.</a:t>
            </a:r>
            <a:endParaRPr/>
          </a:p>
          <a:p>
            <a:pPr indent="-342900" lvl="0" marL="457200" rtl="0" algn="l">
              <a:spcBef>
                <a:spcPts val="0"/>
              </a:spcBef>
              <a:spcAft>
                <a:spcPts val="0"/>
              </a:spcAft>
              <a:buSzPts val="1800"/>
              <a:buChar char="-"/>
            </a:pPr>
            <a:r>
              <a:rPr lang="en"/>
              <a:t>[Fa16] </a:t>
            </a:r>
            <a:r>
              <a:rPr lang="en"/>
              <a:t>CS 170: Algorithms</a:t>
            </a:r>
            <a:endParaRPr/>
          </a:p>
          <a:p>
            <a:pPr indent="-317500" lvl="1" marL="914400" rtl="0" algn="l">
              <a:spcBef>
                <a:spcPts val="0"/>
              </a:spcBef>
              <a:spcAft>
                <a:spcPts val="0"/>
              </a:spcAft>
              <a:buSzPts val="1400"/>
              <a:buChar char="-"/>
            </a:pPr>
            <a:r>
              <a:rPr lang="en"/>
              <a:t>Learn to analyze runtimes, write algorithms</a:t>
            </a:r>
            <a:endParaRPr/>
          </a:p>
          <a:p>
            <a:pPr indent="-317500" lvl="1" marL="914400" rtl="0" algn="l">
              <a:spcBef>
                <a:spcPts val="0"/>
              </a:spcBef>
              <a:spcAft>
                <a:spcPts val="0"/>
              </a:spcAft>
              <a:buSzPts val="1400"/>
              <a:buChar char="-"/>
            </a:pPr>
            <a:r>
              <a:rPr lang="en"/>
              <a:t>Problem set every week, end of semester project; generally seen as “must take”</a:t>
            </a:r>
            <a:endParaRPr/>
          </a:p>
          <a:p>
            <a:pPr indent="-317500" lvl="1" marL="914400" rtl="0" algn="l">
              <a:spcBef>
                <a:spcPts val="0"/>
              </a:spcBef>
              <a:spcAft>
                <a:spcPts val="0"/>
              </a:spcAft>
              <a:buSzPts val="1400"/>
              <a:buChar char="-"/>
            </a:pPr>
            <a:r>
              <a:rPr lang="en"/>
              <a:t>DP, LP, graphs, etc.</a:t>
            </a:r>
            <a:endParaRPr/>
          </a:p>
          <a:p>
            <a:pPr indent="-342900" lvl="0" marL="457200" rtl="0" algn="l">
              <a:spcBef>
                <a:spcPts val="0"/>
              </a:spcBef>
              <a:spcAft>
                <a:spcPts val="0"/>
              </a:spcAft>
              <a:buSzPts val="1800"/>
              <a:buChar char="-"/>
            </a:pPr>
            <a:r>
              <a:rPr lang="en"/>
              <a:t>[Fa16] CS 188: Artificial Intelligence</a:t>
            </a:r>
            <a:endParaRPr/>
          </a:p>
          <a:p>
            <a:pPr indent="-317500" lvl="1" marL="914400" rtl="0" algn="l">
              <a:spcBef>
                <a:spcPts val="0"/>
              </a:spcBef>
              <a:spcAft>
                <a:spcPts val="0"/>
              </a:spcAft>
              <a:buSzPts val="1400"/>
              <a:buChar char="-"/>
            </a:pPr>
            <a:r>
              <a:rPr lang="en"/>
              <a:t>Learn AI alg and apply to Pacman projects</a:t>
            </a:r>
            <a:endParaRPr/>
          </a:p>
          <a:p>
            <a:pPr indent="-317500" lvl="1" marL="914400" rtl="0" algn="l">
              <a:spcBef>
                <a:spcPts val="0"/>
              </a:spcBef>
              <a:spcAft>
                <a:spcPts val="0"/>
              </a:spcAft>
              <a:buSzPts val="1400"/>
              <a:buChar char="-"/>
            </a:pPr>
            <a:r>
              <a:rPr lang="en"/>
              <a:t>One of easier upper divs, though exams can be tough</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147" name="Google Shape;147;p23"/>
          <p:cNvSpPr txBox="1"/>
          <p:nvPr>
            <p:ph idx="1" type="body"/>
          </p:nvPr>
        </p:nvSpPr>
        <p:spPr>
          <a:xfrm>
            <a:off x="4692025" y="708950"/>
            <a:ext cx="4507500" cy="392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[Sp17] </a:t>
            </a:r>
            <a:r>
              <a:rPr lang="en"/>
              <a:t>CS 61C: Machine Structures</a:t>
            </a:r>
            <a:endParaRPr/>
          </a:p>
          <a:p>
            <a:pPr indent="-317500" lvl="1" marL="914400" rtl="0" algn="l">
              <a:spcBef>
                <a:spcPts val="0"/>
              </a:spcBef>
              <a:spcAft>
                <a:spcPts val="0"/>
              </a:spcAft>
              <a:buSzPts val="1400"/>
              <a:buChar char="-"/>
            </a:pPr>
            <a:r>
              <a:rPr lang="en"/>
              <a:t>C, assembly language</a:t>
            </a:r>
            <a:endParaRPr/>
          </a:p>
          <a:p>
            <a:pPr indent="-317500" lvl="1" marL="914400" rtl="0" algn="l">
              <a:spcBef>
                <a:spcPts val="0"/>
              </a:spcBef>
              <a:spcAft>
                <a:spcPts val="0"/>
              </a:spcAft>
              <a:buSzPts val="1400"/>
              <a:buChar char="-"/>
            </a:pPr>
            <a:r>
              <a:rPr lang="en"/>
              <a:t>Learn about how computers work!</a:t>
            </a:r>
            <a:endParaRPr/>
          </a:p>
          <a:p>
            <a:pPr indent="-317500" lvl="1" marL="914400" rtl="0" algn="l">
              <a:spcBef>
                <a:spcPts val="0"/>
              </a:spcBef>
              <a:spcAft>
                <a:spcPts val="0"/>
              </a:spcAft>
              <a:buSzPts val="1400"/>
              <a:buChar char="-"/>
            </a:pPr>
            <a:r>
              <a:rPr lang="en"/>
              <a:t>Caching, MapReduce, parallelism</a:t>
            </a:r>
            <a:endParaRPr/>
          </a:p>
          <a:p>
            <a:pPr indent="-342900" lvl="0" marL="457200" rtl="0" algn="l">
              <a:spcBef>
                <a:spcPts val="0"/>
              </a:spcBef>
              <a:spcAft>
                <a:spcPts val="0"/>
              </a:spcAft>
              <a:buSzPts val="1800"/>
              <a:buChar char="-"/>
            </a:pPr>
            <a:r>
              <a:rPr lang="en"/>
              <a:t>[Sp17] CS 186: Databases</a:t>
            </a:r>
            <a:endParaRPr/>
          </a:p>
          <a:p>
            <a:pPr indent="-317500" lvl="1" marL="914400" rtl="0" algn="l">
              <a:spcBef>
                <a:spcPts val="0"/>
              </a:spcBef>
              <a:spcAft>
                <a:spcPts val="0"/>
              </a:spcAft>
              <a:buSzPts val="1400"/>
              <a:buChar char="-"/>
            </a:pPr>
            <a:r>
              <a:rPr lang="en"/>
              <a:t>Learn SQL and how databases keep track of all your data, Java</a:t>
            </a:r>
            <a:endParaRPr/>
          </a:p>
          <a:p>
            <a:pPr indent="-317500" lvl="1" marL="914400" rtl="0" algn="l">
              <a:spcBef>
                <a:spcPts val="0"/>
              </a:spcBef>
              <a:spcAft>
                <a:spcPts val="0"/>
              </a:spcAft>
              <a:buSzPts val="1400"/>
              <a:buChar char="-"/>
            </a:pPr>
            <a:r>
              <a:rPr lang="en"/>
              <a:t>“Chill”, though exam was tough this time around…, some projects</a:t>
            </a:r>
            <a:endParaRPr/>
          </a:p>
          <a:p>
            <a:pPr indent="-317500" lvl="1" marL="914400" rtl="0" algn="l">
              <a:spcBef>
                <a:spcPts val="0"/>
              </a:spcBef>
              <a:spcAft>
                <a:spcPts val="0"/>
              </a:spcAft>
              <a:buSzPts val="1400"/>
              <a:buChar char="-"/>
            </a:pPr>
            <a:r>
              <a:rPr lang="en"/>
              <a:t>Guest speakers from the industry</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10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10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1000"/>
                                        <p:tgtEl>
                                          <p:spTgt spid="1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1000"/>
                                        <p:tgtEl>
                                          <p:spTgt spid="1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1000"/>
                                        <p:tgtEl>
                                          <p:spTgt spid="1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9" st="9"/>
                                            </p:txEl>
                                          </p:spTgt>
                                        </p:tgtEl>
                                        <p:attrNameLst>
                                          <p:attrName>style.visibility</p:attrName>
                                        </p:attrNameLst>
                                      </p:cBhvr>
                                      <p:to>
                                        <p:strVal val="visible"/>
                                      </p:to>
                                    </p:set>
                                    <p:animEffect filter="fade" transition="in">
                                      <p:cBhvr>
                                        <p:cTn dur="1000"/>
                                        <p:tgtEl>
                                          <p:spTgt spid="1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0" st="10"/>
                                            </p:txEl>
                                          </p:spTgt>
                                        </p:tgtEl>
                                        <p:attrNameLst>
                                          <p:attrName>style.visibility</p:attrName>
                                        </p:attrNameLst>
                                      </p:cBhvr>
                                      <p:to>
                                        <p:strVal val="visible"/>
                                      </p:to>
                                    </p:set>
                                    <p:animEffect filter="fade" transition="in">
                                      <p:cBhvr>
                                        <p:cTn dur="1000"/>
                                        <p:tgtEl>
                                          <p:spTgt spid="1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1" st="11"/>
                                            </p:txEl>
                                          </p:spTgt>
                                        </p:tgtEl>
                                        <p:attrNameLst>
                                          <p:attrName>style.visibility</p:attrName>
                                        </p:attrNameLst>
                                      </p:cBhvr>
                                      <p:to>
                                        <p:strVal val="visible"/>
                                      </p:to>
                                    </p:set>
                                    <p:animEffect filter="fade" transition="in">
                                      <p:cBhvr>
                                        <p:cTn dur="1000"/>
                                        <p:tgtEl>
                                          <p:spTgt spid="1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2" st="12"/>
                                            </p:txEl>
                                          </p:spTgt>
                                        </p:tgtEl>
                                        <p:attrNameLst>
                                          <p:attrName>style.visibility</p:attrName>
                                        </p:attrNameLst>
                                      </p:cBhvr>
                                      <p:to>
                                        <p:strVal val="visible"/>
                                      </p:to>
                                    </p:set>
                                    <p:animEffect filter="fade" transition="in">
                                      <p:cBhvr>
                                        <p:cTn dur="1000"/>
                                        <p:tgtEl>
                                          <p:spTgt spid="1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1000"/>
                                        <p:tgtEl>
                                          <p:spTgt spid="14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70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 (Personal experiences)</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78900" y="778100"/>
            <a:ext cx="4426800" cy="3790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a:t>[Fa17] MATH 110: Linear Algebra</a:t>
            </a:r>
            <a:endParaRPr/>
          </a:p>
          <a:p>
            <a:pPr indent="-317500" lvl="1" marL="914400" marR="0" rtl="0" algn="l">
              <a:lnSpc>
                <a:spcPct val="115000"/>
              </a:lnSpc>
              <a:spcBef>
                <a:spcPts val="0"/>
              </a:spcBef>
              <a:spcAft>
                <a:spcPts val="0"/>
              </a:spcAft>
              <a:buSzPts val="1400"/>
              <a:buChar char="-"/>
            </a:pPr>
            <a:r>
              <a:rPr lang="en"/>
              <a:t>Early morning class</a:t>
            </a:r>
            <a:endParaRPr/>
          </a:p>
          <a:p>
            <a:pPr indent="-317500" lvl="1" marL="914400" marR="0" rtl="0" algn="l">
              <a:lnSpc>
                <a:spcPct val="115000"/>
              </a:lnSpc>
              <a:spcBef>
                <a:spcPts val="0"/>
              </a:spcBef>
              <a:spcAft>
                <a:spcPts val="0"/>
              </a:spcAft>
              <a:buSzPts val="1400"/>
              <a:buChar char="-"/>
            </a:pPr>
            <a:r>
              <a:rPr lang="en"/>
              <a:t>Average workload (no homework!)</a:t>
            </a:r>
            <a:endParaRPr/>
          </a:p>
          <a:p>
            <a:pPr indent="-342900" lvl="0" marL="457200" rtl="0" algn="l">
              <a:spcBef>
                <a:spcPts val="0"/>
              </a:spcBef>
              <a:spcAft>
                <a:spcPts val="0"/>
              </a:spcAft>
              <a:buSzPts val="1800"/>
              <a:buChar char="-"/>
            </a:pPr>
            <a:r>
              <a:rPr lang="en"/>
              <a:t>[Fa17] </a:t>
            </a:r>
            <a:r>
              <a:rPr lang="en"/>
              <a:t>CS 168: Networking</a:t>
            </a:r>
            <a:endParaRPr/>
          </a:p>
          <a:p>
            <a:pPr indent="-317500" lvl="1" marL="914400" rtl="0" algn="l">
              <a:spcBef>
                <a:spcPts val="0"/>
              </a:spcBef>
              <a:spcAft>
                <a:spcPts val="0"/>
              </a:spcAft>
              <a:buSzPts val="1400"/>
              <a:buChar char="-"/>
            </a:pPr>
            <a:r>
              <a:rPr lang="en"/>
              <a:t>Learn about the Internet and design</a:t>
            </a:r>
            <a:endParaRPr/>
          </a:p>
          <a:p>
            <a:pPr indent="-317500" lvl="1" marL="914400" rtl="0" algn="l">
              <a:spcBef>
                <a:spcPts val="0"/>
              </a:spcBef>
              <a:spcAft>
                <a:spcPts val="0"/>
              </a:spcAft>
              <a:buSzPts val="1400"/>
              <a:buChar char="-"/>
            </a:pPr>
            <a:r>
              <a:rPr lang="en"/>
              <a:t>Offered in the Fall, Scott Shenker teaches and helped design Internet</a:t>
            </a:r>
            <a:endParaRPr/>
          </a:p>
          <a:p>
            <a:pPr indent="-317500" lvl="1" marL="914400" rtl="0" algn="l">
              <a:spcBef>
                <a:spcPts val="0"/>
              </a:spcBef>
              <a:spcAft>
                <a:spcPts val="0"/>
              </a:spcAft>
              <a:buSzPts val="1400"/>
              <a:buChar char="-"/>
            </a:pPr>
            <a:r>
              <a:rPr lang="en"/>
              <a:t>Low workload</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154" name="Google Shape;154;p24"/>
          <p:cNvSpPr txBox="1"/>
          <p:nvPr>
            <p:ph idx="1" type="body"/>
          </p:nvPr>
        </p:nvSpPr>
        <p:spPr>
          <a:xfrm>
            <a:off x="4405500" y="907975"/>
            <a:ext cx="4426800" cy="379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[Sp18] </a:t>
            </a:r>
            <a:r>
              <a:rPr lang="en"/>
              <a:t>CS 162: Operating Systems</a:t>
            </a:r>
            <a:endParaRPr/>
          </a:p>
          <a:p>
            <a:pPr indent="-317500" lvl="1" marL="914400" rtl="0" algn="l">
              <a:spcBef>
                <a:spcPts val="0"/>
              </a:spcBef>
              <a:spcAft>
                <a:spcPts val="0"/>
              </a:spcAft>
              <a:buSzPts val="1400"/>
              <a:buChar char="-"/>
            </a:pPr>
            <a:r>
              <a:rPr lang="en"/>
              <a:t>Learn about processes, threads, concurrency, file systems, distributed systems</a:t>
            </a:r>
            <a:endParaRPr/>
          </a:p>
          <a:p>
            <a:pPr indent="-317500" lvl="1" marL="914400" rtl="0" algn="l">
              <a:spcBef>
                <a:spcPts val="0"/>
              </a:spcBef>
              <a:spcAft>
                <a:spcPts val="0"/>
              </a:spcAft>
              <a:buSzPts val="1400"/>
              <a:buChar char="-"/>
            </a:pPr>
            <a:r>
              <a:rPr lang="en"/>
              <a:t>Project based with the same group of 4</a:t>
            </a:r>
            <a:endParaRPr/>
          </a:p>
          <a:p>
            <a:pPr indent="-317500" lvl="1" marL="914400" rtl="0" algn="l">
              <a:spcBef>
                <a:spcPts val="0"/>
              </a:spcBef>
              <a:spcAft>
                <a:spcPts val="0"/>
              </a:spcAft>
              <a:buSzPts val="1400"/>
              <a:buChar char="-"/>
            </a:pPr>
            <a:r>
              <a:rPr lang="en"/>
              <a:t>Essential to understand your computer and how to code efficiently</a:t>
            </a:r>
            <a:endParaRPr/>
          </a:p>
          <a:p>
            <a:pPr indent="-317500" lvl="1" marL="914400" rtl="0" algn="l">
              <a:spcBef>
                <a:spcPts val="0"/>
              </a:spcBef>
              <a:spcAft>
                <a:spcPts val="0"/>
              </a:spcAft>
              <a:buSzPts val="1400"/>
              <a:buChar char="-"/>
            </a:pPr>
            <a:r>
              <a:rPr lang="en"/>
              <a:t>High workload</a:t>
            </a:r>
            <a:endParaRPr/>
          </a:p>
          <a:p>
            <a:pPr indent="-342900" lvl="0" marL="457200" rtl="0" algn="l">
              <a:spcBef>
                <a:spcPts val="0"/>
              </a:spcBef>
              <a:spcAft>
                <a:spcPts val="0"/>
              </a:spcAft>
              <a:buSzPts val="1800"/>
              <a:buChar char="-"/>
            </a:pPr>
            <a:r>
              <a:rPr lang="en"/>
              <a:t>[Sp18] </a:t>
            </a:r>
            <a:r>
              <a:rPr lang="en"/>
              <a:t>EECS 126: Probability and Random Processes</a:t>
            </a:r>
            <a:endParaRPr/>
          </a:p>
          <a:p>
            <a:pPr indent="-317500" lvl="1" marL="914400" rtl="0" algn="l">
              <a:spcBef>
                <a:spcPts val="0"/>
              </a:spcBef>
              <a:spcAft>
                <a:spcPts val="0"/>
              </a:spcAft>
              <a:buSzPts val="1400"/>
              <a:buChar char="-"/>
            </a:pPr>
            <a:r>
              <a:rPr lang="en"/>
              <a:t>Learn more about probability </a:t>
            </a:r>
            <a:endParaRPr/>
          </a:p>
          <a:p>
            <a:pPr indent="-317500" lvl="1" marL="914400" rtl="0" algn="l">
              <a:spcBef>
                <a:spcPts val="0"/>
              </a:spcBef>
              <a:spcAft>
                <a:spcPts val="0"/>
              </a:spcAft>
              <a:buSzPts val="1400"/>
              <a:buChar char="-"/>
            </a:pPr>
            <a:r>
              <a:rPr lang="en"/>
              <a:t>Very high workload, but one of the coolest classes I’ve taken!</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1000"/>
                                        <p:tgtEl>
                                          <p:spTgt spid="1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1000"/>
                                        <p:tgtEl>
                                          <p:spTgt spid="1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Effect filter="fade" transition="in">
                                      <p:cBhvr>
                                        <p:cTn dur="1000"/>
                                        <p:tgtEl>
                                          <p:spTgt spid="1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1000"/>
                                        <p:tgtEl>
                                          <p:spTgt spid="1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1000"/>
                                        <p:tgtEl>
                                          <p:spTgt spid="1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Effect filter="fade" transition="in">
                                      <p:cBhvr>
                                        <p:cTn dur="1000"/>
                                        <p:tgtEl>
                                          <p:spTgt spid="1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 160: UI/UX</a:t>
            </a:r>
            <a:endParaRPr/>
          </a:p>
          <a:p>
            <a:pPr indent="-317500" lvl="1" marL="914400" rtl="0" algn="l">
              <a:spcBef>
                <a:spcPts val="0"/>
              </a:spcBef>
              <a:spcAft>
                <a:spcPts val="0"/>
              </a:spcAft>
              <a:buSzPts val="1400"/>
              <a:buChar char="-"/>
            </a:pPr>
            <a:r>
              <a:rPr lang="en"/>
              <a:t>Good for learning basics of UI design and conducting user studies</a:t>
            </a:r>
            <a:endParaRPr/>
          </a:p>
          <a:p>
            <a:pPr indent="-317500" lvl="1" marL="914400" rtl="0" algn="l">
              <a:spcBef>
                <a:spcPts val="0"/>
              </a:spcBef>
              <a:spcAft>
                <a:spcPts val="0"/>
              </a:spcAft>
              <a:buSzPts val="1400"/>
              <a:buChar char="-"/>
            </a:pPr>
            <a:r>
              <a:rPr lang="en"/>
              <a:t>Usually taught in Android and project heavy</a:t>
            </a:r>
            <a:endParaRPr/>
          </a:p>
          <a:p>
            <a:pPr indent="-342900" lvl="0" marL="457200" rtl="0" algn="l">
              <a:spcBef>
                <a:spcPts val="0"/>
              </a:spcBef>
              <a:spcAft>
                <a:spcPts val="0"/>
              </a:spcAft>
              <a:buSzPts val="1800"/>
              <a:buChar char="-"/>
            </a:pPr>
            <a:r>
              <a:rPr lang="en"/>
              <a:t>CS 161: Security</a:t>
            </a:r>
            <a:endParaRPr/>
          </a:p>
          <a:p>
            <a:pPr indent="-317500" lvl="1" marL="914400" rtl="0" algn="l">
              <a:spcBef>
                <a:spcPts val="0"/>
              </a:spcBef>
              <a:spcAft>
                <a:spcPts val="0"/>
              </a:spcAft>
              <a:buSzPts val="1400"/>
              <a:buChar char="-"/>
            </a:pPr>
            <a:r>
              <a:rPr lang="en"/>
              <a:t>Practical programming course; learn how to keep your computer secure</a:t>
            </a:r>
            <a:endParaRPr/>
          </a:p>
          <a:p>
            <a:pPr indent="-342900" lvl="0" marL="457200" rtl="0" algn="l">
              <a:spcBef>
                <a:spcPts val="0"/>
              </a:spcBef>
              <a:spcAft>
                <a:spcPts val="0"/>
              </a:spcAft>
              <a:buSzPts val="1800"/>
              <a:buChar char="-"/>
            </a:pPr>
            <a:r>
              <a:rPr lang="en"/>
              <a:t>CS 164: Compilers</a:t>
            </a:r>
            <a:endParaRPr/>
          </a:p>
          <a:p>
            <a:pPr indent="-317500" lvl="1" marL="914400" rtl="0" algn="l">
              <a:spcBef>
                <a:spcPts val="0"/>
              </a:spcBef>
              <a:spcAft>
                <a:spcPts val="0"/>
              </a:spcAft>
              <a:buSzPts val="1400"/>
              <a:buChar char="-"/>
            </a:pPr>
            <a:r>
              <a:rPr lang="en"/>
              <a:t>Learn about programming languages and how they’re compiled</a:t>
            </a:r>
            <a:endParaRPr/>
          </a:p>
          <a:p>
            <a:pPr indent="-317500" lvl="1" marL="914400" rtl="0" algn="l">
              <a:spcBef>
                <a:spcPts val="0"/>
              </a:spcBef>
              <a:spcAft>
                <a:spcPts val="0"/>
              </a:spcAft>
              <a:buSzPts val="1400"/>
              <a:buChar char="-"/>
            </a:pPr>
            <a:r>
              <a:rPr lang="en"/>
              <a:t>Good if you thought the Scheme project was interesting</a:t>
            </a:r>
            <a:endParaRPr/>
          </a:p>
          <a:p>
            <a:pPr indent="-317500" lvl="1" marL="914400" rtl="0" algn="l">
              <a:spcBef>
                <a:spcPts val="0"/>
              </a:spcBef>
              <a:spcAft>
                <a:spcPts val="0"/>
              </a:spcAft>
              <a:buSzPts val="1400"/>
              <a:buChar char="-"/>
            </a:pPr>
            <a:r>
              <a:rPr lang="en"/>
              <a:t>Project heavy, taking with Hilfinger is a rite of passage</a:t>
            </a:r>
            <a:endParaRPr/>
          </a:p>
          <a:p>
            <a:pPr indent="-342900" lvl="0" marL="457200" rtl="0" algn="l">
              <a:spcBef>
                <a:spcPts val="0"/>
              </a:spcBef>
              <a:spcAft>
                <a:spcPts val="0"/>
              </a:spcAft>
              <a:buSzPts val="1800"/>
              <a:buChar char="-"/>
            </a:pPr>
            <a:r>
              <a:rPr lang="en"/>
              <a:t>CS169: Software Engineering</a:t>
            </a:r>
            <a:endParaRPr/>
          </a:p>
          <a:p>
            <a:pPr indent="-317500" lvl="1" marL="914400" rtl="0" algn="l">
              <a:spcBef>
                <a:spcPts val="0"/>
              </a:spcBef>
              <a:spcAft>
                <a:spcPts val="0"/>
              </a:spcAft>
              <a:buSzPts val="1400"/>
              <a:buChar char="-"/>
            </a:pPr>
            <a:r>
              <a:rPr lang="en"/>
              <a:t>Learn Ruby on Rails to build app</a:t>
            </a:r>
            <a:endParaRPr/>
          </a:p>
          <a:p>
            <a:pPr indent="-317500" lvl="1" marL="914400" rtl="0" algn="l">
              <a:spcBef>
                <a:spcPts val="0"/>
              </a:spcBef>
              <a:spcAft>
                <a:spcPts val="0"/>
              </a:spcAft>
              <a:buSzPts val="1400"/>
              <a:buChar char="-"/>
            </a:pPr>
            <a:r>
              <a:rPr lang="en"/>
              <a:t>Good for if you want experience to help get an internship</a:t>
            </a:r>
            <a:endParaRPr/>
          </a:p>
        </p:txBody>
      </p:sp>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Overviews (16x)</a:t>
            </a:r>
            <a:endParaRPr/>
          </a:p>
        </p:txBody>
      </p:sp>
      <p:sp>
        <p:nvSpPr>
          <p:cNvPr id="161" name="Google Shape;161;p25"/>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 (17x)</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CS172: Computability and Complexity</a:t>
            </a:r>
            <a:endParaRPr/>
          </a:p>
          <a:p>
            <a:pPr indent="-342900" lvl="0" marL="457200" rtl="0" algn="l">
              <a:spcBef>
                <a:spcPts val="0"/>
              </a:spcBef>
              <a:spcAft>
                <a:spcPts val="0"/>
              </a:spcAft>
              <a:buSzPts val="1800"/>
              <a:buChar char="-"/>
            </a:pPr>
            <a:r>
              <a:rPr lang="en"/>
              <a:t>CS174: Combinatorics and Discrete Probability</a:t>
            </a:r>
            <a:endParaRPr/>
          </a:p>
          <a:p>
            <a:pPr indent="-342900" lvl="0" marL="457200" rtl="0" algn="l">
              <a:spcBef>
                <a:spcPts val="0"/>
              </a:spcBef>
              <a:spcAft>
                <a:spcPts val="0"/>
              </a:spcAft>
              <a:buSzPts val="1800"/>
              <a:buChar char="-"/>
            </a:pPr>
            <a:r>
              <a:rPr lang="en"/>
              <a:t>CS176: Algorithms in Computational Biology</a:t>
            </a:r>
            <a:endParaRPr/>
          </a:p>
        </p:txBody>
      </p:sp>
      <p:sp>
        <p:nvSpPr>
          <p:cNvPr id="168" name="Google Shape;168;p26"/>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 (18x)</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 184: Graphics</a:t>
            </a:r>
            <a:endParaRPr/>
          </a:p>
          <a:p>
            <a:pPr indent="-317500" lvl="1" marL="914400" rtl="0" algn="l">
              <a:spcBef>
                <a:spcPts val="0"/>
              </a:spcBef>
              <a:spcAft>
                <a:spcPts val="0"/>
              </a:spcAft>
              <a:buSzPts val="1400"/>
              <a:buChar char="-"/>
            </a:pPr>
            <a:r>
              <a:rPr lang="en"/>
              <a:t>3D modeling, good for animation</a:t>
            </a:r>
            <a:endParaRPr/>
          </a:p>
          <a:p>
            <a:pPr indent="-317500" lvl="1" marL="914400" rtl="0" algn="l">
              <a:spcBef>
                <a:spcPts val="0"/>
              </a:spcBef>
              <a:spcAft>
                <a:spcPts val="0"/>
              </a:spcAft>
              <a:buSzPts val="1400"/>
              <a:buChar char="-"/>
            </a:pPr>
            <a:r>
              <a:rPr lang="en"/>
              <a:t>Math and project heavy</a:t>
            </a:r>
            <a:endParaRPr/>
          </a:p>
          <a:p>
            <a:pPr indent="-342900" lvl="0" marL="457200" rtl="0" algn="l">
              <a:spcBef>
                <a:spcPts val="0"/>
              </a:spcBef>
              <a:spcAft>
                <a:spcPts val="0"/>
              </a:spcAft>
              <a:buSzPts val="1800"/>
              <a:buChar char="-"/>
            </a:pPr>
            <a:r>
              <a:rPr lang="en"/>
              <a:t>CS 189: Machine Learning</a:t>
            </a:r>
            <a:endParaRPr/>
          </a:p>
          <a:p>
            <a:pPr indent="-317500" lvl="1" marL="914400" rtl="0" algn="l">
              <a:spcBef>
                <a:spcPts val="0"/>
              </a:spcBef>
              <a:spcAft>
                <a:spcPts val="0"/>
              </a:spcAft>
              <a:buSzPts val="1400"/>
              <a:buChar char="-"/>
            </a:pPr>
            <a:r>
              <a:rPr lang="en"/>
              <a:t>ML concepts and prove/code equations</a:t>
            </a:r>
            <a:endParaRPr/>
          </a:p>
          <a:p>
            <a:pPr indent="-317500" lvl="1" marL="914400" rtl="0" algn="l">
              <a:spcBef>
                <a:spcPts val="0"/>
              </a:spcBef>
              <a:spcAft>
                <a:spcPts val="0"/>
              </a:spcAft>
              <a:buSzPts val="1400"/>
              <a:buChar char="-"/>
            </a:pPr>
            <a:r>
              <a:rPr lang="en"/>
              <a:t>See ML applications in Netflix recommendations, digit recognition, etc.</a:t>
            </a:r>
            <a:endParaRPr/>
          </a:p>
          <a:p>
            <a:pPr indent="-317500" lvl="1" marL="914400" rtl="0" algn="l">
              <a:spcBef>
                <a:spcPts val="0"/>
              </a:spcBef>
              <a:spcAft>
                <a:spcPts val="0"/>
              </a:spcAft>
              <a:buSzPts val="1400"/>
              <a:buChar char="-"/>
            </a:pPr>
            <a:r>
              <a:rPr lang="en"/>
              <a:t>Math heavy and high workload</a:t>
            </a:r>
            <a:endParaRPr/>
          </a:p>
        </p:txBody>
      </p:sp>
      <p:sp>
        <p:nvSpPr>
          <p:cNvPr id="175" name="Google Shape;175;p27"/>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17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 (other)</a:t>
            </a:r>
            <a:endParaRPr/>
          </a:p>
        </p:txBody>
      </p:sp>
      <p:sp>
        <p:nvSpPr>
          <p:cNvPr id="181" name="Google Shape;181;p28"/>
          <p:cNvSpPr txBox="1"/>
          <p:nvPr>
            <p:ph idx="1" type="body"/>
          </p:nvPr>
        </p:nvSpPr>
        <p:spPr>
          <a:xfrm>
            <a:off x="311700" y="748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CS194-26: Computational Photography</a:t>
            </a:r>
            <a:endParaRPr/>
          </a:p>
          <a:p>
            <a:pPr indent="-317500" lvl="1" marL="914400" rtl="0" algn="l">
              <a:spcBef>
                <a:spcPts val="0"/>
              </a:spcBef>
              <a:spcAft>
                <a:spcPts val="0"/>
              </a:spcAft>
              <a:buSzPts val="1400"/>
              <a:buChar char="-"/>
            </a:pPr>
            <a:r>
              <a:rPr lang="en"/>
              <a:t>Special interest course</a:t>
            </a:r>
            <a:endParaRPr/>
          </a:p>
          <a:p>
            <a:pPr indent="-317500" lvl="1" marL="914400" rtl="0" algn="l">
              <a:spcBef>
                <a:spcPts val="0"/>
              </a:spcBef>
              <a:spcAft>
                <a:spcPts val="0"/>
              </a:spcAft>
              <a:buSzPts val="1400"/>
              <a:buChar char="-"/>
            </a:pPr>
            <a:r>
              <a:rPr lang="en"/>
              <a:t>Blending two images, automatic panorama alignment, morphing faces together</a:t>
            </a:r>
            <a:endParaRPr/>
          </a:p>
          <a:p>
            <a:pPr indent="-317500" lvl="1" marL="914400" rtl="0" algn="l">
              <a:spcBef>
                <a:spcPts val="0"/>
              </a:spcBef>
              <a:spcAft>
                <a:spcPts val="0"/>
              </a:spcAft>
              <a:buSzPts val="1400"/>
              <a:buChar char="-"/>
            </a:pPr>
            <a:r>
              <a:rPr lang="en"/>
              <a:t>Only in the Fall, mostly seniors, fun!</a:t>
            </a:r>
            <a:endParaRPr/>
          </a:p>
          <a:p>
            <a:pPr indent="-317500" lvl="1" marL="914400" rtl="0" algn="l">
              <a:spcBef>
                <a:spcPts val="0"/>
              </a:spcBef>
              <a:spcAft>
                <a:spcPts val="0"/>
              </a:spcAft>
              <a:buClr>
                <a:schemeClr val="lt2"/>
              </a:buClr>
              <a:buSzPts val="1400"/>
              <a:buChar char="-"/>
            </a:pPr>
            <a:r>
              <a:rPr lang="en" u="sng">
                <a:solidFill>
                  <a:schemeClr val="lt2"/>
                </a:solidFill>
                <a:hlinkClick r:id="rId3"/>
              </a:rPr>
              <a:t>https://inst.eecs.berkeley.edu/~cs194-26/fa16/upload/files/proj4g/cs194-26-abt/</a:t>
            </a:r>
            <a:r>
              <a:rPr lang="en">
                <a:solidFill>
                  <a:schemeClr val="lt2"/>
                </a:solidFill>
              </a:rPr>
              <a:t> </a:t>
            </a:r>
            <a:endParaRPr>
              <a:solidFill>
                <a:schemeClr val="lt2"/>
              </a:solidFill>
            </a:endParaRPr>
          </a:p>
          <a:p>
            <a:pPr indent="-317500" lvl="1" marL="914400" rtl="0" algn="l">
              <a:spcBef>
                <a:spcPts val="0"/>
              </a:spcBef>
              <a:spcAft>
                <a:spcPts val="0"/>
              </a:spcAft>
              <a:buClr>
                <a:schemeClr val="lt2"/>
              </a:buClr>
              <a:buSzPts val="1400"/>
              <a:buChar char="-"/>
            </a:pPr>
            <a:r>
              <a:rPr lang="en" u="sng">
                <a:solidFill>
                  <a:schemeClr val="lt2"/>
                </a:solidFill>
                <a:hlinkClick r:id="rId4"/>
              </a:rPr>
              <a:t>https://inst.eecs.berkeley.edu/~cs194-26/fa16/upload/files/proj2/cs194-26-aar/</a:t>
            </a:r>
            <a:endParaRPr>
              <a:solidFill>
                <a:schemeClr val="lt2"/>
              </a:solidFill>
            </a:endParaRPr>
          </a:p>
          <a:p>
            <a:pPr indent="-317500" lvl="2" marL="1371600" rtl="0" algn="l">
              <a:spcBef>
                <a:spcPts val="0"/>
              </a:spcBef>
              <a:spcAft>
                <a:spcPts val="0"/>
              </a:spcAft>
              <a:buSzPts val="1400"/>
              <a:buChar char="-"/>
            </a:pPr>
            <a:r>
              <a:rPr lang="en"/>
              <a:t>Find the 18 art puns in the extra section</a:t>
            </a:r>
            <a:endParaRPr/>
          </a:p>
          <a:p>
            <a:pPr indent="-342900" lvl="0" marL="457200" rtl="0" algn="l">
              <a:spcBef>
                <a:spcPts val="0"/>
              </a:spcBef>
              <a:spcAft>
                <a:spcPts val="0"/>
              </a:spcAft>
              <a:buSzPts val="1800"/>
              <a:buChar char="-"/>
            </a:pPr>
            <a:r>
              <a:rPr lang="en"/>
              <a:t>EE127: Optimization Models in Engineering</a:t>
            </a:r>
            <a:endParaRPr/>
          </a:p>
          <a:p>
            <a:pPr indent="-317500" lvl="1" marL="914400" rtl="0" algn="l">
              <a:spcBef>
                <a:spcPts val="0"/>
              </a:spcBef>
              <a:spcAft>
                <a:spcPts val="0"/>
              </a:spcAft>
              <a:buSzPts val="1400"/>
              <a:buChar char="-"/>
            </a:pPr>
            <a:r>
              <a:rPr lang="en"/>
              <a:t>Optimization and their applications in ML, statistics, etc.</a:t>
            </a:r>
            <a:endParaRPr/>
          </a:p>
          <a:p>
            <a:pPr indent="-317500" lvl="1" marL="914400" rtl="0" algn="l">
              <a:spcBef>
                <a:spcPts val="0"/>
              </a:spcBef>
              <a:spcAft>
                <a:spcPts val="0"/>
              </a:spcAft>
              <a:buSzPts val="1400"/>
              <a:buChar char="-"/>
            </a:pPr>
            <a:r>
              <a:rPr lang="en"/>
              <a:t>High workload (?)</a:t>
            </a:r>
            <a:endParaRPr/>
          </a:p>
          <a:p>
            <a:pPr indent="-342900" lvl="0" marL="457200" rtl="0" algn="l">
              <a:spcBef>
                <a:spcPts val="0"/>
              </a:spcBef>
              <a:spcAft>
                <a:spcPts val="0"/>
              </a:spcAft>
              <a:buSzPts val="1800"/>
              <a:buChar char="-"/>
            </a:pPr>
            <a:r>
              <a:rPr lang="en"/>
              <a:t>Tip: Join EECS 101 Piazza!</a:t>
            </a:r>
            <a:endParaRPr/>
          </a:p>
          <a:p>
            <a:pPr indent="-317500" lvl="1" marL="914400" rtl="0" algn="l">
              <a:spcBef>
                <a:spcPts val="0"/>
              </a:spcBef>
              <a:spcAft>
                <a:spcPts val="0"/>
              </a:spcAft>
              <a:buSzPts val="1400"/>
              <a:buChar char="-"/>
            </a:pPr>
            <a:r>
              <a:rPr lang="en"/>
              <a:t>Course recommendations, student experiences, instructor input, etc.</a:t>
            </a:r>
            <a:endParaRPr/>
          </a:p>
          <a:p>
            <a:pPr indent="-317500" lvl="1" marL="914400" rtl="0" algn="l">
              <a:spcBef>
                <a:spcPts val="0"/>
              </a:spcBef>
              <a:spcAft>
                <a:spcPts val="0"/>
              </a:spcAft>
              <a:buClr>
                <a:schemeClr val="lt2"/>
              </a:buClr>
              <a:buSzPts val="1400"/>
              <a:buChar char="-"/>
            </a:pPr>
            <a:r>
              <a:rPr lang="en" u="sng">
                <a:solidFill>
                  <a:schemeClr val="lt2"/>
                </a:solidFill>
                <a:hlinkClick r:id="rId5"/>
              </a:rPr>
              <a:t>https://piazza.com/class/hyq0br1u3kx7dg</a:t>
            </a:r>
            <a:endParaRPr>
              <a:solidFill>
                <a:schemeClr val="lt2"/>
              </a:solidFill>
            </a:endParaRPr>
          </a:p>
        </p:txBody>
      </p:sp>
      <p:sp>
        <p:nvSpPr>
          <p:cNvPr id="182" name="Google Shape;182;p28"/>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Question</a:t>
            </a:r>
            <a:endParaRPr/>
          </a:p>
        </p:txBody>
      </p:sp>
      <p:sp>
        <p:nvSpPr>
          <p:cNvPr id="188" name="Google Shape;18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Implement the paint fill function in MS Paint.</a:t>
            </a:r>
            <a:endParaRPr/>
          </a:p>
        </p:txBody>
      </p:sp>
      <p:sp>
        <p:nvSpPr>
          <p:cNvPr id="189" name="Google Shape;189;p29"/>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Question (potential solution) </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 pixels as graph, neighboring pixels have edges connecting to each other in graph representation (what would be a good graph representation?) </a:t>
            </a:r>
            <a:endParaRPr/>
          </a:p>
          <a:p>
            <a:pPr indent="0" lvl="0" marL="0" rtl="0" algn="l">
              <a:spcBef>
                <a:spcPts val="1600"/>
              </a:spcBef>
              <a:spcAft>
                <a:spcPts val="1600"/>
              </a:spcAft>
              <a:buNone/>
            </a:pPr>
            <a:r>
              <a:rPr lang="en"/>
              <a:t>DFS to find all reachable pixels of the same color.</a:t>
            </a:r>
            <a:endParaRPr/>
          </a:p>
        </p:txBody>
      </p:sp>
      <p:sp>
        <p:nvSpPr>
          <p:cNvPr id="196" name="Google Shape;196;p30"/>
          <p:cNvSpPr txBox="1"/>
          <p:nvPr>
            <p:ph type="title"/>
          </p:nvPr>
        </p:nvSpPr>
        <p:spPr>
          <a:xfrm>
            <a:off x="7975950" y="4703625"/>
            <a:ext cx="15279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Credit to Michelle Tian</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I would tell my 2 years younger self after taking 61B</a:t>
            </a:r>
            <a:endParaRPr/>
          </a:p>
        </p:txBody>
      </p:sp>
      <p:sp>
        <p:nvSpPr>
          <p:cNvPr id="202" name="Google Shape;202;p31"/>
          <p:cNvSpPr txBox="1"/>
          <p:nvPr>
            <p:ph idx="1" type="body"/>
          </p:nvPr>
        </p:nvSpPr>
        <p:spPr>
          <a:xfrm>
            <a:off x="311700" y="13530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 things that are interesting for </a:t>
            </a:r>
            <a:r>
              <a:rPr b="1" lang="en"/>
              <a:t>you</a:t>
            </a:r>
            <a:r>
              <a:rPr lang="en"/>
              <a:t>!</a:t>
            </a:r>
            <a:endParaRPr/>
          </a:p>
          <a:p>
            <a:pPr indent="-317500" lvl="1" marL="914400" rtl="0" algn="l">
              <a:spcBef>
                <a:spcPts val="0"/>
              </a:spcBef>
              <a:spcAft>
                <a:spcPts val="0"/>
              </a:spcAft>
              <a:buSzPts val="1400"/>
              <a:buChar char="-"/>
            </a:pPr>
            <a:r>
              <a:rPr lang="en"/>
              <a:t>Side projects?</a:t>
            </a:r>
            <a:endParaRPr/>
          </a:p>
          <a:p>
            <a:pPr indent="-317500" lvl="1" marL="914400" rtl="0" algn="l">
              <a:spcBef>
                <a:spcPts val="0"/>
              </a:spcBef>
              <a:spcAft>
                <a:spcPts val="0"/>
              </a:spcAft>
              <a:buSzPts val="1400"/>
              <a:buChar char="-"/>
            </a:pPr>
            <a:r>
              <a:rPr lang="en"/>
              <a:t>Research?</a:t>
            </a:r>
            <a:endParaRPr/>
          </a:p>
          <a:p>
            <a:pPr indent="-317500" lvl="1" marL="914400" rtl="0" algn="l">
              <a:spcBef>
                <a:spcPts val="0"/>
              </a:spcBef>
              <a:spcAft>
                <a:spcPts val="0"/>
              </a:spcAft>
              <a:buSzPts val="1400"/>
              <a:buChar char="-"/>
            </a:pPr>
            <a:r>
              <a:rPr lang="en"/>
              <a:t>Internships? </a:t>
            </a:r>
            <a:endParaRPr/>
          </a:p>
          <a:p>
            <a:pPr indent="-317500" lvl="1" marL="914400" rtl="0" algn="l">
              <a:spcBef>
                <a:spcPts val="0"/>
              </a:spcBef>
              <a:spcAft>
                <a:spcPts val="0"/>
              </a:spcAft>
              <a:buSzPts val="1400"/>
              <a:buChar char="-"/>
            </a:pPr>
            <a:r>
              <a:rPr lang="en"/>
              <a:t>Teaching?</a:t>
            </a:r>
            <a:endParaRPr/>
          </a:p>
          <a:p>
            <a:pPr indent="-317500" lvl="1" marL="914400" rtl="0" algn="l">
              <a:spcBef>
                <a:spcPts val="0"/>
              </a:spcBef>
              <a:spcAft>
                <a:spcPts val="0"/>
              </a:spcAft>
              <a:buSzPts val="1400"/>
              <a:buChar char="-"/>
            </a:pPr>
            <a:r>
              <a:rPr lang="en"/>
              <a:t>Other clubs and organizations?</a:t>
            </a:r>
            <a:endParaRPr/>
          </a:p>
          <a:p>
            <a:pPr indent="-317500" lvl="1" marL="914400" rtl="0" algn="l">
              <a:spcBef>
                <a:spcPts val="0"/>
              </a:spcBef>
              <a:spcAft>
                <a:spcPts val="0"/>
              </a:spcAft>
              <a:buSzPts val="1400"/>
              <a:buChar char="-"/>
            </a:pPr>
            <a:r>
              <a:rPr lang="en"/>
              <a:t>Other classes?</a:t>
            </a:r>
            <a:endParaRPr/>
          </a:p>
          <a:p>
            <a:pPr indent="-317500" lvl="1" marL="914400" rtl="0" algn="l">
              <a:spcBef>
                <a:spcPts val="0"/>
              </a:spcBef>
              <a:spcAft>
                <a:spcPts val="0"/>
              </a:spcAft>
              <a:buSzPts val="1400"/>
              <a:buChar char="-"/>
            </a:pPr>
            <a:r>
              <a:rPr lang="en"/>
              <a:t>Other extracurriculars?</a:t>
            </a:r>
            <a:endParaRPr/>
          </a:p>
          <a:p>
            <a:pPr indent="-342900" lvl="0" marL="457200" rtl="0" algn="l">
              <a:spcBef>
                <a:spcPts val="0"/>
              </a:spcBef>
              <a:spcAft>
                <a:spcPts val="0"/>
              </a:spcAft>
              <a:buSzPts val="1800"/>
              <a:buChar char="-"/>
            </a:pPr>
            <a:r>
              <a:rPr b="1" lang="en"/>
              <a:t>Most importantly, do things that make you happy!</a:t>
            </a:r>
            <a:endParaRPr b="1"/>
          </a:p>
          <a:p>
            <a:pPr indent="-317500" lvl="1" marL="914400" rtl="0" algn="l">
              <a:spcBef>
                <a:spcPts val="0"/>
              </a:spcBef>
              <a:spcAft>
                <a:spcPts val="0"/>
              </a:spcAft>
              <a:buSzPts val="1400"/>
              <a:buChar char="-"/>
            </a:pPr>
            <a:r>
              <a:rPr lang="en"/>
              <a:t>Volleyball</a:t>
            </a:r>
            <a:endParaRPr/>
          </a:p>
          <a:p>
            <a:pPr indent="-317500" lvl="1" marL="914400" rtl="0" algn="l">
              <a:spcBef>
                <a:spcPts val="0"/>
              </a:spcBef>
              <a:spcAft>
                <a:spcPts val="0"/>
              </a:spcAft>
              <a:buSzPts val="1400"/>
              <a:buChar char="-"/>
            </a:pPr>
            <a:r>
              <a:rPr lang="en"/>
              <a:t>Cooking</a:t>
            </a:r>
            <a:endParaRPr/>
          </a:p>
          <a:p>
            <a:pPr indent="-317500" lvl="1" marL="914400" rtl="0" algn="l">
              <a:spcBef>
                <a:spcPts val="0"/>
              </a:spcBef>
              <a:spcAft>
                <a:spcPts val="0"/>
              </a:spcAft>
              <a:buSzPts val="1400"/>
              <a:buChar char="-"/>
            </a:pPr>
            <a:r>
              <a:rPr lang="en"/>
              <a:t>Teaching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1000"/>
                                        <p:tgtEl>
                                          <p:spTgt spid="2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9" st="9"/>
                                            </p:txEl>
                                          </p:spTgt>
                                        </p:tgtEl>
                                        <p:attrNameLst>
                                          <p:attrName>style.visibility</p:attrName>
                                        </p:attrNameLst>
                                      </p:cBhvr>
                                      <p:to>
                                        <p:strVal val="visible"/>
                                      </p:to>
                                    </p:set>
                                    <p:animEffect filter="fade" transition="in">
                                      <p:cBhvr>
                                        <p:cTn dur="1000"/>
                                        <p:tgtEl>
                                          <p:spTgt spid="2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0" st="10"/>
                                            </p:txEl>
                                          </p:spTgt>
                                        </p:tgtEl>
                                        <p:attrNameLst>
                                          <p:attrName>style.visibility</p:attrName>
                                        </p:attrNameLst>
                                      </p:cBhvr>
                                      <p:to>
                                        <p:strVal val="visible"/>
                                      </p:to>
                                    </p:set>
                                    <p:animEffect filter="fade" transition="in">
                                      <p:cBhvr>
                                        <p:cTn dur="1000"/>
                                        <p:tgtEl>
                                          <p:spTgt spid="20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1" st="11"/>
                                            </p:txEl>
                                          </p:spTgt>
                                        </p:tgtEl>
                                        <p:attrNameLst>
                                          <p:attrName>style.visibility</p:attrName>
                                        </p:attrNameLst>
                                      </p:cBhvr>
                                      <p:to>
                                        <p:strVal val="visible"/>
                                      </p:to>
                                    </p:set>
                                    <p:animEffect filter="fade" transition="in">
                                      <p:cBhvr>
                                        <p:cTn dur="1000"/>
                                        <p:tgtEl>
                                          <p:spTgt spid="20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 </a:t>
            </a:r>
            <a:endParaRPr/>
          </a:p>
          <a:p>
            <a:pPr indent="0" lvl="0" marL="0" rtl="0" algn="l">
              <a:spcBef>
                <a:spcPts val="1600"/>
              </a:spcBef>
              <a:spcAft>
                <a:spcPts val="0"/>
              </a:spcAft>
              <a:buNone/>
            </a:pPr>
            <a:r>
              <a:rPr lang="en"/>
              <a:t>Design Q’s!</a:t>
            </a:r>
            <a:endParaRPr/>
          </a:p>
          <a:p>
            <a:pPr indent="0" lvl="0" marL="0" rtl="0" algn="l">
              <a:spcBef>
                <a:spcPts val="1600"/>
              </a:spcBef>
              <a:spcAft>
                <a:spcPts val="0"/>
              </a:spcAft>
              <a:buNone/>
            </a:pPr>
            <a:r>
              <a:rPr lang="en"/>
              <a:t>CS Courses Overview</a:t>
            </a:r>
            <a:endParaRPr/>
          </a:p>
          <a:p>
            <a:pPr indent="0" lvl="0" marL="0" rtl="0" algn="l">
              <a:spcBef>
                <a:spcPts val="1600"/>
              </a:spcBef>
              <a:spcAft>
                <a:spcPts val="0"/>
              </a:spcAft>
              <a:buNone/>
            </a:pPr>
            <a:r>
              <a:rPr lang="en"/>
              <a:t>Interview Question</a:t>
            </a:r>
            <a:endParaRPr/>
          </a:p>
          <a:p>
            <a:pPr indent="0" lvl="0" marL="0" rtl="0" algn="l">
              <a:spcBef>
                <a:spcPts val="1600"/>
              </a:spcBef>
              <a:spcAft>
                <a:spcPts val="1600"/>
              </a:spcAft>
              <a:buNone/>
            </a:pPr>
            <a:r>
              <a:rPr lang="en"/>
              <a:t>Tips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stuffs</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Lab assist first!</a:t>
            </a:r>
            <a:endParaRPr/>
          </a:p>
          <a:p>
            <a:pPr indent="-317500" lvl="1" marL="914400" rtl="0" algn="l">
              <a:spcBef>
                <a:spcPts val="0"/>
              </a:spcBef>
              <a:spcAft>
                <a:spcPts val="0"/>
              </a:spcAft>
              <a:buSzPts val="1400"/>
              <a:buChar char="-"/>
            </a:pPr>
            <a:r>
              <a:rPr lang="en"/>
              <a:t>Great way to improve understanding of the material </a:t>
            </a:r>
            <a:endParaRPr/>
          </a:p>
          <a:p>
            <a:pPr indent="-342900" lvl="0" marL="457200" rtl="0" algn="l">
              <a:spcBef>
                <a:spcPts val="0"/>
              </a:spcBef>
              <a:spcAft>
                <a:spcPts val="0"/>
              </a:spcAft>
              <a:buSzPts val="1800"/>
              <a:buChar char="-"/>
            </a:pPr>
            <a:r>
              <a:rPr lang="en"/>
              <a:t>Tutor</a:t>
            </a:r>
            <a:endParaRPr/>
          </a:p>
          <a:p>
            <a:pPr indent="-317500" lvl="1" marL="914400" rtl="0" algn="l">
              <a:spcBef>
                <a:spcPts val="0"/>
              </a:spcBef>
              <a:spcAft>
                <a:spcPts val="0"/>
              </a:spcAft>
              <a:buSzPts val="1400"/>
              <a:buChar char="-"/>
            </a:pPr>
            <a:r>
              <a:rPr lang="en"/>
              <a:t>Course staff or CSM (Computer Science Mentors)</a:t>
            </a:r>
            <a:endParaRPr/>
          </a:p>
          <a:p>
            <a:pPr indent="-317500" lvl="1" marL="914400" rtl="0" algn="l">
              <a:spcBef>
                <a:spcPts val="0"/>
              </a:spcBef>
              <a:spcAft>
                <a:spcPts val="0"/>
              </a:spcAft>
              <a:buSzPts val="1400"/>
              <a:buChar char="-"/>
            </a:pPr>
            <a:r>
              <a:rPr lang="en"/>
              <a:t>Will give you great experience with teaching small sections</a:t>
            </a:r>
            <a:endParaRPr/>
          </a:p>
          <a:p>
            <a:pPr indent="-342900" lvl="0" marL="457200" rtl="0" algn="l">
              <a:spcBef>
                <a:spcPts val="0"/>
              </a:spcBef>
              <a:spcAft>
                <a:spcPts val="0"/>
              </a:spcAft>
              <a:buSzPts val="1800"/>
              <a:buChar char="-"/>
            </a:pPr>
            <a:r>
              <a:rPr lang="en"/>
              <a:t>TA!</a:t>
            </a:r>
            <a:endParaRPr/>
          </a:p>
          <a:p>
            <a:pPr indent="-342900" lvl="0" marL="457200" rtl="0" algn="l">
              <a:spcBef>
                <a:spcPts val="0"/>
              </a:spcBef>
              <a:spcAft>
                <a:spcPts val="0"/>
              </a:spcAft>
              <a:buSzPts val="1800"/>
              <a:buChar char="-"/>
            </a:pPr>
            <a:r>
              <a:rPr lang="en"/>
              <a:t>Keep in contact with your TA’s/those who are familiar with your teaching; they can put in a good word for you!</a:t>
            </a:r>
            <a:endParaRPr/>
          </a:p>
          <a:p>
            <a:pPr indent="-342900" lvl="0" marL="457200" rtl="0" algn="l">
              <a:spcBef>
                <a:spcPts val="0"/>
              </a:spcBef>
              <a:spcAft>
                <a:spcPts val="0"/>
              </a:spcAft>
              <a:buSzPts val="1800"/>
              <a:buChar char="-"/>
            </a:pPr>
            <a:r>
              <a:rPr lang="en"/>
              <a:t>Summer apps have closed but fall 2018 is still open!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Stay in touch!</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My email is </a:t>
            </a:r>
            <a:r>
              <a:rPr lang="en" u="sng">
                <a:solidFill>
                  <a:schemeClr val="lt2"/>
                </a:solidFill>
                <a:hlinkClick r:id="rId3"/>
              </a:rPr>
              <a:t>cazhou@berkeley.edu</a:t>
            </a:r>
            <a:endParaRPr>
              <a:solidFill>
                <a:schemeClr val="lt2"/>
              </a:solidFill>
            </a:endParaRPr>
          </a:p>
          <a:p>
            <a:pPr indent="-342900" lvl="0" marL="457200" rtl="0" algn="l">
              <a:spcBef>
                <a:spcPts val="0"/>
              </a:spcBef>
              <a:spcAft>
                <a:spcPts val="0"/>
              </a:spcAft>
              <a:buSzPts val="1800"/>
              <a:buChar char="-"/>
            </a:pPr>
            <a:r>
              <a:rPr lang="en"/>
              <a:t>Ask me anything!</a:t>
            </a:r>
            <a:endParaRPr/>
          </a:p>
          <a:p>
            <a:pPr indent="-317500" lvl="1" marL="914400" rtl="0" algn="l">
              <a:spcBef>
                <a:spcPts val="0"/>
              </a:spcBef>
              <a:spcAft>
                <a:spcPts val="0"/>
              </a:spcAft>
              <a:buSzPts val="1400"/>
              <a:buChar char="-"/>
            </a:pPr>
            <a:r>
              <a:rPr lang="en"/>
              <a:t>Classes, internships, teaching, housing, whatever!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a wonderful semester!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Cookies!!</a:t>
            </a:r>
            <a:endParaRPr/>
          </a:p>
          <a:p>
            <a:pPr indent="-342900" lvl="0" marL="457200" rtl="0" algn="l">
              <a:spcBef>
                <a:spcPts val="0"/>
              </a:spcBef>
              <a:spcAft>
                <a:spcPts val="0"/>
              </a:spcAft>
              <a:buSzPts val="1800"/>
              <a:buChar char="-"/>
            </a:pPr>
            <a:r>
              <a:rPr lang="en"/>
              <a:t>HW5 due tomorrow 4/25</a:t>
            </a:r>
            <a:endParaRPr/>
          </a:p>
          <a:p>
            <a:pPr indent="-342900" lvl="0" marL="457200" rtl="0" algn="l">
              <a:spcBef>
                <a:spcPts val="0"/>
              </a:spcBef>
              <a:spcAft>
                <a:spcPts val="0"/>
              </a:spcAft>
              <a:buSzPts val="1800"/>
              <a:buChar char="-"/>
            </a:pPr>
            <a:r>
              <a:rPr lang="en"/>
              <a:t>Make up HW’s to be released during dead week</a:t>
            </a:r>
            <a:endParaRPr/>
          </a:p>
          <a:p>
            <a:pPr indent="-342900" lvl="0" marL="457200" rtl="0" algn="l">
              <a:spcBef>
                <a:spcPts val="0"/>
              </a:spcBef>
              <a:spcAft>
                <a:spcPts val="0"/>
              </a:spcAft>
              <a:buSzPts val="1800"/>
              <a:buChar char="-"/>
            </a:pPr>
            <a:r>
              <a:rPr lang="en"/>
              <a:t>Course evaluations!</a:t>
            </a:r>
            <a:endParaRPr/>
          </a:p>
          <a:p>
            <a:pPr indent="-342900" lvl="0" marL="457200" rtl="0" algn="l">
              <a:spcBef>
                <a:spcPts val="0"/>
              </a:spcBef>
              <a:spcAft>
                <a:spcPts val="0"/>
              </a:spcAft>
              <a:buSzPts val="1800"/>
              <a:buChar char="-"/>
            </a:pPr>
            <a:r>
              <a:rPr lang="en"/>
              <a:t>Want to talk about finals? Send me an email!</a:t>
            </a:r>
            <a:endParaRPr/>
          </a:p>
          <a:p>
            <a:pPr indent="-342900" lvl="0" marL="457200" rtl="0" algn="l">
              <a:spcBef>
                <a:spcPts val="0"/>
              </a:spcBef>
              <a:spcAft>
                <a:spcPts val="0"/>
              </a:spcAft>
              <a:buSzPts val="1800"/>
              <a:buChar char="-"/>
            </a:pPr>
            <a:r>
              <a:rPr lang="en"/>
              <a:t>Attendance: http://tinyurl.com/disc14-cz</a:t>
            </a:r>
            <a:endParaRPr/>
          </a:p>
        </p:txBody>
      </p:sp>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Nice! You got an interview with Chalisee Fahwajiarns, CEO of Pearbnb, the hot new geoponics startup based in the Central Valley. For each of the following scenarios, determine which data structures (doesn’t have to be strictly Java) would give the best performance and what algorithms would be used. Additionally, give the worst-case runtime for any operations listed.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Chalisee says she has a list of N names of crops, where each entry in the list represents an acre of farmland in the Central Valley. Find the number of acres grown for each crop.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Data Structures: HashMap&lt;String, Integer&gt;</a:t>
            </a:r>
            <a:endParaRPr>
              <a:solidFill>
                <a:srgbClr val="FF0000"/>
              </a:solidFill>
            </a:endParaRPr>
          </a:p>
          <a:p>
            <a:pPr indent="0" lvl="0" marL="0" rtl="0" algn="l">
              <a:spcBef>
                <a:spcPts val="1600"/>
              </a:spcBef>
              <a:spcAft>
                <a:spcPts val="0"/>
              </a:spcAft>
              <a:buNone/>
            </a:pPr>
            <a:r>
              <a:rPr lang="en">
                <a:solidFill>
                  <a:srgbClr val="FF0000"/>
                </a:solidFill>
              </a:rPr>
              <a:t>Algorithm: Iterate through the list of names, maintaining a mapping from crop name to number of acres, incrementing at each occurrence.</a:t>
            </a:r>
            <a:endParaRPr>
              <a:solidFill>
                <a:srgbClr val="FF0000"/>
              </a:solidFill>
            </a:endParaRPr>
          </a:p>
          <a:p>
            <a:pPr indent="0" lvl="0" marL="0" rtl="0" algn="l">
              <a:spcBef>
                <a:spcPts val="1600"/>
              </a:spcBef>
              <a:spcAft>
                <a:spcPts val="1600"/>
              </a:spcAft>
              <a:buNone/>
            </a:pPr>
            <a:r>
              <a:rPr lang="en">
                <a:solidFill>
                  <a:srgbClr val="FF0000"/>
                </a:solidFill>
              </a:rPr>
              <a:t>Runtime: Θ(N)</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Pearbnb is a trusted community marketplace for people to list, discover, and order unique produce and plants around the world. Chalisee wants to start developing auto-complete for search on Pearbnb’s website. When a user types in the first K characters of a query, she wants the website to say how many products have the same K character prefix. Assume that no products have a name longer than M and there are N distinct products. Optimize for both constructing the solution and matching a query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Data Structures: Trie</a:t>
            </a:r>
            <a:endParaRPr>
              <a:solidFill>
                <a:srgbClr val="FF0000"/>
              </a:solidFill>
            </a:endParaRPr>
          </a:p>
          <a:p>
            <a:pPr indent="0" lvl="0" marL="0" rtl="0" algn="l">
              <a:spcBef>
                <a:spcPts val="1600"/>
              </a:spcBef>
              <a:spcAft>
                <a:spcPts val="0"/>
              </a:spcAft>
              <a:buNone/>
            </a:pPr>
            <a:r>
              <a:rPr lang="en">
                <a:solidFill>
                  <a:srgbClr val="FF0000"/>
                </a:solidFill>
              </a:rPr>
              <a:t>Algorithm: Construct a trie on the product names using character at each node. Conveniently store how many words use a prefix represented by a node at that node.</a:t>
            </a:r>
            <a:endParaRPr>
              <a:solidFill>
                <a:srgbClr val="FF0000"/>
              </a:solidFill>
            </a:endParaRPr>
          </a:p>
          <a:p>
            <a:pPr indent="0" lvl="0" marL="0" rtl="0" algn="l">
              <a:spcBef>
                <a:spcPts val="1600"/>
              </a:spcBef>
              <a:spcAft>
                <a:spcPts val="1600"/>
              </a:spcAft>
              <a:buNone/>
            </a:pPr>
            <a:r>
              <a:rPr lang="en">
                <a:solidFill>
                  <a:srgbClr val="FF0000"/>
                </a:solidFill>
              </a:rPr>
              <a:t>Runtime: Θ(NM) for construction and Θ(K) for query</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of the things that Pearbnb does is optimize the profits for farmers. Pearbnb uses a database of N Orders. Each Order represents an order from a customer for a specific product and has the following: the customer’s name, the Date the order was made, the Date requested for the delivery, the name of the product ordered, the quantity of the product ordered, and the price per unit for the product. Chalisee, a champion for Big Data, wants to run analytics on Pearbnb’s database and query for Orders requested to be delivered within a certain range of dates for a certain product. Optimize for both constructing the solution and matching a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