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Source Code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22" Type="http://schemas.openxmlformats.org/officeDocument/2006/relationships/font" Target="fonts/SourceCodePro-regular.fntdata"/><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2ef9334e30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f9334e30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walk through the solution with them on the board or use Java visualizer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ef9334e30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f9334e30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2592950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592950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2592950e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2592950e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ef9334e3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f9334e3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ef9334e3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f9334e3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try getting the students to write an example class together! Have a student tell you what kind of class they’d like to make (maybe ask for favorite food or animal?) Then ask people to raise their hand and give some attributes for that thing which you can use as instance variables.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ef9334e3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f9334e3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the students: “Anyone know what the primitive types are?”</a:t>
            </a:r>
            <a:endParaRPr/>
          </a:p>
          <a:p>
            <a:pPr indent="0" lvl="0" marL="0" rtl="0" algn="l">
              <a:spcBef>
                <a:spcPts val="0"/>
              </a:spcBef>
              <a:spcAft>
                <a:spcPts val="0"/>
              </a:spcAft>
              <a:buNone/>
            </a:pPr>
            <a:r>
              <a:rPr lang="en"/>
              <a:t>also ask: “Give me some examples of Reference types”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2ef9334e30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f9334e30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ef9334e30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f9334e30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wanna know what’s happening inside “main”</a:t>
            </a:r>
            <a:endParaRPr/>
          </a:p>
          <a:p>
            <a:pPr indent="0" lvl="0" marL="0" rtl="0" algn="l">
              <a:spcBef>
                <a:spcPts val="0"/>
              </a:spcBef>
              <a:spcAft>
                <a:spcPts val="0"/>
              </a:spcAft>
              <a:buNone/>
            </a:pPr>
            <a:r>
              <a:rPr lang="en"/>
              <a:t>We start at this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Draw out the box and pointer diagrams on the board. Ask the students to tell you what to draw at each line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f1d1d4b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1d1d4b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2ef9334e30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f9334e30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2ef9334e30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f9334e30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cscircles.cemc.uwaterloo.ca/java_visualize/#code=public+class+StringList+%7B%0A+++String+head%3B%0A+++StringList+tail%3B%0A+++public+StringList(String+head,+StringList+tail)+%7B%0A++++++this.head+%3D+head%3B%0A++++++this.tail%3Dtail%3B%0A+++%7D%0A+++public+static+void+main(String%5B%5D+args)+%7B%0A+++StringList+L+%3D+new+StringList(%22eat%22,+null)%3B%0A%09L+%3D+new+StringList(%22shouldn't%22,+L)%3B%0A%09L+%3D+new+StringList(%22you%22,+L)%3B%0A%09L+%3D+new+StringList(%22sometimes%22,+L)%3B%0A%09StringList+M+%3D+L.tail%3B%0A%09StringList+R+%3D+new+StringList(%22many%22,+null)%3B%0A%09R+%3D+new+StringList(%22potatoes%22,+R)%3B%0A%09R.tail.tail+%3D+R%3B%0A%09M.tail.tail.tail+%3D+R.tail%3B%0A%09L.tail.tail+%3D+L.tail.tail.tail%3B%0A%09L+%3D+M.tail%3B%0A+++%7D%0A%7D%0A&amp;mode=display&amp;curInstr=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tinyurl.com/disc2-cz"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cscircles.cemc.uwaterloo.ca/java_visualize/#code=public+class+Pokemon+%7B%0A+++public+String+name%3B%0A+++public+int+level%3B%0A++++++%0A+++public+Pokemon(String+name,+int+level)+%7B%0A++++++this.name+%3D+name%3B%0A++++++this.level+%3D+level%3B%0A+++%7D%0A%0A+++public+static+void+main(String%5B%5D+args)+%7B%0A++++++Pokemon+p+%3D+new+Pokemon(%22Pikachu%22,+17)%3B%0A++++++int+level+%3D+100%3B%0A++++++change(p,+level)%3B%0A++++++System.out.println(%22Name%3A+%22+%2B+p.name+%2B+%22,+Level%3A+%22+%2B+p.level)%3B%0A++++++%7D%0A++++++%0A%0A++public+static+void+change(Pokemon+poke,+int+level)+%7B%0A+++++poke.level+%3D+level%3B%0A+++++level+%3D+50%3B%0A+++++poke+%3D+new+Pokemon(%22Gengar%22,+1)%3B%0A++%7D%0A%7D&amp;mo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hyperlink" Target="https://cscircles.cemc.uwaterloo.ca/java_visualize/#code=public+class+Cat+%7B%0A+++public+String+name%3B%0A+++public+static+String+noise%3B%0A%0A+++public+Cat(String+name,+String+noise)+%7B%0A++++++this.name+%3D+name%3B%0A++++++this.noise+%3D+noise%3B%0A+++%7D%0A%0A+++public+void+play()+%7B%0A++++++System.out.println(noise+%2B+%22+I'm+%22+%2B+name+%2B+%22+the+cat!%22)%3B%0A+++%7D%0A%0A+++public+static+void+anger()+%7B%0A++++++noise+%3D+noise.toUpperCase()%3B%0A+++%7D%0A+++public+static+void+calm()+%7B%0A++++++noise+%3D+noise.toLowerCase()%3B%0A+++%7D%0A+++%0A+++public+static+void+main(String%5B%5D+args)+%7B%0A++++++Cat+a+%3D+new+Cat(%22Cream%22,+%22Meow!%22)%3B%0A++++++Cat+b+%3D+new+Cat(%22Tubbs%22,+%22Nyan!%22)%3B%0A++++++a.play()%3B%0A++++++b.play()%3B%0A++++++Cat.anger()%3B%0A++++++a.calm()%3B%0A++++++a.play()%3B%0A++++++b.play()%3B%0A+++%7D%0A%7D&amp;mode=display&amp;curInstr=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Discussion 2</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Pass-by-Value, Static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41025" y="215200"/>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Practice with Linked Lists</a:t>
            </a:r>
            <a:endParaRPr/>
          </a:p>
        </p:txBody>
      </p:sp>
      <p:pic>
        <p:nvPicPr>
          <p:cNvPr id="178" name="Google Shape;178;p22"/>
          <p:cNvPicPr preferRelativeResize="0"/>
          <p:nvPr/>
        </p:nvPicPr>
        <p:blipFill>
          <a:blip r:embed="rId3">
            <a:alphaModFix/>
          </a:blip>
          <a:stretch>
            <a:fillRect/>
          </a:stretch>
        </p:blipFill>
        <p:spPr>
          <a:xfrm>
            <a:off x="341025" y="1177900"/>
            <a:ext cx="8336149" cy="3808300"/>
          </a:xfrm>
          <a:prstGeom prst="rect">
            <a:avLst/>
          </a:prstGeom>
          <a:noFill/>
          <a:ln>
            <a:noFill/>
          </a:ln>
        </p:spPr>
      </p:pic>
      <p:sp>
        <p:nvSpPr>
          <p:cNvPr id="179" name="Google Shape;179;p22"/>
          <p:cNvSpPr txBox="1"/>
          <p:nvPr/>
        </p:nvSpPr>
        <p:spPr>
          <a:xfrm>
            <a:off x="5079525" y="1601000"/>
            <a:ext cx="26997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Java Visualizer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Extra: Squaring a List</a:t>
            </a:r>
            <a:endParaRPr/>
          </a:p>
        </p:txBody>
      </p:sp>
      <p:sp>
        <p:nvSpPr>
          <p:cNvPr id="185" name="Google Shape;185;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6" name="Google Shape;186;p23"/>
          <p:cNvSpPr txBox="1"/>
          <p:nvPr/>
        </p:nvSpPr>
        <p:spPr>
          <a:xfrm>
            <a:off x="5485000" y="309800"/>
            <a:ext cx="3105300" cy="1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Components of recursion:</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Base case</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Recursive call</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Composition</a:t>
            </a:r>
            <a:endParaRPr>
              <a:solidFill>
                <a:srgbClr val="FFFFFF"/>
              </a:solidFill>
            </a:endParaRPr>
          </a:p>
        </p:txBody>
      </p:sp>
      <p:pic>
        <p:nvPicPr>
          <p:cNvPr id="187" name="Google Shape;187;p23"/>
          <p:cNvPicPr preferRelativeResize="0"/>
          <p:nvPr/>
        </p:nvPicPr>
        <p:blipFill>
          <a:blip r:embed="rId3">
            <a:alphaModFix/>
          </a:blip>
          <a:stretch>
            <a:fillRect/>
          </a:stretch>
        </p:blipFill>
        <p:spPr>
          <a:xfrm>
            <a:off x="471900" y="2008875"/>
            <a:ext cx="7010400" cy="571500"/>
          </a:xfrm>
          <a:prstGeom prst="rect">
            <a:avLst/>
          </a:prstGeom>
          <a:noFill/>
          <a:ln>
            <a:noFill/>
          </a:ln>
        </p:spPr>
      </p:pic>
      <p:pic>
        <p:nvPicPr>
          <p:cNvPr id="188" name="Google Shape;188;p23"/>
          <p:cNvPicPr preferRelativeResize="0"/>
          <p:nvPr/>
        </p:nvPicPr>
        <p:blipFill>
          <a:blip r:embed="rId4">
            <a:alphaModFix/>
          </a:blip>
          <a:stretch>
            <a:fillRect/>
          </a:stretch>
        </p:blipFill>
        <p:spPr>
          <a:xfrm>
            <a:off x="471900" y="3481500"/>
            <a:ext cx="7562850" cy="57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Extra: Squaring a List</a:t>
            </a:r>
            <a:endParaRPr/>
          </a:p>
        </p:txBody>
      </p:sp>
      <p:sp>
        <p:nvSpPr>
          <p:cNvPr id="194" name="Google Shape;194;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5" name="Google Shape;195;p24"/>
          <p:cNvSpPr txBox="1"/>
          <p:nvPr/>
        </p:nvSpPr>
        <p:spPr>
          <a:xfrm>
            <a:off x="5485000" y="309800"/>
            <a:ext cx="3105300" cy="1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Components of recursion:</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Base case</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Recursive call</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Composition</a:t>
            </a:r>
            <a:endParaRPr>
              <a:solidFill>
                <a:srgbClr val="FFFFFF"/>
              </a:solidFill>
            </a:endParaRPr>
          </a:p>
        </p:txBody>
      </p:sp>
      <p:pic>
        <p:nvPicPr>
          <p:cNvPr id="196" name="Google Shape;196;p24"/>
          <p:cNvPicPr preferRelativeResize="0"/>
          <p:nvPr/>
        </p:nvPicPr>
        <p:blipFill>
          <a:blip r:embed="rId3">
            <a:alphaModFix/>
          </a:blip>
          <a:stretch>
            <a:fillRect/>
          </a:stretch>
        </p:blipFill>
        <p:spPr>
          <a:xfrm>
            <a:off x="578625" y="1919075"/>
            <a:ext cx="5603176" cy="256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Extra: Squaring a List</a:t>
            </a:r>
            <a:endParaRPr/>
          </a:p>
        </p:txBody>
      </p:sp>
      <p:sp>
        <p:nvSpPr>
          <p:cNvPr id="202" name="Google Shape;202;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3" name="Google Shape;203;p25"/>
          <p:cNvSpPr txBox="1"/>
          <p:nvPr/>
        </p:nvSpPr>
        <p:spPr>
          <a:xfrm>
            <a:off x="5485000" y="309800"/>
            <a:ext cx="3105300" cy="1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Components of recursion:</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Base case</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Recursive call</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Composition</a:t>
            </a:r>
            <a:endParaRPr>
              <a:solidFill>
                <a:srgbClr val="FFFFFF"/>
              </a:solidFill>
            </a:endParaRPr>
          </a:p>
        </p:txBody>
      </p:sp>
      <p:pic>
        <p:nvPicPr>
          <p:cNvPr id="204" name="Google Shape;204;p25"/>
          <p:cNvPicPr preferRelativeResize="0"/>
          <p:nvPr/>
        </p:nvPicPr>
        <p:blipFill>
          <a:blip r:embed="rId3">
            <a:alphaModFix/>
          </a:blip>
          <a:stretch>
            <a:fillRect/>
          </a:stretch>
        </p:blipFill>
        <p:spPr>
          <a:xfrm>
            <a:off x="471900" y="1965913"/>
            <a:ext cx="6398824" cy="261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Administrivia</a:t>
            </a:r>
            <a:endParaRPr/>
          </a:p>
        </p:txBody>
      </p:sp>
      <p:sp>
        <p:nvSpPr>
          <p:cNvPr id="92" name="Google Shape;92;p14"/>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t>
            </a:r>
            <a:r>
              <a:rPr lang="en"/>
              <a:t>ab 1 and Lab 2 due this Friday 1/26 at midnight.</a:t>
            </a:r>
            <a:endParaRPr/>
          </a:p>
          <a:p>
            <a:pPr indent="-342900" lvl="1" marL="914400" rtl="0" algn="l">
              <a:spcBef>
                <a:spcPts val="0"/>
              </a:spcBef>
              <a:spcAft>
                <a:spcPts val="0"/>
              </a:spcAft>
              <a:buSzPts val="1800"/>
              <a:buChar char="○"/>
            </a:pPr>
            <a:r>
              <a:rPr lang="en" sz="1800"/>
              <a:t>Note, </a:t>
            </a:r>
            <a:r>
              <a:rPr b="1" lang="en" sz="1800"/>
              <a:t>all</a:t>
            </a:r>
            <a:r>
              <a:rPr lang="en" sz="1800"/>
              <a:t> labs are due Friday at midnight.</a:t>
            </a:r>
            <a:endParaRPr sz="1800"/>
          </a:p>
          <a:p>
            <a:pPr indent="-342900" lvl="0" marL="457200" rtl="0" algn="l">
              <a:spcBef>
                <a:spcPts val="0"/>
              </a:spcBef>
              <a:spcAft>
                <a:spcPts val="0"/>
              </a:spcAft>
              <a:buSzPts val="1800"/>
              <a:buChar char="●"/>
            </a:pPr>
            <a:r>
              <a:rPr lang="en"/>
              <a:t>Proj0 NBody also due Friday at midnight.</a:t>
            </a:r>
            <a:endParaRPr/>
          </a:p>
          <a:p>
            <a:pPr indent="-342900" lvl="1" marL="914400" rtl="0" algn="l">
              <a:spcBef>
                <a:spcPts val="0"/>
              </a:spcBef>
              <a:spcAft>
                <a:spcPts val="0"/>
              </a:spcAft>
              <a:buSzPts val="1800"/>
              <a:buChar char="○"/>
            </a:pPr>
            <a:r>
              <a:rPr lang="en" sz="1800"/>
              <a:t>If you haven’t started please start ASAP!</a:t>
            </a:r>
            <a:endParaRPr sz="1800"/>
          </a:p>
          <a:p>
            <a:pPr indent="-342900" lvl="0" marL="457200" rtl="0" algn="l">
              <a:spcBef>
                <a:spcPts val="0"/>
              </a:spcBef>
              <a:spcAft>
                <a:spcPts val="0"/>
              </a:spcAft>
              <a:buSzPts val="1800"/>
              <a:buChar char="●"/>
            </a:pPr>
            <a:r>
              <a:rPr lang="en"/>
              <a:t>One-on-one tutoring will be made available weekly from now on! Check Piazza for details.</a:t>
            </a:r>
            <a:endParaRPr/>
          </a:p>
          <a:p>
            <a:pPr indent="-342900" lvl="0" marL="457200" rtl="0" algn="l">
              <a:spcBef>
                <a:spcPts val="0"/>
              </a:spcBef>
              <a:spcAft>
                <a:spcPts val="0"/>
              </a:spcAft>
              <a:buClr>
                <a:schemeClr val="dk2"/>
              </a:buClr>
              <a:buSzPts val="1800"/>
              <a:buChar char="●"/>
            </a:pPr>
            <a:r>
              <a:rPr lang="en"/>
              <a:t>Office hours and exam prep sections start this week! See calendar on the course website and Piazza post @274.</a:t>
            </a:r>
            <a:endParaRPr/>
          </a:p>
          <a:p>
            <a:pPr indent="-342900" lvl="0" marL="457200" rtl="0" algn="l">
              <a:spcBef>
                <a:spcPts val="0"/>
              </a:spcBef>
              <a:spcAft>
                <a:spcPts val="0"/>
              </a:spcAft>
              <a:buClr>
                <a:srgbClr val="737373"/>
              </a:buClr>
              <a:buSzPts val="1800"/>
              <a:buChar char="●"/>
            </a:pPr>
            <a:r>
              <a:rPr lang="en"/>
              <a:t>Attendance will be done through the quiz and the form at </a:t>
            </a:r>
            <a:r>
              <a:rPr lang="en" u="sng">
                <a:solidFill>
                  <a:schemeClr val="hlink"/>
                </a:solidFill>
                <a:hlinkClick r:id="rId3"/>
              </a:rPr>
              <a:t>tinyurl.com/disc2-cz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Defining classes</a:t>
            </a:r>
            <a:endParaRPr/>
          </a:p>
        </p:txBody>
      </p:sp>
      <p:sp>
        <p:nvSpPr>
          <p:cNvPr id="98" name="Google Shape;98;p15"/>
          <p:cNvSpPr txBox="1"/>
          <p:nvPr>
            <p:ph idx="1" type="body"/>
          </p:nvPr>
        </p:nvSpPr>
        <p:spPr>
          <a:xfrm>
            <a:off x="341025" y="1185575"/>
            <a:ext cx="8222100" cy="335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class definition</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public class IntList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 instance variables</a:t>
            </a:r>
            <a:endParaRPr sz="1400">
              <a:solidFill>
                <a:srgbClr val="434343"/>
              </a:solidFill>
              <a:latin typeface="Consolas"/>
              <a:ea typeface="Consolas"/>
              <a:cs typeface="Consolas"/>
              <a:sym typeface="Consolas"/>
            </a:endParaRPr>
          </a:p>
          <a:p>
            <a:pPr indent="45720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int head;</a:t>
            </a:r>
            <a:endParaRPr sz="1400">
              <a:solidFill>
                <a:srgbClr val="434343"/>
              </a:solidFill>
              <a:latin typeface="Consolas"/>
              <a:ea typeface="Consolas"/>
              <a:cs typeface="Consolas"/>
              <a:sym typeface="Consolas"/>
            </a:endParaRPr>
          </a:p>
          <a:p>
            <a:pPr indent="45720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IntList tail;	</a:t>
            </a:r>
            <a:endParaRPr sz="1400">
              <a:solidFill>
                <a:srgbClr val="434343"/>
              </a:solidFill>
              <a:latin typeface="Consolas"/>
              <a:ea typeface="Consolas"/>
              <a:cs typeface="Consolas"/>
              <a:sym typeface="Consolas"/>
            </a:endParaRPr>
          </a:p>
          <a:p>
            <a:pPr indent="457200" lvl="0" marL="0" rtl="0" algn="l">
              <a:lnSpc>
                <a:spcPct val="100000"/>
              </a:lnSpc>
              <a:spcBef>
                <a:spcPts val="0"/>
              </a:spcBef>
              <a:spcAft>
                <a:spcPts val="0"/>
              </a:spcAft>
              <a:buNone/>
            </a:pPr>
            <a:r>
              <a:t/>
            </a:r>
            <a:endParaRPr sz="1400">
              <a:solidFill>
                <a:srgbClr val="434343"/>
              </a:solidFill>
              <a:latin typeface="Consolas"/>
              <a:ea typeface="Consolas"/>
              <a:cs typeface="Consolas"/>
              <a:sym typeface="Consolas"/>
            </a:endParaRPr>
          </a:p>
          <a:p>
            <a:pPr indent="45720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constructors, which will create IntList objects</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public IntList()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public IntList(int value, IntList tail)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 you can create methods that use the instance variables!</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public void insert(int val)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public void removeLast()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Primitives and Reference</a:t>
            </a:r>
            <a:endParaRPr/>
          </a:p>
        </p:txBody>
      </p:sp>
      <p:sp>
        <p:nvSpPr>
          <p:cNvPr id="104" name="Google Shape;104;p16"/>
          <p:cNvSpPr txBox="1"/>
          <p:nvPr>
            <p:ph idx="1" type="body"/>
          </p:nvPr>
        </p:nvSpPr>
        <p:spPr>
          <a:xfrm>
            <a:off x="406450" y="1292975"/>
            <a:ext cx="4134900" cy="12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Primitives:</a:t>
            </a:r>
            <a:endParaRPr/>
          </a:p>
          <a:p>
            <a:pPr indent="-342900" lvl="0" marL="457200" rtl="0" algn="l">
              <a:spcBef>
                <a:spcPts val="1600"/>
              </a:spcBef>
              <a:spcAft>
                <a:spcPts val="0"/>
              </a:spcAft>
              <a:buSzPts val="1800"/>
              <a:buChar char="●"/>
            </a:pPr>
            <a:r>
              <a:rPr lang="en"/>
              <a:t>byte, short, long, int, double, float, char, boolean</a:t>
            </a:r>
            <a:endParaRPr/>
          </a:p>
        </p:txBody>
      </p:sp>
      <p:sp>
        <p:nvSpPr>
          <p:cNvPr id="105" name="Google Shape;105;p16"/>
          <p:cNvSpPr txBox="1"/>
          <p:nvPr>
            <p:ph idx="1" type="body"/>
          </p:nvPr>
        </p:nvSpPr>
        <p:spPr>
          <a:xfrm>
            <a:off x="4697400" y="1357188"/>
            <a:ext cx="4134900" cy="12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342900" lvl="0" marL="457200" rtl="0" algn="l">
              <a:spcBef>
                <a:spcPts val="1600"/>
              </a:spcBef>
              <a:spcAft>
                <a:spcPts val="0"/>
              </a:spcAft>
              <a:buSzPts val="1800"/>
              <a:buChar char="●"/>
            </a:pPr>
            <a:r>
              <a:rPr lang="en"/>
              <a:t>Everything else! </a:t>
            </a:r>
            <a:endParaRPr/>
          </a:p>
          <a:p>
            <a:pPr indent="-342900" lvl="0" marL="457200" rtl="0" algn="l">
              <a:spcBef>
                <a:spcPts val="0"/>
              </a:spcBef>
              <a:spcAft>
                <a:spcPts val="0"/>
              </a:spcAft>
              <a:buSzPts val="1800"/>
              <a:buChar char="●"/>
            </a:pPr>
            <a:r>
              <a:rPr lang="en"/>
              <a:t>Objects, arrays, Strings, etc.</a:t>
            </a:r>
            <a:endParaRPr/>
          </a:p>
        </p:txBody>
      </p:sp>
      <p:sp>
        <p:nvSpPr>
          <p:cNvPr id="106" name="Google Shape;106;p16"/>
          <p:cNvSpPr txBox="1"/>
          <p:nvPr/>
        </p:nvSpPr>
        <p:spPr>
          <a:xfrm>
            <a:off x="285750" y="2774725"/>
            <a:ext cx="8572500" cy="21723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2"/>
                </a:solidFill>
                <a:latin typeface="Roboto"/>
                <a:ea typeface="Roboto"/>
                <a:cs typeface="Roboto"/>
                <a:sym typeface="Roboto"/>
              </a:rPr>
              <a:t>Golden Rule of Equals </a:t>
            </a:r>
            <a:r>
              <a:rPr lang="en" sz="1800">
                <a:solidFill>
                  <a:schemeClr val="lt2"/>
                </a:solidFill>
                <a:latin typeface="Roboto"/>
                <a:ea typeface="Roboto"/>
                <a:cs typeface="Roboto"/>
                <a:sym typeface="Roboto"/>
              </a:rPr>
              <a:t>AKA pass-by-value</a:t>
            </a:r>
            <a:endParaRPr sz="1800">
              <a:solidFill>
                <a:schemeClr val="lt2"/>
              </a:solidFill>
              <a:latin typeface="Roboto"/>
              <a:ea typeface="Roboto"/>
              <a:cs typeface="Roboto"/>
              <a:sym typeface="Roboto"/>
            </a:endParaRPr>
          </a:p>
          <a:p>
            <a:pPr indent="-342900" lvl="0" marL="457200" rtl="0" algn="l">
              <a:lnSpc>
                <a:spcPct val="115000"/>
              </a:lnSpc>
              <a:spcBef>
                <a:spcPts val="1600"/>
              </a:spcBef>
              <a:spcAft>
                <a:spcPts val="0"/>
              </a:spcAft>
              <a:buClr>
                <a:schemeClr val="lt2"/>
              </a:buClr>
              <a:buSzPts val="1800"/>
              <a:buFont typeface="Roboto"/>
              <a:buChar char="●"/>
            </a:pPr>
            <a:r>
              <a:rPr lang="en" sz="1800">
                <a:solidFill>
                  <a:schemeClr val="lt2"/>
                </a:solidFill>
                <a:latin typeface="Roboto"/>
                <a:ea typeface="Roboto"/>
                <a:cs typeface="Roboto"/>
                <a:sym typeface="Roboto"/>
              </a:rPr>
              <a:t>When you do “a = b”, you always copy the </a:t>
            </a:r>
            <a:r>
              <a:rPr b="1" lang="en" sz="1800">
                <a:solidFill>
                  <a:schemeClr val="lt2"/>
                </a:solidFill>
                <a:latin typeface="Roboto"/>
                <a:ea typeface="Roboto"/>
                <a:cs typeface="Roboto"/>
                <a:sym typeface="Roboto"/>
              </a:rPr>
              <a:t>bits </a:t>
            </a:r>
            <a:r>
              <a:rPr lang="en" sz="1800">
                <a:solidFill>
                  <a:schemeClr val="lt2"/>
                </a:solidFill>
                <a:latin typeface="Roboto"/>
                <a:ea typeface="Roboto"/>
                <a:cs typeface="Roboto"/>
                <a:sym typeface="Roboto"/>
              </a:rPr>
              <a:t>of b into a.</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b="1" lang="en" sz="1800">
                <a:solidFill>
                  <a:schemeClr val="lt2"/>
                </a:solidFill>
                <a:latin typeface="Roboto"/>
                <a:ea typeface="Roboto"/>
                <a:cs typeface="Roboto"/>
                <a:sym typeface="Roboto"/>
              </a:rPr>
              <a:t>For primitives: </a:t>
            </a:r>
            <a:r>
              <a:rPr lang="en" sz="1800">
                <a:solidFill>
                  <a:schemeClr val="lt2"/>
                </a:solidFill>
                <a:latin typeface="Roboto"/>
                <a:ea typeface="Roboto"/>
                <a:cs typeface="Roboto"/>
                <a:sym typeface="Roboto"/>
              </a:rPr>
              <a:t>Directly copy the value inside b to a.</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b="1" lang="en" sz="1800">
                <a:solidFill>
                  <a:schemeClr val="lt2"/>
                </a:solidFill>
                <a:latin typeface="Roboto"/>
                <a:ea typeface="Roboto"/>
                <a:cs typeface="Roboto"/>
                <a:sym typeface="Roboto"/>
              </a:rPr>
              <a:t>For Reference types: </a:t>
            </a:r>
            <a:r>
              <a:rPr lang="en" sz="1800">
                <a:solidFill>
                  <a:schemeClr val="lt2"/>
                </a:solidFill>
                <a:latin typeface="Roboto"/>
                <a:ea typeface="Roboto"/>
                <a:cs typeface="Roboto"/>
                <a:sym typeface="Roboto"/>
              </a:rPr>
              <a:t>Copy the </a:t>
            </a:r>
            <a:r>
              <a:rPr lang="en" sz="1800" u="sng">
                <a:solidFill>
                  <a:schemeClr val="lt2"/>
                </a:solidFill>
                <a:latin typeface="Roboto"/>
                <a:ea typeface="Roboto"/>
                <a:cs typeface="Roboto"/>
                <a:sym typeface="Roboto"/>
              </a:rPr>
              <a:t>memory address</a:t>
            </a:r>
            <a:r>
              <a:rPr lang="en" sz="1800">
                <a:solidFill>
                  <a:schemeClr val="lt2"/>
                </a:solidFill>
                <a:latin typeface="Roboto"/>
                <a:ea typeface="Roboto"/>
                <a:cs typeface="Roboto"/>
                <a:sym typeface="Roboto"/>
              </a:rPr>
              <a:t> of b into a.</a:t>
            </a:r>
            <a:endParaRPr sz="1800">
              <a:solidFill>
                <a:schemeClr val="lt2"/>
              </a:solidFill>
              <a:latin typeface="Roboto"/>
              <a:ea typeface="Roboto"/>
              <a:cs typeface="Roboto"/>
              <a:sym typeface="Roboto"/>
            </a:endParaRPr>
          </a:p>
          <a:p>
            <a:pPr indent="-342900" lvl="1" marL="9144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Also can say “copies the pointer in b to 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Box and Pointer Diagrams</a:t>
            </a:r>
            <a:endParaRPr sz="1200"/>
          </a:p>
        </p:txBody>
      </p:sp>
      <p:sp>
        <p:nvSpPr>
          <p:cNvPr id="112" name="Google Shape;112;p17"/>
          <p:cNvSpPr txBox="1"/>
          <p:nvPr>
            <p:ph idx="1" type="body"/>
          </p:nvPr>
        </p:nvSpPr>
        <p:spPr>
          <a:xfrm>
            <a:off x="460950" y="1226363"/>
            <a:ext cx="8222100" cy="1117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Box and Pointers are the 61B equivalent of 61A’s environment diagram</a:t>
            </a:r>
            <a:endParaRPr/>
          </a:p>
          <a:p>
            <a:pPr indent="-342900" lvl="0" marL="457200" marR="0" rtl="0" algn="l">
              <a:lnSpc>
                <a:spcPct val="115000"/>
              </a:lnSpc>
              <a:spcBef>
                <a:spcPts val="0"/>
              </a:spcBef>
              <a:spcAft>
                <a:spcPts val="0"/>
              </a:spcAft>
              <a:buSzPts val="1800"/>
              <a:buChar char="●"/>
            </a:pPr>
            <a:r>
              <a:rPr lang="en"/>
              <a:t>They are crucial to helping us keep track of what goes on in a program: </a:t>
            </a:r>
            <a:r>
              <a:rPr b="1" lang="en"/>
              <a:t>use them!</a:t>
            </a:r>
            <a:endParaRPr b="1"/>
          </a:p>
          <a:p>
            <a:pPr indent="0" lvl="0" marL="0" marR="0" rtl="0" algn="l">
              <a:lnSpc>
                <a:spcPct val="115000"/>
              </a:lnSpc>
              <a:spcBef>
                <a:spcPts val="1600"/>
              </a:spcBef>
              <a:spcAft>
                <a:spcPts val="1600"/>
              </a:spcAft>
              <a:buNone/>
            </a:pPr>
            <a:r>
              <a:t/>
            </a:r>
            <a:endParaRPr b="1"/>
          </a:p>
        </p:txBody>
      </p:sp>
      <p:sp>
        <p:nvSpPr>
          <p:cNvPr id="113" name="Google Shape;113;p17"/>
          <p:cNvSpPr/>
          <p:nvPr/>
        </p:nvSpPr>
        <p:spPr>
          <a:xfrm>
            <a:off x="903525" y="3639275"/>
            <a:ext cx="523500" cy="52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29</a:t>
            </a:r>
            <a:endParaRPr/>
          </a:p>
        </p:txBody>
      </p:sp>
      <p:sp>
        <p:nvSpPr>
          <p:cNvPr id="114" name="Google Shape;114;p17"/>
          <p:cNvSpPr txBox="1"/>
          <p:nvPr/>
        </p:nvSpPr>
        <p:spPr>
          <a:xfrm>
            <a:off x="903525" y="3272800"/>
            <a:ext cx="5235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 x</a:t>
            </a:r>
            <a:endParaRPr/>
          </a:p>
        </p:txBody>
      </p:sp>
      <p:sp>
        <p:nvSpPr>
          <p:cNvPr id="115" name="Google Shape;115;p17"/>
          <p:cNvSpPr txBox="1"/>
          <p:nvPr/>
        </p:nvSpPr>
        <p:spPr>
          <a:xfrm>
            <a:off x="523975" y="2788575"/>
            <a:ext cx="2814000" cy="17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2"/>
                </a:solidFill>
                <a:latin typeface="Courier New"/>
                <a:ea typeface="Courier New"/>
                <a:cs typeface="Courier New"/>
                <a:sym typeface="Courier New"/>
              </a:rPr>
              <a:t>int x = 29;</a:t>
            </a:r>
            <a:endParaRPr b="1" sz="1800">
              <a:solidFill>
                <a:schemeClr val="lt2"/>
              </a:solidFill>
              <a:latin typeface="Courier New"/>
              <a:ea typeface="Courier New"/>
              <a:cs typeface="Courier New"/>
              <a:sym typeface="Courier New"/>
            </a:endParaRPr>
          </a:p>
          <a:p>
            <a:pPr indent="0" lvl="0" marL="0" rtl="0" algn="l">
              <a:spcBef>
                <a:spcPts val="1600"/>
              </a:spcBef>
              <a:spcAft>
                <a:spcPts val="0"/>
              </a:spcAft>
              <a:buNone/>
            </a:pPr>
            <a:r>
              <a:t/>
            </a:r>
            <a:endParaRPr/>
          </a:p>
        </p:txBody>
      </p:sp>
      <p:sp>
        <p:nvSpPr>
          <p:cNvPr id="116" name="Google Shape;116;p17"/>
          <p:cNvSpPr txBox="1"/>
          <p:nvPr/>
        </p:nvSpPr>
        <p:spPr>
          <a:xfrm>
            <a:off x="3241575" y="2788575"/>
            <a:ext cx="3590700" cy="17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2"/>
                </a:solidFill>
                <a:latin typeface="Courier New"/>
                <a:ea typeface="Courier New"/>
                <a:cs typeface="Courier New"/>
                <a:sym typeface="Courier New"/>
              </a:rPr>
              <a:t>int[] arr = new int[3];</a:t>
            </a:r>
            <a:endParaRPr b="1" sz="1800">
              <a:solidFill>
                <a:schemeClr val="lt2"/>
              </a:solidFill>
              <a:latin typeface="Courier New"/>
              <a:ea typeface="Courier New"/>
              <a:cs typeface="Courier New"/>
              <a:sym typeface="Courier New"/>
            </a:endParaRPr>
          </a:p>
          <a:p>
            <a:pPr indent="0" lvl="0" marL="0" rtl="0" algn="l">
              <a:spcBef>
                <a:spcPts val="1600"/>
              </a:spcBef>
              <a:spcAft>
                <a:spcPts val="0"/>
              </a:spcAft>
              <a:buNone/>
            </a:pPr>
            <a:r>
              <a:t/>
            </a:r>
            <a:endParaRPr/>
          </a:p>
        </p:txBody>
      </p:sp>
      <p:sp>
        <p:nvSpPr>
          <p:cNvPr id="117" name="Google Shape;117;p17"/>
          <p:cNvSpPr txBox="1"/>
          <p:nvPr/>
        </p:nvSpPr>
        <p:spPr>
          <a:xfrm>
            <a:off x="3390200" y="3639250"/>
            <a:ext cx="523500" cy="5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7"/>
          <p:cNvCxnSpPr/>
          <p:nvPr/>
        </p:nvCxnSpPr>
        <p:spPr>
          <a:xfrm flipH="1" rot="10800000">
            <a:off x="3638800" y="3894400"/>
            <a:ext cx="654300" cy="132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17"/>
          <p:cNvSpPr/>
          <p:nvPr/>
        </p:nvSpPr>
        <p:spPr>
          <a:xfrm>
            <a:off x="4397950" y="3639250"/>
            <a:ext cx="523500" cy="523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0" name="Google Shape;120;p17"/>
          <p:cNvSpPr/>
          <p:nvPr/>
        </p:nvSpPr>
        <p:spPr>
          <a:xfrm>
            <a:off x="4921450" y="3639275"/>
            <a:ext cx="523500" cy="523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1" name="Google Shape;121;p17"/>
          <p:cNvSpPr/>
          <p:nvPr/>
        </p:nvSpPr>
        <p:spPr>
          <a:xfrm>
            <a:off x="5444950" y="3639275"/>
            <a:ext cx="523500" cy="523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2" name="Google Shape;122;p17"/>
          <p:cNvSpPr txBox="1"/>
          <p:nvPr/>
        </p:nvSpPr>
        <p:spPr>
          <a:xfrm>
            <a:off x="3278900" y="3277625"/>
            <a:ext cx="9357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 ] arr</a:t>
            </a:r>
            <a:endParaRPr/>
          </a:p>
        </p:txBody>
      </p:sp>
      <p:sp>
        <p:nvSpPr>
          <p:cNvPr id="123" name="Google Shape;123;p17"/>
          <p:cNvSpPr/>
          <p:nvPr/>
        </p:nvSpPr>
        <p:spPr>
          <a:xfrm rot="10800000">
            <a:off x="6177900" y="3429925"/>
            <a:ext cx="1400400" cy="6543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nvSpPr>
        <p:spPr>
          <a:xfrm>
            <a:off x="6609800" y="2343575"/>
            <a:ext cx="2146500" cy="10077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We didn’t specify what integers are going in the array, so Java initializes it with the default value 0</a:t>
            </a:r>
            <a:endParaRPr/>
          </a:p>
        </p:txBody>
      </p:sp>
      <p:sp>
        <p:nvSpPr>
          <p:cNvPr id="125" name="Google Shape;125;p17"/>
          <p:cNvSpPr txBox="1"/>
          <p:nvPr/>
        </p:nvSpPr>
        <p:spPr>
          <a:xfrm>
            <a:off x="243525" y="4337700"/>
            <a:ext cx="20703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Primitives go in the box</a:t>
            </a:r>
            <a:endParaRPr>
              <a:solidFill>
                <a:srgbClr val="FF0000"/>
              </a:solidFill>
            </a:endParaRPr>
          </a:p>
        </p:txBody>
      </p:sp>
      <p:sp>
        <p:nvSpPr>
          <p:cNvPr id="126" name="Google Shape;126;p17"/>
          <p:cNvSpPr txBox="1"/>
          <p:nvPr/>
        </p:nvSpPr>
        <p:spPr>
          <a:xfrm>
            <a:off x="3390200" y="4337700"/>
            <a:ext cx="44406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Reference types are referenced via pointers</a:t>
            </a:r>
            <a:endParaRPr>
              <a:solidFill>
                <a:srgbClr val="FF0000"/>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53000" y="292400"/>
            <a:ext cx="8222100" cy="767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arenR"/>
            </a:pPr>
            <a:r>
              <a:rPr lang="en"/>
              <a:t>Pass by What?</a:t>
            </a:r>
            <a:endParaRPr/>
          </a:p>
        </p:txBody>
      </p:sp>
      <p:pic>
        <p:nvPicPr>
          <p:cNvPr id="132" name="Google Shape;132;p18"/>
          <p:cNvPicPr preferRelativeResize="0"/>
          <p:nvPr/>
        </p:nvPicPr>
        <p:blipFill>
          <a:blip r:embed="rId3">
            <a:alphaModFix/>
          </a:blip>
          <a:stretch>
            <a:fillRect/>
          </a:stretch>
        </p:blipFill>
        <p:spPr>
          <a:xfrm>
            <a:off x="222500" y="1060100"/>
            <a:ext cx="6576694" cy="4017949"/>
          </a:xfrm>
          <a:prstGeom prst="rect">
            <a:avLst/>
          </a:prstGeom>
          <a:noFill/>
          <a:ln>
            <a:noFill/>
          </a:ln>
        </p:spPr>
      </p:pic>
      <p:sp>
        <p:nvSpPr>
          <p:cNvPr id="133" name="Google Shape;133;p18"/>
          <p:cNvSpPr/>
          <p:nvPr/>
        </p:nvSpPr>
        <p:spPr>
          <a:xfrm>
            <a:off x="553000" y="2761525"/>
            <a:ext cx="5915700" cy="1151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4554550" y="2990475"/>
            <a:ext cx="602100" cy="157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nvSpPr>
        <p:spPr>
          <a:xfrm>
            <a:off x="7056125" y="2217500"/>
            <a:ext cx="18651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Java Visualizer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Static</a:t>
            </a:r>
            <a:endParaRPr/>
          </a:p>
        </p:txBody>
      </p:sp>
      <p:sp>
        <p:nvSpPr>
          <p:cNvPr id="141" name="Google Shape;141;p19"/>
          <p:cNvSpPr txBox="1"/>
          <p:nvPr>
            <p:ph idx="1" type="body"/>
          </p:nvPr>
        </p:nvSpPr>
        <p:spPr>
          <a:xfrm>
            <a:off x="311700" y="1006200"/>
            <a:ext cx="5136900" cy="313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Static variables are shared by all instances of the class and should be accessed via dot notation with the </a:t>
            </a:r>
            <a:r>
              <a:rPr b="1" lang="en"/>
              <a:t>class</a:t>
            </a:r>
            <a:r>
              <a:rPr lang="en"/>
              <a:t>, not the instance.</a:t>
            </a:r>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Dog.name </a:t>
            </a:r>
            <a:r>
              <a:rPr lang="en"/>
              <a:t>instead of </a:t>
            </a:r>
            <a:r>
              <a:rPr lang="en">
                <a:latin typeface="Source Code Pro"/>
                <a:ea typeface="Source Code Pro"/>
                <a:cs typeface="Source Code Pro"/>
                <a:sym typeface="Source Code Pro"/>
              </a:rPr>
              <a:t>Fido.name</a:t>
            </a:r>
            <a:endParaRPr>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Static methods are methods that do not require an instance to call it, and thus do not access any instance variables.</a:t>
            </a:r>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Dog.bark();</a:t>
            </a:r>
            <a:endParaRPr>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You </a:t>
            </a:r>
            <a:r>
              <a:rPr b="1" lang="en"/>
              <a:t>can </a:t>
            </a:r>
            <a:r>
              <a:rPr lang="en"/>
              <a:t>call static methods on an instance, but what will happen is Java will actually look for the static type of the object and run the method from that class.</a:t>
            </a:r>
            <a:endParaRPr/>
          </a:p>
          <a:p>
            <a:pPr indent="0" lvl="0" marL="457200" rtl="0" algn="l">
              <a:spcBef>
                <a:spcPts val="1600"/>
              </a:spcBef>
              <a:spcAft>
                <a:spcPts val="1600"/>
              </a:spcAft>
              <a:buNone/>
            </a:pPr>
            <a:r>
              <a:t/>
            </a:r>
            <a:endParaRPr>
              <a:latin typeface="Source Code Pro"/>
              <a:ea typeface="Source Code Pro"/>
              <a:cs typeface="Source Code Pro"/>
              <a:sym typeface="Source Code Pro"/>
            </a:endParaRPr>
          </a:p>
        </p:txBody>
      </p:sp>
      <p:sp>
        <p:nvSpPr>
          <p:cNvPr id="142" name="Google Shape;142;p19"/>
          <p:cNvSpPr txBox="1"/>
          <p:nvPr/>
        </p:nvSpPr>
        <p:spPr>
          <a:xfrm>
            <a:off x="5322450" y="706050"/>
            <a:ext cx="3733500" cy="1686600"/>
          </a:xfrm>
          <a:prstGeom prst="rect">
            <a:avLst/>
          </a:prstGeom>
          <a:solidFill>
            <a:srgbClr val="FFFFFF"/>
          </a:solidFill>
          <a:ln cap="flat" cmpd="sng" w="38100">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Source Code Pro"/>
                <a:ea typeface="Source Code Pro"/>
                <a:cs typeface="Source Code Pro"/>
                <a:sym typeface="Source Code Pro"/>
              </a:rPr>
              <a:t>Public class Dog{</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public int legs;</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public static String name = “Doge”;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public static void bark() {...}</a:t>
            </a:r>
            <a:endParaRPr sz="1100">
              <a:latin typeface="Source Code Pro"/>
              <a:ea typeface="Source Code Pro"/>
              <a:cs typeface="Source Code Pro"/>
              <a:sym typeface="Source Code Pro"/>
            </a:endParaRPr>
          </a:p>
          <a:p>
            <a:pPr indent="0" lvl="0" marL="0" rtl="0" algn="l">
              <a:spcBef>
                <a:spcPts val="0"/>
              </a:spcBef>
              <a:spcAft>
                <a:spcPts val="0"/>
              </a:spcAft>
              <a:buNone/>
            </a:pPr>
            <a:r>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public static void main(String[] args)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Dog Fido = new Dog();</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p:txBody>
      </p:sp>
      <p:sp>
        <p:nvSpPr>
          <p:cNvPr id="143" name="Google Shape;143;p19"/>
          <p:cNvSpPr txBox="1"/>
          <p:nvPr/>
        </p:nvSpPr>
        <p:spPr>
          <a:xfrm>
            <a:off x="4173375" y="2852375"/>
            <a:ext cx="2207400" cy="659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Dog g = new Dog();</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g.bark();</a:t>
            </a:r>
            <a:endParaRPr>
              <a:latin typeface="Source Code Pro"/>
              <a:ea typeface="Source Code Pro"/>
              <a:cs typeface="Source Code Pro"/>
              <a:sym typeface="Source Code Pro"/>
            </a:endParaRPr>
          </a:p>
        </p:txBody>
      </p:sp>
      <p:sp>
        <p:nvSpPr>
          <p:cNvPr id="144" name="Google Shape;144;p19"/>
          <p:cNvSpPr txBox="1"/>
          <p:nvPr/>
        </p:nvSpPr>
        <p:spPr>
          <a:xfrm>
            <a:off x="6305100" y="2782475"/>
            <a:ext cx="462000" cy="72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Source Code Pro"/>
                <a:ea typeface="Source Code Pro"/>
                <a:cs typeface="Source Code Pro"/>
                <a:sym typeface="Source Code Pro"/>
              </a:rPr>
              <a:t>=</a:t>
            </a:r>
            <a:endParaRPr sz="3600">
              <a:latin typeface="Source Code Pro"/>
              <a:ea typeface="Source Code Pro"/>
              <a:cs typeface="Source Code Pro"/>
              <a:sym typeface="Source Code Pro"/>
            </a:endParaRPr>
          </a:p>
        </p:txBody>
      </p:sp>
      <p:sp>
        <p:nvSpPr>
          <p:cNvPr id="145" name="Google Shape;145;p19"/>
          <p:cNvSpPr txBox="1"/>
          <p:nvPr/>
        </p:nvSpPr>
        <p:spPr>
          <a:xfrm>
            <a:off x="6842775" y="2852375"/>
            <a:ext cx="2207400" cy="659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Dog g = new Dog();</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Dog.bark();</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288675" y="175950"/>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Static Methods and Variables</a:t>
            </a:r>
            <a:endParaRPr/>
          </a:p>
        </p:txBody>
      </p:sp>
      <p:sp>
        <p:nvSpPr>
          <p:cNvPr id="151" name="Google Shape;15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0"/>
          <p:cNvPicPr preferRelativeResize="0"/>
          <p:nvPr/>
        </p:nvPicPr>
        <p:blipFill>
          <a:blip r:embed="rId3">
            <a:alphaModFix/>
          </a:blip>
          <a:stretch>
            <a:fillRect/>
          </a:stretch>
        </p:blipFill>
        <p:spPr>
          <a:xfrm>
            <a:off x="210125" y="1078550"/>
            <a:ext cx="7367698" cy="3821600"/>
          </a:xfrm>
          <a:prstGeom prst="rect">
            <a:avLst/>
          </a:prstGeom>
          <a:noFill/>
          <a:ln>
            <a:noFill/>
          </a:ln>
        </p:spPr>
      </p:pic>
      <p:pic>
        <p:nvPicPr>
          <p:cNvPr id="153" name="Google Shape;153;p20"/>
          <p:cNvPicPr preferRelativeResize="0"/>
          <p:nvPr/>
        </p:nvPicPr>
        <p:blipFill>
          <a:blip r:embed="rId4">
            <a:alphaModFix/>
          </a:blip>
          <a:stretch>
            <a:fillRect/>
          </a:stretch>
        </p:blipFill>
        <p:spPr>
          <a:xfrm>
            <a:off x="4261100" y="805725"/>
            <a:ext cx="4669799" cy="2063150"/>
          </a:xfrm>
          <a:prstGeom prst="rect">
            <a:avLst/>
          </a:prstGeom>
          <a:noFill/>
          <a:ln cap="flat" cmpd="sng" w="9525">
            <a:solidFill>
              <a:srgbClr val="000000"/>
            </a:solidFill>
            <a:prstDash val="solid"/>
            <a:round/>
            <a:headEnd len="sm" w="sm" type="none"/>
            <a:tailEnd len="sm" w="sm" type="none"/>
          </a:ln>
        </p:spPr>
      </p:pic>
      <p:sp>
        <p:nvSpPr>
          <p:cNvPr id="154" name="Google Shape;154;p20"/>
          <p:cNvSpPr txBox="1"/>
          <p:nvPr/>
        </p:nvSpPr>
        <p:spPr>
          <a:xfrm>
            <a:off x="5325925" y="3742700"/>
            <a:ext cx="2635800" cy="4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Java Visualizer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IntLists</a:t>
            </a:r>
            <a:endParaRPr/>
          </a:p>
        </p:txBody>
      </p:sp>
      <p:sp>
        <p:nvSpPr>
          <p:cNvPr id="160" name="Google Shape;160;p21"/>
          <p:cNvSpPr txBox="1"/>
          <p:nvPr>
            <p:ph idx="1" type="body"/>
          </p:nvPr>
        </p:nvSpPr>
        <p:spPr>
          <a:xfrm>
            <a:off x="383625" y="1187575"/>
            <a:ext cx="8222100" cy="174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IntLists are the equivalent of 61A’s “Linked List” with one restriction: it can only hold integers.</a:t>
            </a:r>
            <a:endParaRPr/>
          </a:p>
          <a:p>
            <a:pPr indent="-342900" lvl="0" marL="457200" rtl="0" algn="l">
              <a:spcBef>
                <a:spcPts val="0"/>
              </a:spcBef>
              <a:spcAft>
                <a:spcPts val="0"/>
              </a:spcAft>
              <a:buSzPts val="1800"/>
              <a:buChar char="●"/>
            </a:pPr>
            <a:r>
              <a:rPr lang="en"/>
              <a:t>Each IntList consists of 2 elements: </a:t>
            </a:r>
            <a:endParaRPr/>
          </a:p>
          <a:p>
            <a:pPr indent="-317500" lvl="1" marL="914400" rtl="0" algn="l">
              <a:spcBef>
                <a:spcPts val="0"/>
              </a:spcBef>
              <a:spcAft>
                <a:spcPts val="0"/>
              </a:spcAft>
              <a:buSzPts val="1400"/>
              <a:buChar char="○"/>
            </a:pPr>
            <a:r>
              <a:rPr lang="en"/>
              <a:t>an integer </a:t>
            </a:r>
            <a:r>
              <a:rPr lang="en">
                <a:latin typeface="Source Code Pro"/>
                <a:ea typeface="Source Code Pro"/>
                <a:cs typeface="Source Code Pro"/>
                <a:sym typeface="Source Code Pro"/>
              </a:rPr>
              <a:t>first</a:t>
            </a:r>
            <a:endParaRPr>
              <a:latin typeface="Source Code Pro"/>
              <a:ea typeface="Source Code Pro"/>
              <a:cs typeface="Source Code Pro"/>
              <a:sym typeface="Source Code Pro"/>
            </a:endParaRPr>
          </a:p>
          <a:p>
            <a:pPr indent="-317500" lvl="1" marL="914400" rtl="0" algn="l">
              <a:spcBef>
                <a:spcPts val="0"/>
              </a:spcBef>
              <a:spcAft>
                <a:spcPts val="0"/>
              </a:spcAft>
              <a:buSzPts val="1400"/>
              <a:buChar char="○"/>
            </a:pPr>
            <a:r>
              <a:rPr lang="en"/>
              <a:t>an IntList </a:t>
            </a:r>
            <a:r>
              <a:rPr lang="en">
                <a:latin typeface="Source Code Pro"/>
                <a:ea typeface="Source Code Pro"/>
                <a:cs typeface="Source Code Pro"/>
                <a:sym typeface="Source Code Pro"/>
              </a:rPr>
              <a:t>rest</a:t>
            </a:r>
            <a:endParaRPr>
              <a:latin typeface="Source Code Pro"/>
              <a:ea typeface="Source Code Pro"/>
              <a:cs typeface="Source Code Pro"/>
              <a:sym typeface="Source Code Pro"/>
            </a:endParaRPr>
          </a:p>
        </p:txBody>
      </p:sp>
      <p:sp>
        <p:nvSpPr>
          <p:cNvPr id="161" name="Google Shape;161;p21"/>
          <p:cNvSpPr/>
          <p:nvPr/>
        </p:nvSpPr>
        <p:spPr>
          <a:xfrm>
            <a:off x="798825"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1854275"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63" name="Google Shape;163;p21"/>
          <p:cNvSpPr/>
          <p:nvPr/>
        </p:nvSpPr>
        <p:spPr>
          <a:xfrm>
            <a:off x="2325275"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3315300"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65" name="Google Shape;165;p21"/>
          <p:cNvSpPr/>
          <p:nvPr/>
        </p:nvSpPr>
        <p:spPr>
          <a:xfrm>
            <a:off x="3786300"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4776325"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67" name="Google Shape;167;p21"/>
          <p:cNvSpPr/>
          <p:nvPr/>
        </p:nvSpPr>
        <p:spPr>
          <a:xfrm>
            <a:off x="5247325"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txBox="1"/>
          <p:nvPr/>
        </p:nvSpPr>
        <p:spPr>
          <a:xfrm>
            <a:off x="694125" y="3106050"/>
            <a:ext cx="50241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IntList l	    first     rest</a:t>
            </a:r>
            <a:endParaRPr/>
          </a:p>
        </p:txBody>
      </p:sp>
      <p:cxnSp>
        <p:nvCxnSpPr>
          <p:cNvPr id="169" name="Google Shape;169;p21"/>
          <p:cNvCxnSpPr/>
          <p:nvPr/>
        </p:nvCxnSpPr>
        <p:spPr>
          <a:xfrm>
            <a:off x="1073350" y="3704825"/>
            <a:ext cx="732900" cy="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1"/>
          <p:cNvCxnSpPr/>
          <p:nvPr/>
        </p:nvCxnSpPr>
        <p:spPr>
          <a:xfrm>
            <a:off x="2534363" y="3704825"/>
            <a:ext cx="732900" cy="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1"/>
          <p:cNvCxnSpPr/>
          <p:nvPr/>
        </p:nvCxnSpPr>
        <p:spPr>
          <a:xfrm>
            <a:off x="4043413" y="3704825"/>
            <a:ext cx="732900" cy="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1"/>
          <p:cNvCxnSpPr/>
          <p:nvPr/>
        </p:nvCxnSpPr>
        <p:spPr>
          <a:xfrm flipH="1">
            <a:off x="5247325" y="3476975"/>
            <a:ext cx="450000" cy="455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