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6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8.xml"/><Relationship Id="rId44" Type="http://schemas.openxmlformats.org/officeDocument/2006/relationships/font" Target="fonts/Lato-boldItalic.fntdata"/><Relationship Id="rId21" Type="http://schemas.openxmlformats.org/officeDocument/2006/relationships/slide" Target="slides/slide17.xml"/><Relationship Id="rId43" Type="http://schemas.openxmlformats.org/officeDocument/2006/relationships/font" Target="fonts/La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1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3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2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mage.jimcdn.com/app/cms/image/transf/none/path/sd8122626139b36bd/image/i38d84eac47507123/version/1441563914/image.png" TargetMode="External"/><Relationship Id="rId3" Type="http://schemas.openxmlformats.org/officeDocument/2006/relationships/hyperlink" Target="http://www.fly-fishing-discounters.com/images/pink-salmon.jpg" TargetMode="External"/><Relationship Id="rId4" Type="http://schemas.openxmlformats.org/officeDocument/2006/relationships/hyperlink" Target="http://www.fao.org/fishery/ipoa-sharks/measures/images/species/carcharhinus_falciformis-drawing-medium.p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ea6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ea6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Notice for bob.swim(), Salmon’s swim() method is run because bob’s dynamic type is Salmon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Fish doesn’t have a swim(int x) defined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6ea6a4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6ea6a4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tricks the compiler into thinking an object’s static type is different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can’t cast anything to anything, it has to be in the same hierarchy or it won’t compile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is dangerous!!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07dee4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07dee4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6ea6a4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6ea6a4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specify what a class does, but not how it does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Implementing an interface is like signing a contract:  I promise to write implementations for all these methods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Classes cannot extend multiple classes but they can implement multiple interfaces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Interfaces cannot be directly instantiated themselves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Proj 1A was a good place where we could have used an interface:  LinkedListDeque and ArrayDeque could implement the Deque API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Starting in Java 8, interfaces can also provide default implementations for methods (boooo).  Their implementation is inherited but they can still be overridden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6ea6a4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6ea6a4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6ea6a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6ea6a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need to override makeNoise because it does exactly what we want and will access Cat’s noise, “Meow!”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redeclare name, noise, or age because all fields are inherited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super(name, age)?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no call to super, Java will default call super(); at the beginning of the constructor.  Since Animal doesn’t have a default constructor with no arguments not making a call to super would give you a compile time error.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6ea6a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6ea6a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6ea6a40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6ea6a40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a = c, a’s static type is Animal but its dynamic type is Cat.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casting doesn’t change anything in this case because both Cat and Animal have the greet() method and the dynamic type (Cat)’s greet() will be used at runtime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6ea6a40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6ea6a40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6ea6a4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6ea6a4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definition of m4 doesn’t compile because we’re not allowed to do super.super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if there is no grandparent class?  every class inherits from Object so a parent is guaranteed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07dee4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07dee4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6ea6a40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6ea6a40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whole part doesn’t compile because you’re not allowed to say Subclass a = new Superclass();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6ea6a40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6ea6a40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 is not declared in B, so field x from A is not hidden.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 is not overridden in B, so method from A is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m2 </a:t>
            </a:r>
            <a:r>
              <a:rPr b="1" lang="en"/>
              <a:t>is</a:t>
            </a:r>
            <a:r>
              <a:rPr lang="en"/>
              <a:t> overridden in B, so method from B is run (b0’s dynamic type is 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b0’s static type is A, which doesn’t contain a method with the signature m2(int y) so this would not compile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6ea6a40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6ea6a40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b1 has static and dynamic type B, so it compiles and then runs the m2(int y) method from class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for b1.m3();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c0 has static type A, and since class A has a method m2() it compiles.  Then, since C overrode that method, it runs the m2() method defined in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super.x refers to its parent class’s x.  In this case it’s the field x from class B, which inherits the field from A.  Since x hasn’t gone through any change it is still 5.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last statement is interesting.  To the compiler, this statement looks the same as this: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staticTypeA =___________;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c1 = staticTypeA;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isn’t allowed! The compiler doesn’t know that the object on the right side of the equals sign is actually an instance of 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6ea6a4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6ea6a4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are getting hairy.  </a:t>
            </a:r>
            <a:r>
              <a:rPr b="1" lang="en"/>
              <a:t>c0, a1, and c2’s dynamic type is C</a:t>
            </a:r>
            <a:r>
              <a:rPr lang="en"/>
              <a:t>.  Remembering this is essential to the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c2 will run the m3() defined in B because class C inherits it from B.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C.m4 is invalid (the method definition in class C wouldn’t compile because you cannot say ‘super.super)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m5() from class C is run.  This prints out 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 in class C is defined to be x + 1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 is inherited from B, which is inherited from A, which is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y in class C evaluates to 6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6ea6a4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6ea6a4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 c0 does nothing here since C inherits the method m3() so it compiles fine.  The method m3() inherited from class B is run.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as if you’re taking whatever c0.m3() returns, and trying to cast it to C.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compile because m3 returns void so it makes no sense to try to cast that result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b0 has dynamic type B and it never overrode the update() method so it runs the update() method defined in 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changes the field x to 99 for the b0 instance.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m1() from class A is run because B never overrode it.  x is now 99 from the previous call to udpate.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07dee4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07dee4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e412e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e412e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07dee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07dee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6e412eb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6e412eb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and inheritance are discussed in lecture 9 (Monday 2/5)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Inherited from super class: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fields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nested classes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inherited: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constructors (but can be invoked)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6e412eb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6e412eb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type must be the same or a subclass of the static type.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Box analogy:  static type is the label on the box, dynamic type is the actual class the object is constructed as.  you can put a fish, salmon, shark, or any other type of fish into a box labeled Fish.  You cannot put a Fish into a box labeled Salmon (what if it’s a shark??)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Type checking is done at compile time.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https://image.jimcdn.com/app/cms/image/transf/none/path/sd8122626139b36bd/image/i38d84eac47507123/version/1441563914/image.png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salmon: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http://www.fly-fishing-discounters.com/images/pink-salmon.jpg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http://www.fao.org/fishery/ipoa-sharks/measures/images/species/carcharhinus_falciformis-drawing-medium.png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6ea6a4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6ea6a4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parameters have to be exactly the same to be overriding.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i.e. swim(Salmon fish) is not overriding swim(Fish fish)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Overriding is tied to inheritance, Overloading is not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6ea6a4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6ea6a4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Dynamic method selection happens for </a:t>
            </a:r>
            <a:r>
              <a:rPr b="1" lang="en"/>
              <a:t>overridden methods </a:t>
            </a:r>
            <a:r>
              <a:rPr lang="en"/>
              <a:t>only.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static type doesn’t have the method, it’s a compiler error, EVEN if the dynamic type does have it.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Compile time:  static method lookup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time: dynamic method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run time, must use a method with the same exact method signature as looked up at compile time.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4: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4510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371550" y="1071275"/>
            <a:ext cx="39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splish splash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swimming at 5 mph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compile-time 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054150" y="523150"/>
            <a:ext cx="2288700" cy="1918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45100" y="1304875"/>
            <a:ext cx="805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redFish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blueFish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blueFish.swim(5);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wouldn’t compile before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((Salmon) blueFish).swim(5);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Now it does!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((Salmon) redFish).swim(5);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/* This compiles but gives you a runtime error (ClassCastException) */</a:t>
            </a:r>
            <a:endParaRPr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implements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Anything that lives in water must have these two methods: float(), swim()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we have a Fish or SeaOtter class, it must have these!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How do we guarantee this?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define an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all classes that 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interface must have all the methods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Can implement multiple interfaces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public interface WaterBeing {		public class Fish implements WaterBeing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swim();				public Fish()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public void float();				@Override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									public void swim()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	@Override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	public void float() {...}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							}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interface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Rose </a:t>
            </a: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Plant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int height;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grow() { height += 1;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photosynthesize() {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System.out.println(“Rose feels energized!”);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389325" y="1087400"/>
            <a:ext cx="3135000" cy="909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Rose promises to provide implementations of all of Plant’s abstract methods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5"/>
          <p:cNvCxnSpPr>
            <a:endCxn id="174" idx="1"/>
          </p:cNvCxnSpPr>
          <p:nvPr/>
        </p:nvCxnSpPr>
        <p:spPr>
          <a:xfrm flipH="1" rot="10800000">
            <a:off x="3118025" y="1542350"/>
            <a:ext cx="2271300" cy="11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4952600" y="2325175"/>
            <a:ext cx="4022700" cy="7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Plant plant = new Rose();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Plant plant = new Plant();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326800" y="2700625"/>
            <a:ext cx="380700" cy="36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Cat inherit from Animal?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can we rewrite as little code as possible?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19259" l="0" r="0" t="11363"/>
          <a:stretch/>
        </p:blipFill>
        <p:spPr>
          <a:xfrm>
            <a:off x="1063925" y="2282400"/>
            <a:ext cx="2157100" cy="24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Cats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87900" y="1152475"/>
            <a:ext cx="85206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Cat extends Animal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Cat(String name, int age)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super(name, age);		// Call superclass' constructor.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this.noise = "Meow!";	// Change the value of the field.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greet() {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System.out.println("Cat " + name + " says: " + makeNoise());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Remember dynamic method lookup for overridden methods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Casting forces the compile-time type of an object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925" y="2271400"/>
            <a:ext cx="2558024" cy="25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3548783" y="4241704"/>
            <a:ext cx="4293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johnsu.deviantart.com/art/Raining-Cats-and-Dogs-30291521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Raining Cats and Dogs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 c = new Cat("Garfield", 6);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(A) Animal Pluto says: Huh?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(B)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(C) Dog Fido says: WOOF!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c;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((Cat) a).greet(); 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(D)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a.greet(); 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(E) Cat Garfield says: Meow!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added this line?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Animal a = new Animal("Pluto",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 d = new Dog("Fido", 4);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new Dog("Spot", 10);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Compiler error because the static type of d is Dog and the static type of a is Animal. We can fix this by casting: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 = (Dog) a;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Misery (Extra)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017450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C extends B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y = x + 1;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m2() {System.out.println("Cm2-&gt; " + super.x);}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/*public void m4() {System.out.println("Cm4-&gt; " + super.super.x); }} can't do super.super */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m5() {System.out.println("Cm5-&gt; " + y);}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lot of rules today!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 a0 = new A(); 		Dynamic type must be B or subclass of B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a0.m1(); 				cascading: prev line failed, so a0 can't be initialized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a0.m2(16); 			cascading: prev line failed, so a0 can't be initialized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b0 = new B();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System.out.println(b0.x);			</a:t>
            </a:r>
            <a:r>
              <a:rPr lang="en" sz="2000">
                <a:solidFill>
                  <a:srgbClr val="FF0000"/>
                </a:solidFill>
              </a:rPr>
              <a:t>[prints "5"]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b0.m1();						</a:t>
            </a:r>
            <a:r>
              <a:rPr lang="en" sz="2000">
                <a:solidFill>
                  <a:srgbClr val="FF0000"/>
                </a:solidFill>
              </a:rPr>
              <a:t>[prints "Am1-&gt;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b0.m2(); 						</a:t>
            </a:r>
            <a:r>
              <a:rPr lang="en" sz="2000">
                <a:solidFill>
                  <a:srgbClr val="FF0000"/>
                </a:solidFill>
              </a:rPr>
              <a:t>[prints "Bm2-&gt; 5"] 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\\ b0.m2(61); 		</a:t>
            </a:r>
            <a:r>
              <a:rPr lang="en" sz="2000"/>
              <a:t>			</a:t>
            </a:r>
            <a:r>
              <a:rPr lang="en" sz="2000">
                <a:solidFill>
                  <a:srgbClr val="FF0000"/>
                </a:solidFill>
              </a:rPr>
              <a:t>m2 (int y) not defined in static type of b0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b1 = new B();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b1.m2(61); 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"Bm2y-&gt; 61"]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b1.m3();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"Bm3-&gt; called"]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c0.m2(); 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[prints "cm2-&gt; 5"]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 c1 = (A) new C(); Can't assign c1 to an A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a1 = (A) c0;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c2 = (C) a1;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c2.m3();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c2.m4(); 			C.m4() is invalid 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c2.m5();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Cm5-&gt; 6]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Exercise in Inheritance Mystery (Extra)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c0 = new C();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b0 = new B();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((C) c0).m3(); 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Bm3-&gt; called]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 (C) c0.m3(); 		NOT RUNTIME ERROR This would cast the result of what the method returns and it returns void therefore compile-time error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b0.update();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b0.m1(); 			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[print Am1-&gt; 99]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lectures and P1,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P3 at your own pace (potentially review at the end)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1B released, due Friday 2/9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Midterm 2/12, 8-10 PM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 Piazza for room assignments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Material up to 2/7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Guerilla Section this Sunday 2/11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Sign up for CSM sections ASAP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One-on-one tutoring sign ups on Piazza weekly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Attendance: tinyurl.com/disc4-cz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Resources: tinyurl.com/cs61b-christine-zhou</a:t>
            </a:r>
            <a:endParaRPr sz="24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Inheritance: extends</a:t>
            </a:r>
            <a:endParaRPr b="0"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say you want to make a Salmon class and a Fish class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Those two classes will probably have a lot in common!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(can extend only one class)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Inherits all fields, methods, and nested classes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Constructor is not inherited, but there will be an implicit call to super( ) in the beginning of the subclass’s constructor (need to make the Superclass before making the Subclass)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this.hello = 10;					super();				SAME!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constructor() {					constructor() {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this.hello = 10;					super(10);			DIFFERENT!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}									this.hello = 10;</a:t>
            </a:r>
            <a:endParaRPr b="1" sz="1400">
              <a:solidFill>
                <a:srgbClr val="61616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16161"/>
                </a:solidFill>
                <a:latin typeface="Courier New"/>
                <a:ea typeface="Courier New"/>
                <a:cs typeface="Courier New"/>
                <a:sym typeface="Courier New"/>
              </a:rPr>
              <a:t>								}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46950" y="1152475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28850" y="1152475"/>
            <a:ext cx="44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void migrate()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System.out.println(“Migrating to ” + home);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4376475" y="480175"/>
            <a:ext cx="0" cy="41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8"/>
          <p:cNvSpPr txBox="1"/>
          <p:nvPr/>
        </p:nvSpPr>
        <p:spPr>
          <a:xfrm>
            <a:off x="7246275" y="311800"/>
            <a:ext cx="11685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Superclass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876425" y="311800"/>
            <a:ext cx="984300" cy="45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Subclass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3" name="Google Shape;93;p18"/>
          <p:cNvCxnSpPr>
            <a:stCxn id="92" idx="2"/>
          </p:cNvCxnSpPr>
          <p:nvPr/>
        </p:nvCxnSpPr>
        <p:spPr>
          <a:xfrm>
            <a:off x="6368575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7747150" y="766300"/>
            <a:ext cx="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5" name="Google Shape;95;p18"/>
          <p:cNvGrpSpPr/>
          <p:nvPr/>
        </p:nvGrpSpPr>
        <p:grpSpPr>
          <a:xfrm>
            <a:off x="627100" y="1908175"/>
            <a:ext cx="3083400" cy="2840400"/>
            <a:chOff x="627100" y="1908175"/>
            <a:chExt cx="3083400" cy="2840400"/>
          </a:xfrm>
        </p:grpSpPr>
        <p:cxnSp>
          <p:nvCxnSpPr>
            <p:cNvPr id="96" name="Google Shape;96;p18"/>
            <p:cNvCxnSpPr/>
            <p:nvPr/>
          </p:nvCxnSpPr>
          <p:spPr>
            <a:xfrm rot="10800000">
              <a:off x="1955700" y="3398575"/>
              <a:ext cx="0" cy="94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" name="Google Shape;97;p18"/>
            <p:cNvSpPr txBox="1"/>
            <p:nvPr/>
          </p:nvSpPr>
          <p:spPr>
            <a:xfrm>
              <a:off x="627100" y="4294075"/>
              <a:ext cx="3083400" cy="454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Salmon inherits these from Fish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8" name="Google Shape;98;p18"/>
            <p:cNvCxnSpPr/>
            <p:nvPr/>
          </p:nvCxnSpPr>
          <p:spPr>
            <a:xfrm rot="10800000">
              <a:off x="1416575" y="1908175"/>
              <a:ext cx="0" cy="23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9" name="Google Shape;99;p18"/>
          <p:cNvGrpSpPr/>
          <p:nvPr/>
        </p:nvGrpSpPr>
        <p:grpSpPr>
          <a:xfrm>
            <a:off x="2343100" y="2068850"/>
            <a:ext cx="3335175" cy="675000"/>
            <a:chOff x="2343100" y="2068850"/>
            <a:chExt cx="3335175" cy="675000"/>
          </a:xfrm>
        </p:grpSpPr>
        <p:sp>
          <p:nvSpPr>
            <p:cNvPr id="100" name="Google Shape;100;p18"/>
            <p:cNvSpPr txBox="1"/>
            <p:nvPr/>
          </p:nvSpPr>
          <p:spPr>
            <a:xfrm>
              <a:off x="2801200" y="2068850"/>
              <a:ext cx="2225700" cy="6750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This invokes the super class’s constructor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1" name="Google Shape;101;p18"/>
            <p:cNvCxnSpPr/>
            <p:nvPr/>
          </p:nvCxnSpPr>
          <p:spPr>
            <a:xfrm rot="10800000">
              <a:off x="5026975" y="2406350"/>
              <a:ext cx="6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18"/>
            <p:cNvCxnSpPr>
              <a:stCxn id="100" idx="1"/>
            </p:cNvCxnSpPr>
            <p:nvPr/>
          </p:nvCxnSpPr>
          <p:spPr>
            <a:xfrm rot="10800000">
              <a:off x="2343100" y="2406350"/>
              <a:ext cx="45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type: what fits in the box?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1750" y="2204000"/>
            <a:ext cx="47550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fish1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fish2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salmon1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salmon2 = new Fish();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Salmon salmon3 = fish2;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9" name="Google Shape;109;p19"/>
          <p:cNvGrpSpPr/>
          <p:nvPr/>
        </p:nvGrpSpPr>
        <p:grpSpPr>
          <a:xfrm>
            <a:off x="390300" y="1373325"/>
            <a:ext cx="3285000" cy="909000"/>
            <a:chOff x="400025" y="1462275"/>
            <a:chExt cx="3285000" cy="909000"/>
          </a:xfrm>
        </p:grpSpPr>
        <p:grpSp>
          <p:nvGrpSpPr>
            <p:cNvPr id="110" name="Google Shape;110;p19"/>
            <p:cNvGrpSpPr/>
            <p:nvPr/>
          </p:nvGrpSpPr>
          <p:grpSpPr>
            <a:xfrm>
              <a:off x="400025" y="1462275"/>
              <a:ext cx="1158900" cy="909000"/>
              <a:chOff x="400025" y="1462275"/>
              <a:chExt cx="1158900" cy="909000"/>
            </a:xfrm>
          </p:grpSpPr>
          <p:sp>
            <p:nvSpPr>
              <p:cNvPr id="111" name="Google Shape;111;p19"/>
              <p:cNvSpPr txBox="1"/>
              <p:nvPr/>
            </p:nvSpPr>
            <p:spPr>
              <a:xfrm>
                <a:off x="400025" y="1462275"/>
                <a:ext cx="11589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Static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" name="Google Shape;112;p19"/>
              <p:cNvCxnSpPr>
                <a:stCxn id="111" idx="2"/>
              </p:cNvCxnSpPr>
              <p:nvPr/>
            </p:nvCxnSpPr>
            <p:spPr>
              <a:xfrm>
                <a:off x="979475" y="1916775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3" name="Google Shape;113;p19"/>
            <p:cNvGrpSpPr/>
            <p:nvPr/>
          </p:nvGrpSpPr>
          <p:grpSpPr>
            <a:xfrm>
              <a:off x="2198825" y="1462275"/>
              <a:ext cx="1486200" cy="909000"/>
              <a:chOff x="3957675" y="1012950"/>
              <a:chExt cx="1486200" cy="909000"/>
            </a:xfrm>
          </p:grpSpPr>
          <p:sp>
            <p:nvSpPr>
              <p:cNvPr id="114" name="Google Shape;114;p19"/>
              <p:cNvSpPr txBox="1"/>
              <p:nvPr/>
            </p:nvSpPr>
            <p:spPr>
              <a:xfrm>
                <a:off x="3957675" y="1012950"/>
                <a:ext cx="1486200" cy="4545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Dynamic</a:t>
                </a:r>
                <a:r>
                  <a:rPr b="1" lang="en" sz="16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 type</a:t>
                </a:r>
                <a:endParaRPr b="1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" name="Google Shape;115;p19"/>
              <p:cNvCxnSpPr>
                <a:stCxn id="114" idx="2"/>
              </p:cNvCxnSpPr>
              <p:nvPr/>
            </p:nvCxnSpPr>
            <p:spPr>
              <a:xfrm>
                <a:off x="4700775" y="1467450"/>
                <a:ext cx="0" cy="4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6" name="Google Shape;116;p19"/>
          <p:cNvGrpSpPr/>
          <p:nvPr/>
        </p:nvGrpSpPr>
        <p:grpSpPr>
          <a:xfrm>
            <a:off x="5173529" y="2677519"/>
            <a:ext cx="2964968" cy="2221420"/>
            <a:chOff x="4885225" y="2371275"/>
            <a:chExt cx="3205024" cy="2401276"/>
          </a:xfrm>
        </p:grpSpPr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5225" y="2371275"/>
              <a:ext cx="3205024" cy="240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9"/>
            <p:cNvSpPr txBox="1"/>
            <p:nvPr/>
          </p:nvSpPr>
          <p:spPr>
            <a:xfrm rot="-565615">
              <a:off x="5957995" y="3438729"/>
              <a:ext cx="1915873" cy="720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Static Type: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Salmon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4375001" y="1500085"/>
            <a:ext cx="1571526" cy="1177434"/>
            <a:chOff x="4244675" y="1162500"/>
            <a:chExt cx="2117674" cy="1586625"/>
          </a:xfrm>
        </p:grpSpPr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44675" y="1162500"/>
              <a:ext cx="2117674" cy="1586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9"/>
            <p:cNvSpPr txBox="1"/>
            <p:nvPr/>
          </p:nvSpPr>
          <p:spPr>
            <a:xfrm rot="-565463">
              <a:off x="4979896" y="1911898"/>
              <a:ext cx="1265988" cy="475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Fish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81496">
            <a:off x="7402987" y="1978467"/>
            <a:ext cx="1506976" cy="60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9312750" y="1974743"/>
            <a:ext cx="2345806" cy="909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700" y="980700"/>
            <a:ext cx="1773555" cy="14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4319250" y="3728675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319250" y="4219800"/>
            <a:ext cx="505500" cy="486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Overriding/Overloading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75975" y="1202275"/>
            <a:ext cx="397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Fish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weight;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Fish(int w)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weight = w;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System.out.println(“splash”);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407975" y="1243700"/>
            <a:ext cx="46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Salmon 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Fish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home;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public Salmon(int w, String h)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super(w);</a:t>
            </a: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home = h;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System.out.println(“splish splash”);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swim(int speed)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System.out.println(“swimming at “ + speed + “ mph”);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>
            <a:off x="4300325" y="1283200"/>
            <a:ext cx="5400" cy="3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20"/>
          <p:cNvGrpSpPr/>
          <p:nvPr/>
        </p:nvGrpSpPr>
        <p:grpSpPr>
          <a:xfrm>
            <a:off x="822325" y="2282750"/>
            <a:ext cx="4010100" cy="891750"/>
            <a:chOff x="822325" y="2282750"/>
            <a:chExt cx="4010100" cy="891750"/>
          </a:xfrm>
        </p:grpSpPr>
        <p:sp>
          <p:nvSpPr>
            <p:cNvPr id="136" name="Google Shape;136;p20"/>
            <p:cNvSpPr txBox="1"/>
            <p:nvPr/>
          </p:nvSpPr>
          <p:spPr>
            <a:xfrm>
              <a:off x="822325" y="2282750"/>
              <a:ext cx="24201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Overriding: exact same method signature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7" name="Google Shape;137;p20"/>
            <p:cNvCxnSpPr>
              <a:stCxn id="136" idx="3"/>
            </p:cNvCxnSpPr>
            <p:nvPr/>
          </p:nvCxnSpPr>
          <p:spPr>
            <a:xfrm>
              <a:off x="3242425" y="2616800"/>
              <a:ext cx="1590000" cy="55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8" name="Google Shape;138;p20"/>
          <p:cNvGrpSpPr/>
          <p:nvPr/>
        </p:nvGrpSpPr>
        <p:grpSpPr>
          <a:xfrm>
            <a:off x="822325" y="3992000"/>
            <a:ext cx="4019700" cy="668100"/>
            <a:chOff x="822325" y="3992000"/>
            <a:chExt cx="4019700" cy="668100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822325" y="3992000"/>
              <a:ext cx="2532000" cy="668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Overloading</a:t>
              </a: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: same name,  different parameters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0" name="Google Shape;140;p20"/>
            <p:cNvCxnSpPr>
              <a:stCxn id="139" idx="3"/>
            </p:cNvCxnSpPr>
            <p:nvPr/>
          </p:nvCxnSpPr>
          <p:spPr>
            <a:xfrm flipH="1" rot="10800000">
              <a:off x="3354325" y="4020350"/>
              <a:ext cx="1487700" cy="30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45100" y="1071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fish = new Fish();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 salmon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 bob = new Salmon();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fish.swim(5);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salmon.swim(5);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bob.swim(5)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054150" y="523150"/>
            <a:ext cx="2288700" cy="3500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Compile time:  static method lookup, check if the static type has that method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time:  dynamic method lookup (for overridden methods only!), use the method of the dynamic type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