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E009502-AE84-4B4D-BD8B-0545936DAF02}">
  <a:tblStyle styleId="{AE009502-AE84-4B4D-BD8B-0545936DAF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4e49178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4e49178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4e49178a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4e49178a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0ea789f6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0ea789f6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0ea789f6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0ea789f6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think the search runtimes need to be best case/worst case for each tree (i.e, for a bushy tree, search is theta(log N) in the worst case)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4e49178a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4e49178a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4e49178a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4e49178a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4e49178a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4e49178a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2b6fe64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2b6fe64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2b6fe64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2b6fe64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4e49178a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4e49178a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2a94ae4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2a94ae4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4e49178a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4e49178a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4e49178a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4e49178a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4e49178a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4e49178a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2b6fe643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2b6fe643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2b6fe643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2b6fe643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2a94ae4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2a94ae4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0ea789f6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0ea789f6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0ea789f6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0ea789f6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50ea789f6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50ea789f6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4e49178a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4e49178a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0ea789f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0ea789f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4e49178a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4e49178a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2b6fe643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2b6fe64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0ea789f6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0ea789f6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0ea789f6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0ea789f6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how connect and isConnected work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0ea789f6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0ea789f6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how connect and isConnected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0ea789f6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0ea789f6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0ea789f6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0ea789f6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tinyurl.com/cs61b-christine-zhou" TargetMode="External"/><Relationship Id="rId4" Type="http://schemas.openxmlformats.org/officeDocument/2006/relationships/hyperlink" Target="https://tinyurl.com/disc9-cz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cs61bl.org/su17/materials/lab/lab23/lab23.html#b-disjoint-set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9: Disjoint Sets, Trees, Hashing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WQU and Path Compression</a:t>
            </a:r>
            <a:endParaRPr/>
          </a:p>
        </p:txBody>
      </p:sp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88" y="1265825"/>
            <a:ext cx="494347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WQU and Path Compression</a:t>
            </a:r>
            <a:endParaRPr/>
          </a:p>
        </p:txBody>
      </p:sp>
      <p:sp>
        <p:nvSpPr>
          <p:cNvPr id="215" name="Google Shape;215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6475" y="1768831"/>
            <a:ext cx="3511025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</a:t>
            </a:r>
            <a:endParaRPr/>
          </a:p>
        </p:txBody>
      </p:sp>
      <p:sp>
        <p:nvSpPr>
          <p:cNvPr id="222" name="Google Shape;22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Every key in the </a:t>
            </a:r>
            <a:r>
              <a:rPr b="1" lang="en" sz="1800"/>
              <a:t>left </a:t>
            </a:r>
            <a:r>
              <a:rPr lang="en" sz="1800"/>
              <a:t>subtree is </a:t>
            </a:r>
            <a:r>
              <a:rPr b="1" lang="en" sz="1800"/>
              <a:t>less</a:t>
            </a:r>
            <a:r>
              <a:rPr lang="en" sz="1800"/>
              <a:t> than X’s key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Every key in the </a:t>
            </a:r>
            <a:r>
              <a:rPr b="1" lang="en" sz="1800"/>
              <a:t>right </a:t>
            </a:r>
            <a:r>
              <a:rPr lang="en" sz="1800"/>
              <a:t>subtree is </a:t>
            </a:r>
            <a:r>
              <a:rPr b="1" lang="en" sz="1800"/>
              <a:t>greater </a:t>
            </a:r>
            <a:r>
              <a:rPr lang="en" sz="1800"/>
              <a:t>than X’s key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223" name="Google Shape;223;p24"/>
          <p:cNvCxnSpPr>
            <a:stCxn id="224" idx="0"/>
          </p:cNvCxnSpPr>
          <p:nvPr/>
        </p:nvCxnSpPr>
        <p:spPr>
          <a:xfrm flipH="1" rot="10800000">
            <a:off x="645675" y="3761124"/>
            <a:ext cx="3684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25" name="Google Shape;225;p24"/>
          <p:cNvCxnSpPr>
            <a:endCxn id="226" idx="0"/>
          </p:cNvCxnSpPr>
          <p:nvPr/>
        </p:nvCxnSpPr>
        <p:spPr>
          <a:xfrm>
            <a:off x="1296479" y="3812124"/>
            <a:ext cx="284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4"/>
          <p:cNvCxnSpPr>
            <a:stCxn id="228" idx="0"/>
          </p:cNvCxnSpPr>
          <p:nvPr/>
        </p:nvCxnSpPr>
        <p:spPr>
          <a:xfrm flipH="1" rot="10800000">
            <a:off x="2790675" y="3820524"/>
            <a:ext cx="339000" cy="276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29" name="Google Shape;229;p24"/>
          <p:cNvCxnSpPr>
            <a:endCxn id="230" idx="0"/>
          </p:cNvCxnSpPr>
          <p:nvPr/>
        </p:nvCxnSpPr>
        <p:spPr>
          <a:xfrm>
            <a:off x="3479632" y="3820824"/>
            <a:ext cx="275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4"/>
          <p:cNvCxnSpPr>
            <a:stCxn id="232" idx="1"/>
            <a:endCxn id="233" idx="0"/>
          </p:cNvCxnSpPr>
          <p:nvPr/>
        </p:nvCxnSpPr>
        <p:spPr>
          <a:xfrm flipH="1">
            <a:off x="1113515" y="3074474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4"/>
          <p:cNvCxnSpPr>
            <a:stCxn id="232" idx="3"/>
            <a:endCxn id="235" idx="0"/>
          </p:cNvCxnSpPr>
          <p:nvPr/>
        </p:nvCxnSpPr>
        <p:spPr>
          <a:xfrm>
            <a:off x="2561615" y="3074474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24"/>
          <p:cNvSpPr/>
          <p:nvPr/>
        </p:nvSpPr>
        <p:spPr>
          <a:xfrm>
            <a:off x="1824515" y="282682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4"/>
          <p:cNvSpPr/>
          <p:nvPr/>
        </p:nvSpPr>
        <p:spPr>
          <a:xfrm>
            <a:off x="744877" y="339832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bag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4"/>
          <p:cNvSpPr/>
          <p:nvPr/>
        </p:nvSpPr>
        <p:spPr>
          <a:xfrm>
            <a:off x="2904154" y="339832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flat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"/>
          <p:cNvSpPr/>
          <p:nvPr/>
        </p:nvSpPr>
        <p:spPr>
          <a:xfrm>
            <a:off x="277125" y="409682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4"/>
          <p:cNvSpPr/>
          <p:nvPr/>
        </p:nvSpPr>
        <p:spPr>
          <a:xfrm>
            <a:off x="1212629" y="409682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2422125" y="409682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4"/>
          <p:cNvSpPr/>
          <p:nvPr/>
        </p:nvSpPr>
        <p:spPr>
          <a:xfrm>
            <a:off x="3386182" y="409682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glut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1481975" y="4557224"/>
            <a:ext cx="1727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</a:t>
            </a:r>
            <a:r>
              <a:rPr lang="en"/>
              <a:t> Runtimes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3" name="Google Shape;243;p25"/>
          <p:cNvGraphicFramePr/>
          <p:nvPr/>
        </p:nvGraphicFramePr>
        <p:xfrm>
          <a:off x="729450" y="207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{AE009502-AE84-4B4D-BD8B-0545936DAF02}</a:tableStyleId>
              </a:tblPr>
              <a:tblGrid>
                <a:gridCol w="2457200"/>
                <a:gridCol w="1629900"/>
                <a:gridCol w="1629900"/>
                <a:gridCol w="1522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Shape of Tree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Height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search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“Bushy” (Best Case)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“Spindly” (Worst Case)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Is This a BST?</a:t>
            </a:r>
            <a:endParaRPr/>
          </a:p>
        </p:txBody>
      </p:sp>
      <p:sp>
        <p:nvSpPr>
          <p:cNvPr id="249" name="Google Shape;249;p26"/>
          <p:cNvSpPr txBox="1"/>
          <p:nvPr>
            <p:ph idx="1" type="body"/>
          </p:nvPr>
        </p:nvSpPr>
        <p:spPr>
          <a:xfrm>
            <a:off x="311700" y="10771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method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isBSTBad</a:t>
            </a:r>
            <a:r>
              <a:rPr lang="en"/>
              <a:t> is supposed to check if a given binary tree is a BST, though for some binary trees, it is returning the wrong answer. Think about an example of a binary tree for which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isBSTBad</a:t>
            </a:r>
            <a:r>
              <a:rPr lang="en"/>
              <a:t> fails. Then, write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isBSTGood</a:t>
            </a:r>
            <a:r>
              <a:rPr lang="en"/>
              <a:t> so that it returns the correct answer for any binary tree.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TreeNode</a:t>
            </a:r>
            <a:r>
              <a:rPr lang="en"/>
              <a:t> class is defined as follows: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 TreeNode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Int val;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TreeNode left, right;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Hint: You will find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Integer.MIN_VALUE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Integer.MAX_VALUE</a:t>
            </a:r>
            <a:r>
              <a:rPr lang="en"/>
              <a:t> helpful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isBSTGood</a:t>
            </a:r>
            <a:r>
              <a:rPr lang="en"/>
              <a:t>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325" y="1716700"/>
            <a:ext cx="6517850" cy="23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415" y="1070225"/>
            <a:ext cx="6741175" cy="36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Balanced Search Trees</a:t>
            </a:r>
            <a:endParaRPr/>
          </a:p>
        </p:txBody>
      </p:sp>
      <p:sp>
        <p:nvSpPr>
          <p:cNvPr id="269" name="Google Shape;269;p29"/>
          <p:cNvSpPr txBox="1"/>
          <p:nvPr>
            <p:ph idx="1" type="body"/>
          </p:nvPr>
        </p:nvSpPr>
        <p:spPr>
          <a:xfrm>
            <a:off x="311700" y="14469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Bushy was better than spindly trees in terms of runtime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2-3 Trees!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Should still follow the BST property (less on the left, greater on the right)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Each node contains 1-2 elements with 2-3 children nodes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Maintains log(N) height of “bushy” BST’s!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we want to insert an element, we’ll traverse and put it in the corresponding leaf node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It’s possible that it will have more than 2 elements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Split the node, and send up middle element, this can happen recursively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29"/>
          <p:cNvGrpSpPr/>
          <p:nvPr/>
        </p:nvGrpSpPr>
        <p:grpSpPr>
          <a:xfrm>
            <a:off x="5441251" y="98875"/>
            <a:ext cx="3702754" cy="1466060"/>
            <a:chOff x="3263027" y="3006650"/>
            <a:chExt cx="3702754" cy="1466060"/>
          </a:xfrm>
        </p:grpSpPr>
        <p:sp>
          <p:nvSpPr>
            <p:cNvPr id="271" name="Google Shape;271;p29"/>
            <p:cNvSpPr/>
            <p:nvPr/>
          </p:nvSpPr>
          <p:spPr>
            <a:xfrm>
              <a:off x="5893950" y="3603400"/>
              <a:ext cx="8379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s u</a:t>
              </a:r>
              <a:endParaRPr sz="1800"/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5587678" y="4147810"/>
              <a:ext cx="3666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r</a:t>
              </a:r>
              <a:endParaRPr sz="1800"/>
            </a:p>
          </p:txBody>
        </p:sp>
        <p:cxnSp>
          <p:nvCxnSpPr>
            <p:cNvPr id="273" name="Google Shape;273;p29"/>
            <p:cNvCxnSpPr>
              <a:stCxn id="272" idx="0"/>
            </p:cNvCxnSpPr>
            <p:nvPr/>
          </p:nvCxnSpPr>
          <p:spPr>
            <a:xfrm flipH="1" rot="10800000">
              <a:off x="5770978" y="3936910"/>
              <a:ext cx="313500" cy="210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4" name="Google Shape;274;p29"/>
            <p:cNvSpPr/>
            <p:nvPr/>
          </p:nvSpPr>
          <p:spPr>
            <a:xfrm>
              <a:off x="6125680" y="4147810"/>
              <a:ext cx="3666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t</a:t>
              </a:r>
              <a:endParaRPr sz="1800"/>
            </a:p>
          </p:txBody>
        </p:sp>
        <p:cxnSp>
          <p:nvCxnSpPr>
            <p:cNvPr id="275" name="Google Shape;275;p29"/>
            <p:cNvCxnSpPr>
              <a:stCxn id="274" idx="0"/>
              <a:endCxn id="271" idx="2"/>
            </p:cNvCxnSpPr>
            <p:nvPr/>
          </p:nvCxnSpPr>
          <p:spPr>
            <a:xfrm flipH="1" rot="10800000">
              <a:off x="6308980" y="3928210"/>
              <a:ext cx="3900" cy="219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76" name="Google Shape;276;p29"/>
            <p:cNvGrpSpPr/>
            <p:nvPr/>
          </p:nvGrpSpPr>
          <p:grpSpPr>
            <a:xfrm>
              <a:off x="4562671" y="3580225"/>
              <a:ext cx="838008" cy="892485"/>
              <a:chOff x="6010471" y="4037425"/>
              <a:chExt cx="838008" cy="892485"/>
            </a:xfrm>
          </p:grpSpPr>
          <p:sp>
            <p:nvSpPr>
              <p:cNvPr id="277" name="Google Shape;277;p29"/>
              <p:cNvSpPr/>
              <p:nvPr/>
            </p:nvSpPr>
            <p:spPr>
              <a:xfrm>
                <a:off x="6010471" y="4605010"/>
                <a:ext cx="316800" cy="3249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n</a:t>
                </a:r>
                <a:endParaRPr sz="1800"/>
              </a:p>
            </p:txBody>
          </p:sp>
          <p:cxnSp>
            <p:nvCxnSpPr>
              <p:cNvPr id="278" name="Google Shape;278;p29"/>
              <p:cNvCxnSpPr>
                <a:stCxn id="277" idx="0"/>
                <a:endCxn id="279" idx="2"/>
              </p:cNvCxnSpPr>
              <p:nvPr/>
            </p:nvCxnSpPr>
            <p:spPr>
              <a:xfrm flipH="1" rot="10800000">
                <a:off x="6168871" y="4362310"/>
                <a:ext cx="279600" cy="242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80" name="Google Shape;280;p29"/>
              <p:cNvSpPr/>
              <p:nvPr/>
            </p:nvSpPr>
            <p:spPr>
              <a:xfrm>
                <a:off x="6481879" y="4605010"/>
                <a:ext cx="366600" cy="3249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p</a:t>
                </a:r>
                <a:endParaRPr sz="1800"/>
              </a:p>
            </p:txBody>
          </p:sp>
          <p:cxnSp>
            <p:nvCxnSpPr>
              <p:cNvPr id="281" name="Google Shape;281;p29"/>
              <p:cNvCxnSpPr>
                <a:stCxn id="279" idx="2"/>
                <a:endCxn id="280" idx="0"/>
              </p:cNvCxnSpPr>
              <p:nvPr/>
            </p:nvCxnSpPr>
            <p:spPr>
              <a:xfrm>
                <a:off x="6448483" y="4362325"/>
                <a:ext cx="216600" cy="242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79" name="Google Shape;279;p29"/>
              <p:cNvSpPr/>
              <p:nvPr/>
            </p:nvSpPr>
            <p:spPr>
              <a:xfrm>
                <a:off x="6279433" y="4037425"/>
                <a:ext cx="338100" cy="3249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o</a:t>
                </a:r>
                <a:endParaRPr sz="1800"/>
              </a:p>
            </p:txBody>
          </p:sp>
        </p:grpSp>
        <p:grpSp>
          <p:nvGrpSpPr>
            <p:cNvPr id="282" name="Google Shape;282;p29"/>
            <p:cNvGrpSpPr/>
            <p:nvPr/>
          </p:nvGrpSpPr>
          <p:grpSpPr>
            <a:xfrm>
              <a:off x="3263027" y="3006650"/>
              <a:ext cx="3049872" cy="1466060"/>
              <a:chOff x="4710827" y="3463850"/>
              <a:chExt cx="3049872" cy="1466060"/>
            </a:xfrm>
          </p:grpSpPr>
          <p:grpSp>
            <p:nvGrpSpPr>
              <p:cNvPr id="283" name="Google Shape;283;p29"/>
              <p:cNvGrpSpPr/>
              <p:nvPr/>
            </p:nvGrpSpPr>
            <p:grpSpPr>
              <a:xfrm>
                <a:off x="4710827" y="3463850"/>
                <a:ext cx="2059446" cy="1466060"/>
                <a:chOff x="4710827" y="3463850"/>
                <a:chExt cx="2059446" cy="1466060"/>
              </a:xfrm>
            </p:grpSpPr>
            <p:sp>
              <p:nvSpPr>
                <p:cNvPr id="284" name="Google Shape;284;p29"/>
                <p:cNvSpPr/>
                <p:nvPr/>
              </p:nvSpPr>
              <p:spPr>
                <a:xfrm>
                  <a:off x="5048916" y="4060575"/>
                  <a:ext cx="490500" cy="3249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/>
                    <a:t>e</a:t>
                  </a:r>
                  <a:endParaRPr sz="1800"/>
                </a:p>
              </p:txBody>
            </p:sp>
            <p:sp>
              <p:nvSpPr>
                <p:cNvPr id="285" name="Google Shape;285;p29"/>
                <p:cNvSpPr/>
                <p:nvPr/>
              </p:nvSpPr>
              <p:spPr>
                <a:xfrm>
                  <a:off x="4710827" y="4605010"/>
                  <a:ext cx="490500" cy="3249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/>
                    <a:t>b</a:t>
                  </a:r>
                  <a:endParaRPr sz="1800"/>
                </a:p>
              </p:txBody>
            </p:sp>
            <p:sp>
              <p:nvSpPr>
                <p:cNvPr id="286" name="Google Shape;286;p29"/>
                <p:cNvSpPr/>
                <p:nvPr/>
              </p:nvSpPr>
              <p:spPr>
                <a:xfrm>
                  <a:off x="5388104" y="4605010"/>
                  <a:ext cx="490500" cy="3249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/>
                    <a:t>g</a:t>
                  </a:r>
                  <a:endParaRPr sz="1800"/>
                </a:p>
              </p:txBody>
            </p:sp>
            <p:cxnSp>
              <p:nvCxnSpPr>
                <p:cNvPr id="287" name="Google Shape;287;p29"/>
                <p:cNvCxnSpPr>
                  <a:stCxn id="285" idx="0"/>
                  <a:endCxn id="284" idx="2"/>
                </p:cNvCxnSpPr>
                <p:nvPr/>
              </p:nvCxnSpPr>
              <p:spPr>
                <a:xfrm flipH="1" rot="10800000">
                  <a:off x="4956077" y="4385410"/>
                  <a:ext cx="338100" cy="219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8" name="Google Shape;288;p29"/>
                <p:cNvCxnSpPr>
                  <a:stCxn id="286" idx="0"/>
                  <a:endCxn id="284" idx="2"/>
                </p:cNvCxnSpPr>
                <p:nvPr/>
              </p:nvCxnSpPr>
              <p:spPr>
                <a:xfrm rot="10800000">
                  <a:off x="5294054" y="4385410"/>
                  <a:ext cx="339300" cy="219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289" name="Google Shape;289;p29"/>
                <p:cNvSpPr/>
                <p:nvPr/>
              </p:nvSpPr>
              <p:spPr>
                <a:xfrm>
                  <a:off x="6134273" y="3463850"/>
                  <a:ext cx="636000" cy="3249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/>
                    <a:t>m q</a:t>
                  </a:r>
                  <a:endParaRPr sz="1800"/>
                </a:p>
              </p:txBody>
            </p:sp>
            <p:cxnSp>
              <p:nvCxnSpPr>
                <p:cNvPr id="290" name="Google Shape;290;p29"/>
                <p:cNvCxnSpPr>
                  <a:endCxn id="284" idx="0"/>
                </p:cNvCxnSpPr>
                <p:nvPr/>
              </p:nvCxnSpPr>
              <p:spPr>
                <a:xfrm flipH="1">
                  <a:off x="5294166" y="3789675"/>
                  <a:ext cx="907200" cy="2709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291" name="Google Shape;291;p29"/>
              <p:cNvCxnSpPr>
                <a:endCxn id="271" idx="0"/>
              </p:cNvCxnSpPr>
              <p:nvPr/>
            </p:nvCxnSpPr>
            <p:spPr>
              <a:xfrm>
                <a:off x="6723600" y="3789700"/>
                <a:ext cx="1037100" cy="270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" name="Google Shape;292;p29"/>
              <p:cNvCxnSpPr>
                <a:stCxn id="279" idx="0"/>
                <a:endCxn id="289" idx="2"/>
              </p:cNvCxnSpPr>
              <p:nvPr/>
            </p:nvCxnSpPr>
            <p:spPr>
              <a:xfrm flipH="1" rot="10800000">
                <a:off x="6448483" y="3788725"/>
                <a:ext cx="3900" cy="248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93" name="Google Shape;293;p29"/>
            <p:cNvSpPr/>
            <p:nvPr/>
          </p:nvSpPr>
          <p:spPr>
            <a:xfrm>
              <a:off x="6599181" y="4147810"/>
              <a:ext cx="3666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v</a:t>
              </a:r>
              <a:endParaRPr sz="1800"/>
            </a:p>
          </p:txBody>
        </p:sp>
        <p:cxnSp>
          <p:nvCxnSpPr>
            <p:cNvPr id="294" name="Google Shape;294;p29"/>
            <p:cNvCxnSpPr>
              <a:stCxn id="293" idx="0"/>
            </p:cNvCxnSpPr>
            <p:nvPr/>
          </p:nvCxnSpPr>
          <p:spPr>
            <a:xfrm rot="10800000">
              <a:off x="6615381" y="3936910"/>
              <a:ext cx="167100" cy="210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Left-Leaning Red-Black Trees</a:t>
            </a:r>
            <a:endParaRPr/>
          </a:p>
        </p:txBody>
      </p:sp>
      <p:sp>
        <p:nvSpPr>
          <p:cNvPr id="300" name="Google Shape;300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How do we implement 2-3 trees in code?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 binary tree that colors links red and black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Any red links are “glue”, meaning the two nodes are in the same 2-3 tree node</a:t>
            </a:r>
            <a:endParaRPr/>
          </a:p>
        </p:txBody>
      </p:sp>
      <p:pic>
        <p:nvPicPr>
          <p:cNvPr id="301" name="Google Shape;3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2231950"/>
            <a:ext cx="849630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2-3 Trees and LLRB’s</a:t>
            </a:r>
            <a:endParaRPr/>
          </a:p>
        </p:txBody>
      </p:sp>
      <p:sp>
        <p:nvSpPr>
          <p:cNvPr id="307" name="Google Shape;307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Draw what the following 2-3 tree would look like after inserting 18, 38, 12, and 13.</a:t>
            </a:r>
            <a:endParaRPr/>
          </a:p>
        </p:txBody>
      </p:sp>
      <p:pic>
        <p:nvPicPr>
          <p:cNvPr id="308" name="Google Shape;3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38" y="1783738"/>
            <a:ext cx="8199925" cy="22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250" y="0"/>
            <a:ext cx="6733500" cy="50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375" y="1524325"/>
            <a:ext cx="4079525" cy="193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2-3 Trees and LLRB’s</a:t>
            </a:r>
            <a:endParaRPr/>
          </a:p>
        </p:txBody>
      </p:sp>
      <p:sp>
        <p:nvSpPr>
          <p:cNvPr id="321" name="Google Shape;321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Now convert the resulting 2-3 tree to a left-leaning red-black tree.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428" y="1572153"/>
            <a:ext cx="5337114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2-3 Trees and LLRB’s</a:t>
            </a:r>
            <a:endParaRPr/>
          </a:p>
        </p:txBody>
      </p:sp>
      <p:sp>
        <p:nvSpPr>
          <p:cNvPr id="334" name="Google Shape;334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Extra: If a 2-3 tree has depth H (that is, the leaves are at distance H from the root), what is the maximum number of comparisons done in the corresponding red-black tree to find whether a certain key is present in the tree?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Hint: Think about what the longest root-to-leaf path will be!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2-3 Trees and LLRB’s</a:t>
            </a:r>
            <a:endParaRPr/>
          </a:p>
        </p:txBody>
      </p:sp>
      <p:sp>
        <p:nvSpPr>
          <p:cNvPr id="340" name="Google Shape;340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025" y="1272075"/>
            <a:ext cx="7889949" cy="325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Hashing</a:t>
            </a:r>
            <a:endParaRPr/>
          </a:p>
        </p:txBody>
      </p:sp>
      <p:sp>
        <p:nvSpPr>
          <p:cNvPr id="347" name="Google Shape;347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000000"/>
                </a:solidFill>
              </a:rPr>
              <a:t>Want to store keys with values?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000000"/>
                </a:solidFill>
              </a:rPr>
              <a:t>Hash table has a certain amount of “buckets” to store data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000000"/>
                </a:solidFill>
              </a:rPr>
              <a:t>Usually represented by an array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000000"/>
                </a:solidFill>
              </a:rPr>
              <a:t>Assign each element a “hash code” and use that as your value’s index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000000"/>
                </a:solidFill>
              </a:rPr>
              <a:t>mod (%) by number of buckets and place in that “bucket”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000000"/>
                </a:solidFill>
              </a:rPr>
              <a:t>Careful about negative numbers!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000000"/>
                </a:solidFill>
              </a:rPr>
              <a:t>N = num elements, M = num buckets, C = some constant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000000"/>
                </a:solidFill>
              </a:rPr>
              <a:t>If N/M &gt; C, then increase M!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000000"/>
                </a:solidFill>
              </a:rPr>
              <a:t>Elements that go to same bucket will be kept track of with a list of some sort (external chaining)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000000"/>
                </a:solidFill>
              </a:rPr>
              <a:t>What is the runtime of .contains and .insert?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Hashtable</a:t>
            </a:r>
            <a:endParaRPr/>
          </a:p>
        </p:txBody>
      </p:sp>
      <p:sp>
        <p:nvSpPr>
          <p:cNvPr id="353" name="Google Shape;353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the hashcode % array.length to index into an array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On collision, one resolution is external chaining </a:t>
            </a:r>
            <a:endParaRPr sz="1800"/>
          </a:p>
        </p:txBody>
      </p:sp>
      <p:sp>
        <p:nvSpPr>
          <p:cNvPr id="354" name="Google Shape;354;p38"/>
          <p:cNvSpPr/>
          <p:nvPr/>
        </p:nvSpPr>
        <p:spPr>
          <a:xfrm>
            <a:off x="3860700" y="3674117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5" name="Google Shape;355;p38"/>
          <p:cNvSpPr/>
          <p:nvPr/>
        </p:nvSpPr>
        <p:spPr>
          <a:xfrm>
            <a:off x="4430950" y="4140860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3860700" y="4136177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7" name="Google Shape;357;p38"/>
          <p:cNvCxnSpPr>
            <a:endCxn id="355" idx="1"/>
          </p:cNvCxnSpPr>
          <p:nvPr/>
        </p:nvCxnSpPr>
        <p:spPr>
          <a:xfrm>
            <a:off x="4053550" y="4260860"/>
            <a:ext cx="377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38"/>
          <p:cNvSpPr/>
          <p:nvPr/>
        </p:nvSpPr>
        <p:spPr>
          <a:xfrm>
            <a:off x="3860700" y="4370559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9" name="Google Shape;359;p38"/>
          <p:cNvSpPr/>
          <p:nvPr/>
        </p:nvSpPr>
        <p:spPr>
          <a:xfrm>
            <a:off x="3860700" y="3907972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0" name="Google Shape;360;p38"/>
          <p:cNvSpPr/>
          <p:nvPr/>
        </p:nvSpPr>
        <p:spPr>
          <a:xfrm>
            <a:off x="3860700" y="3433693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38"/>
          <p:cNvSpPr/>
          <p:nvPr/>
        </p:nvSpPr>
        <p:spPr>
          <a:xfrm>
            <a:off x="3860700" y="3199838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2" name="Google Shape;362;p38"/>
          <p:cNvSpPr/>
          <p:nvPr/>
        </p:nvSpPr>
        <p:spPr>
          <a:xfrm>
            <a:off x="4430950" y="3902999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3" name="Google Shape;363;p38"/>
          <p:cNvCxnSpPr>
            <a:endCxn id="362" idx="1"/>
          </p:cNvCxnSpPr>
          <p:nvPr/>
        </p:nvCxnSpPr>
        <p:spPr>
          <a:xfrm>
            <a:off x="4053550" y="4022999"/>
            <a:ext cx="377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Google Shape;364;p38"/>
          <p:cNvSpPr/>
          <p:nvPr/>
        </p:nvSpPr>
        <p:spPr>
          <a:xfrm>
            <a:off x="4436205" y="3660183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5" name="Google Shape;365;p38"/>
          <p:cNvCxnSpPr>
            <a:endCxn id="364" idx="1"/>
          </p:cNvCxnSpPr>
          <p:nvPr/>
        </p:nvCxnSpPr>
        <p:spPr>
          <a:xfrm>
            <a:off x="4058805" y="3780183"/>
            <a:ext cx="377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6" name="Google Shape;366;p38"/>
          <p:cNvSpPr/>
          <p:nvPr/>
        </p:nvSpPr>
        <p:spPr>
          <a:xfrm>
            <a:off x="4436205" y="3417367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7" name="Google Shape;367;p38"/>
          <p:cNvCxnSpPr>
            <a:endCxn id="366" idx="1"/>
          </p:cNvCxnSpPr>
          <p:nvPr/>
        </p:nvCxnSpPr>
        <p:spPr>
          <a:xfrm>
            <a:off x="4058805" y="3537367"/>
            <a:ext cx="377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" name="Google Shape;368;p38"/>
          <p:cNvSpPr/>
          <p:nvPr/>
        </p:nvSpPr>
        <p:spPr>
          <a:xfrm>
            <a:off x="4436205" y="3185700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9" name="Google Shape;369;p38"/>
          <p:cNvCxnSpPr>
            <a:endCxn id="368" idx="1"/>
          </p:cNvCxnSpPr>
          <p:nvPr/>
        </p:nvCxnSpPr>
        <p:spPr>
          <a:xfrm>
            <a:off x="4058805" y="3305700"/>
            <a:ext cx="377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p38"/>
          <p:cNvSpPr/>
          <p:nvPr/>
        </p:nvSpPr>
        <p:spPr>
          <a:xfrm>
            <a:off x="4430950" y="4356422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1" name="Google Shape;371;p38"/>
          <p:cNvCxnSpPr>
            <a:endCxn id="370" idx="1"/>
          </p:cNvCxnSpPr>
          <p:nvPr/>
        </p:nvCxnSpPr>
        <p:spPr>
          <a:xfrm>
            <a:off x="4053550" y="4476422"/>
            <a:ext cx="377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2" name="Google Shape;372;p38"/>
          <p:cNvSpPr/>
          <p:nvPr/>
        </p:nvSpPr>
        <p:spPr>
          <a:xfrm>
            <a:off x="4915750" y="3903470"/>
            <a:ext cx="251400" cy="248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8"/>
          <p:cNvSpPr/>
          <p:nvPr/>
        </p:nvSpPr>
        <p:spPr>
          <a:xfrm>
            <a:off x="5455400" y="3903470"/>
            <a:ext cx="251400" cy="248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8"/>
          <p:cNvSpPr/>
          <p:nvPr/>
        </p:nvSpPr>
        <p:spPr>
          <a:xfrm>
            <a:off x="4915750" y="3652466"/>
            <a:ext cx="251400" cy="248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8"/>
          <p:cNvSpPr/>
          <p:nvPr/>
        </p:nvSpPr>
        <p:spPr>
          <a:xfrm>
            <a:off x="4915876" y="3401466"/>
            <a:ext cx="251400" cy="248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6" name="Google Shape;376;p38"/>
          <p:cNvCxnSpPr>
            <a:endCxn id="375" idx="1"/>
          </p:cNvCxnSpPr>
          <p:nvPr/>
        </p:nvCxnSpPr>
        <p:spPr>
          <a:xfrm>
            <a:off x="4687576" y="3525516"/>
            <a:ext cx="228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38"/>
          <p:cNvCxnSpPr>
            <a:stCxn id="364" idx="3"/>
            <a:endCxn id="374" idx="1"/>
          </p:cNvCxnSpPr>
          <p:nvPr/>
        </p:nvCxnSpPr>
        <p:spPr>
          <a:xfrm flipH="1" rot="10800000">
            <a:off x="4687605" y="3776583"/>
            <a:ext cx="228000" cy="3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38"/>
          <p:cNvCxnSpPr>
            <a:endCxn id="372" idx="1"/>
          </p:cNvCxnSpPr>
          <p:nvPr/>
        </p:nvCxnSpPr>
        <p:spPr>
          <a:xfrm>
            <a:off x="4682350" y="4027520"/>
            <a:ext cx="233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38"/>
          <p:cNvCxnSpPr>
            <a:endCxn id="373" idx="1"/>
          </p:cNvCxnSpPr>
          <p:nvPr/>
        </p:nvCxnSpPr>
        <p:spPr>
          <a:xfrm>
            <a:off x="5167100" y="4027520"/>
            <a:ext cx="288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0" name="Google Shape;380;p38"/>
          <p:cNvSpPr/>
          <p:nvPr/>
        </p:nvSpPr>
        <p:spPr>
          <a:xfrm>
            <a:off x="4917200" y="4352918"/>
            <a:ext cx="251400" cy="248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1" name="Google Shape;381;p38"/>
          <p:cNvCxnSpPr>
            <a:stCxn id="370" idx="3"/>
            <a:endCxn id="380" idx="1"/>
          </p:cNvCxnSpPr>
          <p:nvPr/>
        </p:nvCxnSpPr>
        <p:spPr>
          <a:xfrm>
            <a:off x="4682350" y="4476422"/>
            <a:ext cx="234900" cy="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" name="Google Shape;382;p38"/>
          <p:cNvSpPr txBox="1"/>
          <p:nvPr/>
        </p:nvSpPr>
        <p:spPr>
          <a:xfrm>
            <a:off x="3578222" y="3102925"/>
            <a:ext cx="288300" cy="14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Hashing</a:t>
            </a:r>
            <a:endParaRPr/>
          </a:p>
        </p:txBody>
      </p:sp>
      <p:sp>
        <p:nvSpPr>
          <p:cNvPr id="388" name="Google Shape;388;p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Function that produces an integer from a Java object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Properties: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The hashcode for the same object should always be the same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If two objects are “equal”, they have the same hashcode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HashTable</a:t>
            </a:r>
            <a:r>
              <a:rPr lang="en"/>
              <a:t> Runtimes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95" name="Google Shape;395;p40"/>
          <p:cNvGraphicFramePr/>
          <p:nvPr/>
        </p:nvGraphicFramePr>
        <p:xfrm>
          <a:off x="729450" y="207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{AE009502-AE84-4B4D-BD8B-0545936DAF02}</a:tableStyleId>
              </a:tblPr>
              <a:tblGrid>
                <a:gridCol w="2457200"/>
                <a:gridCol w="1629900"/>
                <a:gridCol w="1629900"/>
                <a:gridCol w="1522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 Case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Worst Case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</a:t>
                      </a: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Hashing</a:t>
            </a:r>
            <a:endParaRPr/>
          </a:p>
        </p:txBody>
      </p:sp>
      <p:sp>
        <p:nvSpPr>
          <p:cNvPr id="401" name="Google Shape;401;p4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three potential implementations of the Integer’s hashCode() function. Categorize each as either a valid or an invalid hash function. If it is invalid, explain why. If it is valid, point out a flaw or disadvantage.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ublic int hashCode() {			public int hashCode()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return -1;					return intValue() * intValue();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							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public int hashCode()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return super.hashCode();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Happy (almost) Pi(e) day!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Homework 2 due tomorrow, March 14!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Homework 3 will be released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Due Monday, March 19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Midterm 2 on Tuesday, March 20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Midterm review session Friday 16th 8-10 PM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Guerrilla section Saturday 17th 12-2 PM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Resources: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tinyurl.com/cs61b-christine-zhou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Attendance: </a:t>
            </a:r>
            <a:r>
              <a:rPr b="1" lang="en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https://tinyurl.com/disc9-cz</a:t>
            </a:r>
            <a:endParaRPr u="sng"/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8" name="Google Shape;40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100" y="596838"/>
            <a:ext cx="525780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 Sets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to represent connectivity between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item belongs to its own set, “union” the items together by connecting the sets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Sets will have a tree like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Two basic functions: </a:t>
            </a:r>
            <a:r>
              <a:rPr lang="en" sz="1800"/>
              <a:t>connect(a,  b)</a:t>
            </a:r>
            <a:r>
              <a:rPr lang="en"/>
              <a:t>, </a:t>
            </a:r>
            <a:r>
              <a:rPr lang="en" sz="1800"/>
              <a:t>isConnected(a, b)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Optimizations: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Union by weight</a:t>
            </a:r>
            <a:r>
              <a:rPr lang="en"/>
              <a:t>: connect the root of the “lighter” set to the root of the “heavier” set (determined by number of nodes in the set)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Path compression</a:t>
            </a:r>
            <a:r>
              <a:rPr lang="en"/>
              <a:t>: when you “find” a node, compress the node and the path to the node by connecting it to the root of the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accent5"/>
                </a:solidFill>
                <a:hlinkClick r:id="rId3"/>
              </a:rPr>
              <a:t>61BL Lab about Disjoint Sets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Implementations of Disjoint Sets 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Quick Find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Quick Union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Weighted Quick Union 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Find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Use an array to store which set each element is in</a:t>
            </a:r>
            <a:endParaRPr sz="1800"/>
          </a:p>
        </p:txBody>
      </p:sp>
      <p:sp>
        <p:nvSpPr>
          <p:cNvPr id="118" name="Google Shape;118;p18"/>
          <p:cNvSpPr/>
          <p:nvPr/>
        </p:nvSpPr>
        <p:spPr>
          <a:xfrm>
            <a:off x="914950" y="2772488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914950" y="332295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1553589" y="2772488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2192229" y="2772488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122" name="Google Shape;122;p18"/>
          <p:cNvCxnSpPr>
            <a:stCxn id="118" idx="2"/>
            <a:endCxn id="119" idx="0"/>
          </p:cNvCxnSpPr>
          <p:nvPr/>
        </p:nvCxnSpPr>
        <p:spPr>
          <a:xfrm>
            <a:off x="1076650" y="3095888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8"/>
          <p:cNvCxnSpPr>
            <a:stCxn id="118" idx="3"/>
            <a:endCxn id="120" idx="1"/>
          </p:cNvCxnSpPr>
          <p:nvPr/>
        </p:nvCxnSpPr>
        <p:spPr>
          <a:xfrm>
            <a:off x="1238350" y="2934188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8"/>
          <p:cNvCxnSpPr>
            <a:stCxn id="120" idx="3"/>
            <a:endCxn id="121" idx="1"/>
          </p:cNvCxnSpPr>
          <p:nvPr/>
        </p:nvCxnSpPr>
        <p:spPr>
          <a:xfrm>
            <a:off x="1876989" y="2934188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8"/>
          <p:cNvSpPr/>
          <p:nvPr/>
        </p:nvSpPr>
        <p:spPr>
          <a:xfrm>
            <a:off x="3009251" y="27725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3009251" y="332296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27" name="Google Shape;127;p18"/>
          <p:cNvCxnSpPr>
            <a:stCxn id="125" idx="2"/>
            <a:endCxn id="126" idx="0"/>
          </p:cNvCxnSpPr>
          <p:nvPr/>
        </p:nvCxnSpPr>
        <p:spPr>
          <a:xfrm>
            <a:off x="3170951" y="3095900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8"/>
          <p:cNvSpPr/>
          <p:nvPr/>
        </p:nvSpPr>
        <p:spPr>
          <a:xfrm>
            <a:off x="3631201" y="27725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graphicFrame>
        <p:nvGraphicFramePr>
          <p:cNvPr id="129" name="Google Shape;129;p18"/>
          <p:cNvGraphicFramePr/>
          <p:nvPr/>
        </p:nvGraphicFramePr>
        <p:xfrm>
          <a:off x="5201500" y="329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{AE009502-AE84-4B4D-BD8B-0545936DAF02}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0" name="Google Shape;130;p18"/>
          <p:cNvSpPr txBox="1"/>
          <p:nvPr/>
        </p:nvSpPr>
        <p:spPr>
          <a:xfrm>
            <a:off x="4149602" y="3355288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id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4253150" y="2569200"/>
            <a:ext cx="44322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0, 1, 2, 4 }, {3, 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Union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Use an array to store the parent of each node  </a:t>
            </a:r>
            <a:endParaRPr sz="1800"/>
          </a:p>
        </p:txBody>
      </p:sp>
      <p:sp>
        <p:nvSpPr>
          <p:cNvPr id="138" name="Google Shape;138;p19"/>
          <p:cNvSpPr/>
          <p:nvPr/>
        </p:nvSpPr>
        <p:spPr>
          <a:xfrm>
            <a:off x="3488834" y="43890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3013742" y="39385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1337930" y="43310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2688255" y="34175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142" name="Google Shape;142;p19"/>
          <p:cNvCxnSpPr>
            <a:stCxn id="140" idx="0"/>
            <a:endCxn id="141" idx="2"/>
          </p:cNvCxnSpPr>
          <p:nvPr/>
        </p:nvCxnSpPr>
        <p:spPr>
          <a:xfrm flipH="1" rot="10800000">
            <a:off x="1530980" y="3670425"/>
            <a:ext cx="1350300" cy="660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>
            <a:stCxn id="139" idx="0"/>
            <a:endCxn id="141" idx="2"/>
          </p:cNvCxnSpPr>
          <p:nvPr/>
        </p:nvCxnSpPr>
        <p:spPr>
          <a:xfrm rot="10800000">
            <a:off x="2881292" y="3670363"/>
            <a:ext cx="325500" cy="268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>
            <a:stCxn id="138" idx="0"/>
            <a:endCxn id="139" idx="2"/>
          </p:cNvCxnSpPr>
          <p:nvPr/>
        </p:nvCxnSpPr>
        <p:spPr>
          <a:xfrm rot="10800000">
            <a:off x="3206684" y="4191375"/>
            <a:ext cx="475200" cy="197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9"/>
          <p:cNvSpPr/>
          <p:nvPr/>
        </p:nvSpPr>
        <p:spPr>
          <a:xfrm>
            <a:off x="5384055" y="39354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graphicFrame>
        <p:nvGraphicFramePr>
          <p:cNvPr id="146" name="Google Shape;146;p19"/>
          <p:cNvGraphicFramePr/>
          <p:nvPr/>
        </p:nvGraphicFramePr>
        <p:xfrm>
          <a:off x="1530975" y="25270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{AE009502-AE84-4B4D-BD8B-0545936DAF02}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7" name="Google Shape;147;p19"/>
          <p:cNvSpPr txBox="1"/>
          <p:nvPr/>
        </p:nvSpPr>
        <p:spPr>
          <a:xfrm>
            <a:off x="1597525" y="3003875"/>
            <a:ext cx="2849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0  1  2  3  4  5  6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691352" y="2527048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parent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4830155" y="43921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4310960" y="393543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51" name="Google Shape;151;p19"/>
          <p:cNvCxnSpPr>
            <a:stCxn id="149" idx="0"/>
            <a:endCxn id="150" idx="2"/>
          </p:cNvCxnSpPr>
          <p:nvPr/>
        </p:nvCxnSpPr>
        <p:spPr>
          <a:xfrm rot="10800000">
            <a:off x="4503905" y="4188413"/>
            <a:ext cx="519300" cy="203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Quick Union</a:t>
            </a:r>
            <a:endParaRPr/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Quick Union, but always add smaller tree to larger tree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connect(3,8)</a:t>
            </a:r>
            <a:endParaRPr sz="1800"/>
          </a:p>
        </p:txBody>
      </p:sp>
      <p:sp>
        <p:nvSpPr>
          <p:cNvPr id="158" name="Google Shape;158;p20"/>
          <p:cNvSpPr/>
          <p:nvPr/>
        </p:nvSpPr>
        <p:spPr>
          <a:xfrm>
            <a:off x="387020" y="38621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946202" y="38621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1512105" y="32774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2064567" y="38621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62" name="Google Shape;162;p20"/>
          <p:cNvCxnSpPr>
            <a:stCxn id="159" idx="0"/>
            <a:endCxn id="160" idx="2"/>
          </p:cNvCxnSpPr>
          <p:nvPr/>
        </p:nvCxnSpPr>
        <p:spPr>
          <a:xfrm flipH="1" rot="10800000">
            <a:off x="1139252" y="3530300"/>
            <a:ext cx="565800" cy="33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0"/>
          <p:cNvCxnSpPr>
            <a:stCxn id="161" idx="0"/>
            <a:endCxn id="160" idx="2"/>
          </p:cNvCxnSpPr>
          <p:nvPr/>
        </p:nvCxnSpPr>
        <p:spPr>
          <a:xfrm rot="10800000">
            <a:off x="1705017" y="3530300"/>
            <a:ext cx="552600" cy="33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0"/>
          <p:cNvSpPr/>
          <p:nvPr/>
        </p:nvSpPr>
        <p:spPr>
          <a:xfrm>
            <a:off x="3847955" y="32043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165" name="Google Shape;165;p20"/>
          <p:cNvCxnSpPr>
            <a:stCxn id="160" idx="2"/>
            <a:endCxn id="158" idx="0"/>
          </p:cNvCxnSpPr>
          <p:nvPr/>
        </p:nvCxnSpPr>
        <p:spPr>
          <a:xfrm flipH="1">
            <a:off x="580155" y="3530325"/>
            <a:ext cx="1125000" cy="33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0"/>
          <p:cNvSpPr/>
          <p:nvPr/>
        </p:nvSpPr>
        <p:spPr>
          <a:xfrm>
            <a:off x="2623749" y="38621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67" name="Google Shape;167;p20"/>
          <p:cNvCxnSpPr>
            <a:stCxn id="166" idx="0"/>
            <a:endCxn id="160" idx="2"/>
          </p:cNvCxnSpPr>
          <p:nvPr/>
        </p:nvCxnSpPr>
        <p:spPr>
          <a:xfrm rot="10800000">
            <a:off x="1705299" y="3530300"/>
            <a:ext cx="1111500" cy="33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0"/>
          <p:cNvSpPr/>
          <p:nvPr/>
        </p:nvSpPr>
        <p:spPr>
          <a:xfrm>
            <a:off x="1505384" y="38621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69" name="Google Shape;169;p20"/>
          <p:cNvCxnSpPr>
            <a:stCxn id="168" idx="0"/>
            <a:endCxn id="160" idx="2"/>
          </p:cNvCxnSpPr>
          <p:nvPr/>
        </p:nvCxnSpPr>
        <p:spPr>
          <a:xfrm flipH="1" rot="10800000">
            <a:off x="1698434" y="3530300"/>
            <a:ext cx="6600" cy="33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0"/>
          <p:cNvSpPr/>
          <p:nvPr/>
        </p:nvSpPr>
        <p:spPr>
          <a:xfrm>
            <a:off x="3847952" y="392788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3847959" y="451983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3288770" y="392788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73" name="Google Shape;173;p20"/>
          <p:cNvCxnSpPr>
            <a:stCxn id="172" idx="0"/>
            <a:endCxn id="164" idx="2"/>
          </p:cNvCxnSpPr>
          <p:nvPr/>
        </p:nvCxnSpPr>
        <p:spPr>
          <a:xfrm flipH="1" rot="10800000">
            <a:off x="3481820" y="3457188"/>
            <a:ext cx="559200" cy="470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0"/>
          <p:cNvCxnSpPr>
            <a:stCxn id="170" idx="0"/>
            <a:endCxn id="164" idx="2"/>
          </p:cNvCxnSpPr>
          <p:nvPr/>
        </p:nvCxnSpPr>
        <p:spPr>
          <a:xfrm rot="10800000">
            <a:off x="4041002" y="3457188"/>
            <a:ext cx="0" cy="470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0"/>
          <p:cNvCxnSpPr>
            <a:stCxn id="171" idx="0"/>
            <a:endCxn id="170" idx="2"/>
          </p:cNvCxnSpPr>
          <p:nvPr/>
        </p:nvCxnSpPr>
        <p:spPr>
          <a:xfrm rot="10800000">
            <a:off x="4041009" y="4180838"/>
            <a:ext cx="0" cy="339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0"/>
          <p:cNvSpPr/>
          <p:nvPr/>
        </p:nvSpPr>
        <p:spPr>
          <a:xfrm>
            <a:off x="5504520" y="32043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6063702" y="32043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6629605" y="261968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7182067" y="32043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80" name="Google Shape;180;p20"/>
          <p:cNvCxnSpPr>
            <a:stCxn id="177" idx="0"/>
            <a:endCxn id="178" idx="2"/>
          </p:cNvCxnSpPr>
          <p:nvPr/>
        </p:nvCxnSpPr>
        <p:spPr>
          <a:xfrm flipH="1" rot="10800000">
            <a:off x="6256752" y="2872563"/>
            <a:ext cx="565800" cy="33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0"/>
          <p:cNvCxnSpPr>
            <a:stCxn id="179" idx="0"/>
            <a:endCxn id="178" idx="2"/>
          </p:cNvCxnSpPr>
          <p:nvPr/>
        </p:nvCxnSpPr>
        <p:spPr>
          <a:xfrm rot="10800000">
            <a:off x="6822517" y="2872563"/>
            <a:ext cx="552600" cy="33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20"/>
          <p:cNvSpPr/>
          <p:nvPr/>
        </p:nvSpPr>
        <p:spPr>
          <a:xfrm>
            <a:off x="8578955" y="32043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183" name="Google Shape;183;p20"/>
          <p:cNvCxnSpPr>
            <a:stCxn id="178" idx="2"/>
            <a:endCxn id="176" idx="0"/>
          </p:cNvCxnSpPr>
          <p:nvPr/>
        </p:nvCxnSpPr>
        <p:spPr>
          <a:xfrm flipH="1">
            <a:off x="5697655" y="2872588"/>
            <a:ext cx="1125000" cy="33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0"/>
          <p:cNvSpPr/>
          <p:nvPr/>
        </p:nvSpPr>
        <p:spPr>
          <a:xfrm>
            <a:off x="7741249" y="32043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85" name="Google Shape;185;p20"/>
          <p:cNvCxnSpPr>
            <a:stCxn id="184" idx="0"/>
            <a:endCxn id="178" idx="2"/>
          </p:cNvCxnSpPr>
          <p:nvPr/>
        </p:nvCxnSpPr>
        <p:spPr>
          <a:xfrm rot="10800000">
            <a:off x="6822799" y="2872563"/>
            <a:ext cx="1111500" cy="33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0"/>
          <p:cNvSpPr/>
          <p:nvPr/>
        </p:nvSpPr>
        <p:spPr>
          <a:xfrm>
            <a:off x="6622884" y="32043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87" name="Google Shape;187;p20"/>
          <p:cNvCxnSpPr>
            <a:stCxn id="186" idx="0"/>
            <a:endCxn id="178" idx="2"/>
          </p:cNvCxnSpPr>
          <p:nvPr/>
        </p:nvCxnSpPr>
        <p:spPr>
          <a:xfrm flipH="1" rot="10800000">
            <a:off x="6815934" y="2872563"/>
            <a:ext cx="6600" cy="33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20"/>
          <p:cNvSpPr/>
          <p:nvPr/>
        </p:nvSpPr>
        <p:spPr>
          <a:xfrm>
            <a:off x="8578952" y="39278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8578959" y="45198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8019770" y="39278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91" name="Google Shape;191;p20"/>
          <p:cNvCxnSpPr>
            <a:stCxn id="190" idx="0"/>
            <a:endCxn id="182" idx="2"/>
          </p:cNvCxnSpPr>
          <p:nvPr/>
        </p:nvCxnSpPr>
        <p:spPr>
          <a:xfrm flipH="1" rot="10800000">
            <a:off x="8212820" y="3457175"/>
            <a:ext cx="559200" cy="470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0"/>
          <p:cNvCxnSpPr>
            <a:stCxn id="188" idx="0"/>
            <a:endCxn id="182" idx="2"/>
          </p:cNvCxnSpPr>
          <p:nvPr/>
        </p:nvCxnSpPr>
        <p:spPr>
          <a:xfrm rot="10800000">
            <a:off x="8772002" y="3457175"/>
            <a:ext cx="0" cy="470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0"/>
          <p:cNvCxnSpPr>
            <a:stCxn id="189" idx="0"/>
            <a:endCxn id="188" idx="2"/>
          </p:cNvCxnSpPr>
          <p:nvPr/>
        </p:nvCxnSpPr>
        <p:spPr>
          <a:xfrm rot="10800000">
            <a:off x="8772009" y="4180825"/>
            <a:ext cx="0" cy="339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0"/>
          <p:cNvCxnSpPr>
            <a:stCxn id="182" idx="0"/>
            <a:endCxn id="178" idx="2"/>
          </p:cNvCxnSpPr>
          <p:nvPr/>
        </p:nvCxnSpPr>
        <p:spPr>
          <a:xfrm rot="10800000">
            <a:off x="6822605" y="2872550"/>
            <a:ext cx="1949400" cy="33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20"/>
          <p:cNvSpPr/>
          <p:nvPr/>
        </p:nvSpPr>
        <p:spPr>
          <a:xfrm>
            <a:off x="4649475" y="3722700"/>
            <a:ext cx="612300" cy="33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 Set Runtimes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p21"/>
          <p:cNvGraphicFramePr/>
          <p:nvPr/>
        </p:nvGraphicFramePr>
        <p:xfrm>
          <a:off x="729450" y="207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{AE009502-AE84-4B4D-BD8B-0545936DAF02}</a:tableStyleId>
              </a:tblPr>
              <a:tblGrid>
                <a:gridCol w="2457200"/>
                <a:gridCol w="1629900"/>
                <a:gridCol w="1629900"/>
                <a:gridCol w="1522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Constructor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connect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isConnected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QuickFindDS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QuickUnionDS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WeightedQuickUnionDS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O(log 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O(log 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