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7ce7e31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7ce7e31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7ce7e31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7ce7e31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88e717b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88e717b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8e717b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88e717b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f6b7a7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f6b7a7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f6b7a7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f6b7a7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97da98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97da98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7ce7e3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7ce7e3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88e717b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88e717b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97da98d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d97da98d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97da98d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97da98d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97da98d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97da98d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97da98d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97da98d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97da98d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97da98d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97da98d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97da98d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97da98d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97da98d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97da98d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97da98d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97da98d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d97da98d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97da98d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97da98d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97da98d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97da98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f6b7a7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f6b7a7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018f763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018f763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7ce7e3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7ce7e3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7ce7e3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7ce7e3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7ce7e31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7ce7e3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7ce7e31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7ce7e31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inst.eecs.berkeley.edu/~cs194-26/fa18/" TargetMode="External"/><Relationship Id="rId4" Type="http://schemas.openxmlformats.org/officeDocument/2006/relationships/hyperlink" Target="https://inst.eecs.berkeley.edu/~cs194-26/fa18/upload/files/proj3/cs194-26-act/" TargetMode="External"/><Relationship Id="rId5" Type="http://schemas.openxmlformats.org/officeDocument/2006/relationships/hyperlink" Target="https://inst.eecs.berkeley.edu/~cs194-26/fa18/upload/files/proj4/cs194-26-act/" TargetMode="External"/><Relationship Id="rId6" Type="http://schemas.openxmlformats.org/officeDocument/2006/relationships/hyperlink" Target="https://inst.eecs.berkeley.edu/~cs194-26/fa18/upload/files/proj6B/cs194-26-act/" TargetMode="External"/><Relationship Id="rId7" Type="http://schemas.openxmlformats.org/officeDocument/2006/relationships/hyperlink" Target="https://piazza.com/class/hyq0br1u3kx7d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eecs.berkeley.edu/resources/gsis/prospective/applicatio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cazhou@berkeley.edu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url.com/cz-disc14-sp1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reate.kahoot.it/kahoots/my-kahoo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14:</a:t>
            </a:r>
            <a:br>
              <a:rPr lang="en"/>
            </a:br>
            <a:r>
              <a:rPr lang="en"/>
              <a:t>Misc.onclusion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Muskerjobs wants to start developing auto-complete for search on BearbnBeats’ website. When a user types in the first K characters of a query, we want the website to suggest the number of songs that have the same K character prefix. Assume that no songs have a name longer than M and there are N distinct songs. Optimize for both constructing the solution and matching a query.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Data Structures: Trie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Algorithm: Construct a trie on the song names using character at each node. Conveniently store how many words use a prefix represented by a value at that node.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Runtime: Θ(NM) for construction and Θ(K) for query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BearbnBeats runs a subsidiary company, BearBnb, an online marketplace for housing rentals. Bearbnb has a database of N Trips. Each Trip represents a room reservation and has the following attributes: Integer customerId, Double reservationCost, and Date reservationDate. Muskerjobs, a champion for Big Data, wants to run analytics on Bearbnb’s database and query for all Trips requested within a range of dates for a given customer. Optimize for both constructing the solution and matching a query.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Data Structures: HashMap&lt;Integer, ArrayList&lt;Trip&gt;&gt;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Algorithm: For each customer, make a mapping from its customerId to an ArrayList&lt;Trip&gt; sorted by reservation date for that product. At query time, look up the appropriate list and do a binary search for the indices corresponding to the endpoints. Return a view of that range.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Runtime: Θ(N logN) for construction and Θ(logN) for query. (The worst case is all reservations are for the same customer)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296975"/>
            <a:ext cx="8520600" cy="4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 DataType that can </a:t>
            </a:r>
            <a:r>
              <a:rPr b="1" lang="en"/>
              <a:t>add</a:t>
            </a:r>
            <a:r>
              <a:rPr lang="en"/>
              <a:t> items and return all added items in </a:t>
            </a:r>
            <a:r>
              <a:rPr b="1" lang="en"/>
              <a:t>sorted</a:t>
            </a:r>
            <a:r>
              <a:rPr lang="en"/>
              <a:t> order.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DataType dt = new DataType();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dt.add(10); dt.add(4); dt.add(3); dt.add(8);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dt.sorted(); // 3 4 8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dt.add(5); dt.add(7); dt.sorted(); // 3 4 5 7 8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the DataType already contains N 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from Linked List, Fixed-size array, Red-black tree, Binary heap, Hash table and report worst case runtimes for </a:t>
            </a:r>
            <a:r>
              <a:rPr b="1" lang="en"/>
              <a:t>add</a:t>
            </a:r>
            <a:r>
              <a:rPr lang="en"/>
              <a:t> and </a:t>
            </a:r>
            <a:r>
              <a:rPr b="1" lang="en"/>
              <a:t>sorted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Red-black tree.</a:t>
            </a:r>
            <a:r>
              <a:rPr lang="en">
                <a:solidFill>
                  <a:srgbClr val="FF0000"/>
                </a:solidFill>
              </a:rPr>
              <a:t> If there are N items in DataType, then the height of the tree will be logN.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Adding</a:t>
            </a:r>
            <a:r>
              <a:rPr lang="en">
                <a:solidFill>
                  <a:srgbClr val="FF0000"/>
                </a:solidFill>
              </a:rPr>
              <a:t> an item into the tree will take </a:t>
            </a:r>
            <a:r>
              <a:rPr b="1" lang="en">
                <a:solidFill>
                  <a:srgbClr val="FF0000"/>
                </a:solidFill>
              </a:rPr>
              <a:t>logN</a:t>
            </a:r>
            <a:r>
              <a:rPr lang="en">
                <a:solidFill>
                  <a:srgbClr val="FF0000"/>
                </a:solidFill>
              </a:rPr>
              <a:t> time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Sorted</a:t>
            </a:r>
            <a:r>
              <a:rPr lang="en">
                <a:solidFill>
                  <a:srgbClr val="FF0000"/>
                </a:solidFill>
              </a:rPr>
              <a:t> order of all the items will be an inorder traversal of the red-black tree, which will take </a:t>
            </a:r>
            <a:r>
              <a:rPr b="1" lang="en">
                <a:solidFill>
                  <a:srgbClr val="FF0000"/>
                </a:solidFill>
              </a:rPr>
              <a:t>N</a:t>
            </a:r>
            <a:r>
              <a:rPr lang="en">
                <a:solidFill>
                  <a:srgbClr val="FF0000"/>
                </a:solidFill>
              </a:rPr>
              <a:t> time.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20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(Personal experiences)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78900" y="778100"/>
            <a:ext cx="46632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[Su16] CS 70: Discrete Math &amp; Probability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Proofs for things we’ve seen so far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 set every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Stable marriage, modular arithmetic, graph theory,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[Fa16] </a:t>
            </a:r>
            <a:r>
              <a:rPr lang="en"/>
              <a:t>CS 170: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to analyze runtimes, write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 set every week, end of semester project; generally seen as “must take”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DP, LP, graphs,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[Fa16] CS 188: Artificial Intelligence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AI alg and apply to Pacman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of easier upper divs, though exams can be tough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692025" y="708950"/>
            <a:ext cx="45075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[Sp17] </a:t>
            </a:r>
            <a:r>
              <a:rPr b="1" lang="en"/>
              <a:t>CS 61C: Machine Structures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C, assembly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how computers work!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Caching, MapReduce, parallelism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[Sp17] CS 186: Databases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SQL and how databases keep track of all your data, 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“Chill”, though exam was tough this time around…, some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Guest speakers from the industry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170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(Personal experiences)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78900" y="778100"/>
            <a:ext cx="44268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[Fa17] MATH 110: Linear Algebra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Early morning class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Average workload (no homework!)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[Fa17] </a:t>
            </a:r>
            <a:r>
              <a:rPr lang="en"/>
              <a:t>CS 168: Networking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the Internet and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Offered in the Fall, Scott Shenker teaches and helped design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 workload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405500" y="907975"/>
            <a:ext cx="44268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[Sp18] </a:t>
            </a:r>
            <a:r>
              <a:rPr b="1" lang="en"/>
              <a:t>CS 162: Operating Systems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processes, threads, concurrency, file systems, distributed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based with the same group of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Essential to understand your computer and how to code efficiently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workload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[Sp18] </a:t>
            </a:r>
            <a:r>
              <a:rPr lang="en"/>
              <a:t>EECS 126: Probability and Random Processes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more about probability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Very high workload, but one of the coolest classes I’ve taken!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170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(Personal experiences)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78900" y="778100"/>
            <a:ext cx="77925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[Fa18] EE 16A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Average to high workload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Linear algebra, circuits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[Fa18] CS 161: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Average to high workload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hacking and computer security with applicable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[Fa18]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CS 194-26: Computational Photography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https://inst.eecs.berkeley.edu/~cs194-26/fa18/upload/files/proj3/cs194-26-act/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https://inst.eecs.berkeley.edu/~cs194-26/fa18/upload/files/proj4/cs194-26-act/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https://inst.eecs.berkeley.edu/~cs194-26/fa18/upload/files/proj6B/cs194-26-act/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[Sp19] CS 189: Machine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Very cool topic, long problem sets (start early!!), do some real world stuff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Tip: Join EECS 101 Piazza!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Course recommendations, student experiences, instructor input,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 u="sng">
                <a:solidFill>
                  <a:schemeClr val="lt2"/>
                </a:solidFill>
                <a:hlinkClick r:id="rId7"/>
              </a:rPr>
              <a:t>https://piazza.com/class/hyq0br1u3kx7dg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 160: UI/UX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for learning basics of UI design and conducting user studies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Usually taught in Android and project heavy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 161: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Practical programming course; learn how to keep your computer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 164: Compilers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about programming languages and how they’re compiled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if you thought the Scheme project was interesting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Project heavy, taking with Hilfinger is a rite of passage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CS169: Software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Ruby on Rails to build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for if you want experience to help get an internship</a:t>
            </a:r>
            <a:endParaRPr/>
          </a:p>
        </p:txBody>
      </p:sp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Overviews (16x)</a:t>
            </a:r>
            <a:endParaRPr/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Kahoot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Design Q’s!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 Courses Overview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Interview Question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Tips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(17x)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CS172: Computability and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CS174: Combinatorics and Discrete Probability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CS176: Algorithms in Computational Biology</a:t>
            </a:r>
            <a:endParaRPr/>
          </a:p>
        </p:txBody>
      </p:sp>
      <p:sp>
        <p:nvSpPr>
          <p:cNvPr id="203" name="Google Shape;203;p32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 (18x)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 184: Graphics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3D modeling, good for animation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Math and project heavy</a:t>
            </a:r>
            <a:endParaRPr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Question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Implement the paint fill function in MS Paint.</a:t>
            </a:r>
            <a:endParaRPr/>
          </a:p>
        </p:txBody>
      </p:sp>
      <p:sp>
        <p:nvSpPr>
          <p:cNvPr id="217" name="Google Shape;217;p34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Question (potential solution) 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pixels as graph, neighboring pixels have edges connecting to each other in graph representation (what would be a good graph representation?)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DFS to find all reachable pixels of the same color.</a:t>
            </a:r>
            <a:endParaRPr/>
          </a:p>
        </p:txBody>
      </p:sp>
      <p:sp>
        <p:nvSpPr>
          <p:cNvPr id="224" name="Google Shape;224;p35"/>
          <p:cNvSpPr txBox="1"/>
          <p:nvPr>
            <p:ph type="title"/>
          </p:nvPr>
        </p:nvSpPr>
        <p:spPr>
          <a:xfrm>
            <a:off x="7975950" y="4703625"/>
            <a:ext cx="15279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Credit to Michelle Tian</a:t>
            </a:r>
            <a:endParaRPr sz="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I would tell my 3.5 years younger self after taking 61B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35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things that are interesting for </a:t>
            </a:r>
            <a:r>
              <a:rPr b="1" lang="en"/>
              <a:t>you</a:t>
            </a:r>
            <a:r>
              <a:rPr lang="en"/>
              <a:t>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Side projects?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Research?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Internships?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Teaching?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clubs and organizations?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classes?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extracurriculars?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Most importantly, do things that make you happy!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Volleyball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Teaching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stuffs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 assist first!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Great way to improve understanding of the material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Course staff or CSM (Computer Science Mentors)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give you great experience with teaching small sections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in contact with your TA’s/those who are familiar with your teaching; they </a:t>
            </a:r>
            <a:r>
              <a:rPr lang="en"/>
              <a:t>can put in a good word for you!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Academic intern sign-ups for summer and fall will be released later on (keep an eye out on Piazza!)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Priority deadline for Fall GSI/Reader/Tutor positions today!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https://eecs.berkeley.edu/resources/gsis/prospective/applications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in touch!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 email is </a:t>
            </a:r>
            <a:r>
              <a:rPr lang="en" u="sng">
                <a:solidFill>
                  <a:schemeClr val="lt2"/>
                </a:solidFill>
                <a:hlinkClick r:id="rId3"/>
              </a:rPr>
              <a:t>cazhou@berkeley.edu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Ask me anything!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Classes, internships, teaching, housing, whatever!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me on FB!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a wonderful semester! :’)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 discussion!!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Want to talk about finals or anything else? Send me an email!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RRR week announcements on Piazza by the end of this weekend!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3 Phase 2 due tonight!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Checkoffs start today until Friday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3 gold points have been extended to Sunday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Announcement to come later today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Discussion survey: </a:t>
            </a:r>
            <a:r>
              <a:rPr lang="en" u="sng">
                <a:solidFill>
                  <a:schemeClr val="hlink"/>
                </a:solidFill>
                <a:hlinkClick r:id="rId3"/>
              </a:rPr>
              <a:t>tinyurl.com/cz-disc14-sp19</a:t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Kahooooot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https://create.kahoot.it/kahoots/my-kahoots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Design!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Nice! You got an interview with Oski Muskerjobs, CEO of BearbnBeats, the hot new music streaming startup headquartered in Soda Hall. For each of the following scenarios, determine which data structure</a:t>
            </a:r>
            <a:r>
              <a:rPr lang="en"/>
              <a:t>s </a:t>
            </a:r>
            <a:r>
              <a:rPr lang="en"/>
              <a:t>(doesn’t have to be strictly Java) would give the best performance and what algorithms would be used.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Additionally, give the worst-case runtime for any operations listed.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BearbnBeats provides users access to millions of songs. Muskerjobs has a list of N (song, album) pairs. Assuming all album names are unique, find the number of songs in each album.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Data Structures: HashMap&lt;String, Integer&gt;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Algorithm: Iterate through the list of (song, album) pairs, maintaining a mapping from album name to number of songs, incrementing at each occurrence.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Runtime: Θ(N)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Muskerjobs has a list of all N song names in BearbnBeats’ database, and wants to query if a given Song is in the database. Optimize for both constructing the solution and matching a query.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Data Structures: Set&lt;Song&gt;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Algorithm: Iterate through the list of songs, adding each song to the set.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Runtime: Θ(N) for construction and Θ(1) for query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