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Source Code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SourceCodePr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2ef9334e30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f9334e30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2ef9334e30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f9334e30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2ef9334e30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f9334e30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walk through the solution with them on the board or use Java visualizer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2ef9334e30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f9334e30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2592950e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2592950e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2592950e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2592950e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b1d2c87c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b1d2c87c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2ef9334e3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f9334e3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2ef9334e3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f9334e3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try getting the students to write an example class together! Have a student tell you what kind of class they’d like to make (maybe ask for favorite food or animal?) Then ask people to raise their hand and give some attributes for that thing which you can use as instance variables.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ef9334e3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f9334e3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the students: “Anyone know what the primitive types are?”</a:t>
            </a:r>
            <a:endParaRPr/>
          </a:p>
          <a:p>
            <a:pPr indent="0" lvl="0" marL="0" rtl="0" algn="l">
              <a:spcBef>
                <a:spcPts val="0"/>
              </a:spcBef>
              <a:spcAft>
                <a:spcPts val="0"/>
              </a:spcAft>
              <a:buNone/>
            </a:pPr>
            <a:r>
              <a:rPr lang="en"/>
              <a:t>also ask: “Give me some examples of Reference types”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2ef9334e30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f9334e30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b1d2c87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b1d2c87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2ef9334e30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f9334e30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wanna know what’s happening inside “main”</a:t>
            </a:r>
            <a:endParaRPr/>
          </a:p>
          <a:p>
            <a:pPr indent="0" lvl="0" marL="0" rtl="0" algn="l">
              <a:spcBef>
                <a:spcPts val="0"/>
              </a:spcBef>
              <a:spcAft>
                <a:spcPts val="0"/>
              </a:spcAft>
              <a:buNone/>
            </a:pPr>
            <a:r>
              <a:rPr lang="en"/>
              <a:t>We start at this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Draw out the box and pointer diagrams on the board. Ask the students to tell you what to draw at each line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2f1d1d4b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1d1d4b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s://cscircles.cemc.uwaterloo.ca/java_visualize/#code=public+class+Cat+%7B%0A+++public+String+name%3B%0A+++public+static+String+noise%3B%0A%0A+++public+Cat(String+name,+String+noise)+%7B%0A++++++this.name+%3D+name%3B%0A++++++this.noise+%3D+noise%3B%0A+++%7D%0A%0A+++public+void+play()+%7B%0A++++++System.out.println(noise+%2B+%22+I'm+%22+%2B+name+%2B+%22+the+cat!%22)%3B%0A+++%7D%0A%0A+++public+static+void+anger()+%7B%0A++++++noise+%3D+noise.toUpperCase()%3B%0A+++%7D%0A+++public+static+void+calm()+%7B%0A++++++noise+%3D+noise.toLowerCase()%3B%0A+++%7D%0A+++%0A+++public+static+void+main(String%5B%5D+args)+%7B%0A++++++Cat+a+%3D+new+Cat(%22Cream%22,+%22Meow!%22)%3B%0A++++++Cat+b+%3D+new+Cat(%22Tubbs%22,+%22Nyan!%22)%3B%0A++++++a.play()%3B%0A++++++b.play()%3B%0A++++++Cat.anger()%3B%0A++++++a.calm()%3B%0A++++++a.play()%3B%0A++++++b.play()%3B%0A+++%7D%0A%7D&amp;mode=display&amp;curInstr=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cscircles.cemc.uwaterloo.ca/java_visualize/#code=public+class+StringList+%7B%0A+++String+head%3B%0A+++StringList+tail%3B%0A+++public+StringList(String+head,+StringList+tail)+%7B%0A++++++this.head+%3D+head%3B%0A++++++this.tail%3Dtail%3B%0A+++%7D%0A+++public+static+void+main(String%5B%5D+args)+%7B%0A+++StringList+L+%3D+new+StringList(%22eat%22,+null)%3B%0A%09L+%3D+new+StringList(%22shouldn't%22,+L)%3B%0A%09L+%3D+new+StringList(%22you%22,+L)%3B%0A%09L+%3D+new+StringList(%22sometimes%22,+L)%3B%0A%09StringList+M+%3D+L.tail%3B%0A%09StringList+R+%3D+new+StringList(%22many%22,+null)%3B%0A%09R+%3D+new+StringList(%22potatoes%22,+R)%3B%0A%09R.tail.tail+%3D+R%3B%0A%09M.tail.tail.tail+%3D+R.tail%3B%0A%09L.tail.tail+%3D+L.tail.tail.tail%3B%0A%09L+%3D+M.tail%3B%0A+++%7D%0A%7D%0A&amp;mode=display&amp;curInstr=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tinyurl.com/cz-disc2-sp1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s://cscircles.cemc.uwaterloo.ca/java_visualize/#code=public+class+Pokemon+%7B%0A+++public+String+name%3B%0A+++public+int+level%3B%0A++++++%0A+++public+Pokemon(String+name,+int+level)+%7B%0A++++++this.name+%3D+name%3B%0A++++++this.level+%3D+level%3B%0A+++%7D%0A%0A+++public+static+void+main(String%5B%5D+args)+%7B%0A++++++Pokemon+p+%3D+new+Pokemon(%22Pikachu%22,+17)%3B%0A++++++int+level+%3D+100%3B%0A++++++change(p,+level)%3B%0A++++++System.out.println(%22Name%3A+%22+%2B+p.name+%2B+%22,+Level%3A+%22+%2B+p.level)%3B%0A++++++%7D%0A++++++%0A%0A++public+static+void+change(Pokemon+poke,+int+level)+%7B%0A+++++poke.level+%3D+level%3B%0A+++++level+%3D+50%3B%0A+++++poke+%3D+new+Pokemon(%22Gengar%22,+1)%3B%0A++%7D%0A%7D&amp;mod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2: Scope, Pass-by-Value, Static</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Christine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288675" y="175950"/>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Static Methods and Variables</a:t>
            </a:r>
            <a:endParaRPr/>
          </a:p>
        </p:txBody>
      </p:sp>
      <p:sp>
        <p:nvSpPr>
          <p:cNvPr id="176" name="Google Shape;176;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7" name="Google Shape;177;p22"/>
          <p:cNvPicPr preferRelativeResize="0"/>
          <p:nvPr/>
        </p:nvPicPr>
        <p:blipFill>
          <a:blip r:embed="rId3">
            <a:alphaModFix/>
          </a:blip>
          <a:stretch>
            <a:fillRect/>
          </a:stretch>
        </p:blipFill>
        <p:spPr>
          <a:xfrm>
            <a:off x="210125" y="1078550"/>
            <a:ext cx="7367698" cy="3821600"/>
          </a:xfrm>
          <a:prstGeom prst="rect">
            <a:avLst/>
          </a:prstGeom>
          <a:noFill/>
          <a:ln>
            <a:noFill/>
          </a:ln>
        </p:spPr>
      </p:pic>
      <p:pic>
        <p:nvPicPr>
          <p:cNvPr id="178" name="Google Shape;178;p22"/>
          <p:cNvPicPr preferRelativeResize="0"/>
          <p:nvPr/>
        </p:nvPicPr>
        <p:blipFill>
          <a:blip r:embed="rId4">
            <a:alphaModFix/>
          </a:blip>
          <a:stretch>
            <a:fillRect/>
          </a:stretch>
        </p:blipFill>
        <p:spPr>
          <a:xfrm>
            <a:off x="4261100" y="805725"/>
            <a:ext cx="4669799" cy="2063150"/>
          </a:xfrm>
          <a:prstGeom prst="rect">
            <a:avLst/>
          </a:prstGeom>
          <a:noFill/>
          <a:ln cap="flat" cmpd="sng" w="9525">
            <a:solidFill>
              <a:srgbClr val="000000"/>
            </a:solidFill>
            <a:prstDash val="solid"/>
            <a:round/>
            <a:headEnd len="sm" w="sm" type="none"/>
            <a:tailEnd len="sm" w="sm" type="none"/>
          </a:ln>
        </p:spPr>
      </p:pic>
      <p:sp>
        <p:nvSpPr>
          <p:cNvPr id="179" name="Google Shape;179;p22"/>
          <p:cNvSpPr txBox="1"/>
          <p:nvPr/>
        </p:nvSpPr>
        <p:spPr>
          <a:xfrm>
            <a:off x="5325925" y="3742700"/>
            <a:ext cx="2635800" cy="4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5"/>
              </a:rPr>
              <a:t>Java Visualizer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IntLists</a:t>
            </a:r>
            <a:endParaRPr/>
          </a:p>
        </p:txBody>
      </p:sp>
      <p:sp>
        <p:nvSpPr>
          <p:cNvPr id="185" name="Google Shape;185;p23"/>
          <p:cNvSpPr txBox="1"/>
          <p:nvPr>
            <p:ph idx="1" type="body"/>
          </p:nvPr>
        </p:nvSpPr>
        <p:spPr>
          <a:xfrm>
            <a:off x="383625" y="1187575"/>
            <a:ext cx="8222100" cy="174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IntLists are the equivalent of 61A’s “Linked List” with one restriction: it can only hold integers.</a:t>
            </a:r>
            <a:endParaRPr/>
          </a:p>
          <a:p>
            <a:pPr indent="-342900" lvl="0" marL="457200" rtl="0" algn="l">
              <a:spcBef>
                <a:spcPts val="0"/>
              </a:spcBef>
              <a:spcAft>
                <a:spcPts val="0"/>
              </a:spcAft>
              <a:buSzPts val="1800"/>
              <a:buChar char="●"/>
            </a:pPr>
            <a:r>
              <a:rPr lang="en"/>
              <a:t>Each IntList consists of 2 elements: </a:t>
            </a:r>
            <a:endParaRPr/>
          </a:p>
          <a:p>
            <a:pPr indent="-317500" lvl="1" marL="914400" rtl="0" algn="l">
              <a:spcBef>
                <a:spcPts val="0"/>
              </a:spcBef>
              <a:spcAft>
                <a:spcPts val="0"/>
              </a:spcAft>
              <a:buSzPts val="1400"/>
              <a:buChar char="○"/>
            </a:pPr>
            <a:r>
              <a:rPr lang="en"/>
              <a:t>an integer </a:t>
            </a:r>
            <a:r>
              <a:rPr lang="en">
                <a:latin typeface="Source Code Pro"/>
                <a:ea typeface="Source Code Pro"/>
                <a:cs typeface="Source Code Pro"/>
                <a:sym typeface="Source Code Pro"/>
              </a:rPr>
              <a:t>first</a:t>
            </a:r>
            <a:endParaRPr>
              <a:latin typeface="Source Code Pro"/>
              <a:ea typeface="Source Code Pro"/>
              <a:cs typeface="Source Code Pro"/>
              <a:sym typeface="Source Code Pro"/>
            </a:endParaRPr>
          </a:p>
          <a:p>
            <a:pPr indent="-317500" lvl="1" marL="914400" rtl="0" algn="l">
              <a:spcBef>
                <a:spcPts val="0"/>
              </a:spcBef>
              <a:spcAft>
                <a:spcPts val="0"/>
              </a:spcAft>
              <a:buSzPts val="1400"/>
              <a:buChar char="○"/>
            </a:pPr>
            <a:r>
              <a:rPr lang="en"/>
              <a:t>an IntList </a:t>
            </a:r>
            <a:r>
              <a:rPr lang="en">
                <a:latin typeface="Source Code Pro"/>
                <a:ea typeface="Source Code Pro"/>
                <a:cs typeface="Source Code Pro"/>
                <a:sym typeface="Source Code Pro"/>
              </a:rPr>
              <a:t>rest</a:t>
            </a:r>
            <a:endParaRPr>
              <a:latin typeface="Source Code Pro"/>
              <a:ea typeface="Source Code Pro"/>
              <a:cs typeface="Source Code Pro"/>
              <a:sym typeface="Source Code Pro"/>
            </a:endParaRPr>
          </a:p>
        </p:txBody>
      </p:sp>
      <p:sp>
        <p:nvSpPr>
          <p:cNvPr id="186" name="Google Shape;186;p23"/>
          <p:cNvSpPr/>
          <p:nvPr/>
        </p:nvSpPr>
        <p:spPr>
          <a:xfrm>
            <a:off x="798825" y="3469325"/>
            <a:ext cx="471000" cy="4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1854275" y="3469325"/>
            <a:ext cx="471000" cy="4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88" name="Google Shape;188;p23"/>
          <p:cNvSpPr/>
          <p:nvPr/>
        </p:nvSpPr>
        <p:spPr>
          <a:xfrm>
            <a:off x="2325275" y="3469325"/>
            <a:ext cx="471000" cy="4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a:off x="3315300" y="3469325"/>
            <a:ext cx="471000" cy="4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90" name="Google Shape;190;p23"/>
          <p:cNvSpPr/>
          <p:nvPr/>
        </p:nvSpPr>
        <p:spPr>
          <a:xfrm>
            <a:off x="3786300" y="3469325"/>
            <a:ext cx="471000" cy="4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4776325" y="3469325"/>
            <a:ext cx="471000" cy="4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92" name="Google Shape;192;p23"/>
          <p:cNvSpPr/>
          <p:nvPr/>
        </p:nvSpPr>
        <p:spPr>
          <a:xfrm>
            <a:off x="5247325" y="3469325"/>
            <a:ext cx="471000" cy="4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txBox="1"/>
          <p:nvPr/>
        </p:nvSpPr>
        <p:spPr>
          <a:xfrm>
            <a:off x="694125" y="3106050"/>
            <a:ext cx="5024100" cy="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IntList l	    first     rest</a:t>
            </a:r>
            <a:endParaRPr/>
          </a:p>
        </p:txBody>
      </p:sp>
      <p:cxnSp>
        <p:nvCxnSpPr>
          <p:cNvPr id="194" name="Google Shape;194;p23"/>
          <p:cNvCxnSpPr/>
          <p:nvPr/>
        </p:nvCxnSpPr>
        <p:spPr>
          <a:xfrm>
            <a:off x="1073350" y="3704825"/>
            <a:ext cx="732900" cy="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3"/>
          <p:cNvCxnSpPr/>
          <p:nvPr/>
        </p:nvCxnSpPr>
        <p:spPr>
          <a:xfrm>
            <a:off x="2534363" y="3704825"/>
            <a:ext cx="732900" cy="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23"/>
          <p:cNvCxnSpPr/>
          <p:nvPr/>
        </p:nvCxnSpPr>
        <p:spPr>
          <a:xfrm>
            <a:off x="4043413" y="3704825"/>
            <a:ext cx="732900" cy="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3"/>
          <p:cNvCxnSpPr/>
          <p:nvPr/>
        </p:nvCxnSpPr>
        <p:spPr>
          <a:xfrm flipH="1">
            <a:off x="5247325" y="3476975"/>
            <a:ext cx="450000" cy="455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341025" y="215200"/>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Practice with Linked Lists</a:t>
            </a:r>
            <a:endParaRPr/>
          </a:p>
        </p:txBody>
      </p:sp>
      <p:pic>
        <p:nvPicPr>
          <p:cNvPr id="203" name="Google Shape;203;p24"/>
          <p:cNvPicPr preferRelativeResize="0"/>
          <p:nvPr/>
        </p:nvPicPr>
        <p:blipFill>
          <a:blip r:embed="rId3">
            <a:alphaModFix/>
          </a:blip>
          <a:stretch>
            <a:fillRect/>
          </a:stretch>
        </p:blipFill>
        <p:spPr>
          <a:xfrm>
            <a:off x="341025" y="2397100"/>
            <a:ext cx="8336149" cy="3808300"/>
          </a:xfrm>
          <a:prstGeom prst="rect">
            <a:avLst/>
          </a:prstGeom>
          <a:noFill/>
          <a:ln>
            <a:noFill/>
          </a:ln>
        </p:spPr>
      </p:pic>
      <p:sp>
        <p:nvSpPr>
          <p:cNvPr id="204" name="Google Shape;204;p24"/>
          <p:cNvSpPr txBox="1"/>
          <p:nvPr/>
        </p:nvSpPr>
        <p:spPr>
          <a:xfrm>
            <a:off x="5079525" y="2820200"/>
            <a:ext cx="26997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Java Visualizer</a:t>
            </a:r>
            <a:endParaRPr/>
          </a:p>
        </p:txBody>
      </p:sp>
      <p:sp>
        <p:nvSpPr>
          <p:cNvPr id="205" name="Google Shape;205;p24"/>
          <p:cNvSpPr txBox="1"/>
          <p:nvPr>
            <p:ph idx="1" type="body"/>
          </p:nvPr>
        </p:nvSpPr>
        <p:spPr>
          <a:xfrm>
            <a:off x="398050" y="678875"/>
            <a:ext cx="8222100" cy="5229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The golden rule of equals applies here! </a:t>
            </a:r>
            <a:endParaRPr>
              <a:latin typeface="Source Code Pro"/>
              <a:ea typeface="Source Code Pro"/>
              <a:cs typeface="Source Code Pro"/>
              <a:sym typeface="Source Code Pro"/>
            </a:endParaRPr>
          </a:p>
        </p:txBody>
      </p:sp>
      <p:sp>
        <p:nvSpPr>
          <p:cNvPr id="206" name="Google Shape;206;p24"/>
          <p:cNvSpPr txBox="1"/>
          <p:nvPr/>
        </p:nvSpPr>
        <p:spPr>
          <a:xfrm>
            <a:off x="668675" y="1097050"/>
            <a:ext cx="8008500" cy="11859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Golden Rule of Equals </a:t>
            </a:r>
            <a:r>
              <a:rPr lang="en">
                <a:solidFill>
                  <a:schemeClr val="lt2"/>
                </a:solidFill>
                <a:latin typeface="Roboto"/>
                <a:ea typeface="Roboto"/>
                <a:cs typeface="Roboto"/>
                <a:sym typeface="Roboto"/>
              </a:rPr>
              <a:t>AKA pass-by-value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When you do “a = b”, you copy the </a:t>
            </a:r>
            <a:r>
              <a:rPr b="1" lang="en">
                <a:solidFill>
                  <a:schemeClr val="lt2"/>
                </a:solidFill>
                <a:latin typeface="Roboto"/>
                <a:ea typeface="Roboto"/>
                <a:cs typeface="Roboto"/>
                <a:sym typeface="Roboto"/>
              </a:rPr>
              <a:t>bits </a:t>
            </a:r>
            <a:r>
              <a:rPr lang="en">
                <a:solidFill>
                  <a:schemeClr val="lt2"/>
                </a:solidFill>
                <a:latin typeface="Roboto"/>
                <a:ea typeface="Roboto"/>
                <a:cs typeface="Roboto"/>
                <a:sym typeface="Roboto"/>
              </a:rPr>
              <a:t>(whatever is inside the box) of b into a.</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b="1" lang="en">
                <a:solidFill>
                  <a:schemeClr val="lt2"/>
                </a:solidFill>
                <a:latin typeface="Roboto"/>
                <a:ea typeface="Roboto"/>
                <a:cs typeface="Roboto"/>
                <a:sym typeface="Roboto"/>
              </a:rPr>
              <a:t>For primitives: </a:t>
            </a:r>
            <a:r>
              <a:rPr lang="en">
                <a:solidFill>
                  <a:schemeClr val="lt2"/>
                </a:solidFill>
                <a:latin typeface="Roboto"/>
                <a:ea typeface="Roboto"/>
                <a:cs typeface="Roboto"/>
                <a:sym typeface="Roboto"/>
              </a:rPr>
              <a:t>Directly copy the value inside b to a.</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b="1" lang="en">
                <a:solidFill>
                  <a:schemeClr val="lt2"/>
                </a:solidFill>
                <a:latin typeface="Roboto"/>
                <a:ea typeface="Roboto"/>
                <a:cs typeface="Roboto"/>
                <a:sym typeface="Roboto"/>
              </a:rPr>
              <a:t>For Reference types: </a:t>
            </a:r>
            <a:r>
              <a:rPr lang="en">
                <a:solidFill>
                  <a:schemeClr val="lt2"/>
                </a:solidFill>
                <a:latin typeface="Roboto"/>
                <a:ea typeface="Roboto"/>
                <a:cs typeface="Roboto"/>
                <a:sym typeface="Roboto"/>
              </a:rPr>
              <a:t>Copy the </a:t>
            </a:r>
            <a:r>
              <a:rPr lang="en" u="sng">
                <a:solidFill>
                  <a:schemeClr val="lt2"/>
                </a:solidFill>
                <a:latin typeface="Roboto"/>
                <a:ea typeface="Roboto"/>
                <a:cs typeface="Roboto"/>
                <a:sym typeface="Roboto"/>
              </a:rPr>
              <a:t>memory address</a:t>
            </a:r>
            <a:r>
              <a:rPr lang="en">
                <a:solidFill>
                  <a:schemeClr val="lt2"/>
                </a:solidFill>
                <a:latin typeface="Roboto"/>
                <a:ea typeface="Roboto"/>
                <a:cs typeface="Roboto"/>
                <a:sym typeface="Roboto"/>
              </a:rPr>
              <a:t> of b into a.  “Copies the pointer in b to 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Extra: Squaring a List</a:t>
            </a:r>
            <a:endParaRPr/>
          </a:p>
        </p:txBody>
      </p:sp>
      <p:sp>
        <p:nvSpPr>
          <p:cNvPr id="212" name="Google Shape;212;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p</a:t>
            </a:r>
            <a:r>
              <a:rPr lang="en">
                <a:latin typeface="Consolas"/>
                <a:ea typeface="Consolas"/>
                <a:cs typeface="Consolas"/>
                <a:sym typeface="Consolas"/>
              </a:rPr>
              <a:t>ublic static IntList square(IntList L) {</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rPr lang="en">
                <a:latin typeface="Consolas"/>
                <a:ea typeface="Consolas"/>
                <a:cs typeface="Consolas"/>
                <a:sym typeface="Consolas"/>
              </a:rPr>
              <a:t>p</a:t>
            </a:r>
            <a:r>
              <a:rPr lang="en">
                <a:latin typeface="Consolas"/>
                <a:ea typeface="Consolas"/>
                <a:cs typeface="Consolas"/>
                <a:sym typeface="Consolas"/>
              </a:rPr>
              <a:t>ublic static IntList squareDestructive(IntList L) {</a:t>
            </a:r>
            <a:endParaRPr>
              <a:latin typeface="Consolas"/>
              <a:ea typeface="Consolas"/>
              <a:cs typeface="Consolas"/>
              <a:sym typeface="Consolas"/>
            </a:endParaRPr>
          </a:p>
        </p:txBody>
      </p:sp>
      <p:sp>
        <p:nvSpPr>
          <p:cNvPr id="213" name="Google Shape;213;p25"/>
          <p:cNvSpPr txBox="1"/>
          <p:nvPr/>
        </p:nvSpPr>
        <p:spPr>
          <a:xfrm>
            <a:off x="5485000" y="309800"/>
            <a:ext cx="3105300" cy="14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Components of recursion:</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Base case</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Recursive call</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Composition</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Extra: Squaring a List</a:t>
            </a:r>
            <a:endParaRPr/>
          </a:p>
        </p:txBody>
      </p:sp>
      <p:sp>
        <p:nvSpPr>
          <p:cNvPr id="219" name="Google Shape;219;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0" name="Google Shape;220;p26"/>
          <p:cNvSpPr txBox="1"/>
          <p:nvPr/>
        </p:nvSpPr>
        <p:spPr>
          <a:xfrm>
            <a:off x="5485000" y="309800"/>
            <a:ext cx="3105300" cy="14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Components of recursion:</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Base case</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Recursive call</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Composition</a:t>
            </a:r>
            <a:endParaRPr>
              <a:solidFill>
                <a:srgbClr val="FFFFFF"/>
              </a:solidFill>
            </a:endParaRPr>
          </a:p>
        </p:txBody>
      </p:sp>
      <p:pic>
        <p:nvPicPr>
          <p:cNvPr id="221" name="Google Shape;221;p26"/>
          <p:cNvPicPr preferRelativeResize="0"/>
          <p:nvPr/>
        </p:nvPicPr>
        <p:blipFill>
          <a:blip r:embed="rId3">
            <a:alphaModFix/>
          </a:blip>
          <a:stretch>
            <a:fillRect/>
          </a:stretch>
        </p:blipFill>
        <p:spPr>
          <a:xfrm>
            <a:off x="578625" y="1919075"/>
            <a:ext cx="5603176" cy="2563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Extra: Squaring a List</a:t>
            </a:r>
            <a:endParaRPr/>
          </a:p>
        </p:txBody>
      </p:sp>
      <p:sp>
        <p:nvSpPr>
          <p:cNvPr id="227" name="Google Shape;227;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8" name="Google Shape;228;p27"/>
          <p:cNvSpPr txBox="1"/>
          <p:nvPr/>
        </p:nvSpPr>
        <p:spPr>
          <a:xfrm>
            <a:off x="5485000" y="309800"/>
            <a:ext cx="3105300" cy="14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Components of recursion:</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Base case</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Recursive call</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Composition</a:t>
            </a:r>
            <a:endParaRPr>
              <a:solidFill>
                <a:srgbClr val="FFFFFF"/>
              </a:solidFill>
            </a:endParaRPr>
          </a:p>
        </p:txBody>
      </p:sp>
      <p:pic>
        <p:nvPicPr>
          <p:cNvPr id="229" name="Google Shape;229;p27"/>
          <p:cNvPicPr preferRelativeResize="0"/>
          <p:nvPr/>
        </p:nvPicPr>
        <p:blipFill>
          <a:blip r:embed="rId3">
            <a:alphaModFix/>
          </a:blip>
          <a:stretch>
            <a:fillRect/>
          </a:stretch>
        </p:blipFill>
        <p:spPr>
          <a:xfrm>
            <a:off x="471900" y="1965913"/>
            <a:ext cx="6398824" cy="261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Announcements</a:t>
            </a:r>
            <a:endParaRPr/>
          </a:p>
          <a:p>
            <a:pPr indent="-342900" lvl="0" marL="457200" rtl="0" algn="l">
              <a:spcBef>
                <a:spcPts val="0"/>
              </a:spcBef>
              <a:spcAft>
                <a:spcPts val="0"/>
              </a:spcAft>
              <a:buSzPts val="1800"/>
              <a:buChar char="-"/>
            </a:pPr>
            <a:r>
              <a:rPr lang="en"/>
              <a:t>Worksheet #1</a:t>
            </a:r>
            <a:endParaRPr/>
          </a:p>
          <a:p>
            <a:pPr indent="-342900" lvl="0" marL="457200" rtl="0" algn="l">
              <a:spcBef>
                <a:spcPts val="0"/>
              </a:spcBef>
              <a:spcAft>
                <a:spcPts val="0"/>
              </a:spcAft>
              <a:buSzPts val="1800"/>
              <a:buChar char="-"/>
            </a:pPr>
            <a:r>
              <a:rPr lang="en"/>
              <a:t>Worksheet #2</a:t>
            </a:r>
            <a:endParaRPr/>
          </a:p>
          <a:p>
            <a:pPr indent="-342900" lvl="0" marL="457200" rtl="0" algn="l">
              <a:spcBef>
                <a:spcPts val="0"/>
              </a:spcBef>
              <a:spcAft>
                <a:spcPts val="0"/>
              </a:spcAft>
              <a:buSzPts val="1800"/>
              <a:buChar char="-"/>
            </a:pPr>
            <a:r>
              <a:rPr lang="en"/>
              <a:t>Worksheet #3 (if we can!)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Administrivia</a:t>
            </a:r>
            <a:endParaRPr/>
          </a:p>
        </p:txBody>
      </p:sp>
      <p:sp>
        <p:nvSpPr>
          <p:cNvPr id="98" name="Google Shape;98;p15"/>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t>
            </a:r>
            <a:r>
              <a:rPr lang="en"/>
              <a:t>ab 1 and Lab 2 due this Friday 2/1 at midnight.</a:t>
            </a:r>
            <a:endParaRPr/>
          </a:p>
          <a:p>
            <a:pPr indent="-342900" lvl="1" marL="914400" rtl="0" algn="l">
              <a:spcBef>
                <a:spcPts val="0"/>
              </a:spcBef>
              <a:spcAft>
                <a:spcPts val="0"/>
              </a:spcAft>
              <a:buSzPts val="1800"/>
              <a:buChar char="○"/>
            </a:pPr>
            <a:r>
              <a:rPr lang="en" sz="1800"/>
              <a:t>Note, </a:t>
            </a:r>
            <a:r>
              <a:rPr b="1" lang="en" sz="1800"/>
              <a:t>all</a:t>
            </a:r>
            <a:r>
              <a:rPr lang="en" sz="1800"/>
              <a:t> labs are due Friday at midnight the week they are assigned.</a:t>
            </a:r>
            <a:endParaRPr sz="1800"/>
          </a:p>
          <a:p>
            <a:pPr indent="-342900" lvl="0" marL="457200" rtl="0" algn="l">
              <a:spcBef>
                <a:spcPts val="0"/>
              </a:spcBef>
              <a:spcAft>
                <a:spcPts val="0"/>
              </a:spcAft>
              <a:buSzPts val="1800"/>
              <a:buChar char="●"/>
            </a:pPr>
            <a:r>
              <a:rPr lang="en"/>
              <a:t>Proj0 NBody also due Friday at midnight.</a:t>
            </a:r>
            <a:endParaRPr/>
          </a:p>
          <a:p>
            <a:pPr indent="-342900" lvl="1" marL="914400" rtl="0" algn="l">
              <a:spcBef>
                <a:spcPts val="0"/>
              </a:spcBef>
              <a:spcAft>
                <a:spcPts val="0"/>
              </a:spcAft>
              <a:buSzPts val="1800"/>
              <a:buChar char="○"/>
            </a:pPr>
            <a:r>
              <a:rPr lang="en" sz="1800"/>
              <a:t>If you haven’t started please start ASAP!</a:t>
            </a:r>
            <a:endParaRPr/>
          </a:p>
          <a:p>
            <a:pPr indent="-342900" lvl="0" marL="457200" rtl="0" algn="l">
              <a:spcBef>
                <a:spcPts val="0"/>
              </a:spcBef>
              <a:spcAft>
                <a:spcPts val="0"/>
              </a:spcAft>
              <a:buClr>
                <a:schemeClr val="dk2"/>
              </a:buClr>
              <a:buSzPts val="1800"/>
              <a:buChar char="●"/>
            </a:pPr>
            <a:r>
              <a:rPr lang="en"/>
              <a:t>Office hours and exam prep/LOST sections start this week! See calendars on the course website.</a:t>
            </a:r>
            <a:endParaRPr/>
          </a:p>
          <a:p>
            <a:pPr indent="-342900" lvl="0" marL="457200" rtl="0" algn="l">
              <a:spcBef>
                <a:spcPts val="0"/>
              </a:spcBef>
              <a:spcAft>
                <a:spcPts val="0"/>
              </a:spcAft>
              <a:buClr>
                <a:srgbClr val="737373"/>
              </a:buClr>
              <a:buSzPts val="1800"/>
              <a:buChar char="●"/>
            </a:pPr>
            <a:r>
              <a:rPr lang="en"/>
              <a:t>Pre-semester Advising: @414 or email me!</a:t>
            </a:r>
            <a:endParaRPr/>
          </a:p>
          <a:p>
            <a:pPr indent="-342900" lvl="0" marL="457200" rtl="0" algn="l">
              <a:spcBef>
                <a:spcPts val="0"/>
              </a:spcBef>
              <a:spcAft>
                <a:spcPts val="0"/>
              </a:spcAft>
              <a:buClr>
                <a:srgbClr val="737373"/>
              </a:buClr>
              <a:buSzPts val="1800"/>
              <a:buChar char="●"/>
            </a:pPr>
            <a:r>
              <a:rPr lang="en"/>
              <a:t>Discussion survey: </a:t>
            </a:r>
            <a:r>
              <a:rPr lang="en" u="sng">
                <a:solidFill>
                  <a:schemeClr val="hlink"/>
                </a:solidFill>
                <a:hlinkClick r:id="rId3"/>
              </a:rPr>
              <a:t>http://tinyurl.com/cz-disc2-sp19</a:t>
            </a:r>
            <a:endParaRPr/>
          </a:p>
          <a:p>
            <a:pPr indent="-317500" lvl="1" marL="914400" rtl="0" algn="l">
              <a:spcBef>
                <a:spcPts val="0"/>
              </a:spcBef>
              <a:spcAft>
                <a:spcPts val="0"/>
              </a:spcAft>
              <a:buClr>
                <a:srgbClr val="737373"/>
              </a:buClr>
              <a:buSzPts val="1400"/>
              <a:buChar char="○"/>
            </a:pPr>
            <a:r>
              <a:rPr lang="en"/>
              <a:t>Good for me to collect your emails (in case I have announcements or mess up during discussion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Defining classes</a:t>
            </a:r>
            <a:endParaRPr/>
          </a:p>
        </p:txBody>
      </p:sp>
      <p:sp>
        <p:nvSpPr>
          <p:cNvPr id="104" name="Google Shape;104;p16"/>
          <p:cNvSpPr txBox="1"/>
          <p:nvPr>
            <p:ph idx="1" type="body"/>
          </p:nvPr>
        </p:nvSpPr>
        <p:spPr>
          <a:xfrm>
            <a:off x="341025" y="1185575"/>
            <a:ext cx="8222100" cy="335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class definition</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public class IntList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 instance variables</a:t>
            </a:r>
            <a:endParaRPr sz="1400">
              <a:solidFill>
                <a:srgbClr val="434343"/>
              </a:solidFill>
              <a:latin typeface="Consolas"/>
              <a:ea typeface="Consolas"/>
              <a:cs typeface="Consolas"/>
              <a:sym typeface="Consolas"/>
            </a:endParaRPr>
          </a:p>
          <a:p>
            <a:pPr indent="45720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int </a:t>
            </a:r>
            <a:r>
              <a:rPr lang="en" sz="1400">
                <a:solidFill>
                  <a:srgbClr val="434343"/>
                </a:solidFill>
                <a:latin typeface="Consolas"/>
                <a:ea typeface="Consolas"/>
                <a:cs typeface="Consolas"/>
                <a:sym typeface="Consolas"/>
              </a:rPr>
              <a:t>head</a:t>
            </a:r>
            <a:r>
              <a:rPr lang="en"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45720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IntList tail;	</a:t>
            </a:r>
            <a:endParaRPr sz="1400">
              <a:solidFill>
                <a:srgbClr val="434343"/>
              </a:solidFill>
              <a:latin typeface="Consolas"/>
              <a:ea typeface="Consolas"/>
              <a:cs typeface="Consolas"/>
              <a:sym typeface="Consolas"/>
            </a:endParaRPr>
          </a:p>
          <a:p>
            <a:pPr indent="457200" lvl="0" marL="0" rtl="0" algn="l">
              <a:lnSpc>
                <a:spcPct val="100000"/>
              </a:lnSpc>
              <a:spcBef>
                <a:spcPts val="0"/>
              </a:spcBef>
              <a:spcAft>
                <a:spcPts val="0"/>
              </a:spcAft>
              <a:buNone/>
            </a:pPr>
            <a:r>
              <a:t/>
            </a:r>
            <a:endParaRPr sz="1400">
              <a:solidFill>
                <a:srgbClr val="434343"/>
              </a:solidFill>
              <a:latin typeface="Consolas"/>
              <a:ea typeface="Consolas"/>
              <a:cs typeface="Consolas"/>
              <a:sym typeface="Consolas"/>
            </a:endParaRPr>
          </a:p>
          <a:p>
            <a:pPr indent="45720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constructors, which will create IntList objects</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public IntList()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public IntList(int value, IntList tail)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 you can create methods that use the instance variables!</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public void insert(int val)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	public void removeLast() {...}</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0" rtl="0" algn="l">
              <a:spcBef>
                <a:spcPts val="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Java’s Types</a:t>
            </a:r>
            <a:endParaRPr/>
          </a:p>
        </p:txBody>
      </p:sp>
      <p:sp>
        <p:nvSpPr>
          <p:cNvPr id="110" name="Google Shape;110;p17"/>
          <p:cNvSpPr txBox="1"/>
          <p:nvPr>
            <p:ph idx="1" type="body"/>
          </p:nvPr>
        </p:nvSpPr>
        <p:spPr>
          <a:xfrm>
            <a:off x="406450" y="1292975"/>
            <a:ext cx="4134900" cy="12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Primitives:</a:t>
            </a:r>
            <a:endParaRPr/>
          </a:p>
          <a:p>
            <a:pPr indent="-342900" lvl="0" marL="457200" rtl="0" algn="l">
              <a:spcBef>
                <a:spcPts val="1600"/>
              </a:spcBef>
              <a:spcAft>
                <a:spcPts val="0"/>
              </a:spcAft>
              <a:buSzPts val="1800"/>
              <a:buChar char="●"/>
            </a:pPr>
            <a:r>
              <a:rPr lang="en"/>
              <a:t>byte, short, long, int, double, float, char, boolean</a:t>
            </a:r>
            <a:endParaRPr/>
          </a:p>
        </p:txBody>
      </p:sp>
      <p:sp>
        <p:nvSpPr>
          <p:cNvPr id="111" name="Google Shape;111;p17"/>
          <p:cNvSpPr txBox="1"/>
          <p:nvPr>
            <p:ph idx="1" type="body"/>
          </p:nvPr>
        </p:nvSpPr>
        <p:spPr>
          <a:xfrm>
            <a:off x="4697400" y="1357188"/>
            <a:ext cx="4134900" cy="12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342900" lvl="0" marL="457200" rtl="0" algn="l">
              <a:spcBef>
                <a:spcPts val="1600"/>
              </a:spcBef>
              <a:spcAft>
                <a:spcPts val="0"/>
              </a:spcAft>
              <a:buSzPts val="1800"/>
              <a:buChar char="●"/>
            </a:pPr>
            <a:r>
              <a:rPr lang="en"/>
              <a:t>Everything else! </a:t>
            </a:r>
            <a:endParaRPr/>
          </a:p>
          <a:p>
            <a:pPr indent="-342900" lvl="0" marL="457200" rtl="0" algn="l">
              <a:spcBef>
                <a:spcPts val="0"/>
              </a:spcBef>
              <a:spcAft>
                <a:spcPts val="0"/>
              </a:spcAft>
              <a:buSzPts val="1800"/>
              <a:buChar char="●"/>
            </a:pPr>
            <a:r>
              <a:rPr lang="en"/>
              <a:t>Objects, arrays, Strings, etc.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
                                        <p:tgtEl>
                                          <p:spTgt spid="11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Box and Pointer Diagrams</a:t>
            </a:r>
            <a:endParaRPr sz="1200"/>
          </a:p>
        </p:txBody>
      </p:sp>
      <p:sp>
        <p:nvSpPr>
          <p:cNvPr id="117" name="Google Shape;117;p18"/>
          <p:cNvSpPr txBox="1"/>
          <p:nvPr>
            <p:ph idx="1" type="body"/>
          </p:nvPr>
        </p:nvSpPr>
        <p:spPr>
          <a:xfrm>
            <a:off x="460950" y="1226363"/>
            <a:ext cx="8222100" cy="1117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Box and Pointers are the 61B equivalent of 61A’s environment diagram</a:t>
            </a:r>
            <a:endParaRPr/>
          </a:p>
          <a:p>
            <a:pPr indent="-342900" lvl="0" marL="457200" marR="0" rtl="0" algn="l">
              <a:lnSpc>
                <a:spcPct val="115000"/>
              </a:lnSpc>
              <a:spcBef>
                <a:spcPts val="0"/>
              </a:spcBef>
              <a:spcAft>
                <a:spcPts val="0"/>
              </a:spcAft>
              <a:buSzPts val="1800"/>
              <a:buChar char="●"/>
            </a:pPr>
            <a:r>
              <a:rPr lang="en"/>
              <a:t>They are crucial to helping us keep track of what goes on in a program: </a:t>
            </a:r>
            <a:r>
              <a:rPr b="1" lang="en"/>
              <a:t>use them!</a:t>
            </a:r>
            <a:endParaRPr b="1"/>
          </a:p>
          <a:p>
            <a:pPr indent="0" lvl="0" marL="0" marR="0" rtl="0" algn="l">
              <a:lnSpc>
                <a:spcPct val="115000"/>
              </a:lnSpc>
              <a:spcBef>
                <a:spcPts val="1600"/>
              </a:spcBef>
              <a:spcAft>
                <a:spcPts val="1600"/>
              </a:spcAft>
              <a:buNone/>
            </a:pPr>
            <a:r>
              <a:t/>
            </a:r>
            <a:endParaRPr b="1"/>
          </a:p>
        </p:txBody>
      </p:sp>
      <p:sp>
        <p:nvSpPr>
          <p:cNvPr id="118" name="Google Shape;118;p18"/>
          <p:cNvSpPr/>
          <p:nvPr/>
        </p:nvSpPr>
        <p:spPr>
          <a:xfrm>
            <a:off x="903525" y="3639275"/>
            <a:ext cx="523500" cy="523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29</a:t>
            </a:r>
            <a:endParaRPr/>
          </a:p>
        </p:txBody>
      </p:sp>
      <p:sp>
        <p:nvSpPr>
          <p:cNvPr id="119" name="Google Shape;119;p18"/>
          <p:cNvSpPr txBox="1"/>
          <p:nvPr/>
        </p:nvSpPr>
        <p:spPr>
          <a:xfrm>
            <a:off x="903525" y="3272800"/>
            <a:ext cx="5235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 x</a:t>
            </a:r>
            <a:endParaRPr/>
          </a:p>
        </p:txBody>
      </p:sp>
      <p:sp>
        <p:nvSpPr>
          <p:cNvPr id="120" name="Google Shape;120;p18"/>
          <p:cNvSpPr txBox="1"/>
          <p:nvPr/>
        </p:nvSpPr>
        <p:spPr>
          <a:xfrm>
            <a:off x="524025" y="2496400"/>
            <a:ext cx="1789800" cy="36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lt2"/>
                </a:solidFill>
                <a:latin typeface="Courier New"/>
                <a:ea typeface="Courier New"/>
                <a:cs typeface="Courier New"/>
                <a:sym typeface="Courier New"/>
              </a:rPr>
              <a:t>int x = 29;</a:t>
            </a:r>
            <a:endParaRPr b="1" sz="1800">
              <a:solidFill>
                <a:schemeClr val="lt2"/>
              </a:solidFill>
              <a:latin typeface="Courier New"/>
              <a:ea typeface="Courier New"/>
              <a:cs typeface="Courier New"/>
              <a:sym typeface="Courier New"/>
            </a:endParaRPr>
          </a:p>
          <a:p>
            <a:pPr indent="0" lvl="0" marL="0" rtl="0" algn="l">
              <a:spcBef>
                <a:spcPts val="1600"/>
              </a:spcBef>
              <a:spcAft>
                <a:spcPts val="0"/>
              </a:spcAft>
              <a:buNone/>
            </a:pPr>
            <a:r>
              <a:t/>
            </a:r>
            <a:endParaRPr/>
          </a:p>
        </p:txBody>
      </p:sp>
      <p:sp>
        <p:nvSpPr>
          <p:cNvPr id="121" name="Google Shape;121;p18"/>
          <p:cNvSpPr txBox="1"/>
          <p:nvPr/>
        </p:nvSpPr>
        <p:spPr>
          <a:xfrm>
            <a:off x="3278900" y="2525750"/>
            <a:ext cx="3590700" cy="41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lt2"/>
                </a:solidFill>
                <a:latin typeface="Courier New"/>
                <a:ea typeface="Courier New"/>
                <a:cs typeface="Courier New"/>
                <a:sym typeface="Courier New"/>
              </a:rPr>
              <a:t>int[] arr = new int[3];</a:t>
            </a:r>
            <a:endParaRPr b="1" sz="1800">
              <a:solidFill>
                <a:schemeClr val="lt2"/>
              </a:solidFill>
              <a:latin typeface="Courier New"/>
              <a:ea typeface="Courier New"/>
              <a:cs typeface="Courier New"/>
              <a:sym typeface="Courier New"/>
            </a:endParaRPr>
          </a:p>
          <a:p>
            <a:pPr indent="0" lvl="0" marL="0" rtl="0" algn="l">
              <a:spcBef>
                <a:spcPts val="1600"/>
              </a:spcBef>
              <a:spcAft>
                <a:spcPts val="0"/>
              </a:spcAft>
              <a:buNone/>
            </a:pPr>
            <a:r>
              <a:t/>
            </a:r>
            <a:endParaRPr/>
          </a:p>
        </p:txBody>
      </p:sp>
      <p:sp>
        <p:nvSpPr>
          <p:cNvPr id="122" name="Google Shape;122;p18"/>
          <p:cNvSpPr txBox="1"/>
          <p:nvPr/>
        </p:nvSpPr>
        <p:spPr>
          <a:xfrm>
            <a:off x="3390200" y="3639250"/>
            <a:ext cx="523500" cy="52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23" name="Google Shape;123;p18"/>
          <p:cNvCxnSpPr/>
          <p:nvPr/>
        </p:nvCxnSpPr>
        <p:spPr>
          <a:xfrm flipH="1" rot="10800000">
            <a:off x="3638800" y="3894400"/>
            <a:ext cx="654300" cy="132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18"/>
          <p:cNvSpPr/>
          <p:nvPr/>
        </p:nvSpPr>
        <p:spPr>
          <a:xfrm>
            <a:off x="4397950" y="3639250"/>
            <a:ext cx="523500" cy="523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5" name="Google Shape;125;p18"/>
          <p:cNvSpPr/>
          <p:nvPr/>
        </p:nvSpPr>
        <p:spPr>
          <a:xfrm>
            <a:off x="4921450" y="3639275"/>
            <a:ext cx="523500" cy="523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6" name="Google Shape;126;p18"/>
          <p:cNvSpPr/>
          <p:nvPr/>
        </p:nvSpPr>
        <p:spPr>
          <a:xfrm>
            <a:off x="5444950" y="3639275"/>
            <a:ext cx="523500" cy="523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7" name="Google Shape;127;p18"/>
          <p:cNvSpPr txBox="1"/>
          <p:nvPr/>
        </p:nvSpPr>
        <p:spPr>
          <a:xfrm>
            <a:off x="3278900" y="3277625"/>
            <a:ext cx="9357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 ] arr</a:t>
            </a:r>
            <a:endParaRPr/>
          </a:p>
        </p:txBody>
      </p:sp>
      <p:sp>
        <p:nvSpPr>
          <p:cNvPr id="128" name="Google Shape;128;p18"/>
          <p:cNvSpPr/>
          <p:nvPr/>
        </p:nvSpPr>
        <p:spPr>
          <a:xfrm rot="10800000">
            <a:off x="6177900" y="3429925"/>
            <a:ext cx="1400400" cy="6543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nvSpPr>
        <p:spPr>
          <a:xfrm>
            <a:off x="6609800" y="2343575"/>
            <a:ext cx="2146500" cy="10077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We didn’t specify what integers are going in the array, so Java initializes it with the default value 0</a:t>
            </a:r>
            <a:endParaRPr/>
          </a:p>
        </p:txBody>
      </p:sp>
      <p:sp>
        <p:nvSpPr>
          <p:cNvPr id="130" name="Google Shape;130;p18"/>
          <p:cNvSpPr txBox="1"/>
          <p:nvPr/>
        </p:nvSpPr>
        <p:spPr>
          <a:xfrm>
            <a:off x="243525" y="4337700"/>
            <a:ext cx="20703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Primitives go in the box</a:t>
            </a:r>
            <a:endParaRPr>
              <a:solidFill>
                <a:srgbClr val="FF0000"/>
              </a:solidFill>
            </a:endParaRPr>
          </a:p>
        </p:txBody>
      </p:sp>
      <p:sp>
        <p:nvSpPr>
          <p:cNvPr id="131" name="Google Shape;131;p18"/>
          <p:cNvSpPr txBox="1"/>
          <p:nvPr/>
        </p:nvSpPr>
        <p:spPr>
          <a:xfrm>
            <a:off x="3390200" y="4337700"/>
            <a:ext cx="44406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Reference types are referenced via pointers</a:t>
            </a:r>
            <a:endParaRPr>
              <a:solidFill>
                <a:srgbClr val="FF0000"/>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is pass by </a:t>
            </a:r>
            <a:r>
              <a:rPr b="1" lang="en"/>
              <a:t>value</a:t>
            </a:r>
            <a:endParaRPr b="1"/>
          </a:p>
        </p:txBody>
      </p:sp>
      <p:sp>
        <p:nvSpPr>
          <p:cNvPr id="137" name="Google Shape;137;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8" name="Google Shape;138;p19"/>
          <p:cNvSpPr txBox="1"/>
          <p:nvPr/>
        </p:nvSpPr>
        <p:spPr>
          <a:xfrm>
            <a:off x="285750" y="1017800"/>
            <a:ext cx="8572500" cy="19233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lt2"/>
                </a:solidFill>
                <a:latin typeface="Roboto"/>
                <a:ea typeface="Roboto"/>
                <a:cs typeface="Roboto"/>
                <a:sym typeface="Roboto"/>
              </a:rPr>
              <a:t>Golden Rule of Equals </a:t>
            </a:r>
            <a:r>
              <a:rPr lang="en" sz="1800">
                <a:solidFill>
                  <a:schemeClr val="lt2"/>
                </a:solidFill>
                <a:latin typeface="Roboto"/>
                <a:ea typeface="Roboto"/>
                <a:cs typeface="Roboto"/>
                <a:sym typeface="Roboto"/>
              </a:rPr>
              <a:t>AKA pass-by-value</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When you do “a = b”, you always copy the </a:t>
            </a:r>
            <a:r>
              <a:rPr b="1" lang="en" sz="1800">
                <a:solidFill>
                  <a:schemeClr val="lt2"/>
                </a:solidFill>
                <a:latin typeface="Roboto"/>
                <a:ea typeface="Roboto"/>
                <a:cs typeface="Roboto"/>
                <a:sym typeface="Roboto"/>
              </a:rPr>
              <a:t>bits </a:t>
            </a:r>
            <a:r>
              <a:rPr lang="en" sz="1800">
                <a:solidFill>
                  <a:schemeClr val="lt2"/>
                </a:solidFill>
                <a:latin typeface="Roboto"/>
                <a:ea typeface="Roboto"/>
                <a:cs typeface="Roboto"/>
                <a:sym typeface="Roboto"/>
              </a:rPr>
              <a:t>(whatever is inside the box) of b into a.</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b="1" lang="en" sz="1800">
                <a:solidFill>
                  <a:schemeClr val="lt2"/>
                </a:solidFill>
                <a:latin typeface="Roboto"/>
                <a:ea typeface="Roboto"/>
                <a:cs typeface="Roboto"/>
                <a:sym typeface="Roboto"/>
              </a:rPr>
              <a:t>For primitives: </a:t>
            </a:r>
            <a:r>
              <a:rPr lang="en" sz="1800">
                <a:solidFill>
                  <a:schemeClr val="lt2"/>
                </a:solidFill>
                <a:latin typeface="Roboto"/>
                <a:ea typeface="Roboto"/>
                <a:cs typeface="Roboto"/>
                <a:sym typeface="Roboto"/>
              </a:rPr>
              <a:t>Directly copy the value inside b to a.</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b="1" lang="en" sz="1800">
                <a:solidFill>
                  <a:schemeClr val="lt2"/>
                </a:solidFill>
                <a:latin typeface="Roboto"/>
                <a:ea typeface="Roboto"/>
                <a:cs typeface="Roboto"/>
                <a:sym typeface="Roboto"/>
              </a:rPr>
              <a:t>For Reference types: </a:t>
            </a:r>
            <a:r>
              <a:rPr lang="en" sz="1800">
                <a:solidFill>
                  <a:schemeClr val="lt2"/>
                </a:solidFill>
                <a:latin typeface="Roboto"/>
                <a:ea typeface="Roboto"/>
                <a:cs typeface="Roboto"/>
                <a:sym typeface="Roboto"/>
              </a:rPr>
              <a:t>Copy the </a:t>
            </a:r>
            <a:r>
              <a:rPr lang="en" sz="1800" u="sng">
                <a:solidFill>
                  <a:schemeClr val="lt2"/>
                </a:solidFill>
                <a:latin typeface="Roboto"/>
                <a:ea typeface="Roboto"/>
                <a:cs typeface="Roboto"/>
                <a:sym typeface="Roboto"/>
              </a:rPr>
              <a:t>memory address</a:t>
            </a:r>
            <a:r>
              <a:rPr lang="en" sz="1800">
                <a:solidFill>
                  <a:schemeClr val="lt2"/>
                </a:solidFill>
                <a:latin typeface="Roboto"/>
                <a:ea typeface="Roboto"/>
                <a:cs typeface="Roboto"/>
                <a:sym typeface="Roboto"/>
              </a:rPr>
              <a:t> of b into a.</a:t>
            </a:r>
            <a:endParaRPr sz="1800">
              <a:solidFill>
                <a:schemeClr val="lt2"/>
              </a:solidFill>
              <a:latin typeface="Roboto"/>
              <a:ea typeface="Roboto"/>
              <a:cs typeface="Roboto"/>
              <a:sym typeface="Roboto"/>
            </a:endParaRPr>
          </a:p>
          <a:p>
            <a:pPr indent="-342900" lvl="1" marL="9144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Also can say “copies the pointer in b to a”</a:t>
            </a:r>
            <a:endParaRPr/>
          </a:p>
        </p:txBody>
      </p:sp>
      <p:sp>
        <p:nvSpPr>
          <p:cNvPr id="139" name="Google Shape;139;p19"/>
          <p:cNvSpPr txBox="1"/>
          <p:nvPr/>
        </p:nvSpPr>
        <p:spPr>
          <a:xfrm>
            <a:off x="311700" y="3190100"/>
            <a:ext cx="2814000" cy="84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Consolas"/>
                <a:ea typeface="Consolas"/>
                <a:cs typeface="Consolas"/>
                <a:sym typeface="Consolas"/>
              </a:rPr>
              <a:t>int x = 29;</a:t>
            </a:r>
            <a:endParaRPr b="1">
              <a:latin typeface="Consolas"/>
              <a:ea typeface="Consolas"/>
              <a:cs typeface="Consolas"/>
              <a:sym typeface="Consolas"/>
            </a:endParaRPr>
          </a:p>
          <a:p>
            <a:pPr indent="0" lvl="0" marL="0" rtl="0" algn="l">
              <a:spcBef>
                <a:spcPts val="1600"/>
              </a:spcBef>
              <a:spcAft>
                <a:spcPts val="0"/>
              </a:spcAft>
              <a:buNone/>
            </a:pPr>
            <a:r>
              <a:rPr b="1" lang="en">
                <a:latin typeface="Consolas"/>
                <a:ea typeface="Consolas"/>
                <a:cs typeface="Consolas"/>
                <a:sym typeface="Consolas"/>
              </a:rPr>
              <a:t>int y = x;</a:t>
            </a:r>
            <a:endParaRPr b="1">
              <a:latin typeface="Consolas"/>
              <a:ea typeface="Consolas"/>
              <a:cs typeface="Consolas"/>
              <a:sym typeface="Consolas"/>
            </a:endParaRPr>
          </a:p>
        </p:txBody>
      </p:sp>
      <p:sp>
        <p:nvSpPr>
          <p:cNvPr id="140" name="Google Shape;140;p19"/>
          <p:cNvSpPr txBox="1"/>
          <p:nvPr/>
        </p:nvSpPr>
        <p:spPr>
          <a:xfrm>
            <a:off x="3222500" y="3190100"/>
            <a:ext cx="2814000" cy="84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latin typeface="Consolas"/>
                <a:ea typeface="Consolas"/>
                <a:cs typeface="Consolas"/>
                <a:sym typeface="Consolas"/>
              </a:rPr>
              <a:t>int[] arr1 = new int[3];</a:t>
            </a:r>
            <a:endParaRPr b="1">
              <a:latin typeface="Consolas"/>
              <a:ea typeface="Consolas"/>
              <a:cs typeface="Consolas"/>
              <a:sym typeface="Consolas"/>
            </a:endParaRPr>
          </a:p>
          <a:p>
            <a:pPr indent="0" lvl="0" marL="0" rtl="0" algn="l">
              <a:lnSpc>
                <a:spcPct val="115000"/>
              </a:lnSpc>
              <a:spcBef>
                <a:spcPts val="1600"/>
              </a:spcBef>
              <a:spcAft>
                <a:spcPts val="1600"/>
              </a:spcAft>
              <a:buNone/>
            </a:pPr>
            <a:r>
              <a:rPr b="1" lang="en">
                <a:latin typeface="Consolas"/>
                <a:ea typeface="Consolas"/>
                <a:cs typeface="Consolas"/>
                <a:sym typeface="Consolas"/>
              </a:rPr>
              <a:t>int[] arr2 = arr1;</a:t>
            </a:r>
            <a:endParaRPr b="1">
              <a:latin typeface="Consolas"/>
              <a:ea typeface="Consolas"/>
              <a:cs typeface="Consolas"/>
              <a:sym typeface="Consolas"/>
            </a:endParaRPr>
          </a:p>
        </p:txBody>
      </p:sp>
      <p:sp>
        <p:nvSpPr>
          <p:cNvPr id="141" name="Google Shape;141;p19"/>
          <p:cNvSpPr/>
          <p:nvPr/>
        </p:nvSpPr>
        <p:spPr>
          <a:xfrm>
            <a:off x="1691650" y="3753325"/>
            <a:ext cx="523500" cy="523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29</a:t>
            </a:r>
            <a:endParaRPr/>
          </a:p>
        </p:txBody>
      </p:sp>
      <p:sp>
        <p:nvSpPr>
          <p:cNvPr id="142" name="Google Shape;142;p19"/>
          <p:cNvSpPr txBox="1"/>
          <p:nvPr/>
        </p:nvSpPr>
        <p:spPr>
          <a:xfrm>
            <a:off x="1691650" y="3386850"/>
            <a:ext cx="5235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 x</a:t>
            </a:r>
            <a:endParaRPr/>
          </a:p>
        </p:txBody>
      </p:sp>
      <p:sp>
        <p:nvSpPr>
          <p:cNvPr id="143" name="Google Shape;143;p19"/>
          <p:cNvSpPr/>
          <p:nvPr/>
        </p:nvSpPr>
        <p:spPr>
          <a:xfrm>
            <a:off x="2559575" y="3753325"/>
            <a:ext cx="523500" cy="523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19"/>
          <p:cNvSpPr txBox="1"/>
          <p:nvPr/>
        </p:nvSpPr>
        <p:spPr>
          <a:xfrm>
            <a:off x="2559575" y="3386850"/>
            <a:ext cx="5235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 y</a:t>
            </a:r>
            <a:endParaRPr/>
          </a:p>
        </p:txBody>
      </p:sp>
      <p:sp>
        <p:nvSpPr>
          <p:cNvPr id="145" name="Google Shape;145;p19"/>
          <p:cNvSpPr txBox="1"/>
          <p:nvPr/>
        </p:nvSpPr>
        <p:spPr>
          <a:xfrm>
            <a:off x="5899750" y="3313700"/>
            <a:ext cx="523500" cy="52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6907500" y="3313700"/>
            <a:ext cx="523500" cy="523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47" name="Google Shape;147;p19"/>
          <p:cNvSpPr/>
          <p:nvPr/>
        </p:nvSpPr>
        <p:spPr>
          <a:xfrm>
            <a:off x="7431000" y="3313725"/>
            <a:ext cx="523500" cy="523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48" name="Google Shape;148;p19"/>
          <p:cNvSpPr/>
          <p:nvPr/>
        </p:nvSpPr>
        <p:spPr>
          <a:xfrm>
            <a:off x="7954500" y="3313725"/>
            <a:ext cx="523500" cy="523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49" name="Google Shape;149;p19"/>
          <p:cNvSpPr txBox="1"/>
          <p:nvPr/>
        </p:nvSpPr>
        <p:spPr>
          <a:xfrm>
            <a:off x="5788450" y="2952075"/>
            <a:ext cx="9357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 ] arr1</a:t>
            </a:r>
            <a:endParaRPr/>
          </a:p>
        </p:txBody>
      </p:sp>
      <p:cxnSp>
        <p:nvCxnSpPr>
          <p:cNvPr id="150" name="Google Shape;150;p19"/>
          <p:cNvCxnSpPr/>
          <p:nvPr/>
        </p:nvCxnSpPr>
        <p:spPr>
          <a:xfrm flipH="1" rot="10800000">
            <a:off x="6144850" y="3568850"/>
            <a:ext cx="654300" cy="132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19"/>
          <p:cNvSpPr txBox="1"/>
          <p:nvPr/>
        </p:nvSpPr>
        <p:spPr>
          <a:xfrm>
            <a:off x="5899750" y="4209800"/>
            <a:ext cx="523500" cy="52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txBox="1"/>
          <p:nvPr/>
        </p:nvSpPr>
        <p:spPr>
          <a:xfrm>
            <a:off x="5788450" y="3873050"/>
            <a:ext cx="9357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 ] arr2</a:t>
            </a:r>
            <a:endParaRPr/>
          </a:p>
        </p:txBody>
      </p:sp>
      <p:cxnSp>
        <p:nvCxnSpPr>
          <p:cNvPr id="153" name="Google Shape;153;p19"/>
          <p:cNvCxnSpPr>
            <a:endCxn id="146" idx="1"/>
          </p:cNvCxnSpPr>
          <p:nvPr/>
        </p:nvCxnSpPr>
        <p:spPr>
          <a:xfrm flipH="1" rot="10800000">
            <a:off x="6256200" y="3575450"/>
            <a:ext cx="651300" cy="95250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19"/>
          <p:cNvSpPr/>
          <p:nvPr/>
        </p:nvSpPr>
        <p:spPr>
          <a:xfrm>
            <a:off x="2559575" y="3753325"/>
            <a:ext cx="523500" cy="523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0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553000" y="292400"/>
            <a:ext cx="8222100" cy="767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arenR"/>
            </a:pPr>
            <a:r>
              <a:rPr lang="en"/>
              <a:t>Pass by What?</a:t>
            </a:r>
            <a:endParaRPr/>
          </a:p>
        </p:txBody>
      </p:sp>
      <p:pic>
        <p:nvPicPr>
          <p:cNvPr id="160" name="Google Shape;160;p20"/>
          <p:cNvPicPr preferRelativeResize="0"/>
          <p:nvPr/>
        </p:nvPicPr>
        <p:blipFill>
          <a:blip r:embed="rId3">
            <a:alphaModFix/>
          </a:blip>
          <a:stretch>
            <a:fillRect/>
          </a:stretch>
        </p:blipFill>
        <p:spPr>
          <a:xfrm>
            <a:off x="222500" y="1060100"/>
            <a:ext cx="6576694" cy="4017949"/>
          </a:xfrm>
          <a:prstGeom prst="rect">
            <a:avLst/>
          </a:prstGeom>
          <a:noFill/>
          <a:ln>
            <a:noFill/>
          </a:ln>
        </p:spPr>
      </p:pic>
      <p:sp>
        <p:nvSpPr>
          <p:cNvPr id="161" name="Google Shape;161;p20"/>
          <p:cNvSpPr/>
          <p:nvPr/>
        </p:nvSpPr>
        <p:spPr>
          <a:xfrm>
            <a:off x="553000" y="2761525"/>
            <a:ext cx="5915700" cy="11517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4554550" y="2990475"/>
            <a:ext cx="602100" cy="157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txBox="1"/>
          <p:nvPr/>
        </p:nvSpPr>
        <p:spPr>
          <a:xfrm>
            <a:off x="7056125" y="2217500"/>
            <a:ext cx="18651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Java Visualizer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Static Variables/Methods</a:t>
            </a:r>
            <a:endParaRPr/>
          </a:p>
        </p:txBody>
      </p:sp>
      <p:sp>
        <p:nvSpPr>
          <p:cNvPr id="169" name="Google Shape;169;p21"/>
          <p:cNvSpPr txBox="1"/>
          <p:nvPr>
            <p:ph idx="1" type="body"/>
          </p:nvPr>
        </p:nvSpPr>
        <p:spPr>
          <a:xfrm>
            <a:off x="311700" y="1006200"/>
            <a:ext cx="5136900" cy="313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Static == belong to the </a:t>
            </a:r>
            <a:r>
              <a:rPr b="1" lang="en"/>
              <a:t>class</a:t>
            </a:r>
            <a:endParaRPr b="1"/>
          </a:p>
          <a:p>
            <a:pPr indent="-342900" lvl="0" marL="457200" rtl="0" algn="l">
              <a:spcBef>
                <a:spcPts val="0"/>
              </a:spcBef>
              <a:spcAft>
                <a:spcPts val="0"/>
              </a:spcAft>
              <a:buSzPts val="1800"/>
              <a:buChar char="●"/>
            </a:pPr>
            <a:r>
              <a:rPr lang="en"/>
              <a:t>Shared by all instances of the class</a:t>
            </a:r>
            <a:endParaRPr/>
          </a:p>
          <a:p>
            <a:pPr indent="-342900" lvl="0" marL="457200" rtl="0" algn="l">
              <a:spcBef>
                <a:spcPts val="0"/>
              </a:spcBef>
              <a:spcAft>
                <a:spcPts val="0"/>
              </a:spcAft>
              <a:buSzPts val="1800"/>
              <a:buChar char="●"/>
            </a:pPr>
            <a:r>
              <a:rPr lang="en"/>
              <a:t>Doesn’t need to be called from any particular instance and doesn’t need access instance variables.</a:t>
            </a:r>
            <a:endParaRPr/>
          </a:p>
          <a:p>
            <a:pPr indent="-342900" lvl="0" marL="457200" rtl="0" algn="l">
              <a:spcBef>
                <a:spcPts val="0"/>
              </a:spcBef>
              <a:spcAft>
                <a:spcPts val="0"/>
              </a:spcAft>
              <a:buSzPts val="1800"/>
              <a:buChar char="●"/>
            </a:pPr>
            <a:r>
              <a:rPr lang="en"/>
              <a:t>Should be accessed via dot notation with the </a:t>
            </a:r>
            <a:r>
              <a:rPr b="1" lang="en"/>
              <a:t>class</a:t>
            </a:r>
            <a:r>
              <a:rPr lang="en"/>
              <a:t> name, not instance (though instance does work, just bad style)</a:t>
            </a:r>
            <a:endParaRPr/>
          </a:p>
          <a:p>
            <a:pPr indent="-317500" lvl="1" marL="914400" rtl="0" algn="l">
              <a:spcBef>
                <a:spcPts val="0"/>
              </a:spcBef>
              <a:spcAft>
                <a:spcPts val="0"/>
              </a:spcAft>
              <a:buSzPts val="1400"/>
              <a:buChar char="○"/>
            </a:pPr>
            <a:r>
              <a:rPr lang="en"/>
              <a:t>Human.population is better than christine.population</a:t>
            </a:r>
            <a:endParaRPr/>
          </a:p>
          <a:p>
            <a:pPr indent="0" lvl="0" marL="457200" rtl="0" algn="l">
              <a:spcBef>
                <a:spcPts val="1600"/>
              </a:spcBef>
              <a:spcAft>
                <a:spcPts val="1600"/>
              </a:spcAft>
              <a:buNone/>
            </a:pPr>
            <a:r>
              <a:t/>
            </a:r>
            <a:endParaRPr>
              <a:latin typeface="Source Code Pro"/>
              <a:ea typeface="Source Code Pro"/>
              <a:cs typeface="Source Code Pro"/>
              <a:sym typeface="Source Code Pro"/>
            </a:endParaRPr>
          </a:p>
        </p:txBody>
      </p:sp>
      <p:sp>
        <p:nvSpPr>
          <p:cNvPr id="170" name="Google Shape;170;p21"/>
          <p:cNvSpPr txBox="1"/>
          <p:nvPr/>
        </p:nvSpPr>
        <p:spPr>
          <a:xfrm>
            <a:off x="5334125" y="951904"/>
            <a:ext cx="3733500" cy="2265600"/>
          </a:xfrm>
          <a:prstGeom prst="rect">
            <a:avLst/>
          </a:prstGeom>
          <a:solidFill>
            <a:srgbClr val="FFFFFF"/>
          </a:solidFill>
          <a:ln cap="flat" cmpd="sng" w="38100">
            <a:solidFill>
              <a:srgbClr val="CC412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Source Code Pro"/>
                <a:ea typeface="Source Code Pro"/>
                <a:cs typeface="Source Code Pro"/>
                <a:sym typeface="Source Code Pro"/>
              </a:rPr>
              <a:t>public class Human {</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public String name;</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public int age;</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public static int population; </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public void happyBirthday() {...}</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public static void getPopulation() {...}</a:t>
            </a:r>
            <a:endParaRPr sz="1100">
              <a:latin typeface="Source Code Pro"/>
              <a:ea typeface="Source Code Pro"/>
              <a:cs typeface="Source Code Pro"/>
              <a:sym typeface="Source Code Pro"/>
            </a:endParaRPr>
          </a:p>
          <a:p>
            <a:pPr indent="0" lvl="0" marL="0" rtl="0" algn="l">
              <a:spcBef>
                <a:spcPts val="0"/>
              </a:spcBef>
              <a:spcAft>
                <a:spcPts val="0"/>
              </a:spcAft>
              <a:buNone/>
            </a:pPr>
            <a:r>
              <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public static void main(String[] args) {</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Human christine = new Human();</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  }</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10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1000"/>
                                        <p:tgtEl>
                                          <p:spTgt spid="1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Effect filter="fade" transition="in">
                                      <p:cBhvr>
                                        <p:cTn dur="1000"/>
                                        <p:tgtEl>
                                          <p:spTgt spid="16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