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5143500" cx="9144000"/>
  <p:notesSz cx="6858000" cy="9144000"/>
  <p:embeddedFontLst>
    <p:embeddedFont>
      <p:font typeface="Roboto"/>
      <p:regular r:id="rId72"/>
      <p:bold r:id="rId73"/>
      <p:italic r:id="rId74"/>
      <p:boldItalic r:id="rId75"/>
    </p:embeddedFont>
    <p:embeddedFont>
      <p:font typeface="Roboto Mono"/>
      <p:regular r:id="rId76"/>
      <p:bold r:id="rId77"/>
      <p:italic r:id="rId78"/>
      <p:boldItalic r:id="rId79"/>
    </p:embeddedFont>
    <p:embeddedFont>
      <p:font typeface="Open Sans"/>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091E87C-3B37-4A72-A871-6B5124DC80BD}">
  <a:tblStyle styleId="{1091E87C-3B37-4A72-A871-6B5124DC80BD}"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3" Type="http://schemas.openxmlformats.org/officeDocument/2006/relationships/font" Target="fonts/OpenSans-boldItalic.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OpenSans-regular.fntdata"/><Relationship Id="rId82" Type="http://schemas.openxmlformats.org/officeDocument/2006/relationships/font" Target="fonts/OpenSans-italic.fntdata"/><Relationship Id="rId81"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bold.fntdata"/><Relationship Id="rId72" Type="http://schemas.openxmlformats.org/officeDocument/2006/relationships/font" Target="fonts/Roboto-regular.fntdata"/><Relationship Id="rId31" Type="http://schemas.openxmlformats.org/officeDocument/2006/relationships/slide" Target="slides/slide25.xml"/><Relationship Id="rId75" Type="http://schemas.openxmlformats.org/officeDocument/2006/relationships/font" Target="fonts/Roboto-boldItalic.fntdata"/><Relationship Id="rId30" Type="http://schemas.openxmlformats.org/officeDocument/2006/relationships/slide" Target="slides/slide24.xml"/><Relationship Id="rId74" Type="http://schemas.openxmlformats.org/officeDocument/2006/relationships/font" Target="fonts/Roboto-italic.fntdata"/><Relationship Id="rId33" Type="http://schemas.openxmlformats.org/officeDocument/2006/relationships/slide" Target="slides/slide27.xml"/><Relationship Id="rId77" Type="http://schemas.openxmlformats.org/officeDocument/2006/relationships/font" Target="fonts/RobotoMono-bold.fntdata"/><Relationship Id="rId32" Type="http://schemas.openxmlformats.org/officeDocument/2006/relationships/slide" Target="slides/slide26.xml"/><Relationship Id="rId76" Type="http://schemas.openxmlformats.org/officeDocument/2006/relationships/font" Target="fonts/RobotoMono-regular.fntdata"/><Relationship Id="rId35" Type="http://schemas.openxmlformats.org/officeDocument/2006/relationships/slide" Target="slides/slide29.xml"/><Relationship Id="rId79" Type="http://schemas.openxmlformats.org/officeDocument/2006/relationships/font" Target="fonts/RobotoMono-boldItalic.fntdata"/><Relationship Id="rId34" Type="http://schemas.openxmlformats.org/officeDocument/2006/relationships/slide" Target="slides/slide28.xml"/><Relationship Id="rId78" Type="http://schemas.openxmlformats.org/officeDocument/2006/relationships/font" Target="fonts/RobotoMono-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43d909a3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43d909a3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43eb39dc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43eb39dc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43d909a3f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43d909a3f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43eb39d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43eb39d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43eb39d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43eb39d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43eb39dc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43eb39dc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43eb39dc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43eb39dc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43eb39dc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43eb39dc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43eb39dc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43eb39dc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543eb39dc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543eb39dc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4ee0b25d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4ee0b25d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543eb39dc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543eb39dc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543eb39dc7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43eb39dc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543eb39dc7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543eb39dc7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543eb39dc7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543eb39dc7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543d909a3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543d909a3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students have already watched lecture, they are probably more familiar with the Insertion and Find Nearest demos, so you can skip those.</a:t>
            </a:r>
            <a:endParaRPr/>
          </a:p>
          <a:p>
            <a:pPr indent="0" lvl="0" marL="0" rtl="0" algn="l">
              <a:spcBef>
                <a:spcPts val="0"/>
              </a:spcBef>
              <a:spcAft>
                <a:spcPts val="0"/>
              </a:spcAft>
              <a:buNone/>
            </a:pPr>
            <a:r>
              <a:rPr lang="en"/>
              <a:t>Feel free to give students another walk through, or wait until you go over 3.2</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Google Shape;672;g543eb39dc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543eb39dc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54e5564a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54e5564a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g54e5564a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54e5564a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54e5564ae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54e5564ae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g543eb39dc7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543eb39dc7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43d909a3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43d909a3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543eb39dc7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543eb39dc7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2" name="Shape 832"/>
        <p:cNvGrpSpPr/>
        <p:nvPr/>
      </p:nvGrpSpPr>
      <p:grpSpPr>
        <a:xfrm>
          <a:off x="0" y="0"/>
          <a:ext cx="0" cy="0"/>
          <a:chOff x="0" y="0"/>
          <a:chExt cx="0" cy="0"/>
        </a:xfrm>
      </p:grpSpPr>
      <p:sp>
        <p:nvSpPr>
          <p:cNvPr id="833" name="Google Shape;833;g543eb39dc7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543eb39dc7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g54413b21e8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54413b21e8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Google Shape;846;g54e5564ae9_0_1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54e5564ae9_0_1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54e5564ae9_0_1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54e5564ae9_0_1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54413b21e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54413b21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g54e5564ae9_0_1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54e5564ae9_0_1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g54e5564ae9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54e5564ae9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g54e5564ae9_0_1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54e5564ae9_0_1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Google Shape;882;g54e5564ae9_0_1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54e5564ae9_0_1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43d909a3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43d909a3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Google Shape;888;g54e5564ae9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54e5564ae9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Google Shape;894;g54e5564ae9_0_1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54e5564ae9_0_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g543eb39dc7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543eb39dc7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note that we use the sqrt((x_2-x_1) ** 2 + (y_2-y_1) ** 2) to calculate the distance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Google Shape;962;g54e5564ae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54e5564ae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note that we use the sqrt((x_2-x_1) ** 2 + (y_2-y_1) ** 2) to calculate the distance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g54413b21e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54413b21e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note that we use the sqrt((x_2-x_1) ** 2 + (y_2-y_1) ** 2) to calculate the distance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4" name="Shape 1084"/>
        <p:cNvGrpSpPr/>
        <p:nvPr/>
      </p:nvGrpSpPr>
      <p:grpSpPr>
        <a:xfrm>
          <a:off x="0" y="0"/>
          <a:ext cx="0" cy="0"/>
          <a:chOff x="0" y="0"/>
          <a:chExt cx="0" cy="0"/>
        </a:xfrm>
      </p:grpSpPr>
      <p:sp>
        <p:nvSpPr>
          <p:cNvPr id="1085" name="Google Shape;1085;g54413b21e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54413b21e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note that we use the sqrt((x_2-x_1) ** 2 + (y_2-y_1) ** 2) to calculate the distance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0" name="Shape 1150"/>
        <p:cNvGrpSpPr/>
        <p:nvPr/>
      </p:nvGrpSpPr>
      <p:grpSpPr>
        <a:xfrm>
          <a:off x="0" y="0"/>
          <a:ext cx="0" cy="0"/>
          <a:chOff x="0" y="0"/>
          <a:chExt cx="0" cy="0"/>
        </a:xfrm>
      </p:grpSpPr>
      <p:sp>
        <p:nvSpPr>
          <p:cNvPr id="1151" name="Google Shape;1151;g54413b21e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54413b21e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8" name="Shape 1218"/>
        <p:cNvGrpSpPr/>
        <p:nvPr/>
      </p:nvGrpSpPr>
      <p:grpSpPr>
        <a:xfrm>
          <a:off x="0" y="0"/>
          <a:ext cx="0" cy="0"/>
          <a:chOff x="0" y="0"/>
          <a:chExt cx="0" cy="0"/>
        </a:xfrm>
      </p:grpSpPr>
      <p:sp>
        <p:nvSpPr>
          <p:cNvPr id="1219" name="Google Shape;1219;g54413b21e8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54413b21e8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right child of (4, 9) is our bad branch</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6" name="Shape 1286"/>
        <p:cNvGrpSpPr/>
        <p:nvPr/>
      </p:nvGrpSpPr>
      <p:grpSpPr>
        <a:xfrm>
          <a:off x="0" y="0"/>
          <a:ext cx="0" cy="0"/>
          <a:chOff x="0" y="0"/>
          <a:chExt cx="0" cy="0"/>
        </a:xfrm>
      </p:grpSpPr>
      <p:sp>
        <p:nvSpPr>
          <p:cNvPr id="1287" name="Google Shape;1287;g54413b21e8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54413b21e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1" name="Shape 1401"/>
        <p:cNvGrpSpPr/>
        <p:nvPr/>
      </p:nvGrpSpPr>
      <p:grpSpPr>
        <a:xfrm>
          <a:off x="0" y="0"/>
          <a:ext cx="0" cy="0"/>
          <a:chOff x="0" y="0"/>
          <a:chExt cx="0" cy="0"/>
        </a:xfrm>
      </p:grpSpPr>
      <p:sp>
        <p:nvSpPr>
          <p:cNvPr id="1402" name="Google Shape;1402;g54413b21e8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54413b21e8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43d909a3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3d909a3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2" name="Shape 1472"/>
        <p:cNvGrpSpPr/>
        <p:nvPr/>
      </p:nvGrpSpPr>
      <p:grpSpPr>
        <a:xfrm>
          <a:off x="0" y="0"/>
          <a:ext cx="0" cy="0"/>
          <a:chOff x="0" y="0"/>
          <a:chExt cx="0" cy="0"/>
        </a:xfrm>
      </p:grpSpPr>
      <p:sp>
        <p:nvSpPr>
          <p:cNvPr id="1473" name="Google Shape;1473;g54413b21e8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54413b21e8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 solution: </a:t>
            </a:r>
            <a:r>
              <a:rPr lang="en" sz="1200">
                <a:latin typeface="Open Sans"/>
                <a:ea typeface="Open Sans"/>
                <a:cs typeface="Open Sans"/>
                <a:sym typeface="Open Sans"/>
              </a:rPr>
              <a:t>Could the right child of (2, 2) give us a better distance? To find out, we drop a perpendicular line on the grid from (3, 6) to  (2, 2), which gets us to the point (3, 5). This would give us a distance of 1, which is better than </a:t>
            </a:r>
            <a:r>
              <a:rPr lang="en" sz="1200">
                <a:latin typeface="Roboto Mono"/>
                <a:ea typeface="Roboto Mono"/>
                <a:cs typeface="Roboto Mono"/>
                <a:sym typeface="Roboto Mono"/>
              </a:rPr>
              <a:t>globalBest.</a:t>
            </a:r>
            <a:r>
              <a:rPr lang="en" sz="1200">
                <a:latin typeface="Open Sans"/>
                <a:ea typeface="Open Sans"/>
                <a:cs typeface="Open Sans"/>
                <a:sym typeface="Open Sans"/>
              </a:rPr>
              <a:t> We traverse this right child, hoping to get a smaller distance.</a:t>
            </a:r>
            <a:r>
              <a:rPr lang="en" sz="1400">
                <a:solidFill>
                  <a:schemeClr val="dk2"/>
                </a:solidFill>
                <a:latin typeface="Open Sans"/>
                <a:ea typeface="Open Sans"/>
                <a:cs typeface="Open Sans"/>
                <a:sym typeface="Open Sans"/>
              </a:rPr>
              <a:t>  ← </a:t>
            </a:r>
            <a:r>
              <a:rPr lang="en" sz="1200">
                <a:highlight>
                  <a:srgbClr val="FFFF00"/>
                </a:highlight>
                <a:latin typeface="Open Sans"/>
                <a:ea typeface="Open Sans"/>
                <a:cs typeface="Open Sans"/>
                <a:sym typeface="Open Sans"/>
              </a:rPr>
              <a:t>the perpendicular line will always pass for good nodes, but since we determined it was worth looking at (since we decided to traverse it), now we need to just consider the good side (which is the right child of (2, 2)).</a:t>
            </a:r>
            <a:endParaRPr sz="1200">
              <a:highlight>
                <a:srgbClr val="FFFF00"/>
              </a:highlight>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1" name="Shape 1551"/>
        <p:cNvGrpSpPr/>
        <p:nvPr/>
      </p:nvGrpSpPr>
      <p:grpSpPr>
        <a:xfrm>
          <a:off x="0" y="0"/>
          <a:ext cx="0" cy="0"/>
          <a:chOff x="0" y="0"/>
          <a:chExt cx="0" cy="0"/>
        </a:xfrm>
      </p:grpSpPr>
      <p:sp>
        <p:nvSpPr>
          <p:cNvPr id="1552" name="Google Shape;1552;g54413b21e8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54413b21e8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(the right child of (2, 2) is yellow, to match the grid)</a:t>
            </a:r>
            <a:endParaRPr/>
          </a:p>
          <a:p>
            <a:pPr indent="0" lvl="0" marL="45720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0" name="Shape 1630"/>
        <p:cNvGrpSpPr/>
        <p:nvPr/>
      </p:nvGrpSpPr>
      <p:grpSpPr>
        <a:xfrm>
          <a:off x="0" y="0"/>
          <a:ext cx="0" cy="0"/>
          <a:chOff x="0" y="0"/>
          <a:chExt cx="0" cy="0"/>
        </a:xfrm>
      </p:grpSpPr>
      <p:sp>
        <p:nvSpPr>
          <p:cNvPr id="1631" name="Google Shape;1631;g54413b21e8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54413b21e8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staff solution doesn’t keep track of parent state, so that’s why our point (2, 6) can have a y-coordinate larger than 5.</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1" name="Shape 1701"/>
        <p:cNvGrpSpPr/>
        <p:nvPr/>
      </p:nvGrpSpPr>
      <p:grpSpPr>
        <a:xfrm>
          <a:off x="0" y="0"/>
          <a:ext cx="0" cy="0"/>
          <a:chOff x="0" y="0"/>
          <a:chExt cx="0" cy="0"/>
        </a:xfrm>
      </p:grpSpPr>
      <p:sp>
        <p:nvSpPr>
          <p:cNvPr id="1702" name="Google Shape;1702;g54e5564ae9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54e5564ae9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staff solution doesn’t keep track of parent state, so that’s why our point (2, 6) can have a y-coordinate larger than 5.</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4" name="Shape 1784"/>
        <p:cNvGrpSpPr/>
        <p:nvPr/>
      </p:nvGrpSpPr>
      <p:grpSpPr>
        <a:xfrm>
          <a:off x="0" y="0"/>
          <a:ext cx="0" cy="0"/>
          <a:chOff x="0" y="0"/>
          <a:chExt cx="0" cy="0"/>
        </a:xfrm>
      </p:grpSpPr>
      <p:sp>
        <p:nvSpPr>
          <p:cNvPr id="1785" name="Google Shape;1785;g54e5564ae9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54e5564ae9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staff solution doesn’t keep track of parent state, so that’s why our point (2, 6) can have a y-coordinate larger than 5.</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7" name="Shape 1867"/>
        <p:cNvGrpSpPr/>
        <p:nvPr/>
      </p:nvGrpSpPr>
      <p:grpSpPr>
        <a:xfrm>
          <a:off x="0" y="0"/>
          <a:ext cx="0" cy="0"/>
          <a:chOff x="0" y="0"/>
          <a:chExt cx="0" cy="0"/>
        </a:xfrm>
      </p:grpSpPr>
      <p:sp>
        <p:nvSpPr>
          <p:cNvPr id="1868" name="Google Shape;1868;g54e5564ae9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9" name="Google Shape;1869;g54e5564ae9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staff solution doesn’t keep track of parent state, so that’s why our point (2, 6) can have a y-coordinate larger than 5.</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0" name="Shape 1950"/>
        <p:cNvGrpSpPr/>
        <p:nvPr/>
      </p:nvGrpSpPr>
      <p:grpSpPr>
        <a:xfrm>
          <a:off x="0" y="0"/>
          <a:ext cx="0" cy="0"/>
          <a:chOff x="0" y="0"/>
          <a:chExt cx="0" cy="0"/>
        </a:xfrm>
      </p:grpSpPr>
      <p:sp>
        <p:nvSpPr>
          <p:cNvPr id="1951" name="Google Shape;1951;g54e5564ae9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2" name="Google Shape;1952;g54e5564ae9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staff solution doesn’t keep track of parent state, so that’s why our point (2, 6) can have a y-coordinate larger than 5.</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3" name="Shape 2033"/>
        <p:cNvGrpSpPr/>
        <p:nvPr/>
      </p:nvGrpSpPr>
      <p:grpSpPr>
        <a:xfrm>
          <a:off x="0" y="0"/>
          <a:ext cx="0" cy="0"/>
          <a:chOff x="0" y="0"/>
          <a:chExt cx="0" cy="0"/>
        </a:xfrm>
      </p:grpSpPr>
      <p:sp>
        <p:nvSpPr>
          <p:cNvPr id="2034" name="Google Shape;2034;g54e5564ae9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5" name="Google Shape;2035;g54e5564ae9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staff solution doesn’t keep track of parent state, so that’s why our point (2, 6) can have a y-coordinate larger than 5.</a:t>
            </a:r>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6" name="Shape 2116"/>
        <p:cNvGrpSpPr/>
        <p:nvPr/>
      </p:nvGrpSpPr>
      <p:grpSpPr>
        <a:xfrm>
          <a:off x="0" y="0"/>
          <a:ext cx="0" cy="0"/>
          <a:chOff x="0" y="0"/>
          <a:chExt cx="0" cy="0"/>
        </a:xfrm>
      </p:grpSpPr>
      <p:sp>
        <p:nvSpPr>
          <p:cNvPr id="2117" name="Google Shape;2117;g54e5564ae9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8" name="Google Shape;2118;g54e5564ae9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staff solution doesn’t keep track of parent state, so that’s why our point (2, 6) can have a y-coordinate larger than 5.</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9" name="Shape 2199"/>
        <p:cNvGrpSpPr/>
        <p:nvPr/>
      </p:nvGrpSpPr>
      <p:grpSpPr>
        <a:xfrm>
          <a:off x="0" y="0"/>
          <a:ext cx="0" cy="0"/>
          <a:chOff x="0" y="0"/>
          <a:chExt cx="0" cy="0"/>
        </a:xfrm>
      </p:grpSpPr>
      <p:sp>
        <p:nvSpPr>
          <p:cNvPr id="2200" name="Google Shape;2200;g54413b21e8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1" name="Google Shape;2201;g54413b21e8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43d909a3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43d909a3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4" name="Shape 2334"/>
        <p:cNvGrpSpPr/>
        <p:nvPr/>
      </p:nvGrpSpPr>
      <p:grpSpPr>
        <a:xfrm>
          <a:off x="0" y="0"/>
          <a:ext cx="0" cy="0"/>
          <a:chOff x="0" y="0"/>
          <a:chExt cx="0" cy="0"/>
        </a:xfrm>
      </p:grpSpPr>
      <p:sp>
        <p:nvSpPr>
          <p:cNvPr id="2335" name="Google Shape;2335;g54413b21e8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6" name="Google Shape;2336;g54413b21e8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8" name="Shape 2478"/>
        <p:cNvGrpSpPr/>
        <p:nvPr/>
      </p:nvGrpSpPr>
      <p:grpSpPr>
        <a:xfrm>
          <a:off x="0" y="0"/>
          <a:ext cx="0" cy="0"/>
          <a:chOff x="0" y="0"/>
          <a:chExt cx="0" cy="0"/>
        </a:xfrm>
      </p:grpSpPr>
      <p:sp>
        <p:nvSpPr>
          <p:cNvPr id="2479" name="Google Shape;2479;g54413b21e8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0" name="Google Shape;2480;g54413b21e8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2" name="Shape 2602"/>
        <p:cNvGrpSpPr/>
        <p:nvPr/>
      </p:nvGrpSpPr>
      <p:grpSpPr>
        <a:xfrm>
          <a:off x="0" y="0"/>
          <a:ext cx="0" cy="0"/>
          <a:chOff x="0" y="0"/>
          <a:chExt cx="0" cy="0"/>
        </a:xfrm>
      </p:grpSpPr>
      <p:sp>
        <p:nvSpPr>
          <p:cNvPr id="2603" name="Google Shape;2603;g54413b21e8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54413b21e8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9" name="Shape 2729"/>
        <p:cNvGrpSpPr/>
        <p:nvPr/>
      </p:nvGrpSpPr>
      <p:grpSpPr>
        <a:xfrm>
          <a:off x="0" y="0"/>
          <a:ext cx="0" cy="0"/>
          <a:chOff x="0" y="0"/>
          <a:chExt cx="0" cy="0"/>
        </a:xfrm>
      </p:grpSpPr>
      <p:sp>
        <p:nvSpPr>
          <p:cNvPr id="2730" name="Google Shape;2730;g54e5564ae9_0_1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54e5564ae9_0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7" name="Shape 2857"/>
        <p:cNvGrpSpPr/>
        <p:nvPr/>
      </p:nvGrpSpPr>
      <p:grpSpPr>
        <a:xfrm>
          <a:off x="0" y="0"/>
          <a:ext cx="0" cy="0"/>
          <a:chOff x="0" y="0"/>
          <a:chExt cx="0" cy="0"/>
        </a:xfrm>
      </p:grpSpPr>
      <p:sp>
        <p:nvSpPr>
          <p:cNvPr id="2858" name="Google Shape;2858;g54e5564ae9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9" name="Google Shape;2859;g54e5564ae9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5" name="Shape 2985"/>
        <p:cNvGrpSpPr/>
        <p:nvPr/>
      </p:nvGrpSpPr>
      <p:grpSpPr>
        <a:xfrm>
          <a:off x="0" y="0"/>
          <a:ext cx="0" cy="0"/>
          <a:chOff x="0" y="0"/>
          <a:chExt cx="0" cy="0"/>
        </a:xfrm>
      </p:grpSpPr>
      <p:sp>
        <p:nvSpPr>
          <p:cNvPr id="2986" name="Google Shape;2986;g543eb39dc7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7" name="Google Shape;2987;g543eb39dc7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43d909a3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43d909a3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43d909a3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43d909a3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43d909a3f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43d909a3f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numbers for the in-order traversal are in increasing order! Note that in-order traversal doesn’t always give us a list of numbers in order - it depends on the tree given.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cs.google.com/presentation/d/1WW56RnFa3g6UJEquuIBymMcu9k2nqLrOE1ZlnTYFebg/edit#slide=id.g54b6045b73_0_38" TargetMode="External"/><Relationship Id="rId4" Type="http://schemas.openxmlformats.org/officeDocument/2006/relationships/hyperlink" Target="https://docs.google.com/presentation/u/1/d/1DNunK22t-4OU_9c-OBgKkMAdly9aZQkWuv_tBkDg1G4/edit?usp=shar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tinyurl.com/cz-disc9-sp19"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ocs.google.com/presentation/d/1lsbD88IP3XzrPkWMQ_SfueEgfiUbxdpo-90Xu_mih5U/edit#slide=id.g54b6d82fee_297_0"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ocs.google.com/presentation/d/1lsbD88IP3XzrPkWMQ_SfueEgfiUbxdpo-90Xu_mih5U/edit#slide=id.g54b6d82fee_297_0"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docs.google.com/presentation/d/1lsbD88IP3XzrPkWMQ_SfueEgfiUbxdpo-90Xu_mih5U/edit#slide=id.g54b6d82fee_297_0"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ocs.google.com/presentation/d/1lsbD88IP3XzrPkWMQ_SfueEgfiUbxdpo-90Xu_mih5U/edit#slide=id.g54b6d82fee_297_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google.com/presentation/d/1lsbD88IP3XzrPkWMQ_SfueEgfiUbxdpo-90Xu_mih5U/edit#slide=id.g54b6d82fee_297_0"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ocs.google.com/presentation/d/1lsbD88IP3XzrPkWMQ_SfueEgfiUbxdpo-90Xu_mih5U/edit#slide=id.g54b6d82fee_297_0"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docs.google.com/presentation/d/1lsbD88IP3XzrPkWMQ_SfueEgfiUbxdpo-90Xu_mih5U/edit#slide=id.g54b6d82fee_297_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docs.google.com/presentation/d/1lsbD88IP3XzrPkWMQ_SfueEgfiUbxdpo-90Xu_mih5U/edit#slide=id.g54b6d82fee_297_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docs.google.com/presentation/d/1lsbD88IP3XzrPkWMQ_SfueEgfiUbxdpo-90Xu_mih5U/edit#slide=id.g54b6d82fee_297_0"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docs.google.com/presentation/d/1lsbD88IP3XzrPkWMQ_SfueEgfiUbxdpo-90Xu_mih5U/edit#slide=id.g54b6d82fee_297_0"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pn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pn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png"/><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png"/><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9: Tree Traversals, Tries, K-D Trees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Christine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a:t>
            </a:r>
            <a:endParaRPr/>
          </a:p>
        </p:txBody>
      </p:sp>
      <p:sp>
        <p:nvSpPr>
          <p:cNvPr id="211" name="Google Shape;211;p22"/>
          <p:cNvSpPr/>
          <p:nvPr/>
        </p:nvSpPr>
        <p:spPr>
          <a:xfrm>
            <a:off x="7203855" y="1225300"/>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212" name="Google Shape;212;p22"/>
          <p:cNvSpPr/>
          <p:nvPr/>
        </p:nvSpPr>
        <p:spPr>
          <a:xfrm>
            <a:off x="7879400" y="1978221"/>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213" name="Google Shape;213;p22"/>
          <p:cNvSpPr/>
          <p:nvPr/>
        </p:nvSpPr>
        <p:spPr>
          <a:xfrm>
            <a:off x="7879400" y="2613498"/>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214" name="Google Shape;214;p22"/>
          <p:cNvSpPr/>
          <p:nvPr/>
        </p:nvSpPr>
        <p:spPr>
          <a:xfrm>
            <a:off x="7879400" y="3248777"/>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215" name="Google Shape;215;p22"/>
          <p:cNvSpPr/>
          <p:nvPr/>
        </p:nvSpPr>
        <p:spPr>
          <a:xfrm>
            <a:off x="7249900" y="3248777"/>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216" name="Google Shape;216;p22"/>
          <p:cNvSpPr/>
          <p:nvPr/>
        </p:nvSpPr>
        <p:spPr>
          <a:xfrm>
            <a:off x="8508900" y="3248777"/>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217" name="Google Shape;217;p22"/>
          <p:cNvSpPr/>
          <p:nvPr/>
        </p:nvSpPr>
        <p:spPr>
          <a:xfrm>
            <a:off x="7879400" y="3798102"/>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218" name="Google Shape;218;p22"/>
          <p:cNvSpPr/>
          <p:nvPr/>
        </p:nvSpPr>
        <p:spPr>
          <a:xfrm>
            <a:off x="6553825" y="1978236"/>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219" name="Google Shape;219;p22"/>
          <p:cNvSpPr/>
          <p:nvPr/>
        </p:nvSpPr>
        <p:spPr>
          <a:xfrm>
            <a:off x="6553825" y="2613511"/>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220" name="Google Shape;220;p22"/>
          <p:cNvSpPr/>
          <p:nvPr/>
        </p:nvSpPr>
        <p:spPr>
          <a:xfrm>
            <a:off x="6553825" y="324878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221" name="Google Shape;221;p22"/>
          <p:cNvCxnSpPr/>
          <p:nvPr/>
        </p:nvCxnSpPr>
        <p:spPr>
          <a:xfrm>
            <a:off x="8312225" y="3132352"/>
            <a:ext cx="0" cy="0"/>
          </a:xfrm>
          <a:prstGeom prst="straightConnector1">
            <a:avLst/>
          </a:prstGeom>
          <a:noFill/>
          <a:ln cap="flat" cmpd="sng" w="19050">
            <a:solidFill>
              <a:srgbClr val="666666"/>
            </a:solidFill>
            <a:prstDash val="solid"/>
            <a:round/>
            <a:headEnd len="med" w="med" type="none"/>
            <a:tailEnd len="med" w="med" type="none"/>
          </a:ln>
        </p:spPr>
      </p:cxnSp>
      <p:cxnSp>
        <p:nvCxnSpPr>
          <p:cNvPr id="222" name="Google Shape;222;p22"/>
          <p:cNvCxnSpPr>
            <a:stCxn id="211" idx="5"/>
            <a:endCxn id="212" idx="0"/>
          </p:cNvCxnSpPr>
          <p:nvPr/>
        </p:nvCxnSpPr>
        <p:spPr>
          <a:xfrm>
            <a:off x="7573358" y="1594803"/>
            <a:ext cx="522600" cy="383400"/>
          </a:xfrm>
          <a:prstGeom prst="straightConnector1">
            <a:avLst/>
          </a:prstGeom>
          <a:noFill/>
          <a:ln cap="flat" cmpd="sng" w="28575">
            <a:solidFill>
              <a:srgbClr val="666666"/>
            </a:solidFill>
            <a:prstDash val="solid"/>
            <a:round/>
            <a:headEnd len="med" w="med" type="none"/>
            <a:tailEnd len="med" w="med" type="none"/>
          </a:ln>
        </p:spPr>
      </p:cxnSp>
      <p:cxnSp>
        <p:nvCxnSpPr>
          <p:cNvPr id="223" name="Google Shape;223;p22"/>
          <p:cNvCxnSpPr>
            <a:stCxn id="212" idx="4"/>
            <a:endCxn id="213" idx="0"/>
          </p:cNvCxnSpPr>
          <p:nvPr/>
        </p:nvCxnSpPr>
        <p:spPr>
          <a:xfrm>
            <a:off x="8095850" y="2411121"/>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224" name="Google Shape;224;p22"/>
          <p:cNvCxnSpPr>
            <a:stCxn id="213" idx="4"/>
            <a:endCxn id="214" idx="0"/>
          </p:cNvCxnSpPr>
          <p:nvPr/>
        </p:nvCxnSpPr>
        <p:spPr>
          <a:xfrm>
            <a:off x="8095850" y="3046398"/>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225" name="Google Shape;225;p22"/>
          <p:cNvCxnSpPr>
            <a:stCxn id="213" idx="3"/>
            <a:endCxn id="215" idx="0"/>
          </p:cNvCxnSpPr>
          <p:nvPr/>
        </p:nvCxnSpPr>
        <p:spPr>
          <a:xfrm flipH="1">
            <a:off x="7466397" y="2983002"/>
            <a:ext cx="476400" cy="265800"/>
          </a:xfrm>
          <a:prstGeom prst="straightConnector1">
            <a:avLst/>
          </a:prstGeom>
          <a:noFill/>
          <a:ln cap="flat" cmpd="sng" w="28575">
            <a:solidFill>
              <a:srgbClr val="666666"/>
            </a:solidFill>
            <a:prstDash val="solid"/>
            <a:round/>
            <a:headEnd len="med" w="med" type="none"/>
            <a:tailEnd len="med" w="med" type="none"/>
          </a:ln>
        </p:spPr>
      </p:cxnSp>
      <p:cxnSp>
        <p:nvCxnSpPr>
          <p:cNvPr id="226" name="Google Shape;226;p22"/>
          <p:cNvCxnSpPr>
            <a:stCxn id="213" idx="5"/>
            <a:endCxn id="216" idx="0"/>
          </p:cNvCxnSpPr>
          <p:nvPr/>
        </p:nvCxnSpPr>
        <p:spPr>
          <a:xfrm>
            <a:off x="8248903" y="2983002"/>
            <a:ext cx="476400" cy="265800"/>
          </a:xfrm>
          <a:prstGeom prst="straightConnector1">
            <a:avLst/>
          </a:prstGeom>
          <a:noFill/>
          <a:ln cap="flat" cmpd="sng" w="28575">
            <a:solidFill>
              <a:srgbClr val="666666"/>
            </a:solidFill>
            <a:prstDash val="solid"/>
            <a:round/>
            <a:headEnd len="med" w="med" type="none"/>
            <a:tailEnd len="med" w="med" type="none"/>
          </a:ln>
        </p:spPr>
      </p:cxnSp>
      <p:cxnSp>
        <p:nvCxnSpPr>
          <p:cNvPr id="227" name="Google Shape;227;p22"/>
          <p:cNvCxnSpPr>
            <a:stCxn id="214" idx="4"/>
            <a:endCxn id="217" idx="0"/>
          </p:cNvCxnSpPr>
          <p:nvPr/>
        </p:nvCxnSpPr>
        <p:spPr>
          <a:xfrm>
            <a:off x="8095850" y="3681677"/>
            <a:ext cx="0" cy="116400"/>
          </a:xfrm>
          <a:prstGeom prst="straightConnector1">
            <a:avLst/>
          </a:prstGeom>
          <a:noFill/>
          <a:ln cap="flat" cmpd="sng" w="28575">
            <a:solidFill>
              <a:srgbClr val="666666"/>
            </a:solidFill>
            <a:prstDash val="solid"/>
            <a:round/>
            <a:headEnd len="med" w="med" type="none"/>
            <a:tailEnd len="med" w="med" type="none"/>
          </a:ln>
        </p:spPr>
      </p:cxnSp>
      <p:cxnSp>
        <p:nvCxnSpPr>
          <p:cNvPr id="228" name="Google Shape;228;p22"/>
          <p:cNvCxnSpPr>
            <a:stCxn id="211" idx="3"/>
            <a:endCxn id="218" idx="0"/>
          </p:cNvCxnSpPr>
          <p:nvPr/>
        </p:nvCxnSpPr>
        <p:spPr>
          <a:xfrm flipH="1">
            <a:off x="6770151" y="1594803"/>
            <a:ext cx="497100" cy="383400"/>
          </a:xfrm>
          <a:prstGeom prst="straightConnector1">
            <a:avLst/>
          </a:prstGeom>
          <a:noFill/>
          <a:ln cap="flat" cmpd="sng" w="28575">
            <a:solidFill>
              <a:srgbClr val="666666"/>
            </a:solidFill>
            <a:prstDash val="solid"/>
            <a:round/>
            <a:headEnd len="med" w="med" type="none"/>
            <a:tailEnd len="med" w="med" type="none"/>
          </a:ln>
        </p:spPr>
      </p:cxnSp>
      <p:cxnSp>
        <p:nvCxnSpPr>
          <p:cNvPr id="229" name="Google Shape;229;p22"/>
          <p:cNvCxnSpPr>
            <a:endCxn id="219" idx="0"/>
          </p:cNvCxnSpPr>
          <p:nvPr/>
        </p:nvCxnSpPr>
        <p:spPr>
          <a:xfrm>
            <a:off x="6770275" y="2411011"/>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230" name="Google Shape;230;p22"/>
          <p:cNvCxnSpPr>
            <a:endCxn id="220" idx="0"/>
          </p:cNvCxnSpPr>
          <p:nvPr/>
        </p:nvCxnSpPr>
        <p:spPr>
          <a:xfrm>
            <a:off x="6770275" y="3046286"/>
            <a:ext cx="0" cy="202500"/>
          </a:xfrm>
          <a:prstGeom prst="straightConnector1">
            <a:avLst/>
          </a:prstGeom>
          <a:noFill/>
          <a:ln cap="flat" cmpd="sng" w="28575">
            <a:solidFill>
              <a:srgbClr val="666666"/>
            </a:solidFill>
            <a:prstDash val="solid"/>
            <a:round/>
            <a:headEnd len="med" w="med" type="none"/>
            <a:tailEnd len="med" w="med" type="none"/>
          </a:ln>
        </p:spPr>
      </p:cxnSp>
      <p:sp>
        <p:nvSpPr>
          <p:cNvPr id="231" name="Google Shape;231;p22"/>
          <p:cNvSpPr/>
          <p:nvPr/>
        </p:nvSpPr>
        <p:spPr>
          <a:xfrm>
            <a:off x="6553825" y="3884061"/>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232" name="Google Shape;232;p22"/>
          <p:cNvCxnSpPr>
            <a:stCxn id="220" idx="4"/>
            <a:endCxn id="231" idx="0"/>
          </p:cNvCxnSpPr>
          <p:nvPr/>
        </p:nvCxnSpPr>
        <p:spPr>
          <a:xfrm>
            <a:off x="6770275" y="3681686"/>
            <a:ext cx="0" cy="202500"/>
          </a:xfrm>
          <a:prstGeom prst="straightConnector1">
            <a:avLst/>
          </a:prstGeom>
          <a:noFill/>
          <a:ln cap="flat" cmpd="sng" w="28575">
            <a:solidFill>
              <a:srgbClr val="666666"/>
            </a:solidFill>
            <a:prstDash val="solid"/>
            <a:round/>
            <a:headEnd len="med" w="med" type="none"/>
            <a:tailEnd len="med" w="med" type="none"/>
          </a:ln>
        </p:spPr>
      </p:cxnSp>
      <p:sp>
        <p:nvSpPr>
          <p:cNvPr id="233" name="Google Shape;233;p22"/>
          <p:cNvSpPr txBox="1"/>
          <p:nvPr>
            <p:ph idx="1" type="body"/>
          </p:nvPr>
        </p:nvSpPr>
        <p:spPr>
          <a:xfrm>
            <a:off x="311700" y="1266325"/>
            <a:ext cx="61122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node holds a single character</a:t>
            </a:r>
            <a:endParaRPr/>
          </a:p>
          <a:p>
            <a:pPr indent="-342900" lvl="0" marL="457200" rtl="0" algn="l">
              <a:spcBef>
                <a:spcPts val="0"/>
              </a:spcBef>
              <a:spcAft>
                <a:spcPts val="0"/>
              </a:spcAft>
              <a:buSzPts val="1800"/>
              <a:buChar char="●"/>
            </a:pPr>
            <a:r>
              <a:rPr lang="en"/>
              <a:t>Special flag for end-of-word node</a:t>
            </a:r>
            <a:endParaRPr/>
          </a:p>
          <a:p>
            <a:pPr indent="-317500" lvl="1" marL="914400" rtl="0" algn="l">
              <a:spcBef>
                <a:spcPts val="0"/>
              </a:spcBef>
              <a:spcAft>
                <a:spcPts val="0"/>
              </a:spcAft>
              <a:buSzPts val="1400"/>
              <a:buChar char="○"/>
            </a:pPr>
            <a:r>
              <a:rPr lang="en"/>
              <a:t>boolean end = True;</a:t>
            </a:r>
            <a:endParaRPr/>
          </a:p>
          <a:p>
            <a:pPr indent="-317500" lvl="1" marL="914400" rtl="0" algn="l">
              <a:spcBef>
                <a:spcPts val="0"/>
              </a:spcBef>
              <a:spcAft>
                <a:spcPts val="0"/>
              </a:spcAft>
              <a:buSzPts val="1400"/>
              <a:buChar char="○"/>
            </a:pPr>
            <a:r>
              <a:rPr lang="en"/>
              <a:t>Shown in diagram as blue nodes</a:t>
            </a:r>
            <a:endParaRPr/>
          </a:p>
          <a:p>
            <a:pPr indent="-317500" lvl="1" marL="914400" rtl="0" algn="l">
              <a:spcBef>
                <a:spcPts val="0"/>
              </a:spcBef>
              <a:spcAft>
                <a:spcPts val="0"/>
              </a:spcAft>
              <a:buSzPts val="1400"/>
              <a:buChar char="○"/>
            </a:pPr>
            <a:r>
              <a:rPr lang="en"/>
              <a:t>ensures that trie.contains(a) is True, and that trie.contains(aw) is False </a:t>
            </a:r>
            <a:endParaRPr/>
          </a:p>
          <a:p>
            <a:pPr indent="-342900" lvl="0" marL="457200" rtl="0" algn="l">
              <a:spcBef>
                <a:spcPts val="0"/>
              </a:spcBef>
              <a:spcAft>
                <a:spcPts val="0"/>
              </a:spcAft>
              <a:buSzPts val="1800"/>
              <a:buChar char="●"/>
            </a:pPr>
            <a:r>
              <a:rPr lang="en"/>
              <a:t>What words does the Trie on the right contain?</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a:t>
            </a:r>
            <a:endParaRPr/>
          </a:p>
        </p:txBody>
      </p:sp>
      <p:sp>
        <p:nvSpPr>
          <p:cNvPr id="239" name="Google Shape;239;p23"/>
          <p:cNvSpPr/>
          <p:nvPr/>
        </p:nvSpPr>
        <p:spPr>
          <a:xfrm>
            <a:off x="7203855" y="1225300"/>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240" name="Google Shape;240;p23"/>
          <p:cNvSpPr/>
          <p:nvPr/>
        </p:nvSpPr>
        <p:spPr>
          <a:xfrm>
            <a:off x="7879400" y="1978221"/>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241" name="Google Shape;241;p23"/>
          <p:cNvSpPr/>
          <p:nvPr/>
        </p:nvSpPr>
        <p:spPr>
          <a:xfrm>
            <a:off x="7879400" y="2613498"/>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242" name="Google Shape;242;p23"/>
          <p:cNvSpPr/>
          <p:nvPr/>
        </p:nvSpPr>
        <p:spPr>
          <a:xfrm>
            <a:off x="7879400" y="3248777"/>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243" name="Google Shape;243;p23"/>
          <p:cNvSpPr/>
          <p:nvPr/>
        </p:nvSpPr>
        <p:spPr>
          <a:xfrm>
            <a:off x="7249900" y="3248777"/>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244" name="Google Shape;244;p23"/>
          <p:cNvSpPr/>
          <p:nvPr/>
        </p:nvSpPr>
        <p:spPr>
          <a:xfrm>
            <a:off x="8508900" y="3248777"/>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245" name="Google Shape;245;p23"/>
          <p:cNvSpPr/>
          <p:nvPr/>
        </p:nvSpPr>
        <p:spPr>
          <a:xfrm>
            <a:off x="7879400" y="3798102"/>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246" name="Google Shape;246;p23"/>
          <p:cNvSpPr/>
          <p:nvPr/>
        </p:nvSpPr>
        <p:spPr>
          <a:xfrm>
            <a:off x="6553825" y="1978236"/>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247" name="Google Shape;247;p23"/>
          <p:cNvSpPr/>
          <p:nvPr/>
        </p:nvSpPr>
        <p:spPr>
          <a:xfrm>
            <a:off x="6553825" y="2613511"/>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248" name="Google Shape;248;p23"/>
          <p:cNvSpPr/>
          <p:nvPr/>
        </p:nvSpPr>
        <p:spPr>
          <a:xfrm>
            <a:off x="6553825" y="324878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249" name="Google Shape;249;p23"/>
          <p:cNvCxnSpPr/>
          <p:nvPr/>
        </p:nvCxnSpPr>
        <p:spPr>
          <a:xfrm>
            <a:off x="8312225" y="3132352"/>
            <a:ext cx="0" cy="0"/>
          </a:xfrm>
          <a:prstGeom prst="straightConnector1">
            <a:avLst/>
          </a:prstGeom>
          <a:noFill/>
          <a:ln cap="flat" cmpd="sng" w="19050">
            <a:solidFill>
              <a:srgbClr val="666666"/>
            </a:solidFill>
            <a:prstDash val="solid"/>
            <a:round/>
            <a:headEnd len="med" w="med" type="none"/>
            <a:tailEnd len="med" w="med" type="none"/>
          </a:ln>
        </p:spPr>
      </p:cxnSp>
      <p:cxnSp>
        <p:nvCxnSpPr>
          <p:cNvPr id="250" name="Google Shape;250;p23"/>
          <p:cNvCxnSpPr>
            <a:stCxn id="239" idx="5"/>
            <a:endCxn id="240" idx="0"/>
          </p:cNvCxnSpPr>
          <p:nvPr/>
        </p:nvCxnSpPr>
        <p:spPr>
          <a:xfrm>
            <a:off x="7573358" y="1594803"/>
            <a:ext cx="522600" cy="383400"/>
          </a:xfrm>
          <a:prstGeom prst="straightConnector1">
            <a:avLst/>
          </a:prstGeom>
          <a:noFill/>
          <a:ln cap="flat" cmpd="sng" w="28575">
            <a:solidFill>
              <a:srgbClr val="666666"/>
            </a:solidFill>
            <a:prstDash val="solid"/>
            <a:round/>
            <a:headEnd len="med" w="med" type="none"/>
            <a:tailEnd len="med" w="med" type="none"/>
          </a:ln>
        </p:spPr>
      </p:cxnSp>
      <p:cxnSp>
        <p:nvCxnSpPr>
          <p:cNvPr id="251" name="Google Shape;251;p23"/>
          <p:cNvCxnSpPr>
            <a:stCxn id="240" idx="4"/>
            <a:endCxn id="241" idx="0"/>
          </p:cNvCxnSpPr>
          <p:nvPr/>
        </p:nvCxnSpPr>
        <p:spPr>
          <a:xfrm>
            <a:off x="8095850" y="2411121"/>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252" name="Google Shape;252;p23"/>
          <p:cNvCxnSpPr>
            <a:stCxn id="241" idx="4"/>
            <a:endCxn id="242" idx="0"/>
          </p:cNvCxnSpPr>
          <p:nvPr/>
        </p:nvCxnSpPr>
        <p:spPr>
          <a:xfrm>
            <a:off x="8095850" y="3046398"/>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253" name="Google Shape;253;p23"/>
          <p:cNvCxnSpPr>
            <a:stCxn id="241" idx="3"/>
            <a:endCxn id="243" idx="0"/>
          </p:cNvCxnSpPr>
          <p:nvPr/>
        </p:nvCxnSpPr>
        <p:spPr>
          <a:xfrm flipH="1">
            <a:off x="7466397" y="2983002"/>
            <a:ext cx="476400" cy="265800"/>
          </a:xfrm>
          <a:prstGeom prst="straightConnector1">
            <a:avLst/>
          </a:prstGeom>
          <a:noFill/>
          <a:ln cap="flat" cmpd="sng" w="28575">
            <a:solidFill>
              <a:srgbClr val="666666"/>
            </a:solidFill>
            <a:prstDash val="solid"/>
            <a:round/>
            <a:headEnd len="med" w="med" type="none"/>
            <a:tailEnd len="med" w="med" type="none"/>
          </a:ln>
        </p:spPr>
      </p:cxnSp>
      <p:cxnSp>
        <p:nvCxnSpPr>
          <p:cNvPr id="254" name="Google Shape;254;p23"/>
          <p:cNvCxnSpPr>
            <a:stCxn id="241" idx="5"/>
            <a:endCxn id="244" idx="0"/>
          </p:cNvCxnSpPr>
          <p:nvPr/>
        </p:nvCxnSpPr>
        <p:spPr>
          <a:xfrm>
            <a:off x="8248903" y="2983002"/>
            <a:ext cx="476400" cy="265800"/>
          </a:xfrm>
          <a:prstGeom prst="straightConnector1">
            <a:avLst/>
          </a:prstGeom>
          <a:noFill/>
          <a:ln cap="flat" cmpd="sng" w="28575">
            <a:solidFill>
              <a:srgbClr val="666666"/>
            </a:solidFill>
            <a:prstDash val="solid"/>
            <a:round/>
            <a:headEnd len="med" w="med" type="none"/>
            <a:tailEnd len="med" w="med" type="none"/>
          </a:ln>
        </p:spPr>
      </p:cxnSp>
      <p:cxnSp>
        <p:nvCxnSpPr>
          <p:cNvPr id="255" name="Google Shape;255;p23"/>
          <p:cNvCxnSpPr>
            <a:stCxn id="242" idx="4"/>
            <a:endCxn id="245" idx="0"/>
          </p:cNvCxnSpPr>
          <p:nvPr/>
        </p:nvCxnSpPr>
        <p:spPr>
          <a:xfrm>
            <a:off x="8095850" y="3681677"/>
            <a:ext cx="0" cy="116400"/>
          </a:xfrm>
          <a:prstGeom prst="straightConnector1">
            <a:avLst/>
          </a:prstGeom>
          <a:noFill/>
          <a:ln cap="flat" cmpd="sng" w="28575">
            <a:solidFill>
              <a:srgbClr val="666666"/>
            </a:solidFill>
            <a:prstDash val="solid"/>
            <a:round/>
            <a:headEnd len="med" w="med" type="none"/>
            <a:tailEnd len="med" w="med" type="none"/>
          </a:ln>
        </p:spPr>
      </p:cxnSp>
      <p:cxnSp>
        <p:nvCxnSpPr>
          <p:cNvPr id="256" name="Google Shape;256;p23"/>
          <p:cNvCxnSpPr>
            <a:stCxn id="239" idx="3"/>
            <a:endCxn id="246" idx="0"/>
          </p:cNvCxnSpPr>
          <p:nvPr/>
        </p:nvCxnSpPr>
        <p:spPr>
          <a:xfrm flipH="1">
            <a:off x="6770151" y="1594803"/>
            <a:ext cx="497100" cy="383400"/>
          </a:xfrm>
          <a:prstGeom prst="straightConnector1">
            <a:avLst/>
          </a:prstGeom>
          <a:noFill/>
          <a:ln cap="flat" cmpd="sng" w="28575">
            <a:solidFill>
              <a:srgbClr val="666666"/>
            </a:solidFill>
            <a:prstDash val="solid"/>
            <a:round/>
            <a:headEnd len="med" w="med" type="none"/>
            <a:tailEnd len="med" w="med" type="none"/>
          </a:ln>
        </p:spPr>
      </p:cxnSp>
      <p:cxnSp>
        <p:nvCxnSpPr>
          <p:cNvPr id="257" name="Google Shape;257;p23"/>
          <p:cNvCxnSpPr>
            <a:endCxn id="247" idx="0"/>
          </p:cNvCxnSpPr>
          <p:nvPr/>
        </p:nvCxnSpPr>
        <p:spPr>
          <a:xfrm>
            <a:off x="6770275" y="2411011"/>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258" name="Google Shape;258;p23"/>
          <p:cNvCxnSpPr>
            <a:endCxn id="248" idx="0"/>
          </p:cNvCxnSpPr>
          <p:nvPr/>
        </p:nvCxnSpPr>
        <p:spPr>
          <a:xfrm>
            <a:off x="6770275" y="3046286"/>
            <a:ext cx="0" cy="202500"/>
          </a:xfrm>
          <a:prstGeom prst="straightConnector1">
            <a:avLst/>
          </a:prstGeom>
          <a:noFill/>
          <a:ln cap="flat" cmpd="sng" w="28575">
            <a:solidFill>
              <a:srgbClr val="666666"/>
            </a:solidFill>
            <a:prstDash val="solid"/>
            <a:round/>
            <a:headEnd len="med" w="med" type="none"/>
            <a:tailEnd len="med" w="med" type="none"/>
          </a:ln>
        </p:spPr>
      </p:cxnSp>
      <p:sp>
        <p:nvSpPr>
          <p:cNvPr id="259" name="Google Shape;259;p23"/>
          <p:cNvSpPr/>
          <p:nvPr/>
        </p:nvSpPr>
        <p:spPr>
          <a:xfrm>
            <a:off x="6553825" y="3884061"/>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260" name="Google Shape;260;p23"/>
          <p:cNvCxnSpPr>
            <a:stCxn id="248" idx="4"/>
            <a:endCxn id="259" idx="0"/>
          </p:cNvCxnSpPr>
          <p:nvPr/>
        </p:nvCxnSpPr>
        <p:spPr>
          <a:xfrm>
            <a:off x="6770275" y="3681686"/>
            <a:ext cx="0" cy="202500"/>
          </a:xfrm>
          <a:prstGeom prst="straightConnector1">
            <a:avLst/>
          </a:prstGeom>
          <a:noFill/>
          <a:ln cap="flat" cmpd="sng" w="28575">
            <a:solidFill>
              <a:srgbClr val="666666"/>
            </a:solidFill>
            <a:prstDash val="solid"/>
            <a:round/>
            <a:headEnd len="med" w="med" type="none"/>
            <a:tailEnd len="med" w="med" type="none"/>
          </a:ln>
        </p:spPr>
      </p:cxnSp>
      <p:sp>
        <p:nvSpPr>
          <p:cNvPr id="261" name="Google Shape;261;p23"/>
          <p:cNvSpPr txBox="1"/>
          <p:nvPr>
            <p:ph idx="1" type="body"/>
          </p:nvPr>
        </p:nvSpPr>
        <p:spPr>
          <a:xfrm>
            <a:off x="311700" y="1266325"/>
            <a:ext cx="61122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node holds a single character</a:t>
            </a:r>
            <a:endParaRPr/>
          </a:p>
          <a:p>
            <a:pPr indent="-342900" lvl="0" marL="457200" rtl="0" algn="l">
              <a:spcBef>
                <a:spcPts val="0"/>
              </a:spcBef>
              <a:spcAft>
                <a:spcPts val="0"/>
              </a:spcAft>
              <a:buSzPts val="1800"/>
              <a:buChar char="●"/>
            </a:pPr>
            <a:r>
              <a:rPr lang="en"/>
              <a:t>Special flag for end-of-word node</a:t>
            </a:r>
            <a:endParaRPr/>
          </a:p>
          <a:p>
            <a:pPr indent="-317500" lvl="1" marL="914400" rtl="0" algn="l">
              <a:spcBef>
                <a:spcPts val="0"/>
              </a:spcBef>
              <a:spcAft>
                <a:spcPts val="0"/>
              </a:spcAft>
              <a:buSzPts val="1400"/>
              <a:buChar char="○"/>
            </a:pPr>
            <a:r>
              <a:rPr lang="en"/>
              <a:t>boolean end = True;</a:t>
            </a:r>
            <a:endParaRPr/>
          </a:p>
          <a:p>
            <a:pPr indent="-317500" lvl="1" marL="914400" rtl="0" algn="l">
              <a:spcBef>
                <a:spcPts val="0"/>
              </a:spcBef>
              <a:spcAft>
                <a:spcPts val="0"/>
              </a:spcAft>
              <a:buSzPts val="1400"/>
              <a:buChar char="○"/>
            </a:pPr>
            <a:r>
              <a:rPr lang="en"/>
              <a:t>Shown in diagram as blue nodes</a:t>
            </a:r>
            <a:endParaRPr/>
          </a:p>
          <a:p>
            <a:pPr indent="-317500" lvl="1" marL="914400" rtl="0" algn="l">
              <a:spcBef>
                <a:spcPts val="0"/>
              </a:spcBef>
              <a:spcAft>
                <a:spcPts val="0"/>
              </a:spcAft>
              <a:buSzPts val="1400"/>
              <a:buChar char="○"/>
            </a:pPr>
            <a:r>
              <a:rPr lang="en"/>
              <a:t>ensures that trie.contains(a) is True, and that trie.contains(aw) is False </a:t>
            </a:r>
            <a:endParaRPr/>
          </a:p>
          <a:p>
            <a:pPr indent="-342900" lvl="0" marL="457200" rtl="0" algn="l">
              <a:spcBef>
                <a:spcPts val="0"/>
              </a:spcBef>
              <a:spcAft>
                <a:spcPts val="0"/>
              </a:spcAft>
              <a:buSzPts val="1800"/>
              <a:buChar char="●"/>
            </a:pPr>
            <a:r>
              <a:rPr lang="en"/>
              <a:t>What words does the Trie on the right contain?</a:t>
            </a:r>
            <a:endParaRPr/>
          </a:p>
          <a:p>
            <a:pPr indent="-317500" lvl="1" marL="914400" rtl="0" algn="l">
              <a:spcBef>
                <a:spcPts val="0"/>
              </a:spcBef>
              <a:spcAft>
                <a:spcPts val="0"/>
              </a:spcAft>
              <a:buSzPts val="1400"/>
              <a:buChar char="○"/>
            </a:pPr>
            <a:r>
              <a:rPr lang="en"/>
              <a:t>A: a, awls, sam, sad, sap, same</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Runtime of Tries</a:t>
            </a:r>
            <a:endParaRPr/>
          </a:p>
        </p:txBody>
      </p:sp>
      <p:sp>
        <p:nvSpPr>
          <p:cNvPr id="267" name="Google Shape;267;p24"/>
          <p:cNvSpPr txBox="1"/>
          <p:nvPr>
            <p:ph idx="1" type="body"/>
          </p:nvPr>
        </p:nvSpPr>
        <p:spPr>
          <a:xfrm>
            <a:off x="311700" y="1266325"/>
            <a:ext cx="37437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By now, analyzing runtimes of algorithms and data structures should be a habit.</a:t>
            </a:r>
            <a:endParaRPr/>
          </a:p>
        </p:txBody>
      </p:sp>
      <p:sp>
        <p:nvSpPr>
          <p:cNvPr id="268" name="Google Shape;268;p24"/>
          <p:cNvSpPr txBox="1"/>
          <p:nvPr/>
        </p:nvSpPr>
        <p:spPr>
          <a:xfrm>
            <a:off x="4238925" y="4146650"/>
            <a:ext cx="3174000" cy="6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Indicates “on average”.</a:t>
            </a:r>
            <a:endParaRPr/>
          </a:p>
          <a:p>
            <a:pPr indent="0" lvl="0" marL="0" rtl="0" algn="l">
              <a:spcBef>
                <a:spcPts val="0"/>
              </a:spcBef>
              <a:spcAft>
                <a:spcPts val="0"/>
              </a:spcAft>
              <a:buNone/>
            </a:pPr>
            <a:r>
              <a:rPr lang="en"/>
              <a:t>†: Assuming items are evenly spread.</a:t>
            </a:r>
            <a:endParaRPr/>
          </a:p>
          <a:p>
            <a:pPr indent="0" lvl="0" marL="0" rtl="0" algn="l">
              <a:spcBef>
                <a:spcPts val="0"/>
              </a:spcBef>
              <a:spcAft>
                <a:spcPts val="0"/>
              </a:spcAft>
              <a:buNone/>
            </a:pPr>
            <a:r>
              <a:t/>
            </a:r>
            <a:endParaRPr/>
          </a:p>
        </p:txBody>
      </p:sp>
      <p:graphicFrame>
        <p:nvGraphicFramePr>
          <p:cNvPr id="269" name="Google Shape;269;p24"/>
          <p:cNvGraphicFramePr/>
          <p:nvPr/>
        </p:nvGraphicFramePr>
        <p:xfrm>
          <a:off x="4276425" y="1535675"/>
          <a:ext cx="3000000" cy="3000000"/>
        </p:xfrm>
        <a:graphic>
          <a:graphicData uri="http://schemas.openxmlformats.org/drawingml/2006/table">
            <a:tbl>
              <a:tblPr>
                <a:noFill/>
                <a:tableStyleId>{1091E87C-3B37-4A72-A871-6B5124DC80BD}</a:tableStyleId>
              </a:tblPr>
              <a:tblGrid>
                <a:gridCol w="1618700"/>
                <a:gridCol w="1166275"/>
                <a:gridCol w="873275"/>
                <a:gridCol w="897625"/>
              </a:tblGrid>
              <a:tr h="396200">
                <a:tc>
                  <a:txBody>
                    <a:bodyPr/>
                    <a:lstStyle/>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key type</a:t>
                      </a:r>
                      <a:endParaRPr>
                        <a:latin typeface="Calibri"/>
                        <a:ea typeface="Calibri"/>
                        <a:cs typeface="Calibri"/>
                        <a:sym typeface="Calibri"/>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latin typeface="Calibri"/>
                          <a:ea typeface="Calibri"/>
                          <a:cs typeface="Calibri"/>
                          <a:sym typeface="Calibri"/>
                        </a:rPr>
                        <a:t>get(x)</a:t>
                      </a:r>
                      <a:endParaRPr>
                        <a:latin typeface="Calibri"/>
                        <a:ea typeface="Calibri"/>
                        <a:cs typeface="Calibri"/>
                        <a:sym typeface="Calibri"/>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latin typeface="Calibri"/>
                          <a:ea typeface="Calibri"/>
                          <a:cs typeface="Calibri"/>
                          <a:sym typeface="Calibri"/>
                        </a:rPr>
                        <a:t>add(x)</a:t>
                      </a:r>
                      <a:endParaRPr>
                        <a:latin typeface="Calibri"/>
                        <a:ea typeface="Calibri"/>
                        <a:cs typeface="Calibri"/>
                        <a:sym typeface="Calibri"/>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latin typeface="Calibri"/>
                          <a:ea typeface="Calibri"/>
                          <a:cs typeface="Calibri"/>
                          <a:sym typeface="Calibri"/>
                        </a:rPr>
                        <a:t>Balanced BST</a:t>
                      </a:r>
                      <a:endParaRPr>
                        <a:latin typeface="Calibri"/>
                        <a:ea typeface="Calibri"/>
                        <a:cs typeface="Calibri"/>
                        <a:sym typeface="Calibri"/>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a:latin typeface="Calibri"/>
                          <a:ea typeface="Calibri"/>
                          <a:cs typeface="Calibri"/>
                          <a:sym typeface="Calibri"/>
                        </a:rPr>
                        <a:t>comparable</a:t>
                      </a:r>
                      <a:endParaRPr>
                        <a:solidFill>
                          <a:srgbClr val="000000"/>
                        </a:solidFill>
                        <a:latin typeface="Calibri"/>
                        <a:ea typeface="Calibri"/>
                        <a:cs typeface="Calibri"/>
                        <a:sym typeface="Calibri"/>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Θ(log N)</a:t>
                      </a:r>
                      <a:endParaRPr>
                        <a:latin typeface="Calibri"/>
                        <a:ea typeface="Calibri"/>
                        <a:cs typeface="Calibri"/>
                        <a:sym typeface="Calibri"/>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Θ(log N)</a:t>
                      </a:r>
                      <a:endParaRPr>
                        <a:latin typeface="Calibri"/>
                        <a:ea typeface="Calibri"/>
                        <a:cs typeface="Calibri"/>
                        <a:sym typeface="Calibri"/>
                      </a:endParaRPr>
                    </a:p>
                  </a:txBody>
                  <a:tcPr marT="91425" marB="91425" marR="91425" marL="91425">
                    <a:lnT cap="flat" cmpd="sng" w="9525">
                      <a:solidFill>
                        <a:srgbClr val="000000"/>
                      </a:solidFill>
                      <a:prstDash val="solid"/>
                      <a:round/>
                      <a:headEnd len="sm" w="sm" type="none"/>
                      <a:tailEnd len="sm" w="sm" type="none"/>
                    </a:lnT>
                    <a:solidFill>
                      <a:srgbClr val="FFFFFF"/>
                    </a:solidFill>
                  </a:tcPr>
                </a:tc>
              </a:tr>
              <a:tr h="381000">
                <a:tc>
                  <a:txBody>
                    <a:bodyPr/>
                    <a:lstStyle/>
                    <a:p>
                      <a:pPr indent="0" lvl="0" marL="0" rtl="0" algn="l">
                        <a:spcBef>
                          <a:spcPts val="0"/>
                        </a:spcBef>
                        <a:spcAft>
                          <a:spcPts val="0"/>
                        </a:spcAft>
                        <a:buNone/>
                      </a:pPr>
                      <a:r>
                        <a:rPr lang="en">
                          <a:latin typeface="Calibri"/>
                          <a:ea typeface="Calibri"/>
                          <a:cs typeface="Calibri"/>
                          <a:sym typeface="Calibri"/>
                        </a:rPr>
                        <a:t>Resizing separate chaining Hash Table</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latin typeface="Calibri"/>
                          <a:ea typeface="Calibri"/>
                          <a:cs typeface="Calibri"/>
                          <a:sym typeface="Calibri"/>
                        </a:rPr>
                        <a:t>hashable</a:t>
                      </a:r>
                      <a:endParaRPr>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Θ(1)</a:t>
                      </a:r>
                      <a:r>
                        <a:rPr baseline="30000" lang="en">
                          <a:solidFill>
                            <a:srgbClr val="000000"/>
                          </a:solidFill>
                          <a:latin typeface="Calibri"/>
                          <a:ea typeface="Calibri"/>
                          <a:cs typeface="Calibri"/>
                          <a:sym typeface="Calibri"/>
                        </a:rPr>
                        <a:t>†</a:t>
                      </a:r>
                      <a:endParaRPr baseline="30000">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Θ(1)*</a:t>
                      </a:r>
                      <a:r>
                        <a:rPr baseline="30000" lang="en">
                          <a:solidFill>
                            <a:srgbClr val="000000"/>
                          </a:solidFill>
                          <a:latin typeface="Calibri"/>
                          <a:ea typeface="Calibri"/>
                          <a:cs typeface="Calibri"/>
                          <a:sym typeface="Calibri"/>
                        </a:rPr>
                        <a:t>†</a:t>
                      </a:r>
                      <a:endParaRPr baseline="30000">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r h="381000">
                <a:tc>
                  <a:txBody>
                    <a:bodyPr/>
                    <a:lstStyle/>
                    <a:p>
                      <a:pPr indent="0" lvl="0" marL="0" rtl="0" algn="l">
                        <a:spcBef>
                          <a:spcPts val="0"/>
                        </a:spcBef>
                        <a:spcAft>
                          <a:spcPts val="0"/>
                        </a:spcAft>
                        <a:buNone/>
                      </a:pPr>
                      <a:r>
                        <a:rPr lang="en">
                          <a:latin typeface="Calibri"/>
                          <a:ea typeface="Calibri"/>
                          <a:cs typeface="Calibri"/>
                          <a:sym typeface="Calibri"/>
                        </a:rPr>
                        <a:t>data indexed array</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latin typeface="Calibri"/>
                          <a:ea typeface="Calibri"/>
                          <a:cs typeface="Calibri"/>
                          <a:sym typeface="Calibri"/>
                        </a:rPr>
                        <a:t>chars</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Θ(1)</a:t>
                      </a:r>
                      <a:endParaRPr>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Θ(1)</a:t>
                      </a:r>
                      <a:endParaRPr>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latin typeface="Calibri"/>
                          <a:ea typeface="Calibri"/>
                          <a:cs typeface="Calibri"/>
                          <a:sym typeface="Calibri"/>
                        </a:rPr>
                        <a:t>Tries (Data Indexed Char Map)</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latin typeface="Calibri"/>
                          <a:ea typeface="Calibri"/>
                          <a:cs typeface="Calibri"/>
                          <a:sym typeface="Calibri"/>
                        </a:rPr>
                        <a:t>Strings</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rgbClr val="000000"/>
                        </a:buClr>
                        <a:buSzPts val="1100"/>
                        <a:buFont typeface="Arial"/>
                        <a:buNone/>
                      </a:pPr>
                      <a:r>
                        <a:rPr lang="en">
                          <a:solidFill>
                            <a:srgbClr val="000000"/>
                          </a:solidFill>
                          <a:latin typeface="Calibri"/>
                          <a:ea typeface="Calibri"/>
                          <a:cs typeface="Calibri"/>
                          <a:sym typeface="Calibri"/>
                        </a:rPr>
                        <a:t>Θ(1)</a:t>
                      </a:r>
                      <a:endParaRPr>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rgbClr val="000000"/>
                        </a:buClr>
                        <a:buSzPts val="1100"/>
                        <a:buFont typeface="Arial"/>
                        <a:buNone/>
                      </a:pPr>
                      <a:r>
                        <a:rPr lang="en">
                          <a:solidFill>
                            <a:srgbClr val="000000"/>
                          </a:solidFill>
                          <a:latin typeface="Calibri"/>
                          <a:ea typeface="Calibri"/>
                          <a:cs typeface="Calibri"/>
                          <a:sym typeface="Calibri"/>
                        </a:rPr>
                        <a:t>Θ(1)</a:t>
                      </a:r>
                      <a:endParaRPr>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270" name="Google Shape;270;p24"/>
          <p:cNvSpPr txBox="1"/>
          <p:nvPr/>
        </p:nvSpPr>
        <p:spPr>
          <a:xfrm>
            <a:off x="4271536" y="1191651"/>
            <a:ext cx="42489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Runtimes treating length of keys as a constant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2.1</a:t>
            </a:r>
            <a:endParaRPr/>
          </a:p>
        </p:txBody>
      </p:sp>
      <p:pic>
        <p:nvPicPr>
          <p:cNvPr id="276" name="Google Shape;276;p25"/>
          <p:cNvPicPr preferRelativeResize="0"/>
          <p:nvPr/>
        </p:nvPicPr>
        <p:blipFill>
          <a:blip r:embed="rId3">
            <a:alphaModFix/>
          </a:blip>
          <a:stretch>
            <a:fillRect/>
          </a:stretch>
        </p:blipFill>
        <p:spPr>
          <a:xfrm>
            <a:off x="2056125" y="1213975"/>
            <a:ext cx="5095650" cy="361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282" name="Google Shape;282;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contains the words Inch, Index, Info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83" name="Google Shape;283;p26"/>
          <p:cNvSpPr/>
          <p:nvPr/>
        </p:nvSpPr>
        <p:spPr>
          <a:xfrm>
            <a:off x="5905850" y="3750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5905850" y="10101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I</a:t>
            </a:r>
            <a:endParaRPr/>
          </a:p>
        </p:txBody>
      </p:sp>
      <p:sp>
        <p:nvSpPr>
          <p:cNvPr id="285" name="Google Shape;285;p26"/>
          <p:cNvSpPr/>
          <p:nvPr/>
        </p:nvSpPr>
        <p:spPr>
          <a:xfrm>
            <a:off x="5905850" y="16452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sp>
        <p:nvSpPr>
          <p:cNvPr id="286" name="Google Shape;286;p26"/>
          <p:cNvSpPr/>
          <p:nvPr/>
        </p:nvSpPr>
        <p:spPr>
          <a:xfrm>
            <a:off x="59058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87" name="Google Shape;287;p26"/>
          <p:cNvSpPr/>
          <p:nvPr/>
        </p:nvSpPr>
        <p:spPr>
          <a:xfrm>
            <a:off x="5905850" y="29154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88" name="Google Shape;288;p26"/>
          <p:cNvSpPr/>
          <p:nvPr/>
        </p:nvSpPr>
        <p:spPr>
          <a:xfrm>
            <a:off x="5905850" y="35505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289" name="Google Shape;289;p26"/>
          <p:cNvSpPr/>
          <p:nvPr/>
        </p:nvSpPr>
        <p:spPr>
          <a:xfrm>
            <a:off x="4951525" y="2165063"/>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90" name="Google Shape;290;p26"/>
          <p:cNvSpPr/>
          <p:nvPr/>
        </p:nvSpPr>
        <p:spPr>
          <a:xfrm>
            <a:off x="4951525" y="2942113"/>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291" name="Google Shape;291;p26"/>
          <p:cNvSpPr/>
          <p:nvPr/>
        </p:nvSpPr>
        <p:spPr>
          <a:xfrm>
            <a:off x="6619025"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292" name="Google Shape;292;p26"/>
          <p:cNvSpPr/>
          <p:nvPr/>
        </p:nvSpPr>
        <p:spPr>
          <a:xfrm>
            <a:off x="6619025" y="29154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cxnSp>
        <p:nvCxnSpPr>
          <p:cNvPr id="293" name="Google Shape;293;p26"/>
          <p:cNvCxnSpPr>
            <a:stCxn id="284" idx="0"/>
            <a:endCxn id="284"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26"/>
          <p:cNvCxnSpPr>
            <a:stCxn id="284" idx="0"/>
            <a:endCxn id="284"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26"/>
          <p:cNvCxnSpPr>
            <a:stCxn id="284" idx="0"/>
            <a:endCxn id="283" idx="4"/>
          </p:cNvCxnSpPr>
          <p:nvPr/>
        </p:nvCxnSpPr>
        <p:spPr>
          <a:xfrm rot="10800000">
            <a:off x="6145550" y="8544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26"/>
          <p:cNvCxnSpPr>
            <a:stCxn id="285" idx="0"/>
            <a:endCxn id="284" idx="4"/>
          </p:cNvCxnSpPr>
          <p:nvPr/>
        </p:nvCxnSpPr>
        <p:spPr>
          <a:xfrm rot="10800000">
            <a:off x="6145550" y="14895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26"/>
          <p:cNvCxnSpPr>
            <a:stCxn id="286" idx="0"/>
            <a:endCxn id="285" idx="4"/>
          </p:cNvCxnSpPr>
          <p:nvPr/>
        </p:nvCxnSpPr>
        <p:spPr>
          <a:xfrm rot="10800000">
            <a:off x="6145550" y="21246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26"/>
          <p:cNvCxnSpPr>
            <a:endCxn id="285" idx="2"/>
          </p:cNvCxnSpPr>
          <p:nvPr/>
        </p:nvCxnSpPr>
        <p:spPr>
          <a:xfrm flipH="1" rot="10800000">
            <a:off x="5312750" y="1884975"/>
            <a:ext cx="593100" cy="3246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26"/>
          <p:cNvCxnSpPr>
            <a:stCxn id="291" idx="0"/>
            <a:endCxn id="285" idx="6"/>
          </p:cNvCxnSpPr>
          <p:nvPr/>
        </p:nvCxnSpPr>
        <p:spPr>
          <a:xfrm rot="10800000">
            <a:off x="6385325" y="1884975"/>
            <a:ext cx="473400" cy="3954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26"/>
          <p:cNvCxnSpPr>
            <a:stCxn id="287" idx="0"/>
            <a:endCxn id="286" idx="4"/>
          </p:cNvCxnSpPr>
          <p:nvPr/>
        </p:nvCxnSpPr>
        <p:spPr>
          <a:xfrm rot="10800000">
            <a:off x="6145550" y="27597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26"/>
          <p:cNvCxnSpPr>
            <a:stCxn id="288" idx="0"/>
            <a:endCxn id="287" idx="4"/>
          </p:cNvCxnSpPr>
          <p:nvPr/>
        </p:nvCxnSpPr>
        <p:spPr>
          <a:xfrm rot="10800000">
            <a:off x="6145550" y="33948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26"/>
          <p:cNvCxnSpPr>
            <a:stCxn id="290" idx="0"/>
            <a:endCxn id="289" idx="4"/>
          </p:cNvCxnSpPr>
          <p:nvPr/>
        </p:nvCxnSpPr>
        <p:spPr>
          <a:xfrm rot="10800000">
            <a:off x="5191225" y="2644513"/>
            <a:ext cx="0" cy="2976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26"/>
          <p:cNvCxnSpPr>
            <a:stCxn id="292" idx="0"/>
            <a:endCxn id="291" idx="4"/>
          </p:cNvCxnSpPr>
          <p:nvPr/>
        </p:nvCxnSpPr>
        <p:spPr>
          <a:xfrm rot="10800000">
            <a:off x="6858725" y="2759775"/>
            <a:ext cx="0" cy="155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309" name="Google Shape;309;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insert “indent”</a:t>
            </a:r>
            <a:endParaRPr sz="30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10" name="Google Shape;310;p27"/>
          <p:cNvSpPr/>
          <p:nvPr/>
        </p:nvSpPr>
        <p:spPr>
          <a:xfrm>
            <a:off x="5905850" y="3750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5905850" y="10101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312" name="Google Shape;312;p27"/>
          <p:cNvSpPr/>
          <p:nvPr/>
        </p:nvSpPr>
        <p:spPr>
          <a:xfrm>
            <a:off x="5905850" y="16452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sp>
        <p:nvSpPr>
          <p:cNvPr id="313" name="Google Shape;313;p27"/>
          <p:cNvSpPr/>
          <p:nvPr/>
        </p:nvSpPr>
        <p:spPr>
          <a:xfrm>
            <a:off x="59058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314" name="Google Shape;314;p27"/>
          <p:cNvSpPr/>
          <p:nvPr/>
        </p:nvSpPr>
        <p:spPr>
          <a:xfrm>
            <a:off x="5905850" y="29154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15" name="Google Shape;315;p27"/>
          <p:cNvSpPr/>
          <p:nvPr/>
        </p:nvSpPr>
        <p:spPr>
          <a:xfrm>
            <a:off x="5905850" y="35505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316" name="Google Shape;316;p27"/>
          <p:cNvSpPr/>
          <p:nvPr/>
        </p:nvSpPr>
        <p:spPr>
          <a:xfrm>
            <a:off x="4660025" y="2230888"/>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317" name="Google Shape;317;p27"/>
          <p:cNvSpPr/>
          <p:nvPr/>
        </p:nvSpPr>
        <p:spPr>
          <a:xfrm>
            <a:off x="4660025" y="2865988"/>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318" name="Google Shape;318;p27"/>
          <p:cNvSpPr/>
          <p:nvPr/>
        </p:nvSpPr>
        <p:spPr>
          <a:xfrm>
            <a:off x="665230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319" name="Google Shape;319;p27"/>
          <p:cNvSpPr/>
          <p:nvPr/>
        </p:nvSpPr>
        <p:spPr>
          <a:xfrm>
            <a:off x="6652300" y="29154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cxnSp>
        <p:nvCxnSpPr>
          <p:cNvPr id="320" name="Google Shape;320;p27"/>
          <p:cNvCxnSpPr>
            <a:stCxn id="311" idx="0"/>
            <a:endCxn id="311"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27"/>
          <p:cNvCxnSpPr>
            <a:stCxn id="311" idx="0"/>
            <a:endCxn id="311"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27"/>
          <p:cNvCxnSpPr>
            <a:stCxn id="311" idx="0"/>
            <a:endCxn id="310" idx="4"/>
          </p:cNvCxnSpPr>
          <p:nvPr/>
        </p:nvCxnSpPr>
        <p:spPr>
          <a:xfrm rot="10800000">
            <a:off x="6145550" y="8544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27"/>
          <p:cNvCxnSpPr>
            <a:stCxn id="312" idx="0"/>
            <a:endCxn id="311" idx="4"/>
          </p:cNvCxnSpPr>
          <p:nvPr/>
        </p:nvCxnSpPr>
        <p:spPr>
          <a:xfrm rot="10800000">
            <a:off x="6145550" y="14895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27"/>
          <p:cNvCxnSpPr>
            <a:stCxn id="313" idx="0"/>
            <a:endCxn id="312" idx="4"/>
          </p:cNvCxnSpPr>
          <p:nvPr/>
        </p:nvCxnSpPr>
        <p:spPr>
          <a:xfrm rot="10800000">
            <a:off x="6145550" y="21246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27"/>
          <p:cNvCxnSpPr>
            <a:stCxn id="316" idx="0"/>
            <a:endCxn id="312" idx="2"/>
          </p:cNvCxnSpPr>
          <p:nvPr/>
        </p:nvCxnSpPr>
        <p:spPr>
          <a:xfrm flipH="1" rot="10800000">
            <a:off x="4899725" y="1884988"/>
            <a:ext cx="1006200" cy="3459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27"/>
          <p:cNvCxnSpPr>
            <a:stCxn id="318" idx="0"/>
            <a:endCxn id="312" idx="6"/>
          </p:cNvCxnSpPr>
          <p:nvPr/>
        </p:nvCxnSpPr>
        <p:spPr>
          <a:xfrm rot="10800000">
            <a:off x="6385300" y="1884975"/>
            <a:ext cx="506700" cy="3954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27"/>
          <p:cNvCxnSpPr>
            <a:stCxn id="314" idx="0"/>
            <a:endCxn id="313" idx="4"/>
          </p:cNvCxnSpPr>
          <p:nvPr/>
        </p:nvCxnSpPr>
        <p:spPr>
          <a:xfrm rot="10800000">
            <a:off x="6145550" y="27597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27"/>
          <p:cNvCxnSpPr>
            <a:stCxn id="315" idx="0"/>
            <a:endCxn id="314" idx="4"/>
          </p:cNvCxnSpPr>
          <p:nvPr/>
        </p:nvCxnSpPr>
        <p:spPr>
          <a:xfrm rot="10800000">
            <a:off x="6145550" y="33948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27"/>
          <p:cNvCxnSpPr>
            <a:stCxn id="317" idx="0"/>
            <a:endCxn id="316" idx="4"/>
          </p:cNvCxnSpPr>
          <p:nvPr/>
        </p:nvCxnSpPr>
        <p:spPr>
          <a:xfrm rot="10800000">
            <a:off x="4899725" y="2710288"/>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27"/>
          <p:cNvCxnSpPr>
            <a:stCxn id="319" idx="0"/>
            <a:endCxn id="318" idx="4"/>
          </p:cNvCxnSpPr>
          <p:nvPr/>
        </p:nvCxnSpPr>
        <p:spPr>
          <a:xfrm rot="10800000">
            <a:off x="6892000" y="2759775"/>
            <a:ext cx="0" cy="155700"/>
          </a:xfrm>
          <a:prstGeom prst="straightConnector1">
            <a:avLst/>
          </a:prstGeom>
          <a:noFill/>
          <a:ln cap="flat" cmpd="sng" w="9525">
            <a:solidFill>
              <a:schemeClr val="dk2"/>
            </a:solidFill>
            <a:prstDash val="solid"/>
            <a:round/>
            <a:headEnd len="med" w="med" type="none"/>
            <a:tailEnd len="med" w="med" type="none"/>
          </a:ln>
        </p:spPr>
      </p:cxnSp>
      <p:sp>
        <p:nvSpPr>
          <p:cNvPr id="331" name="Google Shape;331;p27"/>
          <p:cNvSpPr/>
          <p:nvPr/>
        </p:nvSpPr>
        <p:spPr>
          <a:xfrm>
            <a:off x="5163125" y="35505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cxnSp>
        <p:nvCxnSpPr>
          <p:cNvPr id="332" name="Google Shape;332;p27"/>
          <p:cNvCxnSpPr>
            <a:stCxn id="331" idx="0"/>
            <a:endCxn id="314" idx="3"/>
          </p:cNvCxnSpPr>
          <p:nvPr/>
        </p:nvCxnSpPr>
        <p:spPr>
          <a:xfrm flipH="1" rot="10800000">
            <a:off x="5402825" y="3324675"/>
            <a:ext cx="573300" cy="225900"/>
          </a:xfrm>
          <a:prstGeom prst="straightConnector1">
            <a:avLst/>
          </a:prstGeom>
          <a:noFill/>
          <a:ln cap="flat" cmpd="sng" w="9525">
            <a:solidFill>
              <a:schemeClr val="dk2"/>
            </a:solidFill>
            <a:prstDash val="solid"/>
            <a:round/>
            <a:headEnd len="med" w="med" type="none"/>
            <a:tailEnd len="med" w="med" type="none"/>
          </a:ln>
        </p:spPr>
      </p:cxnSp>
      <p:sp>
        <p:nvSpPr>
          <p:cNvPr id="333" name="Google Shape;333;p27"/>
          <p:cNvSpPr/>
          <p:nvPr/>
        </p:nvSpPr>
        <p:spPr>
          <a:xfrm>
            <a:off x="5017325" y="3501100"/>
            <a:ext cx="771000" cy="592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339" name="Google Shape;339;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000"/>
              <a:t>insert “indent”</a:t>
            </a:r>
            <a:endParaRPr sz="3000"/>
          </a:p>
          <a:p>
            <a:pPr indent="-342900" lvl="0" marL="457200" rtl="0" algn="l">
              <a:spcBef>
                <a:spcPts val="1600"/>
              </a:spcBef>
              <a:spcAft>
                <a:spcPts val="0"/>
              </a:spcAft>
              <a:buSzPts val="1800"/>
              <a:buChar char="●"/>
            </a:pPr>
            <a:r>
              <a:rPr lang="en"/>
              <a:t>t is the end (that’s why it’s brown)</a:t>
            </a:r>
            <a:endParaRPr/>
          </a:p>
          <a:p>
            <a:pPr indent="0" lvl="0" marL="0" rtl="0" algn="l">
              <a:spcBef>
                <a:spcPts val="1600"/>
              </a:spcBef>
              <a:spcAft>
                <a:spcPts val="1600"/>
              </a:spcAft>
              <a:buNone/>
            </a:pPr>
            <a:r>
              <a:t/>
            </a:r>
            <a:endParaRPr/>
          </a:p>
        </p:txBody>
      </p:sp>
      <p:sp>
        <p:nvSpPr>
          <p:cNvPr id="340" name="Google Shape;340;p28"/>
          <p:cNvSpPr/>
          <p:nvPr/>
        </p:nvSpPr>
        <p:spPr>
          <a:xfrm>
            <a:off x="5905850" y="3750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5905850" y="10101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342" name="Google Shape;342;p28"/>
          <p:cNvSpPr/>
          <p:nvPr/>
        </p:nvSpPr>
        <p:spPr>
          <a:xfrm>
            <a:off x="5905850" y="16452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sp>
        <p:nvSpPr>
          <p:cNvPr id="343" name="Google Shape;343;p28"/>
          <p:cNvSpPr/>
          <p:nvPr/>
        </p:nvSpPr>
        <p:spPr>
          <a:xfrm>
            <a:off x="59058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344" name="Google Shape;344;p28"/>
          <p:cNvSpPr/>
          <p:nvPr/>
        </p:nvSpPr>
        <p:spPr>
          <a:xfrm>
            <a:off x="5905850" y="29154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45" name="Google Shape;345;p28"/>
          <p:cNvSpPr/>
          <p:nvPr/>
        </p:nvSpPr>
        <p:spPr>
          <a:xfrm>
            <a:off x="5905850" y="35505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346" name="Google Shape;346;p28"/>
          <p:cNvSpPr/>
          <p:nvPr/>
        </p:nvSpPr>
        <p:spPr>
          <a:xfrm>
            <a:off x="4660025" y="2230888"/>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347" name="Google Shape;347;p28"/>
          <p:cNvSpPr/>
          <p:nvPr/>
        </p:nvSpPr>
        <p:spPr>
          <a:xfrm>
            <a:off x="4660025" y="2865988"/>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348" name="Google Shape;348;p28"/>
          <p:cNvSpPr/>
          <p:nvPr/>
        </p:nvSpPr>
        <p:spPr>
          <a:xfrm>
            <a:off x="6652300" y="236042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349" name="Google Shape;349;p28"/>
          <p:cNvSpPr/>
          <p:nvPr/>
        </p:nvSpPr>
        <p:spPr>
          <a:xfrm>
            <a:off x="6652300" y="299552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cxnSp>
        <p:nvCxnSpPr>
          <p:cNvPr id="350" name="Google Shape;350;p28"/>
          <p:cNvCxnSpPr>
            <a:stCxn id="341" idx="0"/>
            <a:endCxn id="341"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28"/>
          <p:cNvCxnSpPr>
            <a:stCxn id="341" idx="0"/>
            <a:endCxn id="341"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28"/>
          <p:cNvCxnSpPr>
            <a:stCxn id="341" idx="0"/>
            <a:endCxn id="340" idx="4"/>
          </p:cNvCxnSpPr>
          <p:nvPr/>
        </p:nvCxnSpPr>
        <p:spPr>
          <a:xfrm rot="10800000">
            <a:off x="6145550" y="8544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28"/>
          <p:cNvCxnSpPr>
            <a:stCxn id="342" idx="0"/>
            <a:endCxn id="341" idx="4"/>
          </p:cNvCxnSpPr>
          <p:nvPr/>
        </p:nvCxnSpPr>
        <p:spPr>
          <a:xfrm rot="10800000">
            <a:off x="6145550" y="14895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28"/>
          <p:cNvCxnSpPr>
            <a:stCxn id="343" idx="0"/>
            <a:endCxn id="342" idx="4"/>
          </p:cNvCxnSpPr>
          <p:nvPr/>
        </p:nvCxnSpPr>
        <p:spPr>
          <a:xfrm rot="10800000">
            <a:off x="6145550" y="21246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28"/>
          <p:cNvCxnSpPr>
            <a:stCxn id="346" idx="0"/>
            <a:endCxn id="342" idx="2"/>
          </p:cNvCxnSpPr>
          <p:nvPr/>
        </p:nvCxnSpPr>
        <p:spPr>
          <a:xfrm flipH="1" rot="10800000">
            <a:off x="4899725" y="1884988"/>
            <a:ext cx="1006200" cy="3459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28"/>
          <p:cNvCxnSpPr>
            <a:stCxn id="348" idx="0"/>
            <a:endCxn id="342" idx="6"/>
          </p:cNvCxnSpPr>
          <p:nvPr/>
        </p:nvCxnSpPr>
        <p:spPr>
          <a:xfrm rot="10800000">
            <a:off x="6385300" y="1884925"/>
            <a:ext cx="506700" cy="4755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28"/>
          <p:cNvCxnSpPr>
            <a:stCxn id="344" idx="0"/>
            <a:endCxn id="343" idx="4"/>
          </p:cNvCxnSpPr>
          <p:nvPr/>
        </p:nvCxnSpPr>
        <p:spPr>
          <a:xfrm rot="10800000">
            <a:off x="6145550" y="27597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28"/>
          <p:cNvCxnSpPr>
            <a:stCxn id="345" idx="0"/>
            <a:endCxn id="344" idx="4"/>
          </p:cNvCxnSpPr>
          <p:nvPr/>
        </p:nvCxnSpPr>
        <p:spPr>
          <a:xfrm rot="10800000">
            <a:off x="6145550" y="33948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28"/>
          <p:cNvCxnSpPr>
            <a:stCxn id="347" idx="0"/>
            <a:endCxn id="346" idx="4"/>
          </p:cNvCxnSpPr>
          <p:nvPr/>
        </p:nvCxnSpPr>
        <p:spPr>
          <a:xfrm rot="10800000">
            <a:off x="4899725" y="2710288"/>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28"/>
          <p:cNvCxnSpPr>
            <a:stCxn id="349" idx="0"/>
            <a:endCxn id="348" idx="4"/>
          </p:cNvCxnSpPr>
          <p:nvPr/>
        </p:nvCxnSpPr>
        <p:spPr>
          <a:xfrm rot="10800000">
            <a:off x="6892000" y="2839825"/>
            <a:ext cx="0" cy="155700"/>
          </a:xfrm>
          <a:prstGeom prst="straightConnector1">
            <a:avLst/>
          </a:prstGeom>
          <a:noFill/>
          <a:ln cap="flat" cmpd="sng" w="9525">
            <a:solidFill>
              <a:schemeClr val="dk2"/>
            </a:solidFill>
            <a:prstDash val="solid"/>
            <a:round/>
            <a:headEnd len="med" w="med" type="none"/>
            <a:tailEnd len="med" w="med" type="none"/>
          </a:ln>
        </p:spPr>
      </p:cxnSp>
      <p:sp>
        <p:nvSpPr>
          <p:cNvPr id="361" name="Google Shape;361;p28"/>
          <p:cNvSpPr/>
          <p:nvPr/>
        </p:nvSpPr>
        <p:spPr>
          <a:xfrm>
            <a:off x="5163125" y="35505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cxnSp>
        <p:nvCxnSpPr>
          <p:cNvPr id="362" name="Google Shape;362;p28"/>
          <p:cNvCxnSpPr>
            <a:stCxn id="361" idx="0"/>
            <a:endCxn id="344" idx="3"/>
          </p:cNvCxnSpPr>
          <p:nvPr/>
        </p:nvCxnSpPr>
        <p:spPr>
          <a:xfrm flipH="1" rot="10800000">
            <a:off x="5402825" y="3324675"/>
            <a:ext cx="573300" cy="225900"/>
          </a:xfrm>
          <a:prstGeom prst="straightConnector1">
            <a:avLst/>
          </a:prstGeom>
          <a:noFill/>
          <a:ln cap="flat" cmpd="sng" w="9525">
            <a:solidFill>
              <a:schemeClr val="dk2"/>
            </a:solidFill>
            <a:prstDash val="solid"/>
            <a:round/>
            <a:headEnd len="med" w="med" type="none"/>
            <a:tailEnd len="med" w="med" type="none"/>
          </a:ln>
        </p:spPr>
      </p:cxnSp>
      <p:sp>
        <p:nvSpPr>
          <p:cNvPr id="363" name="Google Shape;363;p28"/>
          <p:cNvSpPr/>
          <p:nvPr/>
        </p:nvSpPr>
        <p:spPr>
          <a:xfrm>
            <a:off x="5163125" y="423562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cxnSp>
        <p:nvCxnSpPr>
          <p:cNvPr id="364" name="Google Shape;364;p28"/>
          <p:cNvCxnSpPr>
            <a:stCxn id="363" idx="0"/>
            <a:endCxn id="361" idx="4"/>
          </p:cNvCxnSpPr>
          <p:nvPr/>
        </p:nvCxnSpPr>
        <p:spPr>
          <a:xfrm rot="10800000">
            <a:off x="5402825" y="4030125"/>
            <a:ext cx="0" cy="205500"/>
          </a:xfrm>
          <a:prstGeom prst="straightConnector1">
            <a:avLst/>
          </a:prstGeom>
          <a:noFill/>
          <a:ln cap="flat" cmpd="sng" w="9525">
            <a:solidFill>
              <a:schemeClr val="dk2"/>
            </a:solidFill>
            <a:prstDash val="solid"/>
            <a:round/>
            <a:headEnd len="med" w="med" type="none"/>
            <a:tailEnd len="med" w="med" type="none"/>
          </a:ln>
        </p:spPr>
      </p:cxnSp>
      <p:sp>
        <p:nvSpPr>
          <p:cNvPr id="365" name="Google Shape;365;p28"/>
          <p:cNvSpPr/>
          <p:nvPr/>
        </p:nvSpPr>
        <p:spPr>
          <a:xfrm>
            <a:off x="5017325" y="4178925"/>
            <a:ext cx="771000" cy="592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371" name="Google Shape;371;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000"/>
              <a:t>insert “inches”</a:t>
            </a:r>
            <a:endParaRPr sz="30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72" name="Google Shape;372;p29"/>
          <p:cNvSpPr/>
          <p:nvPr/>
        </p:nvSpPr>
        <p:spPr>
          <a:xfrm>
            <a:off x="5905850" y="3750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5905850" y="10101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374" name="Google Shape;374;p29"/>
          <p:cNvSpPr/>
          <p:nvPr/>
        </p:nvSpPr>
        <p:spPr>
          <a:xfrm>
            <a:off x="5905850" y="16452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sp>
        <p:nvSpPr>
          <p:cNvPr id="375" name="Google Shape;375;p29"/>
          <p:cNvSpPr/>
          <p:nvPr/>
        </p:nvSpPr>
        <p:spPr>
          <a:xfrm>
            <a:off x="59058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376" name="Google Shape;376;p29"/>
          <p:cNvSpPr/>
          <p:nvPr/>
        </p:nvSpPr>
        <p:spPr>
          <a:xfrm>
            <a:off x="5905850" y="29154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77" name="Google Shape;377;p29"/>
          <p:cNvSpPr/>
          <p:nvPr/>
        </p:nvSpPr>
        <p:spPr>
          <a:xfrm>
            <a:off x="5905850" y="35505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378" name="Google Shape;378;p29"/>
          <p:cNvSpPr/>
          <p:nvPr/>
        </p:nvSpPr>
        <p:spPr>
          <a:xfrm>
            <a:off x="4332300" y="2280363"/>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379" name="Google Shape;379;p29"/>
          <p:cNvSpPr/>
          <p:nvPr/>
        </p:nvSpPr>
        <p:spPr>
          <a:xfrm>
            <a:off x="4332300" y="2915463"/>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380" name="Google Shape;380;p29"/>
          <p:cNvSpPr/>
          <p:nvPr/>
        </p:nvSpPr>
        <p:spPr>
          <a:xfrm>
            <a:off x="6567250" y="236042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381" name="Google Shape;381;p29"/>
          <p:cNvSpPr/>
          <p:nvPr/>
        </p:nvSpPr>
        <p:spPr>
          <a:xfrm>
            <a:off x="6567250" y="299552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cxnSp>
        <p:nvCxnSpPr>
          <p:cNvPr id="382" name="Google Shape;382;p29"/>
          <p:cNvCxnSpPr>
            <a:stCxn id="373" idx="0"/>
            <a:endCxn id="373"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29"/>
          <p:cNvCxnSpPr>
            <a:stCxn id="373" idx="0"/>
            <a:endCxn id="373"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29"/>
          <p:cNvCxnSpPr>
            <a:stCxn id="373" idx="0"/>
            <a:endCxn id="372" idx="4"/>
          </p:cNvCxnSpPr>
          <p:nvPr/>
        </p:nvCxnSpPr>
        <p:spPr>
          <a:xfrm rot="10800000">
            <a:off x="6145550" y="8544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29"/>
          <p:cNvCxnSpPr>
            <a:stCxn id="374" idx="0"/>
            <a:endCxn id="373" idx="4"/>
          </p:cNvCxnSpPr>
          <p:nvPr/>
        </p:nvCxnSpPr>
        <p:spPr>
          <a:xfrm rot="10800000">
            <a:off x="6145550" y="14895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29"/>
          <p:cNvCxnSpPr>
            <a:stCxn id="375" idx="0"/>
            <a:endCxn id="374" idx="4"/>
          </p:cNvCxnSpPr>
          <p:nvPr/>
        </p:nvCxnSpPr>
        <p:spPr>
          <a:xfrm rot="10800000">
            <a:off x="6145550" y="21246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29"/>
          <p:cNvCxnSpPr>
            <a:stCxn id="378" idx="0"/>
            <a:endCxn id="374" idx="2"/>
          </p:cNvCxnSpPr>
          <p:nvPr/>
        </p:nvCxnSpPr>
        <p:spPr>
          <a:xfrm flipH="1" rot="10800000">
            <a:off x="4572000" y="1884963"/>
            <a:ext cx="1333800" cy="39540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29"/>
          <p:cNvCxnSpPr>
            <a:stCxn id="380" idx="0"/>
            <a:endCxn id="374" idx="6"/>
          </p:cNvCxnSpPr>
          <p:nvPr/>
        </p:nvCxnSpPr>
        <p:spPr>
          <a:xfrm rot="10800000">
            <a:off x="6385150" y="1884925"/>
            <a:ext cx="421800" cy="47550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29"/>
          <p:cNvCxnSpPr>
            <a:stCxn id="376" idx="0"/>
            <a:endCxn id="375" idx="4"/>
          </p:cNvCxnSpPr>
          <p:nvPr/>
        </p:nvCxnSpPr>
        <p:spPr>
          <a:xfrm rot="10800000">
            <a:off x="6145550" y="27597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29"/>
          <p:cNvCxnSpPr>
            <a:stCxn id="377" idx="0"/>
            <a:endCxn id="376" idx="4"/>
          </p:cNvCxnSpPr>
          <p:nvPr/>
        </p:nvCxnSpPr>
        <p:spPr>
          <a:xfrm rot="10800000">
            <a:off x="6145550" y="33948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29"/>
          <p:cNvCxnSpPr>
            <a:stCxn id="379" idx="0"/>
            <a:endCxn id="378" idx="4"/>
          </p:cNvCxnSpPr>
          <p:nvPr/>
        </p:nvCxnSpPr>
        <p:spPr>
          <a:xfrm rot="10800000">
            <a:off x="4572000" y="2759763"/>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29"/>
          <p:cNvCxnSpPr>
            <a:stCxn id="381" idx="0"/>
            <a:endCxn id="380" idx="4"/>
          </p:cNvCxnSpPr>
          <p:nvPr/>
        </p:nvCxnSpPr>
        <p:spPr>
          <a:xfrm rot="10800000">
            <a:off x="6806950" y="2839825"/>
            <a:ext cx="0" cy="155700"/>
          </a:xfrm>
          <a:prstGeom prst="straightConnector1">
            <a:avLst/>
          </a:prstGeom>
          <a:noFill/>
          <a:ln cap="flat" cmpd="sng" w="9525">
            <a:solidFill>
              <a:schemeClr val="dk2"/>
            </a:solidFill>
            <a:prstDash val="solid"/>
            <a:round/>
            <a:headEnd len="med" w="med" type="none"/>
            <a:tailEnd len="med" w="med" type="none"/>
          </a:ln>
        </p:spPr>
      </p:cxnSp>
      <p:sp>
        <p:nvSpPr>
          <p:cNvPr id="393" name="Google Shape;393;p29"/>
          <p:cNvSpPr/>
          <p:nvPr/>
        </p:nvSpPr>
        <p:spPr>
          <a:xfrm>
            <a:off x="5163125" y="35505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cxnSp>
        <p:nvCxnSpPr>
          <p:cNvPr id="394" name="Google Shape;394;p29"/>
          <p:cNvCxnSpPr>
            <a:stCxn id="393" idx="0"/>
            <a:endCxn id="376" idx="3"/>
          </p:cNvCxnSpPr>
          <p:nvPr/>
        </p:nvCxnSpPr>
        <p:spPr>
          <a:xfrm flipH="1" rot="10800000">
            <a:off x="5402825" y="3324675"/>
            <a:ext cx="573300" cy="225900"/>
          </a:xfrm>
          <a:prstGeom prst="straightConnector1">
            <a:avLst/>
          </a:prstGeom>
          <a:noFill/>
          <a:ln cap="flat" cmpd="sng" w="9525">
            <a:solidFill>
              <a:schemeClr val="dk2"/>
            </a:solidFill>
            <a:prstDash val="solid"/>
            <a:round/>
            <a:headEnd len="med" w="med" type="none"/>
            <a:tailEnd len="med" w="med" type="none"/>
          </a:ln>
        </p:spPr>
      </p:cxnSp>
      <p:sp>
        <p:nvSpPr>
          <p:cNvPr id="395" name="Google Shape;395;p29"/>
          <p:cNvSpPr/>
          <p:nvPr/>
        </p:nvSpPr>
        <p:spPr>
          <a:xfrm>
            <a:off x="5163125" y="423562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96" name="Google Shape;396;p29"/>
          <p:cNvSpPr/>
          <p:nvPr/>
        </p:nvSpPr>
        <p:spPr>
          <a:xfrm>
            <a:off x="4332300" y="3550563"/>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397" name="Google Shape;397;p29"/>
          <p:cNvCxnSpPr>
            <a:stCxn id="396" idx="0"/>
            <a:endCxn id="379" idx="4"/>
          </p:cNvCxnSpPr>
          <p:nvPr/>
        </p:nvCxnSpPr>
        <p:spPr>
          <a:xfrm rot="10800000">
            <a:off x="4572000" y="3394863"/>
            <a:ext cx="0" cy="15570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29"/>
          <p:cNvCxnSpPr>
            <a:stCxn id="395" idx="0"/>
            <a:endCxn id="393" idx="4"/>
          </p:cNvCxnSpPr>
          <p:nvPr/>
        </p:nvCxnSpPr>
        <p:spPr>
          <a:xfrm rot="10800000">
            <a:off x="5402825" y="4030125"/>
            <a:ext cx="0" cy="205500"/>
          </a:xfrm>
          <a:prstGeom prst="straightConnector1">
            <a:avLst/>
          </a:prstGeom>
          <a:noFill/>
          <a:ln cap="flat" cmpd="sng" w="9525">
            <a:solidFill>
              <a:schemeClr val="dk2"/>
            </a:solidFill>
            <a:prstDash val="solid"/>
            <a:round/>
            <a:headEnd len="med" w="med" type="none"/>
            <a:tailEnd len="med" w="med" type="none"/>
          </a:ln>
        </p:spPr>
      </p:cxnSp>
      <p:sp>
        <p:nvSpPr>
          <p:cNvPr id="399" name="Google Shape;399;p29"/>
          <p:cNvSpPr/>
          <p:nvPr/>
        </p:nvSpPr>
        <p:spPr>
          <a:xfrm>
            <a:off x="4227475" y="3474925"/>
            <a:ext cx="771000" cy="592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405" name="Google Shape;405;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000"/>
              <a:t>insert “inches”</a:t>
            </a:r>
            <a:endParaRPr sz="3000"/>
          </a:p>
          <a:p>
            <a:pPr indent="-342900" lvl="0" marL="457200" rtl="0" algn="l">
              <a:spcBef>
                <a:spcPts val="1600"/>
              </a:spcBef>
              <a:spcAft>
                <a:spcPts val="0"/>
              </a:spcAft>
              <a:buSzPts val="1800"/>
              <a:buChar char="●"/>
            </a:pPr>
            <a:r>
              <a:rPr lang="en"/>
              <a:t>s is the end (that’s why it’s brown)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06" name="Google Shape;406;p30"/>
          <p:cNvSpPr/>
          <p:nvPr/>
        </p:nvSpPr>
        <p:spPr>
          <a:xfrm>
            <a:off x="5905850" y="3750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5905850" y="10101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408" name="Google Shape;408;p30"/>
          <p:cNvSpPr/>
          <p:nvPr/>
        </p:nvSpPr>
        <p:spPr>
          <a:xfrm>
            <a:off x="5905850" y="16452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sp>
        <p:nvSpPr>
          <p:cNvPr id="409" name="Google Shape;409;p30"/>
          <p:cNvSpPr/>
          <p:nvPr/>
        </p:nvSpPr>
        <p:spPr>
          <a:xfrm>
            <a:off x="59058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410" name="Google Shape;410;p30"/>
          <p:cNvSpPr/>
          <p:nvPr/>
        </p:nvSpPr>
        <p:spPr>
          <a:xfrm>
            <a:off x="5905850" y="29154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11" name="Google Shape;411;p30"/>
          <p:cNvSpPr/>
          <p:nvPr/>
        </p:nvSpPr>
        <p:spPr>
          <a:xfrm>
            <a:off x="5905850" y="35505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412" name="Google Shape;412;p30"/>
          <p:cNvSpPr/>
          <p:nvPr/>
        </p:nvSpPr>
        <p:spPr>
          <a:xfrm>
            <a:off x="4478100" y="2147163"/>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413" name="Google Shape;413;p30"/>
          <p:cNvSpPr/>
          <p:nvPr/>
        </p:nvSpPr>
        <p:spPr>
          <a:xfrm>
            <a:off x="4478100" y="2848863"/>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414" name="Google Shape;414;p30"/>
          <p:cNvSpPr/>
          <p:nvPr/>
        </p:nvSpPr>
        <p:spPr>
          <a:xfrm>
            <a:off x="6736838" y="2343850"/>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415" name="Google Shape;415;p30"/>
          <p:cNvSpPr/>
          <p:nvPr/>
        </p:nvSpPr>
        <p:spPr>
          <a:xfrm>
            <a:off x="6736838" y="2978950"/>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cxnSp>
        <p:nvCxnSpPr>
          <p:cNvPr id="416" name="Google Shape;416;p30"/>
          <p:cNvCxnSpPr>
            <a:stCxn id="407" idx="0"/>
            <a:endCxn id="407"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30"/>
          <p:cNvCxnSpPr>
            <a:stCxn id="407" idx="0"/>
            <a:endCxn id="407"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30"/>
          <p:cNvCxnSpPr>
            <a:stCxn id="407" idx="0"/>
            <a:endCxn id="406" idx="4"/>
          </p:cNvCxnSpPr>
          <p:nvPr/>
        </p:nvCxnSpPr>
        <p:spPr>
          <a:xfrm rot="10800000">
            <a:off x="6145550" y="8544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30"/>
          <p:cNvCxnSpPr>
            <a:stCxn id="408" idx="0"/>
            <a:endCxn id="407" idx="4"/>
          </p:cNvCxnSpPr>
          <p:nvPr/>
        </p:nvCxnSpPr>
        <p:spPr>
          <a:xfrm rot="10800000">
            <a:off x="6145550" y="14895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30"/>
          <p:cNvCxnSpPr>
            <a:stCxn id="409" idx="0"/>
            <a:endCxn id="408" idx="4"/>
          </p:cNvCxnSpPr>
          <p:nvPr/>
        </p:nvCxnSpPr>
        <p:spPr>
          <a:xfrm rot="10800000">
            <a:off x="6145550" y="21246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30"/>
          <p:cNvCxnSpPr>
            <a:endCxn id="408" idx="2"/>
          </p:cNvCxnSpPr>
          <p:nvPr/>
        </p:nvCxnSpPr>
        <p:spPr>
          <a:xfrm flipH="1" rot="10800000">
            <a:off x="4842650" y="1884975"/>
            <a:ext cx="1063200" cy="3342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30"/>
          <p:cNvCxnSpPr>
            <a:stCxn id="414" idx="0"/>
            <a:endCxn id="408" idx="6"/>
          </p:cNvCxnSpPr>
          <p:nvPr/>
        </p:nvCxnSpPr>
        <p:spPr>
          <a:xfrm rot="10800000">
            <a:off x="6385238" y="1884850"/>
            <a:ext cx="591300" cy="4590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30"/>
          <p:cNvCxnSpPr>
            <a:stCxn id="410" idx="0"/>
            <a:endCxn id="409" idx="4"/>
          </p:cNvCxnSpPr>
          <p:nvPr/>
        </p:nvCxnSpPr>
        <p:spPr>
          <a:xfrm rot="10800000">
            <a:off x="6145550" y="27597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30"/>
          <p:cNvCxnSpPr>
            <a:stCxn id="411" idx="0"/>
            <a:endCxn id="410" idx="4"/>
          </p:cNvCxnSpPr>
          <p:nvPr/>
        </p:nvCxnSpPr>
        <p:spPr>
          <a:xfrm rot="10800000">
            <a:off x="6145550" y="33948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30"/>
          <p:cNvCxnSpPr>
            <a:stCxn id="413" idx="0"/>
            <a:endCxn id="412" idx="4"/>
          </p:cNvCxnSpPr>
          <p:nvPr/>
        </p:nvCxnSpPr>
        <p:spPr>
          <a:xfrm rot="10800000">
            <a:off x="4717800" y="2626563"/>
            <a:ext cx="0" cy="2223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30"/>
          <p:cNvCxnSpPr>
            <a:stCxn id="415" idx="0"/>
            <a:endCxn id="414" idx="4"/>
          </p:cNvCxnSpPr>
          <p:nvPr/>
        </p:nvCxnSpPr>
        <p:spPr>
          <a:xfrm rot="10800000">
            <a:off x="6976538" y="2823250"/>
            <a:ext cx="0" cy="155700"/>
          </a:xfrm>
          <a:prstGeom prst="straightConnector1">
            <a:avLst/>
          </a:prstGeom>
          <a:noFill/>
          <a:ln cap="flat" cmpd="sng" w="9525">
            <a:solidFill>
              <a:schemeClr val="dk2"/>
            </a:solidFill>
            <a:prstDash val="solid"/>
            <a:round/>
            <a:headEnd len="med" w="med" type="none"/>
            <a:tailEnd len="med" w="med" type="none"/>
          </a:ln>
        </p:spPr>
      </p:cxnSp>
      <p:sp>
        <p:nvSpPr>
          <p:cNvPr id="427" name="Google Shape;427;p30"/>
          <p:cNvSpPr/>
          <p:nvPr/>
        </p:nvSpPr>
        <p:spPr>
          <a:xfrm>
            <a:off x="5163125" y="35505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cxnSp>
        <p:nvCxnSpPr>
          <p:cNvPr id="428" name="Google Shape;428;p30"/>
          <p:cNvCxnSpPr>
            <a:stCxn id="427" idx="0"/>
            <a:endCxn id="410" idx="3"/>
          </p:cNvCxnSpPr>
          <p:nvPr/>
        </p:nvCxnSpPr>
        <p:spPr>
          <a:xfrm flipH="1" rot="10800000">
            <a:off x="5402825" y="3324675"/>
            <a:ext cx="573300" cy="225900"/>
          </a:xfrm>
          <a:prstGeom prst="straightConnector1">
            <a:avLst/>
          </a:prstGeom>
          <a:noFill/>
          <a:ln cap="flat" cmpd="sng" w="9525">
            <a:solidFill>
              <a:schemeClr val="dk2"/>
            </a:solidFill>
            <a:prstDash val="solid"/>
            <a:round/>
            <a:headEnd len="med" w="med" type="none"/>
            <a:tailEnd len="med" w="med" type="none"/>
          </a:ln>
        </p:spPr>
      </p:cxnSp>
      <p:sp>
        <p:nvSpPr>
          <p:cNvPr id="429" name="Google Shape;429;p30"/>
          <p:cNvSpPr/>
          <p:nvPr/>
        </p:nvSpPr>
        <p:spPr>
          <a:xfrm>
            <a:off x="5163125" y="423562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430" name="Google Shape;430;p30"/>
          <p:cNvSpPr/>
          <p:nvPr/>
        </p:nvSpPr>
        <p:spPr>
          <a:xfrm>
            <a:off x="4478100" y="3555513"/>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31" name="Google Shape;431;p30"/>
          <p:cNvSpPr/>
          <p:nvPr/>
        </p:nvSpPr>
        <p:spPr>
          <a:xfrm>
            <a:off x="4478100" y="4323013"/>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432" name="Google Shape;432;p30"/>
          <p:cNvCxnSpPr>
            <a:stCxn id="430" idx="0"/>
            <a:endCxn id="413" idx="4"/>
          </p:cNvCxnSpPr>
          <p:nvPr/>
        </p:nvCxnSpPr>
        <p:spPr>
          <a:xfrm rot="10800000">
            <a:off x="4717800" y="3328413"/>
            <a:ext cx="0" cy="2271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30"/>
          <p:cNvCxnSpPr>
            <a:stCxn id="431" idx="0"/>
            <a:endCxn id="430" idx="4"/>
          </p:cNvCxnSpPr>
          <p:nvPr/>
        </p:nvCxnSpPr>
        <p:spPr>
          <a:xfrm rot="10800000">
            <a:off x="4717800" y="4035013"/>
            <a:ext cx="0" cy="2880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30"/>
          <p:cNvCxnSpPr>
            <a:stCxn id="429" idx="0"/>
            <a:endCxn id="427" idx="4"/>
          </p:cNvCxnSpPr>
          <p:nvPr/>
        </p:nvCxnSpPr>
        <p:spPr>
          <a:xfrm rot="10800000">
            <a:off x="5402825" y="4030125"/>
            <a:ext cx="0" cy="205500"/>
          </a:xfrm>
          <a:prstGeom prst="straightConnector1">
            <a:avLst/>
          </a:prstGeom>
          <a:noFill/>
          <a:ln cap="flat" cmpd="sng" w="9525">
            <a:solidFill>
              <a:schemeClr val="dk2"/>
            </a:solidFill>
            <a:prstDash val="solid"/>
            <a:round/>
            <a:headEnd len="med" w="med" type="none"/>
            <a:tailEnd len="med" w="med" type="none"/>
          </a:ln>
        </p:spPr>
      </p:cxnSp>
      <p:sp>
        <p:nvSpPr>
          <p:cNvPr id="435" name="Google Shape;435;p30"/>
          <p:cNvSpPr/>
          <p:nvPr/>
        </p:nvSpPr>
        <p:spPr>
          <a:xfrm>
            <a:off x="4332300" y="4262175"/>
            <a:ext cx="771000" cy="592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441" name="Google Shape;441;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442" name="Google Shape;442;p31"/>
          <p:cNvSpPr/>
          <p:nvPr/>
        </p:nvSpPr>
        <p:spPr>
          <a:xfrm>
            <a:off x="5905850" y="3750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5905850" y="10101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444" name="Google Shape;444;p31"/>
          <p:cNvSpPr/>
          <p:nvPr/>
        </p:nvSpPr>
        <p:spPr>
          <a:xfrm>
            <a:off x="5905850" y="16452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sp>
        <p:nvSpPr>
          <p:cNvPr id="445" name="Google Shape;445;p31"/>
          <p:cNvSpPr/>
          <p:nvPr/>
        </p:nvSpPr>
        <p:spPr>
          <a:xfrm>
            <a:off x="59058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446" name="Google Shape;446;p31"/>
          <p:cNvSpPr/>
          <p:nvPr/>
        </p:nvSpPr>
        <p:spPr>
          <a:xfrm>
            <a:off x="5905850" y="29154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47" name="Google Shape;447;p31"/>
          <p:cNvSpPr/>
          <p:nvPr/>
        </p:nvSpPr>
        <p:spPr>
          <a:xfrm>
            <a:off x="5905850" y="35505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448" name="Google Shape;448;p31"/>
          <p:cNvSpPr/>
          <p:nvPr/>
        </p:nvSpPr>
        <p:spPr>
          <a:xfrm>
            <a:off x="4332300" y="2280363"/>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449" name="Google Shape;449;p31"/>
          <p:cNvSpPr/>
          <p:nvPr/>
        </p:nvSpPr>
        <p:spPr>
          <a:xfrm>
            <a:off x="4332300" y="2915463"/>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450" name="Google Shape;450;p31"/>
          <p:cNvSpPr/>
          <p:nvPr/>
        </p:nvSpPr>
        <p:spPr>
          <a:xfrm>
            <a:off x="65672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451" name="Google Shape;451;p31"/>
          <p:cNvSpPr/>
          <p:nvPr/>
        </p:nvSpPr>
        <p:spPr>
          <a:xfrm>
            <a:off x="6567250" y="29154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cxnSp>
        <p:nvCxnSpPr>
          <p:cNvPr id="452" name="Google Shape;452;p31"/>
          <p:cNvCxnSpPr>
            <a:stCxn id="443" idx="0"/>
            <a:endCxn id="443"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31"/>
          <p:cNvCxnSpPr>
            <a:stCxn id="443" idx="0"/>
            <a:endCxn id="443"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31"/>
          <p:cNvCxnSpPr>
            <a:stCxn id="443" idx="0"/>
            <a:endCxn id="442" idx="4"/>
          </p:cNvCxnSpPr>
          <p:nvPr/>
        </p:nvCxnSpPr>
        <p:spPr>
          <a:xfrm rot="10800000">
            <a:off x="6145550" y="8544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31"/>
          <p:cNvCxnSpPr>
            <a:stCxn id="444" idx="0"/>
            <a:endCxn id="443" idx="4"/>
          </p:cNvCxnSpPr>
          <p:nvPr/>
        </p:nvCxnSpPr>
        <p:spPr>
          <a:xfrm rot="10800000">
            <a:off x="6145550" y="14895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31"/>
          <p:cNvCxnSpPr>
            <a:stCxn id="445" idx="0"/>
            <a:endCxn id="444" idx="4"/>
          </p:cNvCxnSpPr>
          <p:nvPr/>
        </p:nvCxnSpPr>
        <p:spPr>
          <a:xfrm rot="10800000">
            <a:off x="6145550" y="21246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457" name="Google Shape;457;p31"/>
          <p:cNvCxnSpPr>
            <a:stCxn id="448" idx="0"/>
            <a:endCxn id="444" idx="2"/>
          </p:cNvCxnSpPr>
          <p:nvPr/>
        </p:nvCxnSpPr>
        <p:spPr>
          <a:xfrm flipH="1" rot="10800000">
            <a:off x="4572000" y="1884963"/>
            <a:ext cx="1333800" cy="39540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31"/>
          <p:cNvCxnSpPr>
            <a:stCxn id="450" idx="0"/>
            <a:endCxn id="444" idx="6"/>
          </p:cNvCxnSpPr>
          <p:nvPr/>
        </p:nvCxnSpPr>
        <p:spPr>
          <a:xfrm rot="10800000">
            <a:off x="6385150" y="1884975"/>
            <a:ext cx="421800" cy="39540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31"/>
          <p:cNvCxnSpPr>
            <a:stCxn id="446" idx="0"/>
            <a:endCxn id="445" idx="4"/>
          </p:cNvCxnSpPr>
          <p:nvPr/>
        </p:nvCxnSpPr>
        <p:spPr>
          <a:xfrm rot="10800000">
            <a:off x="6145550" y="27597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460" name="Google Shape;460;p31"/>
          <p:cNvCxnSpPr>
            <a:stCxn id="447" idx="0"/>
            <a:endCxn id="446" idx="4"/>
          </p:cNvCxnSpPr>
          <p:nvPr/>
        </p:nvCxnSpPr>
        <p:spPr>
          <a:xfrm rot="10800000">
            <a:off x="6145550" y="33948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461" name="Google Shape;461;p31"/>
          <p:cNvCxnSpPr>
            <a:stCxn id="449" idx="0"/>
            <a:endCxn id="448" idx="4"/>
          </p:cNvCxnSpPr>
          <p:nvPr/>
        </p:nvCxnSpPr>
        <p:spPr>
          <a:xfrm rot="10800000">
            <a:off x="4572000" y="2759763"/>
            <a:ext cx="0" cy="15570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31"/>
          <p:cNvCxnSpPr>
            <a:stCxn id="451" idx="0"/>
            <a:endCxn id="450" idx="4"/>
          </p:cNvCxnSpPr>
          <p:nvPr/>
        </p:nvCxnSpPr>
        <p:spPr>
          <a:xfrm rot="10800000">
            <a:off x="6806950" y="2759775"/>
            <a:ext cx="0" cy="155700"/>
          </a:xfrm>
          <a:prstGeom prst="straightConnector1">
            <a:avLst/>
          </a:prstGeom>
          <a:noFill/>
          <a:ln cap="flat" cmpd="sng" w="9525">
            <a:solidFill>
              <a:schemeClr val="dk2"/>
            </a:solidFill>
            <a:prstDash val="solid"/>
            <a:round/>
            <a:headEnd len="med" w="med" type="none"/>
            <a:tailEnd len="med" w="med" type="none"/>
          </a:ln>
        </p:spPr>
      </p:cxnSp>
      <p:sp>
        <p:nvSpPr>
          <p:cNvPr id="463" name="Google Shape;463;p31"/>
          <p:cNvSpPr/>
          <p:nvPr/>
        </p:nvSpPr>
        <p:spPr>
          <a:xfrm>
            <a:off x="5163125" y="35505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cxnSp>
        <p:nvCxnSpPr>
          <p:cNvPr id="464" name="Google Shape;464;p31"/>
          <p:cNvCxnSpPr>
            <a:stCxn id="463" idx="0"/>
            <a:endCxn id="446" idx="3"/>
          </p:cNvCxnSpPr>
          <p:nvPr/>
        </p:nvCxnSpPr>
        <p:spPr>
          <a:xfrm flipH="1" rot="10800000">
            <a:off x="5402825" y="3324675"/>
            <a:ext cx="573300" cy="225900"/>
          </a:xfrm>
          <a:prstGeom prst="straightConnector1">
            <a:avLst/>
          </a:prstGeom>
          <a:noFill/>
          <a:ln cap="flat" cmpd="sng" w="9525">
            <a:solidFill>
              <a:schemeClr val="dk2"/>
            </a:solidFill>
            <a:prstDash val="solid"/>
            <a:round/>
            <a:headEnd len="med" w="med" type="none"/>
            <a:tailEnd len="med" w="med" type="none"/>
          </a:ln>
        </p:spPr>
      </p:cxnSp>
      <p:sp>
        <p:nvSpPr>
          <p:cNvPr id="465" name="Google Shape;465;p31"/>
          <p:cNvSpPr/>
          <p:nvPr/>
        </p:nvSpPr>
        <p:spPr>
          <a:xfrm>
            <a:off x="5163125" y="423562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466" name="Google Shape;466;p31"/>
          <p:cNvSpPr/>
          <p:nvPr/>
        </p:nvSpPr>
        <p:spPr>
          <a:xfrm>
            <a:off x="4332300" y="3550563"/>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67" name="Google Shape;467;p31"/>
          <p:cNvSpPr/>
          <p:nvPr/>
        </p:nvSpPr>
        <p:spPr>
          <a:xfrm>
            <a:off x="4332300" y="4318863"/>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468" name="Google Shape;468;p31"/>
          <p:cNvCxnSpPr>
            <a:stCxn id="466" idx="0"/>
            <a:endCxn id="449" idx="4"/>
          </p:cNvCxnSpPr>
          <p:nvPr/>
        </p:nvCxnSpPr>
        <p:spPr>
          <a:xfrm rot="10800000">
            <a:off x="4572000" y="3394863"/>
            <a:ext cx="0" cy="155700"/>
          </a:xfrm>
          <a:prstGeom prst="straightConnector1">
            <a:avLst/>
          </a:prstGeom>
          <a:noFill/>
          <a:ln cap="flat" cmpd="sng" w="9525">
            <a:solidFill>
              <a:schemeClr val="dk2"/>
            </a:solidFill>
            <a:prstDash val="solid"/>
            <a:round/>
            <a:headEnd len="med" w="med" type="none"/>
            <a:tailEnd len="med" w="med" type="none"/>
          </a:ln>
        </p:spPr>
      </p:cxnSp>
      <p:cxnSp>
        <p:nvCxnSpPr>
          <p:cNvPr id="469" name="Google Shape;469;p31"/>
          <p:cNvCxnSpPr>
            <a:stCxn id="467" idx="0"/>
            <a:endCxn id="466" idx="4"/>
          </p:cNvCxnSpPr>
          <p:nvPr/>
        </p:nvCxnSpPr>
        <p:spPr>
          <a:xfrm rot="10800000">
            <a:off x="4572000" y="4029963"/>
            <a:ext cx="0" cy="2889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31"/>
          <p:cNvCxnSpPr>
            <a:stCxn id="465" idx="0"/>
            <a:endCxn id="463" idx="4"/>
          </p:cNvCxnSpPr>
          <p:nvPr/>
        </p:nvCxnSpPr>
        <p:spPr>
          <a:xfrm rot="10800000">
            <a:off x="5402825" y="4030125"/>
            <a:ext cx="0" cy="205500"/>
          </a:xfrm>
          <a:prstGeom prst="straightConnector1">
            <a:avLst/>
          </a:prstGeom>
          <a:noFill/>
          <a:ln cap="flat" cmpd="sng" w="9525">
            <a:solidFill>
              <a:schemeClr val="dk2"/>
            </a:solidFill>
            <a:prstDash val="solid"/>
            <a:round/>
            <a:headEnd len="med" w="med" type="none"/>
            <a:tailEnd len="med" w="med" type="none"/>
          </a:ln>
        </p:spPr>
      </p:cxnSp>
      <p:sp>
        <p:nvSpPr>
          <p:cNvPr id="471" name="Google Shape;471;p31"/>
          <p:cNvSpPr/>
          <p:nvPr/>
        </p:nvSpPr>
        <p:spPr>
          <a:xfrm>
            <a:off x="7409150" y="10101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cxnSp>
        <p:nvCxnSpPr>
          <p:cNvPr id="472" name="Google Shape;472;p31"/>
          <p:cNvCxnSpPr>
            <a:stCxn id="442" idx="5"/>
            <a:endCxn id="471" idx="1"/>
          </p:cNvCxnSpPr>
          <p:nvPr/>
        </p:nvCxnSpPr>
        <p:spPr>
          <a:xfrm>
            <a:off x="6315043" y="784268"/>
            <a:ext cx="1164300" cy="296100"/>
          </a:xfrm>
          <a:prstGeom prst="straightConnector1">
            <a:avLst/>
          </a:prstGeom>
          <a:noFill/>
          <a:ln cap="flat" cmpd="sng" w="9525">
            <a:solidFill>
              <a:schemeClr val="dk2"/>
            </a:solidFill>
            <a:prstDash val="solid"/>
            <a:round/>
            <a:headEnd len="med" w="med" type="none"/>
            <a:tailEnd len="med" w="med" type="none"/>
          </a:ln>
        </p:spPr>
      </p:cxnSp>
      <p:sp>
        <p:nvSpPr>
          <p:cNvPr id="473" name="Google Shape;473;p31"/>
          <p:cNvSpPr/>
          <p:nvPr/>
        </p:nvSpPr>
        <p:spPr>
          <a:xfrm>
            <a:off x="7263350" y="1010175"/>
            <a:ext cx="771000" cy="592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txBox="1"/>
          <p:nvPr/>
        </p:nvSpPr>
        <p:spPr>
          <a:xfrm>
            <a:off x="311700" y="1266325"/>
            <a:ext cx="3000000" cy="13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chemeClr val="dk2"/>
                </a:solidFill>
                <a:latin typeface="Open Sans"/>
                <a:ea typeface="Open Sans"/>
                <a:cs typeface="Open Sans"/>
                <a:sym typeface="Open Sans"/>
              </a:rPr>
              <a:t>insert “tries”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K-D Tree review (with demos from lecture)</a:t>
            </a:r>
            <a:endParaRPr/>
          </a:p>
          <a:p>
            <a:pPr indent="-342900" lvl="0" marL="457200" rtl="0" algn="l">
              <a:spcBef>
                <a:spcPts val="0"/>
              </a:spcBef>
              <a:spcAft>
                <a:spcPts val="0"/>
              </a:spcAft>
              <a:buSzPts val="1800"/>
              <a:buChar char="-"/>
            </a:pPr>
            <a:r>
              <a:rPr lang="en"/>
              <a:t>K-D Tree problems</a:t>
            </a:r>
            <a:endParaRPr/>
          </a:p>
          <a:p>
            <a:pPr indent="-342900" lvl="0" marL="457200" rtl="0" algn="l">
              <a:spcBef>
                <a:spcPts val="0"/>
              </a:spcBef>
              <a:spcAft>
                <a:spcPts val="0"/>
              </a:spcAft>
              <a:buSzPts val="1800"/>
              <a:buChar char="-"/>
            </a:pPr>
            <a:r>
              <a:rPr lang="en"/>
              <a:t>Tree Traversal review</a:t>
            </a:r>
            <a:endParaRPr/>
          </a:p>
          <a:p>
            <a:pPr indent="-342900" lvl="0" marL="457200" rtl="0" algn="l">
              <a:spcBef>
                <a:spcPts val="0"/>
              </a:spcBef>
              <a:spcAft>
                <a:spcPts val="0"/>
              </a:spcAft>
              <a:buSzPts val="1800"/>
              <a:buChar char="-"/>
            </a:pPr>
            <a:r>
              <a:rPr lang="en"/>
              <a:t>Tree Traversal problems</a:t>
            </a:r>
            <a:endParaRPr/>
          </a:p>
          <a:p>
            <a:pPr indent="-342900" lvl="0" marL="457200" rtl="0" algn="l">
              <a:spcBef>
                <a:spcPts val="0"/>
              </a:spcBef>
              <a:spcAft>
                <a:spcPts val="0"/>
              </a:spcAft>
              <a:buSzPts val="1800"/>
              <a:buChar char="-"/>
            </a:pPr>
            <a:r>
              <a:rPr lang="en"/>
              <a:t>Trie review</a:t>
            </a:r>
            <a:endParaRPr/>
          </a:p>
          <a:p>
            <a:pPr indent="-342900" lvl="0" marL="457200" rtl="0" algn="l">
              <a:spcBef>
                <a:spcPts val="0"/>
              </a:spcBef>
              <a:spcAft>
                <a:spcPts val="0"/>
              </a:spcAft>
              <a:buSzPts val="1800"/>
              <a:buChar char="-"/>
            </a:pPr>
            <a:r>
              <a:rPr lang="en"/>
              <a:t>Trie problems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480" name="Google Shape;480;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rPr lang="en" sz="3000"/>
              <a:t>insert “tries”</a:t>
            </a:r>
            <a:endParaRPr/>
          </a:p>
        </p:txBody>
      </p:sp>
      <p:sp>
        <p:nvSpPr>
          <p:cNvPr id="481" name="Google Shape;481;p32"/>
          <p:cNvSpPr/>
          <p:nvPr/>
        </p:nvSpPr>
        <p:spPr>
          <a:xfrm>
            <a:off x="5905850" y="3750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5905850" y="10101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483" name="Google Shape;483;p32"/>
          <p:cNvSpPr/>
          <p:nvPr/>
        </p:nvSpPr>
        <p:spPr>
          <a:xfrm>
            <a:off x="5905850" y="16452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sp>
        <p:nvSpPr>
          <p:cNvPr id="484" name="Google Shape;484;p32"/>
          <p:cNvSpPr/>
          <p:nvPr/>
        </p:nvSpPr>
        <p:spPr>
          <a:xfrm>
            <a:off x="59058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485" name="Google Shape;485;p32"/>
          <p:cNvSpPr/>
          <p:nvPr/>
        </p:nvSpPr>
        <p:spPr>
          <a:xfrm>
            <a:off x="5905850" y="29154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86" name="Google Shape;486;p32"/>
          <p:cNvSpPr/>
          <p:nvPr/>
        </p:nvSpPr>
        <p:spPr>
          <a:xfrm>
            <a:off x="5905850" y="35505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487" name="Google Shape;487;p32"/>
          <p:cNvSpPr/>
          <p:nvPr/>
        </p:nvSpPr>
        <p:spPr>
          <a:xfrm>
            <a:off x="4332300" y="2280363"/>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488" name="Google Shape;488;p32"/>
          <p:cNvSpPr/>
          <p:nvPr/>
        </p:nvSpPr>
        <p:spPr>
          <a:xfrm>
            <a:off x="4332300" y="2915463"/>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489" name="Google Shape;489;p32"/>
          <p:cNvSpPr/>
          <p:nvPr/>
        </p:nvSpPr>
        <p:spPr>
          <a:xfrm>
            <a:off x="65672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490" name="Google Shape;490;p32"/>
          <p:cNvSpPr/>
          <p:nvPr/>
        </p:nvSpPr>
        <p:spPr>
          <a:xfrm>
            <a:off x="6567250" y="29154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cxnSp>
        <p:nvCxnSpPr>
          <p:cNvPr id="491" name="Google Shape;491;p32"/>
          <p:cNvCxnSpPr>
            <a:stCxn id="482" idx="0"/>
            <a:endCxn id="482"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32"/>
          <p:cNvCxnSpPr>
            <a:stCxn id="482" idx="0"/>
            <a:endCxn id="482"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32"/>
          <p:cNvCxnSpPr>
            <a:stCxn id="482" idx="0"/>
            <a:endCxn id="481" idx="4"/>
          </p:cNvCxnSpPr>
          <p:nvPr/>
        </p:nvCxnSpPr>
        <p:spPr>
          <a:xfrm rot="10800000">
            <a:off x="6145550" y="8544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32"/>
          <p:cNvCxnSpPr>
            <a:stCxn id="483" idx="0"/>
            <a:endCxn id="482" idx="4"/>
          </p:cNvCxnSpPr>
          <p:nvPr/>
        </p:nvCxnSpPr>
        <p:spPr>
          <a:xfrm rot="10800000">
            <a:off x="6145550" y="14895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32"/>
          <p:cNvCxnSpPr>
            <a:stCxn id="484" idx="0"/>
            <a:endCxn id="483" idx="4"/>
          </p:cNvCxnSpPr>
          <p:nvPr/>
        </p:nvCxnSpPr>
        <p:spPr>
          <a:xfrm rot="10800000">
            <a:off x="6145550" y="21246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32"/>
          <p:cNvCxnSpPr>
            <a:stCxn id="487" idx="0"/>
            <a:endCxn id="483" idx="2"/>
          </p:cNvCxnSpPr>
          <p:nvPr/>
        </p:nvCxnSpPr>
        <p:spPr>
          <a:xfrm flipH="1" rot="10800000">
            <a:off x="4572000" y="1884963"/>
            <a:ext cx="1333800" cy="39540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32"/>
          <p:cNvCxnSpPr>
            <a:stCxn id="489" idx="0"/>
            <a:endCxn id="483" idx="6"/>
          </p:cNvCxnSpPr>
          <p:nvPr/>
        </p:nvCxnSpPr>
        <p:spPr>
          <a:xfrm rot="10800000">
            <a:off x="6385150" y="1884975"/>
            <a:ext cx="421800" cy="39540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32"/>
          <p:cNvCxnSpPr>
            <a:stCxn id="485" idx="0"/>
            <a:endCxn id="484" idx="4"/>
          </p:cNvCxnSpPr>
          <p:nvPr/>
        </p:nvCxnSpPr>
        <p:spPr>
          <a:xfrm rot="10800000">
            <a:off x="6145550" y="27597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32"/>
          <p:cNvCxnSpPr>
            <a:stCxn id="486" idx="0"/>
            <a:endCxn id="485" idx="4"/>
          </p:cNvCxnSpPr>
          <p:nvPr/>
        </p:nvCxnSpPr>
        <p:spPr>
          <a:xfrm rot="10800000">
            <a:off x="6145550" y="33948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32"/>
          <p:cNvCxnSpPr>
            <a:stCxn id="488" idx="0"/>
            <a:endCxn id="487" idx="4"/>
          </p:cNvCxnSpPr>
          <p:nvPr/>
        </p:nvCxnSpPr>
        <p:spPr>
          <a:xfrm rot="10800000">
            <a:off x="4572000" y="2759763"/>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32"/>
          <p:cNvCxnSpPr>
            <a:stCxn id="490" idx="0"/>
            <a:endCxn id="489" idx="4"/>
          </p:cNvCxnSpPr>
          <p:nvPr/>
        </p:nvCxnSpPr>
        <p:spPr>
          <a:xfrm rot="10800000">
            <a:off x="6806950" y="2759775"/>
            <a:ext cx="0" cy="155700"/>
          </a:xfrm>
          <a:prstGeom prst="straightConnector1">
            <a:avLst/>
          </a:prstGeom>
          <a:noFill/>
          <a:ln cap="flat" cmpd="sng" w="9525">
            <a:solidFill>
              <a:schemeClr val="dk2"/>
            </a:solidFill>
            <a:prstDash val="solid"/>
            <a:round/>
            <a:headEnd len="med" w="med" type="none"/>
            <a:tailEnd len="med" w="med" type="none"/>
          </a:ln>
        </p:spPr>
      </p:cxnSp>
      <p:sp>
        <p:nvSpPr>
          <p:cNvPr id="502" name="Google Shape;502;p32"/>
          <p:cNvSpPr/>
          <p:nvPr/>
        </p:nvSpPr>
        <p:spPr>
          <a:xfrm>
            <a:off x="5163125" y="35505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cxnSp>
        <p:nvCxnSpPr>
          <p:cNvPr id="503" name="Google Shape;503;p32"/>
          <p:cNvCxnSpPr>
            <a:stCxn id="502" idx="0"/>
            <a:endCxn id="485" idx="3"/>
          </p:cNvCxnSpPr>
          <p:nvPr/>
        </p:nvCxnSpPr>
        <p:spPr>
          <a:xfrm flipH="1" rot="10800000">
            <a:off x="5402825" y="3324675"/>
            <a:ext cx="573300" cy="225900"/>
          </a:xfrm>
          <a:prstGeom prst="straightConnector1">
            <a:avLst/>
          </a:prstGeom>
          <a:noFill/>
          <a:ln cap="flat" cmpd="sng" w="9525">
            <a:solidFill>
              <a:schemeClr val="dk2"/>
            </a:solidFill>
            <a:prstDash val="solid"/>
            <a:round/>
            <a:headEnd len="med" w="med" type="none"/>
            <a:tailEnd len="med" w="med" type="none"/>
          </a:ln>
        </p:spPr>
      </p:cxnSp>
      <p:sp>
        <p:nvSpPr>
          <p:cNvPr id="504" name="Google Shape;504;p32"/>
          <p:cNvSpPr/>
          <p:nvPr/>
        </p:nvSpPr>
        <p:spPr>
          <a:xfrm>
            <a:off x="5163125" y="423562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505" name="Google Shape;505;p32"/>
          <p:cNvSpPr/>
          <p:nvPr/>
        </p:nvSpPr>
        <p:spPr>
          <a:xfrm>
            <a:off x="4332300" y="3550563"/>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506" name="Google Shape;506;p32"/>
          <p:cNvSpPr/>
          <p:nvPr/>
        </p:nvSpPr>
        <p:spPr>
          <a:xfrm>
            <a:off x="4332300" y="4318863"/>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507" name="Google Shape;507;p32"/>
          <p:cNvCxnSpPr>
            <a:stCxn id="505" idx="0"/>
            <a:endCxn id="488" idx="4"/>
          </p:cNvCxnSpPr>
          <p:nvPr/>
        </p:nvCxnSpPr>
        <p:spPr>
          <a:xfrm rot="10800000">
            <a:off x="4572000" y="3394863"/>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32"/>
          <p:cNvCxnSpPr>
            <a:stCxn id="506" idx="0"/>
            <a:endCxn id="505" idx="4"/>
          </p:cNvCxnSpPr>
          <p:nvPr/>
        </p:nvCxnSpPr>
        <p:spPr>
          <a:xfrm rot="10800000">
            <a:off x="4572000" y="4029963"/>
            <a:ext cx="0" cy="288900"/>
          </a:xfrm>
          <a:prstGeom prst="straightConnector1">
            <a:avLst/>
          </a:prstGeom>
          <a:noFill/>
          <a:ln cap="flat" cmpd="sng" w="9525">
            <a:solidFill>
              <a:schemeClr val="dk2"/>
            </a:solidFill>
            <a:prstDash val="solid"/>
            <a:round/>
            <a:headEnd len="med" w="med" type="none"/>
            <a:tailEnd len="med" w="med" type="none"/>
          </a:ln>
        </p:spPr>
      </p:cxnSp>
      <p:cxnSp>
        <p:nvCxnSpPr>
          <p:cNvPr id="509" name="Google Shape;509;p32"/>
          <p:cNvCxnSpPr>
            <a:stCxn id="504" idx="0"/>
            <a:endCxn id="502" idx="4"/>
          </p:cNvCxnSpPr>
          <p:nvPr/>
        </p:nvCxnSpPr>
        <p:spPr>
          <a:xfrm rot="10800000">
            <a:off x="5402825" y="4030125"/>
            <a:ext cx="0" cy="205500"/>
          </a:xfrm>
          <a:prstGeom prst="straightConnector1">
            <a:avLst/>
          </a:prstGeom>
          <a:noFill/>
          <a:ln cap="flat" cmpd="sng" w="9525">
            <a:solidFill>
              <a:schemeClr val="dk2"/>
            </a:solidFill>
            <a:prstDash val="solid"/>
            <a:round/>
            <a:headEnd len="med" w="med" type="none"/>
            <a:tailEnd len="med" w="med" type="none"/>
          </a:ln>
        </p:spPr>
      </p:cxnSp>
      <p:sp>
        <p:nvSpPr>
          <p:cNvPr id="510" name="Google Shape;510;p32"/>
          <p:cNvSpPr/>
          <p:nvPr/>
        </p:nvSpPr>
        <p:spPr>
          <a:xfrm>
            <a:off x="7409150" y="10101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cxnSp>
        <p:nvCxnSpPr>
          <p:cNvPr id="511" name="Google Shape;511;p32"/>
          <p:cNvCxnSpPr>
            <a:stCxn id="481" idx="5"/>
            <a:endCxn id="510" idx="1"/>
          </p:cNvCxnSpPr>
          <p:nvPr/>
        </p:nvCxnSpPr>
        <p:spPr>
          <a:xfrm>
            <a:off x="6315043" y="784268"/>
            <a:ext cx="1164300" cy="296100"/>
          </a:xfrm>
          <a:prstGeom prst="straightConnector1">
            <a:avLst/>
          </a:prstGeom>
          <a:noFill/>
          <a:ln cap="flat" cmpd="sng" w="9525">
            <a:solidFill>
              <a:schemeClr val="dk2"/>
            </a:solidFill>
            <a:prstDash val="solid"/>
            <a:round/>
            <a:headEnd len="med" w="med" type="none"/>
            <a:tailEnd len="med" w="med" type="none"/>
          </a:ln>
        </p:spPr>
      </p:cxnSp>
      <p:sp>
        <p:nvSpPr>
          <p:cNvPr id="512" name="Google Shape;512;p32"/>
          <p:cNvSpPr/>
          <p:nvPr/>
        </p:nvSpPr>
        <p:spPr>
          <a:xfrm>
            <a:off x="7409150" y="16452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t>
            </a:r>
            <a:endParaRPr/>
          </a:p>
        </p:txBody>
      </p:sp>
      <p:cxnSp>
        <p:nvCxnSpPr>
          <p:cNvPr id="513" name="Google Shape;513;p32"/>
          <p:cNvCxnSpPr>
            <a:stCxn id="512" idx="0"/>
            <a:endCxn id="510" idx="4"/>
          </p:cNvCxnSpPr>
          <p:nvPr/>
        </p:nvCxnSpPr>
        <p:spPr>
          <a:xfrm rot="10800000">
            <a:off x="7648850" y="1489575"/>
            <a:ext cx="0" cy="155700"/>
          </a:xfrm>
          <a:prstGeom prst="straightConnector1">
            <a:avLst/>
          </a:prstGeom>
          <a:noFill/>
          <a:ln cap="flat" cmpd="sng" w="9525">
            <a:solidFill>
              <a:schemeClr val="dk2"/>
            </a:solidFill>
            <a:prstDash val="solid"/>
            <a:round/>
            <a:headEnd len="med" w="med" type="none"/>
            <a:tailEnd len="med" w="med" type="none"/>
          </a:ln>
        </p:spPr>
      </p:cxnSp>
      <p:sp>
        <p:nvSpPr>
          <p:cNvPr id="514" name="Google Shape;514;p32"/>
          <p:cNvSpPr/>
          <p:nvPr/>
        </p:nvSpPr>
        <p:spPr>
          <a:xfrm>
            <a:off x="7286300" y="1588575"/>
            <a:ext cx="771000" cy="592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520" name="Google Shape;520;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rPr lang="en" sz="3000"/>
              <a:t>insert “tries”</a:t>
            </a:r>
            <a:endParaRPr/>
          </a:p>
        </p:txBody>
      </p:sp>
      <p:sp>
        <p:nvSpPr>
          <p:cNvPr id="521" name="Google Shape;521;p33"/>
          <p:cNvSpPr/>
          <p:nvPr/>
        </p:nvSpPr>
        <p:spPr>
          <a:xfrm>
            <a:off x="5905850" y="3750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3"/>
          <p:cNvSpPr/>
          <p:nvPr/>
        </p:nvSpPr>
        <p:spPr>
          <a:xfrm>
            <a:off x="5905850" y="10101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523" name="Google Shape;523;p33"/>
          <p:cNvSpPr/>
          <p:nvPr/>
        </p:nvSpPr>
        <p:spPr>
          <a:xfrm>
            <a:off x="5905850" y="16452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sp>
        <p:nvSpPr>
          <p:cNvPr id="524" name="Google Shape;524;p33"/>
          <p:cNvSpPr/>
          <p:nvPr/>
        </p:nvSpPr>
        <p:spPr>
          <a:xfrm>
            <a:off x="59058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525" name="Google Shape;525;p33"/>
          <p:cNvSpPr/>
          <p:nvPr/>
        </p:nvSpPr>
        <p:spPr>
          <a:xfrm>
            <a:off x="5905850" y="29154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526" name="Google Shape;526;p33"/>
          <p:cNvSpPr/>
          <p:nvPr/>
        </p:nvSpPr>
        <p:spPr>
          <a:xfrm>
            <a:off x="5905850" y="35505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527" name="Google Shape;527;p33"/>
          <p:cNvSpPr/>
          <p:nvPr/>
        </p:nvSpPr>
        <p:spPr>
          <a:xfrm>
            <a:off x="4332300" y="2280363"/>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528" name="Google Shape;528;p33"/>
          <p:cNvSpPr/>
          <p:nvPr/>
        </p:nvSpPr>
        <p:spPr>
          <a:xfrm>
            <a:off x="4332300" y="2915463"/>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529" name="Google Shape;529;p33"/>
          <p:cNvSpPr/>
          <p:nvPr/>
        </p:nvSpPr>
        <p:spPr>
          <a:xfrm>
            <a:off x="65672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530" name="Google Shape;530;p33"/>
          <p:cNvSpPr/>
          <p:nvPr/>
        </p:nvSpPr>
        <p:spPr>
          <a:xfrm>
            <a:off x="6567250" y="29154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cxnSp>
        <p:nvCxnSpPr>
          <p:cNvPr id="531" name="Google Shape;531;p33"/>
          <p:cNvCxnSpPr>
            <a:stCxn id="522" idx="0"/>
            <a:endCxn id="522"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33"/>
          <p:cNvCxnSpPr>
            <a:stCxn id="522" idx="0"/>
            <a:endCxn id="522"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33"/>
          <p:cNvCxnSpPr>
            <a:stCxn id="522" idx="0"/>
            <a:endCxn id="521" idx="4"/>
          </p:cNvCxnSpPr>
          <p:nvPr/>
        </p:nvCxnSpPr>
        <p:spPr>
          <a:xfrm rot="10800000">
            <a:off x="6145550" y="8544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33"/>
          <p:cNvCxnSpPr>
            <a:stCxn id="523" idx="0"/>
            <a:endCxn id="522" idx="4"/>
          </p:cNvCxnSpPr>
          <p:nvPr/>
        </p:nvCxnSpPr>
        <p:spPr>
          <a:xfrm rot="10800000">
            <a:off x="6145550" y="14895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33"/>
          <p:cNvCxnSpPr>
            <a:stCxn id="524" idx="0"/>
            <a:endCxn id="523" idx="4"/>
          </p:cNvCxnSpPr>
          <p:nvPr/>
        </p:nvCxnSpPr>
        <p:spPr>
          <a:xfrm rot="10800000">
            <a:off x="6145550" y="21246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33"/>
          <p:cNvCxnSpPr>
            <a:stCxn id="527" idx="0"/>
            <a:endCxn id="523" idx="2"/>
          </p:cNvCxnSpPr>
          <p:nvPr/>
        </p:nvCxnSpPr>
        <p:spPr>
          <a:xfrm flipH="1" rot="10800000">
            <a:off x="4572000" y="1884963"/>
            <a:ext cx="1333800" cy="3954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33"/>
          <p:cNvCxnSpPr>
            <a:stCxn id="529" idx="0"/>
            <a:endCxn id="523" idx="6"/>
          </p:cNvCxnSpPr>
          <p:nvPr/>
        </p:nvCxnSpPr>
        <p:spPr>
          <a:xfrm rot="10800000">
            <a:off x="6385150" y="1884975"/>
            <a:ext cx="421800" cy="3954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33"/>
          <p:cNvCxnSpPr>
            <a:stCxn id="525" idx="0"/>
            <a:endCxn id="524" idx="4"/>
          </p:cNvCxnSpPr>
          <p:nvPr/>
        </p:nvCxnSpPr>
        <p:spPr>
          <a:xfrm rot="10800000">
            <a:off x="6145550" y="27597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33"/>
          <p:cNvCxnSpPr>
            <a:stCxn id="526" idx="0"/>
            <a:endCxn id="525" idx="4"/>
          </p:cNvCxnSpPr>
          <p:nvPr/>
        </p:nvCxnSpPr>
        <p:spPr>
          <a:xfrm rot="10800000">
            <a:off x="6145550" y="33948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33"/>
          <p:cNvCxnSpPr>
            <a:stCxn id="528" idx="0"/>
            <a:endCxn id="527" idx="4"/>
          </p:cNvCxnSpPr>
          <p:nvPr/>
        </p:nvCxnSpPr>
        <p:spPr>
          <a:xfrm rot="10800000">
            <a:off x="4572000" y="2759763"/>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33"/>
          <p:cNvCxnSpPr>
            <a:stCxn id="530" idx="0"/>
            <a:endCxn id="529" idx="4"/>
          </p:cNvCxnSpPr>
          <p:nvPr/>
        </p:nvCxnSpPr>
        <p:spPr>
          <a:xfrm rot="10800000">
            <a:off x="6806950" y="2759775"/>
            <a:ext cx="0" cy="155700"/>
          </a:xfrm>
          <a:prstGeom prst="straightConnector1">
            <a:avLst/>
          </a:prstGeom>
          <a:noFill/>
          <a:ln cap="flat" cmpd="sng" w="9525">
            <a:solidFill>
              <a:schemeClr val="dk2"/>
            </a:solidFill>
            <a:prstDash val="solid"/>
            <a:round/>
            <a:headEnd len="med" w="med" type="none"/>
            <a:tailEnd len="med" w="med" type="none"/>
          </a:ln>
        </p:spPr>
      </p:cxnSp>
      <p:sp>
        <p:nvSpPr>
          <p:cNvPr id="542" name="Google Shape;542;p33"/>
          <p:cNvSpPr/>
          <p:nvPr/>
        </p:nvSpPr>
        <p:spPr>
          <a:xfrm>
            <a:off x="5163125" y="35505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cxnSp>
        <p:nvCxnSpPr>
          <p:cNvPr id="543" name="Google Shape;543;p33"/>
          <p:cNvCxnSpPr>
            <a:stCxn id="542" idx="0"/>
            <a:endCxn id="525" idx="3"/>
          </p:cNvCxnSpPr>
          <p:nvPr/>
        </p:nvCxnSpPr>
        <p:spPr>
          <a:xfrm flipH="1" rot="10800000">
            <a:off x="5402825" y="3324675"/>
            <a:ext cx="573300" cy="225900"/>
          </a:xfrm>
          <a:prstGeom prst="straightConnector1">
            <a:avLst/>
          </a:prstGeom>
          <a:noFill/>
          <a:ln cap="flat" cmpd="sng" w="9525">
            <a:solidFill>
              <a:schemeClr val="dk2"/>
            </a:solidFill>
            <a:prstDash val="solid"/>
            <a:round/>
            <a:headEnd len="med" w="med" type="none"/>
            <a:tailEnd len="med" w="med" type="none"/>
          </a:ln>
        </p:spPr>
      </p:cxnSp>
      <p:sp>
        <p:nvSpPr>
          <p:cNvPr id="544" name="Google Shape;544;p33"/>
          <p:cNvSpPr/>
          <p:nvPr/>
        </p:nvSpPr>
        <p:spPr>
          <a:xfrm>
            <a:off x="5163125" y="423562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545" name="Google Shape;545;p33"/>
          <p:cNvSpPr/>
          <p:nvPr/>
        </p:nvSpPr>
        <p:spPr>
          <a:xfrm>
            <a:off x="4332300" y="3550563"/>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546" name="Google Shape;546;p33"/>
          <p:cNvSpPr/>
          <p:nvPr/>
        </p:nvSpPr>
        <p:spPr>
          <a:xfrm>
            <a:off x="4332300" y="4318863"/>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547" name="Google Shape;547;p33"/>
          <p:cNvCxnSpPr>
            <a:stCxn id="545" idx="0"/>
            <a:endCxn id="528" idx="4"/>
          </p:cNvCxnSpPr>
          <p:nvPr/>
        </p:nvCxnSpPr>
        <p:spPr>
          <a:xfrm rot="10800000">
            <a:off x="4572000" y="3394863"/>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33"/>
          <p:cNvCxnSpPr>
            <a:stCxn id="546" idx="0"/>
            <a:endCxn id="545" idx="4"/>
          </p:cNvCxnSpPr>
          <p:nvPr/>
        </p:nvCxnSpPr>
        <p:spPr>
          <a:xfrm rot="10800000">
            <a:off x="4572000" y="4029963"/>
            <a:ext cx="0" cy="2889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33"/>
          <p:cNvCxnSpPr>
            <a:stCxn id="544" idx="0"/>
            <a:endCxn id="542" idx="4"/>
          </p:cNvCxnSpPr>
          <p:nvPr/>
        </p:nvCxnSpPr>
        <p:spPr>
          <a:xfrm rot="10800000">
            <a:off x="5402825" y="4030125"/>
            <a:ext cx="0" cy="205500"/>
          </a:xfrm>
          <a:prstGeom prst="straightConnector1">
            <a:avLst/>
          </a:prstGeom>
          <a:noFill/>
          <a:ln cap="flat" cmpd="sng" w="9525">
            <a:solidFill>
              <a:schemeClr val="dk2"/>
            </a:solidFill>
            <a:prstDash val="solid"/>
            <a:round/>
            <a:headEnd len="med" w="med" type="none"/>
            <a:tailEnd len="med" w="med" type="none"/>
          </a:ln>
        </p:spPr>
      </p:cxnSp>
      <p:sp>
        <p:nvSpPr>
          <p:cNvPr id="550" name="Google Shape;550;p33"/>
          <p:cNvSpPr/>
          <p:nvPr/>
        </p:nvSpPr>
        <p:spPr>
          <a:xfrm>
            <a:off x="7409150" y="10101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cxnSp>
        <p:nvCxnSpPr>
          <p:cNvPr id="551" name="Google Shape;551;p33"/>
          <p:cNvCxnSpPr>
            <a:stCxn id="521" idx="5"/>
            <a:endCxn id="550" idx="1"/>
          </p:cNvCxnSpPr>
          <p:nvPr/>
        </p:nvCxnSpPr>
        <p:spPr>
          <a:xfrm>
            <a:off x="6315043" y="784268"/>
            <a:ext cx="1164300" cy="296100"/>
          </a:xfrm>
          <a:prstGeom prst="straightConnector1">
            <a:avLst/>
          </a:prstGeom>
          <a:noFill/>
          <a:ln cap="flat" cmpd="sng" w="9525">
            <a:solidFill>
              <a:schemeClr val="dk2"/>
            </a:solidFill>
            <a:prstDash val="solid"/>
            <a:round/>
            <a:headEnd len="med" w="med" type="none"/>
            <a:tailEnd len="med" w="med" type="none"/>
          </a:ln>
        </p:spPr>
      </p:cxnSp>
      <p:sp>
        <p:nvSpPr>
          <p:cNvPr id="552" name="Google Shape;552;p33"/>
          <p:cNvSpPr/>
          <p:nvPr/>
        </p:nvSpPr>
        <p:spPr>
          <a:xfrm>
            <a:off x="7409150" y="16452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t>
            </a:r>
            <a:endParaRPr/>
          </a:p>
        </p:txBody>
      </p:sp>
      <p:cxnSp>
        <p:nvCxnSpPr>
          <p:cNvPr id="553" name="Google Shape;553;p33"/>
          <p:cNvCxnSpPr>
            <a:stCxn id="552" idx="0"/>
            <a:endCxn id="550" idx="4"/>
          </p:cNvCxnSpPr>
          <p:nvPr/>
        </p:nvCxnSpPr>
        <p:spPr>
          <a:xfrm rot="10800000">
            <a:off x="7648850" y="1489575"/>
            <a:ext cx="0" cy="155700"/>
          </a:xfrm>
          <a:prstGeom prst="straightConnector1">
            <a:avLst/>
          </a:prstGeom>
          <a:noFill/>
          <a:ln cap="flat" cmpd="sng" w="9525">
            <a:solidFill>
              <a:schemeClr val="dk2"/>
            </a:solidFill>
            <a:prstDash val="solid"/>
            <a:round/>
            <a:headEnd len="med" w="med" type="none"/>
            <a:tailEnd len="med" w="med" type="none"/>
          </a:ln>
        </p:spPr>
      </p:cxnSp>
      <p:sp>
        <p:nvSpPr>
          <p:cNvPr id="554" name="Google Shape;554;p33"/>
          <p:cNvSpPr/>
          <p:nvPr/>
        </p:nvSpPr>
        <p:spPr>
          <a:xfrm>
            <a:off x="74091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cxnSp>
        <p:nvCxnSpPr>
          <p:cNvPr id="555" name="Google Shape;555;p33"/>
          <p:cNvCxnSpPr>
            <a:stCxn id="554" idx="0"/>
            <a:endCxn id="552" idx="4"/>
          </p:cNvCxnSpPr>
          <p:nvPr/>
        </p:nvCxnSpPr>
        <p:spPr>
          <a:xfrm rot="10800000">
            <a:off x="7648850" y="2124675"/>
            <a:ext cx="0" cy="155700"/>
          </a:xfrm>
          <a:prstGeom prst="straightConnector1">
            <a:avLst/>
          </a:prstGeom>
          <a:noFill/>
          <a:ln cap="flat" cmpd="sng" w="9525">
            <a:solidFill>
              <a:schemeClr val="dk2"/>
            </a:solidFill>
            <a:prstDash val="solid"/>
            <a:round/>
            <a:headEnd len="med" w="med" type="none"/>
            <a:tailEnd len="med" w="med" type="none"/>
          </a:ln>
        </p:spPr>
      </p:cxnSp>
      <p:sp>
        <p:nvSpPr>
          <p:cNvPr id="556" name="Google Shape;556;p33"/>
          <p:cNvSpPr/>
          <p:nvPr/>
        </p:nvSpPr>
        <p:spPr>
          <a:xfrm>
            <a:off x="7286300" y="2223675"/>
            <a:ext cx="771000" cy="592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562" name="Google Shape;562;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rPr lang="en" sz="3000"/>
              <a:t>insert “tries”</a:t>
            </a:r>
            <a:endParaRPr/>
          </a:p>
        </p:txBody>
      </p:sp>
      <p:sp>
        <p:nvSpPr>
          <p:cNvPr id="563" name="Google Shape;563;p34"/>
          <p:cNvSpPr/>
          <p:nvPr/>
        </p:nvSpPr>
        <p:spPr>
          <a:xfrm>
            <a:off x="5905850" y="3750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4"/>
          <p:cNvSpPr/>
          <p:nvPr/>
        </p:nvSpPr>
        <p:spPr>
          <a:xfrm>
            <a:off x="5905850" y="10101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565" name="Google Shape;565;p34"/>
          <p:cNvSpPr/>
          <p:nvPr/>
        </p:nvSpPr>
        <p:spPr>
          <a:xfrm>
            <a:off x="5905850" y="16452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sp>
        <p:nvSpPr>
          <p:cNvPr id="566" name="Google Shape;566;p34"/>
          <p:cNvSpPr/>
          <p:nvPr/>
        </p:nvSpPr>
        <p:spPr>
          <a:xfrm>
            <a:off x="59058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567" name="Google Shape;567;p34"/>
          <p:cNvSpPr/>
          <p:nvPr/>
        </p:nvSpPr>
        <p:spPr>
          <a:xfrm>
            <a:off x="5905850" y="29154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568" name="Google Shape;568;p34"/>
          <p:cNvSpPr/>
          <p:nvPr/>
        </p:nvSpPr>
        <p:spPr>
          <a:xfrm>
            <a:off x="5905850" y="35505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569" name="Google Shape;569;p34"/>
          <p:cNvSpPr/>
          <p:nvPr/>
        </p:nvSpPr>
        <p:spPr>
          <a:xfrm>
            <a:off x="4332300" y="2280363"/>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570" name="Google Shape;570;p34"/>
          <p:cNvSpPr/>
          <p:nvPr/>
        </p:nvSpPr>
        <p:spPr>
          <a:xfrm>
            <a:off x="4332300" y="2915463"/>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571" name="Google Shape;571;p34"/>
          <p:cNvSpPr/>
          <p:nvPr/>
        </p:nvSpPr>
        <p:spPr>
          <a:xfrm>
            <a:off x="65672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572" name="Google Shape;572;p34"/>
          <p:cNvSpPr/>
          <p:nvPr/>
        </p:nvSpPr>
        <p:spPr>
          <a:xfrm>
            <a:off x="6567250" y="29154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cxnSp>
        <p:nvCxnSpPr>
          <p:cNvPr id="573" name="Google Shape;573;p34"/>
          <p:cNvCxnSpPr>
            <a:stCxn id="564" idx="0"/>
            <a:endCxn id="564"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34"/>
          <p:cNvCxnSpPr>
            <a:stCxn id="564" idx="0"/>
            <a:endCxn id="564"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34"/>
          <p:cNvCxnSpPr>
            <a:stCxn id="564" idx="0"/>
            <a:endCxn id="563" idx="4"/>
          </p:cNvCxnSpPr>
          <p:nvPr/>
        </p:nvCxnSpPr>
        <p:spPr>
          <a:xfrm rot="10800000">
            <a:off x="6145550" y="8544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34"/>
          <p:cNvCxnSpPr>
            <a:stCxn id="565" idx="0"/>
            <a:endCxn id="564" idx="4"/>
          </p:cNvCxnSpPr>
          <p:nvPr/>
        </p:nvCxnSpPr>
        <p:spPr>
          <a:xfrm rot="10800000">
            <a:off x="6145550" y="14895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34"/>
          <p:cNvCxnSpPr>
            <a:stCxn id="566" idx="0"/>
            <a:endCxn id="565" idx="4"/>
          </p:cNvCxnSpPr>
          <p:nvPr/>
        </p:nvCxnSpPr>
        <p:spPr>
          <a:xfrm rot="10800000">
            <a:off x="6145550" y="21246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34"/>
          <p:cNvCxnSpPr>
            <a:stCxn id="569" idx="0"/>
            <a:endCxn id="565" idx="2"/>
          </p:cNvCxnSpPr>
          <p:nvPr/>
        </p:nvCxnSpPr>
        <p:spPr>
          <a:xfrm flipH="1" rot="10800000">
            <a:off x="4572000" y="1884963"/>
            <a:ext cx="1333800" cy="3954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34"/>
          <p:cNvCxnSpPr>
            <a:stCxn id="571" idx="0"/>
            <a:endCxn id="565" idx="6"/>
          </p:cNvCxnSpPr>
          <p:nvPr/>
        </p:nvCxnSpPr>
        <p:spPr>
          <a:xfrm rot="10800000">
            <a:off x="6385150" y="1884975"/>
            <a:ext cx="421800" cy="3954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34"/>
          <p:cNvCxnSpPr>
            <a:stCxn id="567" idx="0"/>
            <a:endCxn id="566" idx="4"/>
          </p:cNvCxnSpPr>
          <p:nvPr/>
        </p:nvCxnSpPr>
        <p:spPr>
          <a:xfrm rot="10800000">
            <a:off x="6145550" y="27597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34"/>
          <p:cNvCxnSpPr>
            <a:stCxn id="568" idx="0"/>
            <a:endCxn id="567" idx="4"/>
          </p:cNvCxnSpPr>
          <p:nvPr/>
        </p:nvCxnSpPr>
        <p:spPr>
          <a:xfrm rot="10800000">
            <a:off x="6145550" y="33948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34"/>
          <p:cNvCxnSpPr>
            <a:stCxn id="570" idx="0"/>
            <a:endCxn id="569" idx="4"/>
          </p:cNvCxnSpPr>
          <p:nvPr/>
        </p:nvCxnSpPr>
        <p:spPr>
          <a:xfrm rot="10800000">
            <a:off x="4572000" y="2759763"/>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34"/>
          <p:cNvCxnSpPr>
            <a:stCxn id="572" idx="0"/>
            <a:endCxn id="571" idx="4"/>
          </p:cNvCxnSpPr>
          <p:nvPr/>
        </p:nvCxnSpPr>
        <p:spPr>
          <a:xfrm rot="10800000">
            <a:off x="6806950" y="2759775"/>
            <a:ext cx="0" cy="155700"/>
          </a:xfrm>
          <a:prstGeom prst="straightConnector1">
            <a:avLst/>
          </a:prstGeom>
          <a:noFill/>
          <a:ln cap="flat" cmpd="sng" w="9525">
            <a:solidFill>
              <a:schemeClr val="dk2"/>
            </a:solidFill>
            <a:prstDash val="solid"/>
            <a:round/>
            <a:headEnd len="med" w="med" type="none"/>
            <a:tailEnd len="med" w="med" type="none"/>
          </a:ln>
        </p:spPr>
      </p:cxnSp>
      <p:sp>
        <p:nvSpPr>
          <p:cNvPr id="584" name="Google Shape;584;p34"/>
          <p:cNvSpPr/>
          <p:nvPr/>
        </p:nvSpPr>
        <p:spPr>
          <a:xfrm>
            <a:off x="5163125" y="35505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cxnSp>
        <p:nvCxnSpPr>
          <p:cNvPr id="585" name="Google Shape;585;p34"/>
          <p:cNvCxnSpPr>
            <a:stCxn id="584" idx="0"/>
            <a:endCxn id="567" idx="3"/>
          </p:cNvCxnSpPr>
          <p:nvPr/>
        </p:nvCxnSpPr>
        <p:spPr>
          <a:xfrm flipH="1" rot="10800000">
            <a:off x="5402825" y="3324675"/>
            <a:ext cx="573300" cy="225900"/>
          </a:xfrm>
          <a:prstGeom prst="straightConnector1">
            <a:avLst/>
          </a:prstGeom>
          <a:noFill/>
          <a:ln cap="flat" cmpd="sng" w="9525">
            <a:solidFill>
              <a:schemeClr val="dk2"/>
            </a:solidFill>
            <a:prstDash val="solid"/>
            <a:round/>
            <a:headEnd len="med" w="med" type="none"/>
            <a:tailEnd len="med" w="med" type="none"/>
          </a:ln>
        </p:spPr>
      </p:cxnSp>
      <p:sp>
        <p:nvSpPr>
          <p:cNvPr id="586" name="Google Shape;586;p34"/>
          <p:cNvSpPr/>
          <p:nvPr/>
        </p:nvSpPr>
        <p:spPr>
          <a:xfrm>
            <a:off x="5163125" y="423562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587" name="Google Shape;587;p34"/>
          <p:cNvSpPr/>
          <p:nvPr/>
        </p:nvSpPr>
        <p:spPr>
          <a:xfrm>
            <a:off x="4332300" y="3550563"/>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588" name="Google Shape;588;p34"/>
          <p:cNvSpPr/>
          <p:nvPr/>
        </p:nvSpPr>
        <p:spPr>
          <a:xfrm>
            <a:off x="4332300" y="4318863"/>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589" name="Google Shape;589;p34"/>
          <p:cNvCxnSpPr>
            <a:stCxn id="587" idx="0"/>
            <a:endCxn id="570" idx="4"/>
          </p:cNvCxnSpPr>
          <p:nvPr/>
        </p:nvCxnSpPr>
        <p:spPr>
          <a:xfrm rot="10800000">
            <a:off x="4572000" y="3394863"/>
            <a:ext cx="0" cy="1557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34"/>
          <p:cNvCxnSpPr>
            <a:stCxn id="588" idx="0"/>
            <a:endCxn id="587" idx="4"/>
          </p:cNvCxnSpPr>
          <p:nvPr/>
        </p:nvCxnSpPr>
        <p:spPr>
          <a:xfrm rot="10800000">
            <a:off x="4572000" y="4029963"/>
            <a:ext cx="0" cy="2889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34"/>
          <p:cNvCxnSpPr>
            <a:stCxn id="586" idx="0"/>
            <a:endCxn id="584" idx="4"/>
          </p:cNvCxnSpPr>
          <p:nvPr/>
        </p:nvCxnSpPr>
        <p:spPr>
          <a:xfrm rot="10800000">
            <a:off x="5402825" y="4030125"/>
            <a:ext cx="0" cy="205500"/>
          </a:xfrm>
          <a:prstGeom prst="straightConnector1">
            <a:avLst/>
          </a:prstGeom>
          <a:noFill/>
          <a:ln cap="flat" cmpd="sng" w="9525">
            <a:solidFill>
              <a:schemeClr val="dk2"/>
            </a:solidFill>
            <a:prstDash val="solid"/>
            <a:round/>
            <a:headEnd len="med" w="med" type="none"/>
            <a:tailEnd len="med" w="med" type="none"/>
          </a:ln>
        </p:spPr>
      </p:cxnSp>
      <p:sp>
        <p:nvSpPr>
          <p:cNvPr id="592" name="Google Shape;592;p34"/>
          <p:cNvSpPr/>
          <p:nvPr/>
        </p:nvSpPr>
        <p:spPr>
          <a:xfrm>
            <a:off x="7409150" y="10101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cxnSp>
        <p:nvCxnSpPr>
          <p:cNvPr id="593" name="Google Shape;593;p34"/>
          <p:cNvCxnSpPr>
            <a:stCxn id="563" idx="5"/>
            <a:endCxn id="592" idx="1"/>
          </p:cNvCxnSpPr>
          <p:nvPr/>
        </p:nvCxnSpPr>
        <p:spPr>
          <a:xfrm>
            <a:off x="6315043" y="784268"/>
            <a:ext cx="1164300" cy="296100"/>
          </a:xfrm>
          <a:prstGeom prst="straightConnector1">
            <a:avLst/>
          </a:prstGeom>
          <a:noFill/>
          <a:ln cap="flat" cmpd="sng" w="9525">
            <a:solidFill>
              <a:schemeClr val="dk2"/>
            </a:solidFill>
            <a:prstDash val="solid"/>
            <a:round/>
            <a:headEnd len="med" w="med" type="none"/>
            <a:tailEnd len="med" w="med" type="none"/>
          </a:ln>
        </p:spPr>
      </p:cxnSp>
      <p:sp>
        <p:nvSpPr>
          <p:cNvPr id="594" name="Google Shape;594;p34"/>
          <p:cNvSpPr/>
          <p:nvPr/>
        </p:nvSpPr>
        <p:spPr>
          <a:xfrm>
            <a:off x="7409150" y="16452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t>
            </a:r>
            <a:endParaRPr/>
          </a:p>
        </p:txBody>
      </p:sp>
      <p:cxnSp>
        <p:nvCxnSpPr>
          <p:cNvPr id="595" name="Google Shape;595;p34"/>
          <p:cNvCxnSpPr>
            <a:stCxn id="594" idx="0"/>
            <a:endCxn id="592" idx="4"/>
          </p:cNvCxnSpPr>
          <p:nvPr/>
        </p:nvCxnSpPr>
        <p:spPr>
          <a:xfrm rot="10800000">
            <a:off x="7648850" y="1489575"/>
            <a:ext cx="0" cy="155700"/>
          </a:xfrm>
          <a:prstGeom prst="straightConnector1">
            <a:avLst/>
          </a:prstGeom>
          <a:noFill/>
          <a:ln cap="flat" cmpd="sng" w="9525">
            <a:solidFill>
              <a:schemeClr val="dk2"/>
            </a:solidFill>
            <a:prstDash val="solid"/>
            <a:round/>
            <a:headEnd len="med" w="med" type="none"/>
            <a:tailEnd len="med" w="med" type="none"/>
          </a:ln>
        </p:spPr>
      </p:cxnSp>
      <p:sp>
        <p:nvSpPr>
          <p:cNvPr id="596" name="Google Shape;596;p34"/>
          <p:cNvSpPr/>
          <p:nvPr/>
        </p:nvSpPr>
        <p:spPr>
          <a:xfrm>
            <a:off x="74091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cxnSp>
        <p:nvCxnSpPr>
          <p:cNvPr id="597" name="Google Shape;597;p34"/>
          <p:cNvCxnSpPr>
            <a:stCxn id="596" idx="0"/>
            <a:endCxn id="594" idx="4"/>
          </p:cNvCxnSpPr>
          <p:nvPr/>
        </p:nvCxnSpPr>
        <p:spPr>
          <a:xfrm rot="10800000">
            <a:off x="7648850" y="2124675"/>
            <a:ext cx="0" cy="155700"/>
          </a:xfrm>
          <a:prstGeom prst="straightConnector1">
            <a:avLst/>
          </a:prstGeom>
          <a:noFill/>
          <a:ln cap="flat" cmpd="sng" w="9525">
            <a:solidFill>
              <a:schemeClr val="dk2"/>
            </a:solidFill>
            <a:prstDash val="solid"/>
            <a:round/>
            <a:headEnd len="med" w="med" type="none"/>
            <a:tailEnd len="med" w="med" type="none"/>
          </a:ln>
        </p:spPr>
      </p:cxnSp>
      <p:sp>
        <p:nvSpPr>
          <p:cNvPr id="598" name="Google Shape;598;p34"/>
          <p:cNvSpPr/>
          <p:nvPr/>
        </p:nvSpPr>
        <p:spPr>
          <a:xfrm>
            <a:off x="7409150" y="29154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599" name="Google Shape;599;p34"/>
          <p:cNvCxnSpPr>
            <a:stCxn id="598" idx="0"/>
            <a:endCxn id="596" idx="4"/>
          </p:cNvCxnSpPr>
          <p:nvPr/>
        </p:nvCxnSpPr>
        <p:spPr>
          <a:xfrm rot="10800000">
            <a:off x="7648850" y="2759775"/>
            <a:ext cx="0" cy="155700"/>
          </a:xfrm>
          <a:prstGeom prst="straightConnector1">
            <a:avLst/>
          </a:prstGeom>
          <a:noFill/>
          <a:ln cap="flat" cmpd="sng" w="9525">
            <a:solidFill>
              <a:schemeClr val="dk2"/>
            </a:solidFill>
            <a:prstDash val="solid"/>
            <a:round/>
            <a:headEnd len="med" w="med" type="none"/>
            <a:tailEnd len="med" w="med" type="none"/>
          </a:ln>
        </p:spPr>
      </p:cxnSp>
      <p:sp>
        <p:nvSpPr>
          <p:cNvPr id="600" name="Google Shape;600;p34"/>
          <p:cNvSpPr/>
          <p:nvPr/>
        </p:nvSpPr>
        <p:spPr>
          <a:xfrm>
            <a:off x="7311700" y="2858775"/>
            <a:ext cx="771000" cy="592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606" name="Google Shape;606;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insert “tries”</a:t>
            </a:r>
            <a:endParaRPr sz="3000"/>
          </a:p>
          <a:p>
            <a:pPr indent="-342900" lvl="0" marL="457200" rtl="0" algn="l">
              <a:spcBef>
                <a:spcPts val="1600"/>
              </a:spcBef>
              <a:spcAft>
                <a:spcPts val="0"/>
              </a:spcAft>
              <a:buSzPts val="1800"/>
              <a:buChar char="●"/>
            </a:pPr>
            <a:r>
              <a:rPr lang="en"/>
              <a:t>s is the end (that’s why it’s brown)</a:t>
            </a:r>
            <a:endParaRPr sz="3000"/>
          </a:p>
        </p:txBody>
      </p:sp>
      <p:sp>
        <p:nvSpPr>
          <p:cNvPr id="607" name="Google Shape;607;p35"/>
          <p:cNvSpPr/>
          <p:nvPr/>
        </p:nvSpPr>
        <p:spPr>
          <a:xfrm>
            <a:off x="5905850" y="3750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5"/>
          <p:cNvSpPr/>
          <p:nvPr/>
        </p:nvSpPr>
        <p:spPr>
          <a:xfrm>
            <a:off x="5905850" y="10101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609" name="Google Shape;609;p35"/>
          <p:cNvSpPr/>
          <p:nvPr/>
        </p:nvSpPr>
        <p:spPr>
          <a:xfrm>
            <a:off x="5905850" y="16452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sp>
        <p:nvSpPr>
          <p:cNvPr id="610" name="Google Shape;610;p35"/>
          <p:cNvSpPr/>
          <p:nvPr/>
        </p:nvSpPr>
        <p:spPr>
          <a:xfrm>
            <a:off x="59058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611" name="Google Shape;611;p35"/>
          <p:cNvSpPr/>
          <p:nvPr/>
        </p:nvSpPr>
        <p:spPr>
          <a:xfrm>
            <a:off x="5905850" y="29154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612" name="Google Shape;612;p35"/>
          <p:cNvSpPr/>
          <p:nvPr/>
        </p:nvSpPr>
        <p:spPr>
          <a:xfrm>
            <a:off x="5905850" y="35505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613" name="Google Shape;613;p35"/>
          <p:cNvSpPr/>
          <p:nvPr/>
        </p:nvSpPr>
        <p:spPr>
          <a:xfrm>
            <a:off x="4627300" y="2213813"/>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614" name="Google Shape;614;p35"/>
          <p:cNvSpPr/>
          <p:nvPr/>
        </p:nvSpPr>
        <p:spPr>
          <a:xfrm>
            <a:off x="4627300" y="2915488"/>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615" name="Google Shape;615;p35"/>
          <p:cNvSpPr/>
          <p:nvPr/>
        </p:nvSpPr>
        <p:spPr>
          <a:xfrm>
            <a:off x="65672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616" name="Google Shape;616;p35"/>
          <p:cNvSpPr/>
          <p:nvPr/>
        </p:nvSpPr>
        <p:spPr>
          <a:xfrm>
            <a:off x="6567250" y="29154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cxnSp>
        <p:nvCxnSpPr>
          <p:cNvPr id="617" name="Google Shape;617;p35"/>
          <p:cNvCxnSpPr>
            <a:stCxn id="608" idx="0"/>
            <a:endCxn id="608"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35"/>
          <p:cNvCxnSpPr>
            <a:stCxn id="608" idx="0"/>
            <a:endCxn id="608" idx="0"/>
          </p:cNvCxnSpPr>
          <p:nvPr/>
        </p:nvCxnSpPr>
        <p:spPr>
          <a:xfrm>
            <a:off x="6145550" y="1010175"/>
            <a:ext cx="0" cy="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35"/>
          <p:cNvCxnSpPr>
            <a:stCxn id="608" idx="0"/>
            <a:endCxn id="607" idx="4"/>
          </p:cNvCxnSpPr>
          <p:nvPr/>
        </p:nvCxnSpPr>
        <p:spPr>
          <a:xfrm rot="10800000">
            <a:off x="6145550" y="8544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35"/>
          <p:cNvCxnSpPr>
            <a:stCxn id="609" idx="0"/>
            <a:endCxn id="608" idx="4"/>
          </p:cNvCxnSpPr>
          <p:nvPr/>
        </p:nvCxnSpPr>
        <p:spPr>
          <a:xfrm rot="10800000">
            <a:off x="6145550" y="14895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35"/>
          <p:cNvCxnSpPr>
            <a:stCxn id="610" idx="0"/>
            <a:endCxn id="609" idx="4"/>
          </p:cNvCxnSpPr>
          <p:nvPr/>
        </p:nvCxnSpPr>
        <p:spPr>
          <a:xfrm rot="10800000">
            <a:off x="6145550" y="21246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35"/>
          <p:cNvCxnSpPr>
            <a:endCxn id="609" idx="2"/>
          </p:cNvCxnSpPr>
          <p:nvPr/>
        </p:nvCxnSpPr>
        <p:spPr>
          <a:xfrm flipH="1" rot="10800000">
            <a:off x="4955750" y="1884975"/>
            <a:ext cx="950100" cy="3741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35"/>
          <p:cNvCxnSpPr>
            <a:stCxn id="615" idx="0"/>
            <a:endCxn id="609" idx="6"/>
          </p:cNvCxnSpPr>
          <p:nvPr/>
        </p:nvCxnSpPr>
        <p:spPr>
          <a:xfrm rot="10800000">
            <a:off x="6385150" y="1884975"/>
            <a:ext cx="421800" cy="3954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35"/>
          <p:cNvCxnSpPr>
            <a:stCxn id="611" idx="0"/>
            <a:endCxn id="610" idx="4"/>
          </p:cNvCxnSpPr>
          <p:nvPr/>
        </p:nvCxnSpPr>
        <p:spPr>
          <a:xfrm rot="10800000">
            <a:off x="6145550" y="27597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35"/>
          <p:cNvCxnSpPr>
            <a:stCxn id="612" idx="0"/>
            <a:endCxn id="611" idx="4"/>
          </p:cNvCxnSpPr>
          <p:nvPr/>
        </p:nvCxnSpPr>
        <p:spPr>
          <a:xfrm rot="10800000">
            <a:off x="6145550" y="3394875"/>
            <a:ext cx="0" cy="1557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35"/>
          <p:cNvCxnSpPr>
            <a:stCxn id="614" idx="0"/>
            <a:endCxn id="613" idx="4"/>
          </p:cNvCxnSpPr>
          <p:nvPr/>
        </p:nvCxnSpPr>
        <p:spPr>
          <a:xfrm rot="10800000">
            <a:off x="4867000" y="2693188"/>
            <a:ext cx="0" cy="2223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35"/>
          <p:cNvCxnSpPr>
            <a:stCxn id="616" idx="0"/>
            <a:endCxn id="615" idx="4"/>
          </p:cNvCxnSpPr>
          <p:nvPr/>
        </p:nvCxnSpPr>
        <p:spPr>
          <a:xfrm rot="10800000">
            <a:off x="6806950" y="2759775"/>
            <a:ext cx="0" cy="155700"/>
          </a:xfrm>
          <a:prstGeom prst="straightConnector1">
            <a:avLst/>
          </a:prstGeom>
          <a:noFill/>
          <a:ln cap="flat" cmpd="sng" w="9525">
            <a:solidFill>
              <a:schemeClr val="dk2"/>
            </a:solidFill>
            <a:prstDash val="solid"/>
            <a:round/>
            <a:headEnd len="med" w="med" type="none"/>
            <a:tailEnd len="med" w="med" type="none"/>
          </a:ln>
        </p:spPr>
      </p:cxnSp>
      <p:sp>
        <p:nvSpPr>
          <p:cNvPr id="628" name="Google Shape;628;p35"/>
          <p:cNvSpPr/>
          <p:nvPr/>
        </p:nvSpPr>
        <p:spPr>
          <a:xfrm>
            <a:off x="5163125" y="35505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cxnSp>
        <p:nvCxnSpPr>
          <p:cNvPr id="629" name="Google Shape;629;p35"/>
          <p:cNvCxnSpPr>
            <a:stCxn id="628" idx="0"/>
            <a:endCxn id="611" idx="3"/>
          </p:cNvCxnSpPr>
          <p:nvPr/>
        </p:nvCxnSpPr>
        <p:spPr>
          <a:xfrm flipH="1" rot="10800000">
            <a:off x="5402825" y="3324675"/>
            <a:ext cx="573300" cy="225900"/>
          </a:xfrm>
          <a:prstGeom prst="straightConnector1">
            <a:avLst/>
          </a:prstGeom>
          <a:noFill/>
          <a:ln cap="flat" cmpd="sng" w="9525">
            <a:solidFill>
              <a:schemeClr val="dk2"/>
            </a:solidFill>
            <a:prstDash val="solid"/>
            <a:round/>
            <a:headEnd len="med" w="med" type="none"/>
            <a:tailEnd len="med" w="med" type="none"/>
          </a:ln>
        </p:spPr>
      </p:cxnSp>
      <p:sp>
        <p:nvSpPr>
          <p:cNvPr id="630" name="Google Shape;630;p35"/>
          <p:cNvSpPr/>
          <p:nvPr/>
        </p:nvSpPr>
        <p:spPr>
          <a:xfrm>
            <a:off x="5163125" y="423562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631" name="Google Shape;631;p35"/>
          <p:cNvSpPr/>
          <p:nvPr/>
        </p:nvSpPr>
        <p:spPr>
          <a:xfrm>
            <a:off x="4548350" y="3617188"/>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632" name="Google Shape;632;p35"/>
          <p:cNvSpPr/>
          <p:nvPr/>
        </p:nvSpPr>
        <p:spPr>
          <a:xfrm>
            <a:off x="4440300" y="4318888"/>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633" name="Google Shape;633;p35"/>
          <p:cNvCxnSpPr>
            <a:stCxn id="631" idx="0"/>
            <a:endCxn id="614" idx="4"/>
          </p:cNvCxnSpPr>
          <p:nvPr/>
        </p:nvCxnSpPr>
        <p:spPr>
          <a:xfrm flipH="1" rot="10800000">
            <a:off x="4788050" y="3394888"/>
            <a:ext cx="78900" cy="22230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35"/>
          <p:cNvCxnSpPr>
            <a:stCxn id="632" idx="0"/>
            <a:endCxn id="631" idx="4"/>
          </p:cNvCxnSpPr>
          <p:nvPr/>
        </p:nvCxnSpPr>
        <p:spPr>
          <a:xfrm flipH="1" rot="10800000">
            <a:off x="4680000" y="4096588"/>
            <a:ext cx="108000" cy="222300"/>
          </a:xfrm>
          <a:prstGeom prst="straightConnector1">
            <a:avLst/>
          </a:prstGeom>
          <a:noFill/>
          <a:ln cap="flat" cmpd="sng" w="9525">
            <a:solidFill>
              <a:schemeClr val="dk2"/>
            </a:solidFill>
            <a:prstDash val="solid"/>
            <a:round/>
            <a:headEnd len="med" w="med" type="none"/>
            <a:tailEnd len="med" w="med" type="none"/>
          </a:ln>
        </p:spPr>
      </p:cxnSp>
      <p:cxnSp>
        <p:nvCxnSpPr>
          <p:cNvPr id="635" name="Google Shape;635;p35"/>
          <p:cNvCxnSpPr>
            <a:stCxn id="630" idx="0"/>
            <a:endCxn id="628" idx="4"/>
          </p:cNvCxnSpPr>
          <p:nvPr/>
        </p:nvCxnSpPr>
        <p:spPr>
          <a:xfrm rot="10800000">
            <a:off x="5402825" y="4030125"/>
            <a:ext cx="0" cy="205500"/>
          </a:xfrm>
          <a:prstGeom prst="straightConnector1">
            <a:avLst/>
          </a:prstGeom>
          <a:noFill/>
          <a:ln cap="flat" cmpd="sng" w="9525">
            <a:solidFill>
              <a:schemeClr val="dk2"/>
            </a:solidFill>
            <a:prstDash val="solid"/>
            <a:round/>
            <a:headEnd len="med" w="med" type="none"/>
            <a:tailEnd len="med" w="med" type="none"/>
          </a:ln>
        </p:spPr>
      </p:cxnSp>
      <p:sp>
        <p:nvSpPr>
          <p:cNvPr id="636" name="Google Shape;636;p35"/>
          <p:cNvSpPr/>
          <p:nvPr/>
        </p:nvSpPr>
        <p:spPr>
          <a:xfrm>
            <a:off x="7409150" y="10101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cxnSp>
        <p:nvCxnSpPr>
          <p:cNvPr id="637" name="Google Shape;637;p35"/>
          <p:cNvCxnSpPr>
            <a:stCxn id="607" idx="5"/>
            <a:endCxn id="636" idx="1"/>
          </p:cNvCxnSpPr>
          <p:nvPr/>
        </p:nvCxnSpPr>
        <p:spPr>
          <a:xfrm>
            <a:off x="6315043" y="784268"/>
            <a:ext cx="1164300" cy="296100"/>
          </a:xfrm>
          <a:prstGeom prst="straightConnector1">
            <a:avLst/>
          </a:prstGeom>
          <a:noFill/>
          <a:ln cap="flat" cmpd="sng" w="9525">
            <a:solidFill>
              <a:schemeClr val="dk2"/>
            </a:solidFill>
            <a:prstDash val="solid"/>
            <a:round/>
            <a:headEnd len="med" w="med" type="none"/>
            <a:tailEnd len="med" w="med" type="none"/>
          </a:ln>
        </p:spPr>
      </p:cxnSp>
      <p:sp>
        <p:nvSpPr>
          <p:cNvPr id="638" name="Google Shape;638;p35"/>
          <p:cNvSpPr/>
          <p:nvPr/>
        </p:nvSpPr>
        <p:spPr>
          <a:xfrm>
            <a:off x="7409150" y="16452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t>
            </a:r>
            <a:endParaRPr/>
          </a:p>
        </p:txBody>
      </p:sp>
      <p:cxnSp>
        <p:nvCxnSpPr>
          <p:cNvPr id="639" name="Google Shape;639;p35"/>
          <p:cNvCxnSpPr>
            <a:stCxn id="638" idx="0"/>
            <a:endCxn id="636" idx="4"/>
          </p:cNvCxnSpPr>
          <p:nvPr/>
        </p:nvCxnSpPr>
        <p:spPr>
          <a:xfrm rot="10800000">
            <a:off x="7648850" y="1489575"/>
            <a:ext cx="0" cy="155700"/>
          </a:xfrm>
          <a:prstGeom prst="straightConnector1">
            <a:avLst/>
          </a:prstGeom>
          <a:noFill/>
          <a:ln cap="flat" cmpd="sng" w="9525">
            <a:solidFill>
              <a:schemeClr val="dk2"/>
            </a:solidFill>
            <a:prstDash val="solid"/>
            <a:round/>
            <a:headEnd len="med" w="med" type="none"/>
            <a:tailEnd len="med" w="med" type="none"/>
          </a:ln>
        </p:spPr>
      </p:cxnSp>
      <p:sp>
        <p:nvSpPr>
          <p:cNvPr id="640" name="Google Shape;640;p35"/>
          <p:cNvSpPr/>
          <p:nvPr/>
        </p:nvSpPr>
        <p:spPr>
          <a:xfrm>
            <a:off x="7409150" y="22803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cxnSp>
        <p:nvCxnSpPr>
          <p:cNvPr id="641" name="Google Shape;641;p35"/>
          <p:cNvCxnSpPr>
            <a:stCxn id="640" idx="0"/>
            <a:endCxn id="638" idx="4"/>
          </p:cNvCxnSpPr>
          <p:nvPr/>
        </p:nvCxnSpPr>
        <p:spPr>
          <a:xfrm rot="10800000">
            <a:off x="7648850" y="2124675"/>
            <a:ext cx="0" cy="155700"/>
          </a:xfrm>
          <a:prstGeom prst="straightConnector1">
            <a:avLst/>
          </a:prstGeom>
          <a:noFill/>
          <a:ln cap="flat" cmpd="sng" w="9525">
            <a:solidFill>
              <a:schemeClr val="dk2"/>
            </a:solidFill>
            <a:prstDash val="solid"/>
            <a:round/>
            <a:headEnd len="med" w="med" type="none"/>
            <a:tailEnd len="med" w="med" type="none"/>
          </a:ln>
        </p:spPr>
      </p:cxnSp>
      <p:sp>
        <p:nvSpPr>
          <p:cNvPr id="642" name="Google Shape;642;p35"/>
          <p:cNvSpPr/>
          <p:nvPr/>
        </p:nvSpPr>
        <p:spPr>
          <a:xfrm>
            <a:off x="7409150" y="2915475"/>
            <a:ext cx="479400" cy="479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643" name="Google Shape;643;p35"/>
          <p:cNvCxnSpPr>
            <a:stCxn id="642" idx="0"/>
            <a:endCxn id="640" idx="4"/>
          </p:cNvCxnSpPr>
          <p:nvPr/>
        </p:nvCxnSpPr>
        <p:spPr>
          <a:xfrm rot="10800000">
            <a:off x="7648850" y="2759775"/>
            <a:ext cx="0" cy="155700"/>
          </a:xfrm>
          <a:prstGeom prst="straightConnector1">
            <a:avLst/>
          </a:prstGeom>
          <a:noFill/>
          <a:ln cap="flat" cmpd="sng" w="9525">
            <a:solidFill>
              <a:schemeClr val="dk2"/>
            </a:solidFill>
            <a:prstDash val="solid"/>
            <a:round/>
            <a:headEnd len="med" w="med" type="none"/>
            <a:tailEnd len="med" w="med" type="none"/>
          </a:ln>
        </p:spPr>
      </p:cxnSp>
      <p:sp>
        <p:nvSpPr>
          <p:cNvPr id="644" name="Google Shape;644;p35"/>
          <p:cNvSpPr/>
          <p:nvPr/>
        </p:nvSpPr>
        <p:spPr>
          <a:xfrm>
            <a:off x="7409150" y="3550575"/>
            <a:ext cx="4794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645" name="Google Shape;645;p35"/>
          <p:cNvCxnSpPr>
            <a:stCxn id="644" idx="0"/>
            <a:endCxn id="642" idx="4"/>
          </p:cNvCxnSpPr>
          <p:nvPr/>
        </p:nvCxnSpPr>
        <p:spPr>
          <a:xfrm rot="10800000">
            <a:off x="7648850" y="3394875"/>
            <a:ext cx="0" cy="155700"/>
          </a:xfrm>
          <a:prstGeom prst="straightConnector1">
            <a:avLst/>
          </a:prstGeom>
          <a:noFill/>
          <a:ln cap="flat" cmpd="sng" w="9525">
            <a:solidFill>
              <a:schemeClr val="dk2"/>
            </a:solidFill>
            <a:prstDash val="solid"/>
            <a:round/>
            <a:headEnd len="med" w="med" type="none"/>
            <a:tailEnd len="med" w="med" type="none"/>
          </a:ln>
        </p:spPr>
      </p:cxnSp>
      <p:sp>
        <p:nvSpPr>
          <p:cNvPr id="646" name="Google Shape;646;p35"/>
          <p:cNvSpPr/>
          <p:nvPr/>
        </p:nvSpPr>
        <p:spPr>
          <a:xfrm>
            <a:off x="7263350" y="3493875"/>
            <a:ext cx="771000" cy="592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K-D Trees</a:t>
            </a:r>
            <a:endParaRPr/>
          </a:p>
        </p:txBody>
      </p:sp>
      <p:sp>
        <p:nvSpPr>
          <p:cNvPr id="652" name="Google Shape;652;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K-D Trees are trees that hold points on a coordinate system.</a:t>
            </a:r>
            <a:endParaRPr/>
          </a:p>
          <a:p>
            <a:pPr indent="-317500" lvl="1" marL="914400" rtl="0" algn="l">
              <a:spcBef>
                <a:spcPts val="0"/>
              </a:spcBef>
              <a:spcAft>
                <a:spcPts val="0"/>
              </a:spcAft>
              <a:buSzPts val="1400"/>
              <a:buChar char="○"/>
            </a:pPr>
            <a:r>
              <a:rPr lang="en"/>
              <a:t>It can be generalized to many dimensions, not just 2D</a:t>
            </a:r>
            <a:endParaRPr/>
          </a:p>
          <a:p>
            <a:pPr indent="-342900" lvl="0" marL="457200" rtl="0" algn="l">
              <a:spcBef>
                <a:spcPts val="0"/>
              </a:spcBef>
              <a:spcAft>
                <a:spcPts val="0"/>
              </a:spcAft>
              <a:buSzPts val="1800"/>
              <a:buChar char="●"/>
            </a:pPr>
            <a:r>
              <a:rPr lang="en"/>
              <a:t>Sorted like a binary tree, with each level using a different dimension to partition</a:t>
            </a:r>
            <a:endParaRPr/>
          </a:p>
          <a:p>
            <a:pPr indent="-317500" lvl="1" marL="914400" rtl="0" algn="l">
              <a:spcBef>
                <a:spcPts val="0"/>
              </a:spcBef>
              <a:spcAft>
                <a:spcPts val="0"/>
              </a:spcAft>
              <a:buSzPts val="1400"/>
              <a:buChar char="○"/>
            </a:pPr>
            <a:r>
              <a:rPr lang="en"/>
              <a:t>First level: X axis</a:t>
            </a:r>
            <a:endParaRPr/>
          </a:p>
          <a:p>
            <a:pPr indent="-317500" lvl="1" marL="914400" rtl="0" algn="l">
              <a:spcBef>
                <a:spcPts val="0"/>
              </a:spcBef>
              <a:spcAft>
                <a:spcPts val="0"/>
              </a:spcAft>
              <a:buSzPts val="1400"/>
              <a:buChar char="○"/>
            </a:pPr>
            <a:r>
              <a:rPr lang="en"/>
              <a:t>Second level: Y axis</a:t>
            </a:r>
            <a:endParaRPr/>
          </a:p>
          <a:p>
            <a:pPr indent="-317500" lvl="1" marL="914400" rtl="0" algn="l">
              <a:spcBef>
                <a:spcPts val="0"/>
              </a:spcBef>
              <a:spcAft>
                <a:spcPts val="0"/>
              </a:spcAft>
              <a:buSzPts val="1400"/>
              <a:buChar char="○"/>
            </a:pPr>
            <a:r>
              <a:rPr lang="en"/>
              <a:t>Third level: X axis</a:t>
            </a:r>
            <a:endParaRPr/>
          </a:p>
          <a:p>
            <a:pPr indent="-317500" lvl="1" marL="914400" rtl="0" algn="l">
              <a:spcBef>
                <a:spcPts val="0"/>
              </a:spcBef>
              <a:spcAft>
                <a:spcPts val="0"/>
              </a:spcAft>
              <a:buSzPts val="1400"/>
              <a:buChar char="○"/>
            </a:pPr>
            <a:r>
              <a:rPr lang="en"/>
              <a:t>Etc</a:t>
            </a:r>
            <a:endParaRPr/>
          </a:p>
          <a:p>
            <a:pPr indent="-342900" lvl="0" marL="457200" rtl="0" algn="l">
              <a:spcBef>
                <a:spcPts val="0"/>
              </a:spcBef>
              <a:spcAft>
                <a:spcPts val="0"/>
              </a:spcAft>
              <a:buSzPts val="1800"/>
              <a:buChar char="●"/>
            </a:pPr>
            <a:r>
              <a:rPr lang="en" u="sng">
                <a:solidFill>
                  <a:schemeClr val="hlink"/>
                </a:solidFill>
                <a:hlinkClick r:id="rId3"/>
              </a:rPr>
              <a:t>Insertion Demo</a:t>
            </a:r>
            <a:endParaRPr/>
          </a:p>
          <a:p>
            <a:pPr indent="-342900" lvl="0" marL="457200" rtl="0" algn="l">
              <a:spcBef>
                <a:spcPts val="0"/>
              </a:spcBef>
              <a:spcAft>
                <a:spcPts val="0"/>
              </a:spcAft>
              <a:buSzPts val="1800"/>
              <a:buChar char="●"/>
            </a:pPr>
            <a:r>
              <a:rPr lang="en" u="sng">
                <a:solidFill>
                  <a:schemeClr val="hlink"/>
                </a:solidFill>
                <a:hlinkClick r:id="rId4"/>
              </a:rPr>
              <a:t>Find Nearest demo</a:t>
            </a:r>
            <a:endParaRPr/>
          </a:p>
          <a:p>
            <a:pPr indent="0" lvl="0" marL="457200" rtl="0" algn="l">
              <a:spcBef>
                <a:spcPts val="1600"/>
              </a:spcBef>
              <a:spcAft>
                <a:spcPts val="1600"/>
              </a:spcAft>
              <a:buNone/>
            </a:pPr>
            <a:r>
              <a:t/>
            </a:r>
            <a:endParaRPr/>
          </a:p>
        </p:txBody>
      </p:sp>
      <p:cxnSp>
        <p:nvCxnSpPr>
          <p:cNvPr id="653" name="Google Shape;653;p36"/>
          <p:cNvCxnSpPr/>
          <p:nvPr/>
        </p:nvCxnSpPr>
        <p:spPr>
          <a:xfrm rot="10800000">
            <a:off x="7588925" y="3487249"/>
            <a:ext cx="1328100" cy="0"/>
          </a:xfrm>
          <a:prstGeom prst="straightConnector1">
            <a:avLst/>
          </a:prstGeom>
          <a:noFill/>
          <a:ln cap="flat" cmpd="sng" w="19050">
            <a:solidFill>
              <a:srgbClr val="0000FF"/>
            </a:solidFill>
            <a:prstDash val="solid"/>
            <a:round/>
            <a:headEnd len="med" w="med" type="triangle"/>
            <a:tailEnd len="med" w="med" type="none"/>
          </a:ln>
        </p:spPr>
      </p:cxnSp>
      <p:cxnSp>
        <p:nvCxnSpPr>
          <p:cNvPr id="654" name="Google Shape;654;p36"/>
          <p:cNvCxnSpPr/>
          <p:nvPr/>
        </p:nvCxnSpPr>
        <p:spPr>
          <a:xfrm>
            <a:off x="5475025" y="3014350"/>
            <a:ext cx="1052100" cy="0"/>
          </a:xfrm>
          <a:prstGeom prst="straightConnector1">
            <a:avLst/>
          </a:prstGeom>
          <a:noFill/>
          <a:ln cap="flat" cmpd="sng" w="19050">
            <a:solidFill>
              <a:srgbClr val="0000FF"/>
            </a:solidFill>
            <a:prstDash val="solid"/>
            <a:round/>
            <a:headEnd len="med" w="med" type="triangle"/>
            <a:tailEnd len="med" w="med" type="none"/>
          </a:ln>
        </p:spPr>
      </p:cxnSp>
      <p:cxnSp>
        <p:nvCxnSpPr>
          <p:cNvPr id="655" name="Google Shape;655;p36"/>
          <p:cNvCxnSpPr/>
          <p:nvPr/>
        </p:nvCxnSpPr>
        <p:spPr>
          <a:xfrm rot="10800000">
            <a:off x="6495250" y="3972200"/>
            <a:ext cx="1090800" cy="0"/>
          </a:xfrm>
          <a:prstGeom prst="straightConnector1">
            <a:avLst/>
          </a:prstGeom>
          <a:noFill/>
          <a:ln cap="flat" cmpd="sng" w="19050">
            <a:solidFill>
              <a:srgbClr val="0000FF"/>
            </a:solidFill>
            <a:prstDash val="solid"/>
            <a:round/>
            <a:headEnd len="med" w="med" type="none"/>
            <a:tailEnd len="med" w="med" type="none"/>
          </a:ln>
        </p:spPr>
      </p:cxnSp>
      <p:cxnSp>
        <p:nvCxnSpPr>
          <p:cNvPr id="656" name="Google Shape;656;p36"/>
          <p:cNvCxnSpPr/>
          <p:nvPr/>
        </p:nvCxnSpPr>
        <p:spPr>
          <a:xfrm>
            <a:off x="6527000" y="2233625"/>
            <a:ext cx="0" cy="2769900"/>
          </a:xfrm>
          <a:prstGeom prst="straightConnector1">
            <a:avLst/>
          </a:prstGeom>
          <a:noFill/>
          <a:ln cap="flat" cmpd="sng" w="19050">
            <a:solidFill>
              <a:srgbClr val="FF0000"/>
            </a:solidFill>
            <a:prstDash val="solid"/>
            <a:round/>
            <a:headEnd len="med" w="med" type="triangle"/>
            <a:tailEnd len="med" w="med" type="triangle"/>
          </a:ln>
        </p:spPr>
      </p:cxnSp>
      <p:sp>
        <p:nvSpPr>
          <p:cNvPr id="657" name="Google Shape;657;p36"/>
          <p:cNvSpPr/>
          <p:nvPr/>
        </p:nvSpPr>
        <p:spPr>
          <a:xfrm>
            <a:off x="6345706" y="3788256"/>
            <a:ext cx="348300" cy="348300"/>
          </a:xfrm>
          <a:prstGeom prst="rect">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658" name="Google Shape;658;p36"/>
          <p:cNvSpPr txBox="1"/>
          <p:nvPr/>
        </p:nvSpPr>
        <p:spPr>
          <a:xfrm>
            <a:off x="6552825" y="4058901"/>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a:solidFill>
                  <a:srgbClr val="FF0000"/>
                </a:solidFill>
              </a:rPr>
              <a:t>2</a:t>
            </a:r>
            <a:r>
              <a:rPr lang="en"/>
              <a:t>, 3)</a:t>
            </a:r>
            <a:endParaRPr/>
          </a:p>
        </p:txBody>
      </p:sp>
      <p:cxnSp>
        <p:nvCxnSpPr>
          <p:cNvPr id="659" name="Google Shape;659;p36"/>
          <p:cNvCxnSpPr/>
          <p:nvPr/>
        </p:nvCxnSpPr>
        <p:spPr>
          <a:xfrm rot="10800000">
            <a:off x="6532850" y="4428200"/>
            <a:ext cx="2418300" cy="0"/>
          </a:xfrm>
          <a:prstGeom prst="straightConnector1">
            <a:avLst/>
          </a:prstGeom>
          <a:noFill/>
          <a:ln cap="flat" cmpd="sng" w="19050">
            <a:solidFill>
              <a:srgbClr val="0000FF"/>
            </a:solidFill>
            <a:prstDash val="solid"/>
            <a:round/>
            <a:headEnd len="med" w="med" type="triangle"/>
            <a:tailEnd len="med" w="med" type="none"/>
          </a:ln>
        </p:spPr>
      </p:cxnSp>
      <p:sp>
        <p:nvSpPr>
          <p:cNvPr id="660" name="Google Shape;660;p36"/>
          <p:cNvSpPr/>
          <p:nvPr/>
        </p:nvSpPr>
        <p:spPr>
          <a:xfrm>
            <a:off x="7409781" y="4257056"/>
            <a:ext cx="348300" cy="348300"/>
          </a:xfrm>
          <a:prstGeom prst="rect">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661" name="Google Shape;661;p36"/>
          <p:cNvSpPr txBox="1"/>
          <p:nvPr/>
        </p:nvSpPr>
        <p:spPr>
          <a:xfrm>
            <a:off x="7598700" y="4547701"/>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r>
              <a:rPr b="1" lang="en">
                <a:solidFill>
                  <a:srgbClr val="0000FF"/>
                </a:solidFill>
              </a:rPr>
              <a:t>2</a:t>
            </a:r>
            <a:r>
              <a:rPr lang="en"/>
              <a:t>)</a:t>
            </a:r>
            <a:endParaRPr/>
          </a:p>
        </p:txBody>
      </p:sp>
      <p:sp>
        <p:nvSpPr>
          <p:cNvPr id="662" name="Google Shape;662;p36"/>
          <p:cNvSpPr txBox="1"/>
          <p:nvPr/>
        </p:nvSpPr>
        <p:spPr>
          <a:xfrm>
            <a:off x="7564573" y="2435224"/>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a:solidFill>
                  <a:srgbClr val="FF0000"/>
                </a:solidFill>
              </a:rPr>
              <a:t>4</a:t>
            </a:r>
            <a:r>
              <a:rPr lang="en"/>
              <a:t>, 5)</a:t>
            </a:r>
            <a:endParaRPr/>
          </a:p>
        </p:txBody>
      </p:sp>
      <p:cxnSp>
        <p:nvCxnSpPr>
          <p:cNvPr id="663" name="Google Shape;663;p36"/>
          <p:cNvCxnSpPr>
            <a:endCxn id="660" idx="0"/>
          </p:cNvCxnSpPr>
          <p:nvPr/>
        </p:nvCxnSpPr>
        <p:spPr>
          <a:xfrm>
            <a:off x="7583931" y="2277956"/>
            <a:ext cx="0" cy="1979100"/>
          </a:xfrm>
          <a:prstGeom prst="straightConnector1">
            <a:avLst/>
          </a:prstGeom>
          <a:noFill/>
          <a:ln cap="flat" cmpd="sng" w="19050">
            <a:solidFill>
              <a:srgbClr val="FF0000"/>
            </a:solidFill>
            <a:prstDash val="solid"/>
            <a:round/>
            <a:headEnd len="med" w="med" type="triangle"/>
            <a:tailEnd len="med" w="med" type="none"/>
          </a:ln>
        </p:spPr>
      </p:cxnSp>
      <p:sp>
        <p:nvSpPr>
          <p:cNvPr id="664" name="Google Shape;664;p36"/>
          <p:cNvSpPr/>
          <p:nvPr/>
        </p:nvSpPr>
        <p:spPr>
          <a:xfrm>
            <a:off x="7409781" y="2848056"/>
            <a:ext cx="348300" cy="348300"/>
          </a:xfrm>
          <a:prstGeom prst="rect">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665" name="Google Shape;665;p36"/>
          <p:cNvSpPr/>
          <p:nvPr/>
        </p:nvSpPr>
        <p:spPr>
          <a:xfrm>
            <a:off x="6881320" y="3787390"/>
            <a:ext cx="348300" cy="348300"/>
          </a:xfrm>
          <a:prstGeom prst="rect">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666" name="Google Shape;666;p36"/>
          <p:cNvSpPr txBox="1"/>
          <p:nvPr/>
        </p:nvSpPr>
        <p:spPr>
          <a:xfrm>
            <a:off x="6881325" y="3457775"/>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 </a:t>
            </a:r>
            <a:r>
              <a:rPr b="1" lang="en">
                <a:solidFill>
                  <a:srgbClr val="0000FF"/>
                </a:solidFill>
              </a:rPr>
              <a:t>3</a:t>
            </a:r>
            <a:r>
              <a:rPr lang="en"/>
              <a:t>)</a:t>
            </a:r>
            <a:endParaRPr/>
          </a:p>
        </p:txBody>
      </p:sp>
      <p:sp>
        <p:nvSpPr>
          <p:cNvPr id="667" name="Google Shape;667;p36"/>
          <p:cNvSpPr/>
          <p:nvPr/>
        </p:nvSpPr>
        <p:spPr>
          <a:xfrm>
            <a:off x="5827720" y="2848057"/>
            <a:ext cx="348300" cy="348300"/>
          </a:xfrm>
          <a:prstGeom prst="rect">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668" name="Google Shape;668;p36"/>
          <p:cNvSpPr txBox="1"/>
          <p:nvPr/>
        </p:nvSpPr>
        <p:spPr>
          <a:xfrm>
            <a:off x="5398825" y="2489250"/>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b="1" lang="en">
                <a:solidFill>
                  <a:srgbClr val="0000FF"/>
                </a:solidFill>
              </a:rPr>
              <a:t>5</a:t>
            </a:r>
            <a:r>
              <a:rPr lang="en"/>
              <a:t>)</a:t>
            </a:r>
            <a:endParaRPr/>
          </a:p>
        </p:txBody>
      </p:sp>
      <p:sp>
        <p:nvSpPr>
          <p:cNvPr id="669" name="Google Shape;669;p36"/>
          <p:cNvSpPr/>
          <p:nvPr/>
        </p:nvSpPr>
        <p:spPr>
          <a:xfrm>
            <a:off x="7408878" y="3317723"/>
            <a:ext cx="348300" cy="348300"/>
          </a:xfrm>
          <a:prstGeom prst="rect">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670" name="Google Shape;670;p36"/>
          <p:cNvSpPr txBox="1"/>
          <p:nvPr/>
        </p:nvSpPr>
        <p:spPr>
          <a:xfrm>
            <a:off x="7710598" y="3163396"/>
            <a:ext cx="721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a:t>
            </a:r>
            <a:r>
              <a:rPr b="1" lang="en">
                <a:solidFill>
                  <a:srgbClr val="0000FF"/>
                </a:solidFill>
              </a:rPr>
              <a:t>4</a:t>
            </a:r>
            <a:r>
              <a:rPr lang="en"/>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3.1</a:t>
            </a:r>
            <a:endParaRPr/>
          </a:p>
        </p:txBody>
      </p:sp>
      <p:pic>
        <p:nvPicPr>
          <p:cNvPr id="676" name="Google Shape;676;p37"/>
          <p:cNvPicPr preferRelativeResize="0"/>
          <p:nvPr/>
        </p:nvPicPr>
        <p:blipFill>
          <a:blip r:embed="rId3">
            <a:alphaModFix/>
          </a:blip>
          <a:stretch>
            <a:fillRect/>
          </a:stretch>
        </p:blipFill>
        <p:spPr>
          <a:xfrm>
            <a:off x="2223500" y="1152425"/>
            <a:ext cx="3935375" cy="33887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3.1</a:t>
            </a:r>
            <a:endParaRPr/>
          </a:p>
        </p:txBody>
      </p:sp>
      <p:pic>
        <p:nvPicPr>
          <p:cNvPr id="682" name="Google Shape;682;p38"/>
          <p:cNvPicPr preferRelativeResize="0"/>
          <p:nvPr/>
        </p:nvPicPr>
        <p:blipFill>
          <a:blip r:embed="rId3">
            <a:alphaModFix/>
          </a:blip>
          <a:stretch>
            <a:fillRect/>
          </a:stretch>
        </p:blipFill>
        <p:spPr>
          <a:xfrm>
            <a:off x="2223500" y="1152425"/>
            <a:ext cx="3935375" cy="3388774"/>
          </a:xfrm>
          <a:prstGeom prst="rect">
            <a:avLst/>
          </a:prstGeom>
          <a:noFill/>
          <a:ln>
            <a:noFill/>
          </a:ln>
        </p:spPr>
      </p:pic>
      <p:cxnSp>
        <p:nvCxnSpPr>
          <p:cNvPr id="683" name="Google Shape;683;p38"/>
          <p:cNvCxnSpPr/>
          <p:nvPr/>
        </p:nvCxnSpPr>
        <p:spPr>
          <a:xfrm>
            <a:off x="4160918" y="1524018"/>
            <a:ext cx="0" cy="2209800"/>
          </a:xfrm>
          <a:prstGeom prst="straightConnector1">
            <a:avLst/>
          </a:prstGeom>
          <a:noFill/>
          <a:ln cap="flat" cmpd="sng" w="19050">
            <a:solidFill>
              <a:srgbClr val="FF0000"/>
            </a:solidFill>
            <a:prstDash val="solid"/>
            <a:round/>
            <a:headEnd len="med" w="med" type="none"/>
            <a:tailEnd len="med" w="med" type="none"/>
          </a:ln>
        </p:spPr>
      </p:cxnSp>
      <p:cxnSp>
        <p:nvCxnSpPr>
          <p:cNvPr id="684" name="Google Shape;684;p38"/>
          <p:cNvCxnSpPr/>
          <p:nvPr/>
        </p:nvCxnSpPr>
        <p:spPr>
          <a:xfrm rot="10800000">
            <a:off x="6790137" y="914400"/>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685" name="Google Shape;685;p38"/>
          <p:cNvCxnSpPr/>
          <p:nvPr/>
        </p:nvCxnSpPr>
        <p:spPr>
          <a:xfrm flipH="1">
            <a:off x="6268320" y="1463350"/>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686" name="Google Shape;686;p38"/>
          <p:cNvCxnSpPr/>
          <p:nvPr/>
        </p:nvCxnSpPr>
        <p:spPr>
          <a:xfrm>
            <a:off x="6787020" y="1463350"/>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687" name="Google Shape;687;p38"/>
          <p:cNvSpPr txBox="1"/>
          <p:nvPr/>
        </p:nvSpPr>
        <p:spPr>
          <a:xfrm>
            <a:off x="6172200" y="135196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688" name="Google Shape;688;p38"/>
          <p:cNvSpPr txBox="1"/>
          <p:nvPr/>
        </p:nvSpPr>
        <p:spPr>
          <a:xfrm>
            <a:off x="7132615" y="139722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689" name="Google Shape;689;p38"/>
          <p:cNvSpPr/>
          <p:nvPr/>
        </p:nvSpPr>
        <p:spPr>
          <a:xfrm>
            <a:off x="6364287" y="102806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pic>
        <p:nvPicPr>
          <p:cNvPr id="694" name="Google Shape;694;p39"/>
          <p:cNvPicPr preferRelativeResize="0"/>
          <p:nvPr/>
        </p:nvPicPr>
        <p:blipFill>
          <a:blip r:embed="rId3">
            <a:alphaModFix/>
          </a:blip>
          <a:stretch>
            <a:fillRect/>
          </a:stretch>
        </p:blipFill>
        <p:spPr>
          <a:xfrm>
            <a:off x="2223500" y="1152425"/>
            <a:ext cx="3935375" cy="3388774"/>
          </a:xfrm>
          <a:prstGeom prst="rect">
            <a:avLst/>
          </a:prstGeom>
          <a:noFill/>
          <a:ln>
            <a:noFill/>
          </a:ln>
        </p:spPr>
      </p:pic>
      <p:cxnSp>
        <p:nvCxnSpPr>
          <p:cNvPr id="695" name="Google Shape;695;p39"/>
          <p:cNvCxnSpPr/>
          <p:nvPr/>
        </p:nvCxnSpPr>
        <p:spPr>
          <a:xfrm>
            <a:off x="4160918" y="1524018"/>
            <a:ext cx="0" cy="2209800"/>
          </a:xfrm>
          <a:prstGeom prst="straightConnector1">
            <a:avLst/>
          </a:prstGeom>
          <a:noFill/>
          <a:ln cap="flat" cmpd="sng" w="19050">
            <a:solidFill>
              <a:srgbClr val="FF0000"/>
            </a:solidFill>
            <a:prstDash val="solid"/>
            <a:round/>
            <a:headEnd len="med" w="med" type="none"/>
            <a:tailEnd len="med" w="med" type="none"/>
          </a:ln>
        </p:spPr>
      </p:cxnSp>
      <p:cxnSp>
        <p:nvCxnSpPr>
          <p:cNvPr id="696" name="Google Shape;696;p39"/>
          <p:cNvCxnSpPr/>
          <p:nvPr/>
        </p:nvCxnSpPr>
        <p:spPr>
          <a:xfrm>
            <a:off x="3025441" y="2605839"/>
            <a:ext cx="1143000" cy="0"/>
          </a:xfrm>
          <a:prstGeom prst="straightConnector1">
            <a:avLst/>
          </a:prstGeom>
          <a:noFill/>
          <a:ln cap="flat" cmpd="sng" w="19050">
            <a:solidFill>
              <a:srgbClr val="0000FF"/>
            </a:solidFill>
            <a:prstDash val="solid"/>
            <a:round/>
            <a:headEnd len="med" w="med" type="none"/>
            <a:tailEnd len="med" w="med" type="none"/>
          </a:ln>
        </p:spPr>
      </p:cxnSp>
      <p:cxnSp>
        <p:nvCxnSpPr>
          <p:cNvPr id="697" name="Google Shape;697;p39"/>
          <p:cNvCxnSpPr/>
          <p:nvPr/>
        </p:nvCxnSpPr>
        <p:spPr>
          <a:xfrm>
            <a:off x="4175961" y="3048000"/>
            <a:ext cx="1143000" cy="0"/>
          </a:xfrm>
          <a:prstGeom prst="straightConnector1">
            <a:avLst/>
          </a:prstGeom>
          <a:noFill/>
          <a:ln cap="flat" cmpd="sng" w="19050">
            <a:solidFill>
              <a:srgbClr val="0000FF"/>
            </a:solidFill>
            <a:prstDash val="solid"/>
            <a:round/>
            <a:headEnd len="med" w="med" type="none"/>
            <a:tailEnd len="med" w="med" type="none"/>
          </a:ln>
        </p:spPr>
      </p:cxnSp>
      <p:cxnSp>
        <p:nvCxnSpPr>
          <p:cNvPr id="698" name="Google Shape;698;p39"/>
          <p:cNvCxnSpPr/>
          <p:nvPr/>
        </p:nvCxnSpPr>
        <p:spPr>
          <a:xfrm rot="10800000">
            <a:off x="7216211" y="853224"/>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699" name="Google Shape;699;p39"/>
          <p:cNvCxnSpPr/>
          <p:nvPr/>
        </p:nvCxnSpPr>
        <p:spPr>
          <a:xfrm flipH="1">
            <a:off x="6694394" y="140217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700" name="Google Shape;700;p39"/>
          <p:cNvCxnSpPr/>
          <p:nvPr/>
        </p:nvCxnSpPr>
        <p:spPr>
          <a:xfrm>
            <a:off x="7213094" y="140217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701" name="Google Shape;701;p39"/>
          <p:cNvSpPr txBox="1"/>
          <p:nvPr/>
        </p:nvSpPr>
        <p:spPr>
          <a:xfrm>
            <a:off x="6598274" y="129079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702" name="Google Shape;702;p39"/>
          <p:cNvSpPr txBox="1"/>
          <p:nvPr/>
        </p:nvSpPr>
        <p:spPr>
          <a:xfrm>
            <a:off x="7558689" y="1336048"/>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703" name="Google Shape;703;p39"/>
          <p:cNvSpPr/>
          <p:nvPr/>
        </p:nvSpPr>
        <p:spPr>
          <a:xfrm>
            <a:off x="6790361" y="966886"/>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cxnSp>
        <p:nvCxnSpPr>
          <p:cNvPr id="704" name="Google Shape;704;p39"/>
          <p:cNvCxnSpPr/>
          <p:nvPr/>
        </p:nvCxnSpPr>
        <p:spPr>
          <a:xfrm rot="10800000">
            <a:off x="7219323" y="1915561"/>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705" name="Google Shape;705;p39"/>
          <p:cNvCxnSpPr/>
          <p:nvPr/>
        </p:nvCxnSpPr>
        <p:spPr>
          <a:xfrm flipH="1">
            <a:off x="7264205" y="2121925"/>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706" name="Google Shape;706;p39"/>
          <p:cNvCxnSpPr/>
          <p:nvPr/>
        </p:nvCxnSpPr>
        <p:spPr>
          <a:xfrm>
            <a:off x="7782905" y="2121925"/>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707" name="Google Shape;707;p39"/>
          <p:cNvSpPr txBox="1"/>
          <p:nvPr/>
        </p:nvSpPr>
        <p:spPr>
          <a:xfrm>
            <a:off x="7266189" y="2020913"/>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708" name="Google Shape;708;p39"/>
          <p:cNvSpPr txBox="1"/>
          <p:nvPr/>
        </p:nvSpPr>
        <p:spPr>
          <a:xfrm>
            <a:off x="8015700" y="202102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709" name="Google Shape;709;p39"/>
          <p:cNvSpPr/>
          <p:nvPr/>
        </p:nvSpPr>
        <p:spPr>
          <a:xfrm>
            <a:off x="7361248" y="1688111"/>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710" name="Google Shape;710;p39"/>
          <p:cNvCxnSpPr/>
          <p:nvPr/>
        </p:nvCxnSpPr>
        <p:spPr>
          <a:xfrm rot="10800000">
            <a:off x="5898011" y="1930836"/>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711" name="Google Shape;711;p39"/>
          <p:cNvCxnSpPr/>
          <p:nvPr/>
        </p:nvCxnSpPr>
        <p:spPr>
          <a:xfrm flipH="1">
            <a:off x="5942892" y="2137200"/>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712" name="Google Shape;712;p39"/>
          <p:cNvCxnSpPr/>
          <p:nvPr/>
        </p:nvCxnSpPr>
        <p:spPr>
          <a:xfrm>
            <a:off x="6461592" y="2137200"/>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713" name="Google Shape;713;p39"/>
          <p:cNvSpPr txBox="1"/>
          <p:nvPr/>
        </p:nvSpPr>
        <p:spPr>
          <a:xfrm>
            <a:off x="5944877" y="2036188"/>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714" name="Google Shape;714;p39"/>
          <p:cNvSpPr txBox="1"/>
          <p:nvPr/>
        </p:nvSpPr>
        <p:spPr>
          <a:xfrm>
            <a:off x="6694388" y="203630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715" name="Google Shape;715;p39"/>
          <p:cNvSpPr/>
          <p:nvPr/>
        </p:nvSpPr>
        <p:spPr>
          <a:xfrm>
            <a:off x="6039936" y="1703386"/>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pic>
        <p:nvPicPr>
          <p:cNvPr id="720" name="Google Shape;720;p40"/>
          <p:cNvPicPr preferRelativeResize="0"/>
          <p:nvPr/>
        </p:nvPicPr>
        <p:blipFill>
          <a:blip r:embed="rId3">
            <a:alphaModFix/>
          </a:blip>
          <a:stretch>
            <a:fillRect/>
          </a:stretch>
        </p:blipFill>
        <p:spPr>
          <a:xfrm>
            <a:off x="304800" y="649826"/>
            <a:ext cx="3935375" cy="3388774"/>
          </a:xfrm>
          <a:prstGeom prst="rect">
            <a:avLst/>
          </a:prstGeom>
          <a:noFill/>
          <a:ln>
            <a:noFill/>
          </a:ln>
        </p:spPr>
      </p:pic>
      <p:cxnSp>
        <p:nvCxnSpPr>
          <p:cNvPr id="721" name="Google Shape;721;p40"/>
          <p:cNvCxnSpPr/>
          <p:nvPr/>
        </p:nvCxnSpPr>
        <p:spPr>
          <a:xfrm>
            <a:off x="2242218" y="1021418"/>
            <a:ext cx="0" cy="2209800"/>
          </a:xfrm>
          <a:prstGeom prst="straightConnector1">
            <a:avLst/>
          </a:prstGeom>
          <a:noFill/>
          <a:ln cap="flat" cmpd="sng" w="19050">
            <a:solidFill>
              <a:srgbClr val="FF0000"/>
            </a:solidFill>
            <a:prstDash val="solid"/>
            <a:round/>
            <a:headEnd len="med" w="med" type="none"/>
            <a:tailEnd len="med" w="med" type="none"/>
          </a:ln>
        </p:spPr>
      </p:cxnSp>
      <p:cxnSp>
        <p:nvCxnSpPr>
          <p:cNvPr id="722" name="Google Shape;722;p40"/>
          <p:cNvCxnSpPr/>
          <p:nvPr/>
        </p:nvCxnSpPr>
        <p:spPr>
          <a:xfrm>
            <a:off x="1106741" y="2103240"/>
            <a:ext cx="1143000" cy="0"/>
          </a:xfrm>
          <a:prstGeom prst="straightConnector1">
            <a:avLst/>
          </a:prstGeom>
          <a:noFill/>
          <a:ln cap="flat" cmpd="sng" w="19050">
            <a:solidFill>
              <a:srgbClr val="0000FF"/>
            </a:solidFill>
            <a:prstDash val="solid"/>
            <a:round/>
            <a:headEnd len="med" w="med" type="none"/>
            <a:tailEnd len="med" w="med" type="none"/>
          </a:ln>
        </p:spPr>
      </p:cxnSp>
      <p:cxnSp>
        <p:nvCxnSpPr>
          <p:cNvPr id="723" name="Google Shape;723;p40"/>
          <p:cNvCxnSpPr/>
          <p:nvPr/>
        </p:nvCxnSpPr>
        <p:spPr>
          <a:xfrm>
            <a:off x="2257261" y="2545401"/>
            <a:ext cx="1143000" cy="0"/>
          </a:xfrm>
          <a:prstGeom prst="straightConnector1">
            <a:avLst/>
          </a:prstGeom>
          <a:noFill/>
          <a:ln cap="flat" cmpd="sng" w="19050">
            <a:solidFill>
              <a:srgbClr val="0000FF"/>
            </a:solidFill>
            <a:prstDash val="solid"/>
            <a:round/>
            <a:headEnd len="med" w="med" type="none"/>
            <a:tailEnd len="med" w="med" type="none"/>
          </a:ln>
        </p:spPr>
      </p:cxnSp>
      <p:cxnSp>
        <p:nvCxnSpPr>
          <p:cNvPr id="724" name="Google Shape;724;p40"/>
          <p:cNvCxnSpPr/>
          <p:nvPr/>
        </p:nvCxnSpPr>
        <p:spPr>
          <a:xfrm rot="10800000">
            <a:off x="1577641" y="2133600"/>
            <a:ext cx="0" cy="1295400"/>
          </a:xfrm>
          <a:prstGeom prst="straightConnector1">
            <a:avLst/>
          </a:prstGeom>
          <a:noFill/>
          <a:ln cap="flat" cmpd="sng" w="19050">
            <a:solidFill>
              <a:srgbClr val="FF0000"/>
            </a:solidFill>
            <a:prstDash val="solid"/>
            <a:round/>
            <a:headEnd len="med" w="med" type="none"/>
            <a:tailEnd len="med" w="med" type="none"/>
          </a:ln>
        </p:spPr>
      </p:cxnSp>
      <p:cxnSp>
        <p:nvCxnSpPr>
          <p:cNvPr id="725" name="Google Shape;725;p40"/>
          <p:cNvCxnSpPr/>
          <p:nvPr/>
        </p:nvCxnSpPr>
        <p:spPr>
          <a:xfrm rot="10800000">
            <a:off x="2018799" y="838200"/>
            <a:ext cx="0" cy="1295400"/>
          </a:xfrm>
          <a:prstGeom prst="straightConnector1">
            <a:avLst/>
          </a:prstGeom>
          <a:noFill/>
          <a:ln cap="flat" cmpd="sng" w="19050">
            <a:solidFill>
              <a:srgbClr val="FF0000"/>
            </a:solidFill>
            <a:prstDash val="solid"/>
            <a:round/>
            <a:headEnd len="med" w="med" type="none"/>
            <a:tailEnd len="med" w="med" type="none"/>
          </a:ln>
        </p:spPr>
      </p:cxnSp>
      <p:cxnSp>
        <p:nvCxnSpPr>
          <p:cNvPr id="726" name="Google Shape;726;p40"/>
          <p:cNvCxnSpPr/>
          <p:nvPr/>
        </p:nvCxnSpPr>
        <p:spPr>
          <a:xfrm rot="10800000">
            <a:off x="2895600" y="914400"/>
            <a:ext cx="0" cy="1600200"/>
          </a:xfrm>
          <a:prstGeom prst="straightConnector1">
            <a:avLst/>
          </a:prstGeom>
          <a:noFill/>
          <a:ln cap="flat" cmpd="sng" w="19050">
            <a:solidFill>
              <a:srgbClr val="FF0000"/>
            </a:solidFill>
            <a:prstDash val="solid"/>
            <a:round/>
            <a:headEnd len="med" w="med" type="none"/>
            <a:tailEnd len="med" w="med" type="none"/>
          </a:ln>
        </p:spPr>
      </p:cxnSp>
      <p:cxnSp>
        <p:nvCxnSpPr>
          <p:cNvPr id="727" name="Google Shape;727;p40"/>
          <p:cNvCxnSpPr/>
          <p:nvPr/>
        </p:nvCxnSpPr>
        <p:spPr>
          <a:xfrm rot="10800000">
            <a:off x="3124200" y="2514600"/>
            <a:ext cx="0" cy="685800"/>
          </a:xfrm>
          <a:prstGeom prst="straightConnector1">
            <a:avLst/>
          </a:prstGeom>
          <a:noFill/>
          <a:ln cap="flat" cmpd="sng" w="19050">
            <a:solidFill>
              <a:srgbClr val="FF0000"/>
            </a:solidFill>
            <a:prstDash val="solid"/>
            <a:round/>
            <a:headEnd len="med" w="med" type="none"/>
            <a:tailEnd len="med" w="med" type="none"/>
          </a:ln>
        </p:spPr>
      </p:cxnSp>
      <p:cxnSp>
        <p:nvCxnSpPr>
          <p:cNvPr id="728" name="Google Shape;728;p40"/>
          <p:cNvCxnSpPr/>
          <p:nvPr/>
        </p:nvCxnSpPr>
        <p:spPr>
          <a:xfrm rot="10800000">
            <a:off x="6181349" y="422700"/>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729" name="Google Shape;729;p40"/>
          <p:cNvCxnSpPr>
            <a:stCxn id="730" idx="2"/>
          </p:cNvCxnSpPr>
          <p:nvPr/>
        </p:nvCxnSpPr>
        <p:spPr>
          <a:xfrm flipH="1">
            <a:off x="5031449" y="971663"/>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731" name="Google Shape;731;p40"/>
          <p:cNvCxnSpPr>
            <a:stCxn id="730" idx="2"/>
          </p:cNvCxnSpPr>
          <p:nvPr/>
        </p:nvCxnSpPr>
        <p:spPr>
          <a:xfrm>
            <a:off x="6181349" y="971663"/>
            <a:ext cx="1346400" cy="365100"/>
          </a:xfrm>
          <a:prstGeom prst="straightConnector1">
            <a:avLst/>
          </a:prstGeom>
          <a:noFill/>
          <a:ln cap="flat" cmpd="sng" w="19050">
            <a:solidFill>
              <a:srgbClr val="666666"/>
            </a:solidFill>
            <a:prstDash val="solid"/>
            <a:round/>
            <a:headEnd len="med" w="med" type="none"/>
            <a:tailEnd len="med" w="med" type="none"/>
          </a:ln>
        </p:spPr>
      </p:cxnSp>
      <p:sp>
        <p:nvSpPr>
          <p:cNvPr id="732" name="Google Shape;732;p40"/>
          <p:cNvSpPr txBox="1"/>
          <p:nvPr/>
        </p:nvSpPr>
        <p:spPr>
          <a:xfrm>
            <a:off x="4935313" y="9014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733" name="Google Shape;733;p40"/>
          <p:cNvSpPr txBox="1"/>
          <p:nvPr/>
        </p:nvSpPr>
        <p:spPr>
          <a:xfrm>
            <a:off x="7373302" y="98814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730" name="Google Shape;730;p40"/>
          <p:cNvSpPr/>
          <p:nvPr/>
        </p:nvSpPr>
        <p:spPr>
          <a:xfrm>
            <a:off x="5755499" y="53636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cxnSp>
        <p:nvCxnSpPr>
          <p:cNvPr id="734" name="Google Shape;734;p40"/>
          <p:cNvCxnSpPr/>
          <p:nvPr/>
        </p:nvCxnSpPr>
        <p:spPr>
          <a:xfrm rot="10800000">
            <a:off x="7033937" y="15676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735" name="Google Shape;735;p40"/>
          <p:cNvCxnSpPr/>
          <p:nvPr/>
        </p:nvCxnSpPr>
        <p:spPr>
          <a:xfrm flipH="1">
            <a:off x="7078818" y="17740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736" name="Google Shape;736;p40"/>
          <p:cNvCxnSpPr/>
          <p:nvPr/>
        </p:nvCxnSpPr>
        <p:spPr>
          <a:xfrm>
            <a:off x="7597518" y="17740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737" name="Google Shape;737;p40"/>
          <p:cNvSpPr txBox="1"/>
          <p:nvPr/>
        </p:nvSpPr>
        <p:spPr>
          <a:xfrm>
            <a:off x="7080802" y="16730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738" name="Google Shape;738;p40"/>
          <p:cNvSpPr txBox="1"/>
          <p:nvPr/>
        </p:nvSpPr>
        <p:spPr>
          <a:xfrm>
            <a:off x="7830313" y="1673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739" name="Google Shape;739;p40"/>
          <p:cNvSpPr/>
          <p:nvPr/>
        </p:nvSpPr>
        <p:spPr>
          <a:xfrm>
            <a:off x="7175862" y="13402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740" name="Google Shape;740;p40"/>
          <p:cNvCxnSpPr/>
          <p:nvPr/>
        </p:nvCxnSpPr>
        <p:spPr>
          <a:xfrm rot="10800000">
            <a:off x="4235049" y="15414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741" name="Google Shape;741;p40"/>
          <p:cNvCxnSpPr/>
          <p:nvPr/>
        </p:nvCxnSpPr>
        <p:spPr>
          <a:xfrm flipH="1">
            <a:off x="4279931" y="17478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742" name="Google Shape;742;p40"/>
          <p:cNvCxnSpPr/>
          <p:nvPr/>
        </p:nvCxnSpPr>
        <p:spPr>
          <a:xfrm>
            <a:off x="4798631" y="17478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743" name="Google Shape;743;p40"/>
          <p:cNvSpPr txBox="1"/>
          <p:nvPr/>
        </p:nvSpPr>
        <p:spPr>
          <a:xfrm>
            <a:off x="4281915" y="16468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744" name="Google Shape;744;p40"/>
          <p:cNvSpPr txBox="1"/>
          <p:nvPr/>
        </p:nvSpPr>
        <p:spPr>
          <a:xfrm>
            <a:off x="5031426" y="16469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745" name="Google Shape;745;p40"/>
          <p:cNvSpPr/>
          <p:nvPr/>
        </p:nvSpPr>
        <p:spPr>
          <a:xfrm>
            <a:off x="4376974" y="13140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cxnSp>
        <p:nvCxnSpPr>
          <p:cNvPr id="746" name="Google Shape;746;p40"/>
          <p:cNvCxnSpPr/>
          <p:nvPr/>
        </p:nvCxnSpPr>
        <p:spPr>
          <a:xfrm rot="10800000">
            <a:off x="4275537" y="1994475"/>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747" name="Google Shape;747;p40"/>
          <p:cNvCxnSpPr/>
          <p:nvPr/>
        </p:nvCxnSpPr>
        <p:spPr>
          <a:xfrm flipH="1">
            <a:off x="3753720" y="2543425"/>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748" name="Google Shape;748;p40"/>
          <p:cNvCxnSpPr/>
          <p:nvPr/>
        </p:nvCxnSpPr>
        <p:spPr>
          <a:xfrm>
            <a:off x="4272420" y="2543425"/>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749" name="Google Shape;749;p40"/>
          <p:cNvSpPr txBox="1"/>
          <p:nvPr/>
        </p:nvSpPr>
        <p:spPr>
          <a:xfrm>
            <a:off x="3657600" y="243204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750" name="Google Shape;750;p40"/>
          <p:cNvSpPr txBox="1"/>
          <p:nvPr/>
        </p:nvSpPr>
        <p:spPr>
          <a:xfrm>
            <a:off x="4548865" y="246432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751" name="Google Shape;751;p40"/>
          <p:cNvSpPr/>
          <p:nvPr/>
        </p:nvSpPr>
        <p:spPr>
          <a:xfrm>
            <a:off x="3849687" y="2108388"/>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752" name="Google Shape;752;p40"/>
          <p:cNvCxnSpPr/>
          <p:nvPr/>
        </p:nvCxnSpPr>
        <p:spPr>
          <a:xfrm rot="10800000">
            <a:off x="5320162" y="1994725"/>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753" name="Google Shape;753;p40"/>
          <p:cNvCxnSpPr/>
          <p:nvPr/>
        </p:nvCxnSpPr>
        <p:spPr>
          <a:xfrm flipH="1">
            <a:off x="4798345" y="2543675"/>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754" name="Google Shape;754;p40"/>
          <p:cNvCxnSpPr/>
          <p:nvPr/>
        </p:nvCxnSpPr>
        <p:spPr>
          <a:xfrm>
            <a:off x="5317045" y="2543675"/>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755" name="Google Shape;755;p40"/>
          <p:cNvSpPr txBox="1"/>
          <p:nvPr/>
        </p:nvSpPr>
        <p:spPr>
          <a:xfrm>
            <a:off x="4798275" y="24643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756" name="Google Shape;756;p40"/>
          <p:cNvSpPr txBox="1"/>
          <p:nvPr/>
        </p:nvSpPr>
        <p:spPr>
          <a:xfrm>
            <a:off x="5662640" y="247754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757" name="Google Shape;757;p40"/>
          <p:cNvSpPr/>
          <p:nvPr/>
        </p:nvSpPr>
        <p:spPr>
          <a:xfrm>
            <a:off x="4894312" y="2108388"/>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4</a:t>
            </a:r>
            <a:r>
              <a:rPr lang="en"/>
              <a:t>, 9)</a:t>
            </a:r>
            <a:endParaRPr/>
          </a:p>
        </p:txBody>
      </p:sp>
      <p:cxnSp>
        <p:nvCxnSpPr>
          <p:cNvPr id="758" name="Google Shape;758;p40"/>
          <p:cNvCxnSpPr/>
          <p:nvPr/>
        </p:nvCxnSpPr>
        <p:spPr>
          <a:xfrm rot="10800000">
            <a:off x="6979612" y="2045200"/>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759" name="Google Shape;759;p40"/>
          <p:cNvCxnSpPr/>
          <p:nvPr/>
        </p:nvCxnSpPr>
        <p:spPr>
          <a:xfrm flipH="1">
            <a:off x="6457795" y="2594150"/>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760" name="Google Shape;760;p40"/>
          <p:cNvCxnSpPr/>
          <p:nvPr/>
        </p:nvCxnSpPr>
        <p:spPr>
          <a:xfrm>
            <a:off x="6976495" y="2594150"/>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761" name="Google Shape;761;p40"/>
          <p:cNvSpPr txBox="1"/>
          <p:nvPr/>
        </p:nvSpPr>
        <p:spPr>
          <a:xfrm>
            <a:off x="6361675" y="248276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762" name="Google Shape;762;p40"/>
          <p:cNvSpPr txBox="1"/>
          <p:nvPr/>
        </p:nvSpPr>
        <p:spPr>
          <a:xfrm>
            <a:off x="7322090" y="252802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763" name="Google Shape;763;p40"/>
          <p:cNvSpPr/>
          <p:nvPr/>
        </p:nvSpPr>
        <p:spPr>
          <a:xfrm>
            <a:off x="6553762" y="215886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764" name="Google Shape;764;p40"/>
          <p:cNvCxnSpPr/>
          <p:nvPr/>
        </p:nvCxnSpPr>
        <p:spPr>
          <a:xfrm rot="10800000">
            <a:off x="8024237" y="2045450"/>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765" name="Google Shape;765;p40"/>
          <p:cNvCxnSpPr/>
          <p:nvPr/>
        </p:nvCxnSpPr>
        <p:spPr>
          <a:xfrm flipH="1">
            <a:off x="7502420" y="2594400"/>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766" name="Google Shape;766;p40"/>
          <p:cNvCxnSpPr/>
          <p:nvPr/>
        </p:nvCxnSpPr>
        <p:spPr>
          <a:xfrm>
            <a:off x="8021120" y="2594400"/>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767" name="Google Shape;767;p40"/>
          <p:cNvSpPr txBox="1"/>
          <p:nvPr/>
        </p:nvSpPr>
        <p:spPr>
          <a:xfrm>
            <a:off x="7491075" y="25125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768" name="Google Shape;768;p40"/>
          <p:cNvSpPr txBox="1"/>
          <p:nvPr/>
        </p:nvSpPr>
        <p:spPr>
          <a:xfrm>
            <a:off x="8366715" y="252827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769" name="Google Shape;769;p40"/>
          <p:cNvSpPr/>
          <p:nvPr/>
        </p:nvSpPr>
        <p:spPr>
          <a:xfrm>
            <a:off x="7598387" y="21591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8, </a:t>
            </a:r>
            <a:r>
              <a:rPr b="1" lang="en">
                <a:solidFill>
                  <a:srgbClr val="666666"/>
                </a:solidFill>
              </a:rPr>
              <a:t>7</a:t>
            </a:r>
            <a:r>
              <a:rPr lang="en"/>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Google Shape;774;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3.2</a:t>
            </a:r>
            <a:endParaRPr/>
          </a:p>
        </p:txBody>
      </p:sp>
      <p:sp>
        <p:nvSpPr>
          <p:cNvPr id="775" name="Google Shape;775;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76" name="Google Shape;776;p41"/>
          <p:cNvPicPr preferRelativeResize="0"/>
          <p:nvPr/>
        </p:nvPicPr>
        <p:blipFill>
          <a:blip r:embed="rId3">
            <a:alphaModFix/>
          </a:blip>
          <a:stretch>
            <a:fillRect/>
          </a:stretch>
        </p:blipFill>
        <p:spPr>
          <a:xfrm>
            <a:off x="311700" y="1342350"/>
            <a:ext cx="6767467" cy="70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98" name="Google Shape;98;p15"/>
          <p:cNvSpPr txBox="1"/>
          <p:nvPr>
            <p:ph idx="1" type="body"/>
          </p:nvPr>
        </p:nvSpPr>
        <p:spPr>
          <a:xfrm>
            <a:off x="311700" y="1068050"/>
            <a:ext cx="8520600" cy="327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lang="en">
                <a:solidFill>
                  <a:srgbClr val="666666"/>
                </a:solidFill>
              </a:rPr>
              <a:t>Project 2B is due on Saturday, March 23 at 11:59pm. Remember that these are </a:t>
            </a:r>
            <a:r>
              <a:rPr b="1" lang="en">
                <a:solidFill>
                  <a:srgbClr val="666666"/>
                </a:solidFill>
              </a:rPr>
              <a:t>real deadlines</a:t>
            </a:r>
            <a:r>
              <a:rPr lang="en">
                <a:solidFill>
                  <a:srgbClr val="666666"/>
                </a:solidFill>
              </a:rPr>
              <a:t> (not "checkpoints")</a:t>
            </a:r>
            <a:endParaRPr>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Check out Hug’s updated kd-tree nearest video </a:t>
            </a:r>
            <a:r>
              <a:rPr b="1" lang="en">
                <a:solidFill>
                  <a:srgbClr val="666666"/>
                </a:solidFill>
              </a:rPr>
              <a:t>@3426</a:t>
            </a:r>
            <a:endParaRPr b="1" sz="1400">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Midterm 2 is on April 5th from 8-10pm. Here are some events to keep on your radar!</a:t>
            </a:r>
            <a:endParaRPr>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Course Staff Guerrilla Section - 3/31 12-2PM Soda Lab</a:t>
            </a:r>
            <a:r>
              <a:rPr lang="en">
                <a:solidFill>
                  <a:srgbClr val="666666"/>
                </a:solidFill>
              </a:rPr>
              <a:t>s</a:t>
            </a:r>
            <a:endParaRPr>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HKN Review Session - 3/31 3-6PM HP Auditorium</a:t>
            </a:r>
            <a:endParaRPr>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CSM Review Session - 4/1 6-9PM HP Auditorium</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Discussion survey: </a:t>
            </a:r>
            <a:r>
              <a:rPr lang="en" u="sng">
                <a:solidFill>
                  <a:schemeClr val="hlink"/>
                </a:solidFill>
                <a:hlinkClick r:id="rId3"/>
              </a:rPr>
              <a:t>tinyurl.com/cz-disc9-sp19</a:t>
            </a:r>
            <a:endParaRPr>
              <a:solidFill>
                <a:srgbClr val="666666"/>
              </a:solidFill>
            </a:endParaRPr>
          </a:p>
          <a:p>
            <a:pPr indent="0" lvl="0" marL="0" rtl="0" algn="l">
              <a:spcBef>
                <a:spcPts val="1200"/>
              </a:spcBef>
              <a:spcAft>
                <a:spcPts val="0"/>
              </a:spcAft>
              <a:buNone/>
            </a:pPr>
            <a:r>
              <a:t/>
            </a:r>
            <a:endParaRPr>
              <a:solidFill>
                <a:srgbClr val="666666"/>
              </a:solidFill>
            </a:endParaRPr>
          </a:p>
          <a:p>
            <a:pPr indent="0" lvl="0" marL="0" rtl="0" algn="l">
              <a:spcBef>
                <a:spcPts val="1200"/>
              </a:spcBef>
              <a:spcAft>
                <a:spcPts val="1200"/>
              </a:spcAft>
              <a:buNone/>
            </a:pPr>
            <a:r>
              <a:t/>
            </a:r>
            <a:endParaRPr>
              <a:solidFill>
                <a:srgbClr val="66666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42"/>
          <p:cNvSpPr txBox="1"/>
          <p:nvPr>
            <p:ph type="title"/>
          </p:nvPr>
        </p:nvSpPr>
        <p:spPr>
          <a:xfrm>
            <a:off x="311700" y="445025"/>
            <a:ext cx="3764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782" name="Google Shape;782;p42"/>
          <p:cNvSpPr txBox="1"/>
          <p:nvPr>
            <p:ph idx="1" type="body"/>
          </p:nvPr>
        </p:nvSpPr>
        <p:spPr>
          <a:xfrm>
            <a:off x="311700" y="1266325"/>
            <a:ext cx="28902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a:t>
            </a:r>
            <a:r>
              <a:rPr b="1" lang="en"/>
              <a:t>nsert((6, 2))</a:t>
            </a:r>
            <a:endParaRPr b="1"/>
          </a:p>
          <a:p>
            <a:pPr indent="0" lvl="0" marL="0" rtl="0" algn="l">
              <a:spcBef>
                <a:spcPts val="1600"/>
              </a:spcBef>
              <a:spcAft>
                <a:spcPts val="1600"/>
              </a:spcAft>
              <a:buNone/>
            </a:pPr>
            <a:r>
              <a:rPr lang="en"/>
              <a:t>6 is to the right of 5, so we traverse right on the root. 2 is lower than 3, so we traverse left. Then 6 is to the left of 9, so we traverse left once again and add the node there.</a:t>
            </a:r>
            <a:endParaRPr/>
          </a:p>
        </p:txBody>
      </p:sp>
      <p:cxnSp>
        <p:nvCxnSpPr>
          <p:cNvPr id="783" name="Google Shape;783;p42"/>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784" name="Google Shape;784;p42"/>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grpSp>
        <p:nvGrpSpPr>
          <p:cNvPr id="785" name="Google Shape;785;p42"/>
          <p:cNvGrpSpPr/>
          <p:nvPr/>
        </p:nvGrpSpPr>
        <p:grpSpPr>
          <a:xfrm>
            <a:off x="3442026" y="892463"/>
            <a:ext cx="5227815" cy="3192651"/>
            <a:chOff x="3451451" y="920688"/>
            <a:chExt cx="5227815" cy="3192651"/>
          </a:xfrm>
        </p:grpSpPr>
        <p:cxnSp>
          <p:nvCxnSpPr>
            <p:cNvPr id="786" name="Google Shape;786;p42"/>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787" name="Google Shape;787;p42"/>
            <p:cNvCxnSpPr>
              <a:stCxn id="788"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789" name="Google Shape;789;p42"/>
            <p:cNvCxnSpPr>
              <a:stCxn id="788" idx="2"/>
            </p:cNvCxnSpPr>
            <p:nvPr/>
          </p:nvCxnSpPr>
          <p:spPr>
            <a:xfrm>
              <a:off x="5975200" y="1469650"/>
              <a:ext cx="1346400" cy="365100"/>
            </a:xfrm>
            <a:prstGeom prst="straightConnector1">
              <a:avLst/>
            </a:prstGeom>
            <a:noFill/>
            <a:ln cap="flat" cmpd="sng" w="19050">
              <a:solidFill>
                <a:srgbClr val="666666"/>
              </a:solidFill>
              <a:prstDash val="solid"/>
              <a:round/>
              <a:headEnd len="med" w="med" type="none"/>
              <a:tailEnd len="med" w="med" type="none"/>
            </a:ln>
          </p:spPr>
        </p:cxnSp>
        <p:sp>
          <p:nvSpPr>
            <p:cNvPr id="790" name="Google Shape;790;p42"/>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791" name="Google Shape;791;p42"/>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788" name="Google Shape;788;p42"/>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cxnSp>
          <p:nvCxnSpPr>
            <p:cNvPr id="792" name="Google Shape;792;p42"/>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793" name="Google Shape;793;p42"/>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794" name="Google Shape;794;p42"/>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795" name="Google Shape;795;p42"/>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796" name="Google Shape;796;p42"/>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797" name="Google Shape;797;p42"/>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798" name="Google Shape;798;p42"/>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799" name="Google Shape;799;p42"/>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800" name="Google Shape;800;p42"/>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801" name="Google Shape;801;p42"/>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802" name="Google Shape;802;p42"/>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803" name="Google Shape;803;p42"/>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cxnSp>
          <p:nvCxnSpPr>
            <p:cNvPr id="804" name="Google Shape;804;p42"/>
            <p:cNvCxnSpPr/>
            <p:nvPr/>
          </p:nvCxnSpPr>
          <p:spPr>
            <a:xfrm flipH="1">
              <a:off x="3547571" y="304141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805" name="Google Shape;805;p42"/>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806" name="Google Shape;806;p42"/>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807" name="Google Shape;807;p42"/>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808" name="Google Shape;808;p42"/>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809" name="Google Shape;809;p42"/>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810" name="Google Shape;810;p42"/>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811" name="Google Shape;811;p42"/>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812" name="Google Shape;812;p42"/>
            <p:cNvSpPr txBox="1"/>
            <p:nvPr/>
          </p:nvSpPr>
          <p:spPr>
            <a:xfrm>
              <a:off x="4572276"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813" name="Google Shape;813;p42"/>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814" name="Google Shape;814;p42"/>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4</a:t>
              </a:r>
              <a:r>
                <a:rPr lang="en"/>
                <a:t>, 9)</a:t>
              </a:r>
              <a:endParaRPr/>
            </a:p>
          </p:txBody>
        </p:sp>
        <p:cxnSp>
          <p:nvCxnSpPr>
            <p:cNvPr id="815" name="Google Shape;815;p42"/>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816" name="Google Shape;816;p42"/>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817" name="Google Shape;817;p42"/>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818" name="Google Shape;818;p42"/>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819" name="Google Shape;819;p42"/>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820" name="Google Shape;820;p42"/>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821" name="Google Shape;821;p42"/>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822" name="Google Shape;822;p42"/>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823" name="Google Shape;823;p42"/>
            <p:cNvSpPr txBox="1"/>
            <p:nvPr/>
          </p:nvSpPr>
          <p:spPr>
            <a:xfrm>
              <a:off x="7276351"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824" name="Google Shape;824;p42"/>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825" name="Google Shape;825;p42"/>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8, </a:t>
              </a:r>
              <a:r>
                <a:rPr b="1" lang="en">
                  <a:solidFill>
                    <a:srgbClr val="666666"/>
                  </a:solidFill>
                </a:rPr>
                <a:t>7</a:t>
              </a:r>
              <a:r>
                <a:rPr lang="en"/>
                <a:t>)</a:t>
              </a:r>
              <a:endParaRPr/>
            </a:p>
          </p:txBody>
        </p:sp>
        <p:cxnSp>
          <p:nvCxnSpPr>
            <p:cNvPr id="826" name="Google Shape;826;p42"/>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827" name="Google Shape;827;p42"/>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828" name="Google Shape;828;p42"/>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829" name="Google Shape;829;p42"/>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830" name="Google Shape;830;p42"/>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831" name="Google Shape;831;p42"/>
            <p:cNvSpPr/>
            <p:nvPr/>
          </p:nvSpPr>
          <p:spPr>
            <a:xfrm>
              <a:off x="5847863" y="3378325"/>
              <a:ext cx="851700" cy="435300"/>
            </a:xfrm>
            <a:prstGeom prst="roundRect">
              <a:avLst>
                <a:gd fmla="val 16667" name="adj"/>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5" name="Shape 835"/>
        <p:cNvGrpSpPr/>
        <p:nvPr/>
      </p:nvGrpSpPr>
      <p:grpSpPr>
        <a:xfrm>
          <a:off x="0" y="0"/>
          <a:ext cx="0" cy="0"/>
          <a:chOff x="0" y="0"/>
          <a:chExt cx="0" cy="0"/>
        </a:xfrm>
      </p:grpSpPr>
      <p:sp>
        <p:nvSpPr>
          <p:cNvPr id="836" name="Google Shape;836;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3.3</a:t>
            </a:r>
            <a:endParaRPr/>
          </a:p>
        </p:txBody>
      </p:sp>
      <p:sp>
        <p:nvSpPr>
          <p:cNvPr id="837" name="Google Shape;837;p4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38" name="Google Shape;838;p43"/>
          <p:cNvPicPr preferRelativeResize="0"/>
          <p:nvPr/>
        </p:nvPicPr>
        <p:blipFill>
          <a:blip r:embed="rId3">
            <a:alphaModFix/>
          </a:blip>
          <a:stretch>
            <a:fillRect/>
          </a:stretch>
        </p:blipFill>
        <p:spPr>
          <a:xfrm>
            <a:off x="311700" y="1266325"/>
            <a:ext cx="7296150" cy="685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44"/>
          <p:cNvSpPr txBox="1"/>
          <p:nvPr>
            <p:ph type="title"/>
          </p:nvPr>
        </p:nvSpPr>
        <p:spPr>
          <a:xfrm>
            <a:off x="311700" y="416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general idea</a:t>
            </a:r>
            <a:endParaRPr/>
          </a:p>
        </p:txBody>
      </p:sp>
      <p:sp>
        <p:nvSpPr>
          <p:cNvPr id="844" name="Google Shape;844;p44"/>
          <p:cNvSpPr txBox="1"/>
          <p:nvPr>
            <p:ph idx="1" type="body"/>
          </p:nvPr>
        </p:nvSpPr>
        <p:spPr>
          <a:xfrm>
            <a:off x="311700" y="1190125"/>
            <a:ext cx="8520600" cy="37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3"/>
              </a:rPr>
              <a:t>Psuedocode</a:t>
            </a:r>
            <a:r>
              <a:rPr lang="en" sz="1500"/>
              <a:t> (on Slide 34)</a:t>
            </a:r>
            <a:endParaRPr sz="1500"/>
          </a:p>
          <a:p>
            <a:pPr indent="0" lvl="0" marL="0" marR="0" rtl="0" algn="l">
              <a:lnSpc>
                <a:spcPct val="115000"/>
              </a:lnSpc>
              <a:spcBef>
                <a:spcPts val="1600"/>
              </a:spcBef>
              <a:spcAft>
                <a:spcPts val="0"/>
              </a:spcAft>
              <a:buNone/>
            </a:pPr>
            <a:r>
              <a:rPr b="1" lang="en" sz="1500"/>
              <a:t>Variables to track: </a:t>
            </a:r>
            <a:r>
              <a:rPr lang="en" sz="1500"/>
              <a:t>bestGlobalDistance, bestGlobalPoint</a:t>
            </a:r>
            <a:endParaRPr sz="1500"/>
          </a:p>
          <a:p>
            <a:pPr indent="0" lvl="0" marL="0" marR="0" rtl="0" algn="l">
              <a:lnSpc>
                <a:spcPct val="115000"/>
              </a:lnSpc>
              <a:spcBef>
                <a:spcPts val="1600"/>
              </a:spcBef>
              <a:spcAft>
                <a:spcPts val="0"/>
              </a:spcAft>
              <a:buNone/>
            </a:pPr>
            <a:r>
              <a:t/>
            </a:r>
            <a:endParaRPr sz="1500"/>
          </a:p>
          <a:p>
            <a:pPr indent="0" lvl="0" marL="0" rtl="0" algn="l">
              <a:spcBef>
                <a:spcPts val="1600"/>
              </a:spcBef>
              <a:spcAft>
                <a:spcPts val="1600"/>
              </a:spcAft>
              <a:buNone/>
            </a:pPr>
            <a:r>
              <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8" name="Shape 848"/>
        <p:cNvGrpSpPr/>
        <p:nvPr/>
      </p:nvGrpSpPr>
      <p:grpSpPr>
        <a:xfrm>
          <a:off x="0" y="0"/>
          <a:ext cx="0" cy="0"/>
          <a:chOff x="0" y="0"/>
          <a:chExt cx="0" cy="0"/>
        </a:xfrm>
      </p:grpSpPr>
      <p:sp>
        <p:nvSpPr>
          <p:cNvPr id="849" name="Google Shape;849;p45"/>
          <p:cNvSpPr txBox="1"/>
          <p:nvPr>
            <p:ph type="title"/>
          </p:nvPr>
        </p:nvSpPr>
        <p:spPr>
          <a:xfrm>
            <a:off x="311700" y="416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general idea</a:t>
            </a:r>
            <a:endParaRPr/>
          </a:p>
        </p:txBody>
      </p:sp>
      <p:sp>
        <p:nvSpPr>
          <p:cNvPr id="850" name="Google Shape;850;p45"/>
          <p:cNvSpPr txBox="1"/>
          <p:nvPr>
            <p:ph idx="1" type="body"/>
          </p:nvPr>
        </p:nvSpPr>
        <p:spPr>
          <a:xfrm>
            <a:off x="311700" y="1190125"/>
            <a:ext cx="8520600" cy="37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3"/>
              </a:rPr>
              <a:t>Psuedocode</a:t>
            </a:r>
            <a:r>
              <a:rPr lang="en" sz="1500"/>
              <a:t> (on Slide 34)</a:t>
            </a:r>
            <a:endParaRPr sz="1500"/>
          </a:p>
          <a:p>
            <a:pPr indent="0" lvl="0" marL="0" marR="0" rtl="0" algn="l">
              <a:lnSpc>
                <a:spcPct val="115000"/>
              </a:lnSpc>
              <a:spcBef>
                <a:spcPts val="1600"/>
              </a:spcBef>
              <a:spcAft>
                <a:spcPts val="0"/>
              </a:spcAft>
              <a:buNone/>
            </a:pPr>
            <a:r>
              <a:rPr b="1" lang="en" sz="1500"/>
              <a:t>Variables to track: </a:t>
            </a:r>
            <a:r>
              <a:rPr lang="en" sz="1500"/>
              <a:t>bestGlobalDistance, bestGlobalPoint</a:t>
            </a:r>
            <a:endParaRPr sz="1500"/>
          </a:p>
          <a:p>
            <a:pPr indent="-323850" lvl="0" marL="457200" marR="0" rtl="0" algn="l">
              <a:lnSpc>
                <a:spcPct val="115000"/>
              </a:lnSpc>
              <a:spcBef>
                <a:spcPts val="1600"/>
              </a:spcBef>
              <a:spcAft>
                <a:spcPts val="0"/>
              </a:spcAft>
              <a:buSzPts val="1500"/>
              <a:buAutoNum type="arabicPeriod"/>
            </a:pPr>
            <a:r>
              <a:rPr lang="en" sz="1500"/>
              <a:t>When you reach a node, check its distance the goalPoint. </a:t>
            </a:r>
            <a:endParaRPr sz="1500"/>
          </a:p>
          <a:p>
            <a:pPr indent="-323850" lvl="1" marL="914400" marR="0" rtl="0" algn="l">
              <a:lnSpc>
                <a:spcPct val="115000"/>
              </a:lnSpc>
              <a:spcBef>
                <a:spcPts val="0"/>
              </a:spcBef>
              <a:spcAft>
                <a:spcPts val="0"/>
              </a:spcAft>
              <a:buSzPts val="1500"/>
              <a:buAutoNum type="alphaLcPeriod"/>
            </a:pPr>
            <a:r>
              <a:rPr lang="en" sz="1500"/>
              <a:t>If it is better than bestGlobalDistance, update bGD and bGP.</a:t>
            </a:r>
            <a:endParaRPr sz="1500"/>
          </a:p>
          <a:p>
            <a:pPr indent="0" lvl="0" marL="0" marR="0" rtl="0" algn="l">
              <a:lnSpc>
                <a:spcPct val="115000"/>
              </a:lnSpc>
              <a:spcBef>
                <a:spcPts val="1600"/>
              </a:spcBef>
              <a:spcAft>
                <a:spcPts val="0"/>
              </a:spcAft>
              <a:buNone/>
            </a:pPr>
            <a:r>
              <a:t/>
            </a:r>
            <a:endParaRPr sz="1500"/>
          </a:p>
          <a:p>
            <a:pPr indent="0" lvl="0" marL="0" rtl="0" algn="l">
              <a:spcBef>
                <a:spcPts val="1600"/>
              </a:spcBef>
              <a:spcAft>
                <a:spcPts val="1600"/>
              </a:spcAft>
              <a:buNone/>
            </a:pPr>
            <a:r>
              <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46"/>
          <p:cNvSpPr txBox="1"/>
          <p:nvPr>
            <p:ph type="title"/>
          </p:nvPr>
        </p:nvSpPr>
        <p:spPr>
          <a:xfrm>
            <a:off x="311700" y="416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general idea</a:t>
            </a:r>
            <a:endParaRPr/>
          </a:p>
        </p:txBody>
      </p:sp>
      <p:sp>
        <p:nvSpPr>
          <p:cNvPr id="856" name="Google Shape;856;p46"/>
          <p:cNvSpPr txBox="1"/>
          <p:nvPr>
            <p:ph idx="1" type="body"/>
          </p:nvPr>
        </p:nvSpPr>
        <p:spPr>
          <a:xfrm>
            <a:off x="311700" y="1190125"/>
            <a:ext cx="8520600" cy="37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3"/>
              </a:rPr>
              <a:t>Psuedocode</a:t>
            </a:r>
            <a:r>
              <a:rPr lang="en" sz="1500"/>
              <a:t> (on Slide 34)</a:t>
            </a:r>
            <a:endParaRPr sz="1500"/>
          </a:p>
          <a:p>
            <a:pPr indent="0" lvl="0" marL="0" marR="0" rtl="0" algn="l">
              <a:lnSpc>
                <a:spcPct val="115000"/>
              </a:lnSpc>
              <a:spcBef>
                <a:spcPts val="1600"/>
              </a:spcBef>
              <a:spcAft>
                <a:spcPts val="0"/>
              </a:spcAft>
              <a:buNone/>
            </a:pPr>
            <a:r>
              <a:rPr b="1" lang="en" sz="1500"/>
              <a:t>Variables to track: </a:t>
            </a:r>
            <a:r>
              <a:rPr lang="en" sz="1500"/>
              <a:t>bestGlobalDistance, bestGlobalPoint</a:t>
            </a:r>
            <a:endParaRPr sz="1500"/>
          </a:p>
          <a:p>
            <a:pPr indent="-323850" lvl="0" marL="457200" marR="0" rtl="0" algn="l">
              <a:lnSpc>
                <a:spcPct val="115000"/>
              </a:lnSpc>
              <a:spcBef>
                <a:spcPts val="1600"/>
              </a:spcBef>
              <a:spcAft>
                <a:spcPts val="0"/>
              </a:spcAft>
              <a:buSzPts val="1500"/>
              <a:buAutoNum type="arabicPeriod"/>
            </a:pPr>
            <a:r>
              <a:rPr lang="en" sz="1500"/>
              <a:t>When you reach a node, check its distance the goalPoint. </a:t>
            </a:r>
            <a:endParaRPr sz="1500"/>
          </a:p>
          <a:p>
            <a:pPr indent="-323850" lvl="1" marL="914400" marR="0" rtl="0" algn="l">
              <a:lnSpc>
                <a:spcPct val="115000"/>
              </a:lnSpc>
              <a:spcBef>
                <a:spcPts val="0"/>
              </a:spcBef>
              <a:spcAft>
                <a:spcPts val="0"/>
              </a:spcAft>
              <a:buSzPts val="1500"/>
              <a:buAutoNum type="alphaLcPeriod"/>
            </a:pPr>
            <a:r>
              <a:rPr lang="en" sz="1500"/>
              <a:t>If it is better than bestGlobalDistance, update bGD and bGP.</a:t>
            </a:r>
            <a:endParaRPr sz="1500"/>
          </a:p>
          <a:p>
            <a:pPr indent="-323850" lvl="0" marL="457200" marR="0" rtl="0" algn="l">
              <a:lnSpc>
                <a:spcPct val="115000"/>
              </a:lnSpc>
              <a:spcBef>
                <a:spcPts val="0"/>
              </a:spcBef>
              <a:spcAft>
                <a:spcPts val="0"/>
              </a:spcAft>
              <a:buSzPts val="1500"/>
              <a:buAutoNum type="arabicPeriod"/>
            </a:pPr>
            <a:r>
              <a:rPr lang="en" sz="1500"/>
              <a:t>Figure out the node’s </a:t>
            </a:r>
            <a:r>
              <a:rPr b="1" lang="en" sz="1500" u="sng"/>
              <a:t>goodBranch</a:t>
            </a:r>
            <a:r>
              <a:rPr lang="en" sz="1500"/>
              <a:t> and </a:t>
            </a:r>
            <a:r>
              <a:rPr b="1" lang="en" sz="1500" u="sng"/>
              <a:t>badBranch</a:t>
            </a:r>
            <a:endParaRPr sz="1500" u="sng"/>
          </a:p>
          <a:p>
            <a:pPr indent="0" lvl="0" marL="0" marR="0" rtl="0" algn="l">
              <a:lnSpc>
                <a:spcPct val="115000"/>
              </a:lnSpc>
              <a:spcBef>
                <a:spcPts val="1600"/>
              </a:spcBef>
              <a:spcAft>
                <a:spcPts val="0"/>
              </a:spcAft>
              <a:buNone/>
            </a:pPr>
            <a:r>
              <a:t/>
            </a:r>
            <a:endParaRPr sz="1500"/>
          </a:p>
          <a:p>
            <a:pPr indent="0" lvl="0" marL="0" rtl="0" algn="l">
              <a:spcBef>
                <a:spcPts val="1600"/>
              </a:spcBef>
              <a:spcAft>
                <a:spcPts val="1600"/>
              </a:spcAft>
              <a:buNone/>
            </a:pPr>
            <a:r>
              <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47"/>
          <p:cNvSpPr txBox="1"/>
          <p:nvPr>
            <p:ph type="title"/>
          </p:nvPr>
        </p:nvSpPr>
        <p:spPr>
          <a:xfrm>
            <a:off x="311700" y="416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general idea</a:t>
            </a:r>
            <a:endParaRPr/>
          </a:p>
        </p:txBody>
      </p:sp>
      <p:sp>
        <p:nvSpPr>
          <p:cNvPr id="862" name="Google Shape;862;p47"/>
          <p:cNvSpPr txBox="1"/>
          <p:nvPr>
            <p:ph idx="1" type="body"/>
          </p:nvPr>
        </p:nvSpPr>
        <p:spPr>
          <a:xfrm>
            <a:off x="311700" y="1190125"/>
            <a:ext cx="8520600" cy="37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3"/>
              </a:rPr>
              <a:t>Psuedocode</a:t>
            </a:r>
            <a:r>
              <a:rPr lang="en" sz="1500"/>
              <a:t> (on Slide 34)</a:t>
            </a:r>
            <a:endParaRPr sz="1500"/>
          </a:p>
          <a:p>
            <a:pPr indent="0" lvl="0" marL="457200" rtl="0" algn="l">
              <a:spcBef>
                <a:spcPts val="1600"/>
              </a:spcBef>
              <a:spcAft>
                <a:spcPts val="0"/>
              </a:spcAft>
              <a:buNone/>
            </a:pPr>
            <a:r>
              <a:rPr lang="en" sz="1400"/>
              <a:t>What is a goodBranch?</a:t>
            </a:r>
            <a:endParaRPr sz="1400"/>
          </a:p>
          <a:p>
            <a:pPr indent="0" lvl="0" marL="457200" rtl="0" algn="l">
              <a:spcBef>
                <a:spcPts val="1600"/>
              </a:spcBef>
              <a:spcAft>
                <a:spcPts val="0"/>
              </a:spcAft>
              <a:buNone/>
            </a:pPr>
            <a:r>
              <a:rPr lang="en" sz="1400"/>
              <a:t>Just think about where you would go if you wanted to INSERT the goalPoint into the KDTree. That’s your goodBranch. </a:t>
            </a:r>
            <a:endParaRPr sz="1400"/>
          </a:p>
          <a:p>
            <a:pPr indent="0" lvl="0" marL="457200" rtl="0" algn="l">
              <a:spcBef>
                <a:spcPts val="1600"/>
              </a:spcBef>
              <a:spcAft>
                <a:spcPts val="0"/>
              </a:spcAft>
              <a:buNone/>
            </a:pPr>
            <a:r>
              <a:rPr lang="en" sz="1400"/>
              <a:t>What is the badBranch?</a:t>
            </a:r>
            <a:endParaRPr sz="1400"/>
          </a:p>
          <a:p>
            <a:pPr indent="0" lvl="0" marL="457200" rtl="0" algn="l">
              <a:spcBef>
                <a:spcPts val="1600"/>
              </a:spcBef>
              <a:spcAft>
                <a:spcPts val="1600"/>
              </a:spcAft>
              <a:buNone/>
            </a:pPr>
            <a:r>
              <a:rPr lang="en" sz="1400"/>
              <a:t>The one that’s not the goodBranch. :D </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Google Shape;867;p48"/>
          <p:cNvSpPr txBox="1"/>
          <p:nvPr>
            <p:ph type="title"/>
          </p:nvPr>
        </p:nvSpPr>
        <p:spPr>
          <a:xfrm>
            <a:off x="311700" y="416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general idea</a:t>
            </a:r>
            <a:endParaRPr/>
          </a:p>
        </p:txBody>
      </p:sp>
      <p:sp>
        <p:nvSpPr>
          <p:cNvPr id="868" name="Google Shape;868;p48"/>
          <p:cNvSpPr txBox="1"/>
          <p:nvPr>
            <p:ph idx="1" type="body"/>
          </p:nvPr>
        </p:nvSpPr>
        <p:spPr>
          <a:xfrm>
            <a:off x="311700" y="1190125"/>
            <a:ext cx="8520600" cy="37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3"/>
              </a:rPr>
              <a:t>Psuedocode</a:t>
            </a:r>
            <a:r>
              <a:rPr lang="en" sz="1500"/>
              <a:t> (on Slide 34)</a:t>
            </a:r>
            <a:endParaRPr sz="1500"/>
          </a:p>
          <a:p>
            <a:pPr indent="0" lvl="0" marL="0" marR="0" rtl="0" algn="l">
              <a:lnSpc>
                <a:spcPct val="115000"/>
              </a:lnSpc>
              <a:spcBef>
                <a:spcPts val="1600"/>
              </a:spcBef>
              <a:spcAft>
                <a:spcPts val="0"/>
              </a:spcAft>
              <a:buNone/>
            </a:pPr>
            <a:r>
              <a:rPr b="1" lang="en" sz="1500"/>
              <a:t>Variables to track: </a:t>
            </a:r>
            <a:r>
              <a:rPr lang="en" sz="1500"/>
              <a:t>bestGlobalDistance, bestGlobalPoint</a:t>
            </a:r>
            <a:endParaRPr sz="1500"/>
          </a:p>
          <a:p>
            <a:pPr indent="-323850" lvl="0" marL="457200" marR="0" rtl="0" algn="l">
              <a:lnSpc>
                <a:spcPct val="115000"/>
              </a:lnSpc>
              <a:spcBef>
                <a:spcPts val="1600"/>
              </a:spcBef>
              <a:spcAft>
                <a:spcPts val="0"/>
              </a:spcAft>
              <a:buSzPts val="1500"/>
              <a:buAutoNum type="arabicPeriod"/>
            </a:pPr>
            <a:r>
              <a:rPr lang="en" sz="1500"/>
              <a:t>When you reach a node, check its distance the goalPoint. </a:t>
            </a:r>
            <a:endParaRPr sz="1500"/>
          </a:p>
          <a:p>
            <a:pPr indent="-323850" lvl="1" marL="914400" marR="0" rtl="0" algn="l">
              <a:lnSpc>
                <a:spcPct val="115000"/>
              </a:lnSpc>
              <a:spcBef>
                <a:spcPts val="0"/>
              </a:spcBef>
              <a:spcAft>
                <a:spcPts val="0"/>
              </a:spcAft>
              <a:buSzPts val="1500"/>
              <a:buAutoNum type="alphaLcPeriod"/>
            </a:pPr>
            <a:r>
              <a:rPr lang="en" sz="1500"/>
              <a:t>If it is better than bestGlobalDistance, update bGD and bGP.</a:t>
            </a:r>
            <a:endParaRPr sz="1500"/>
          </a:p>
          <a:p>
            <a:pPr indent="-323850" lvl="0" marL="457200" marR="0" rtl="0" algn="l">
              <a:lnSpc>
                <a:spcPct val="115000"/>
              </a:lnSpc>
              <a:spcBef>
                <a:spcPts val="0"/>
              </a:spcBef>
              <a:spcAft>
                <a:spcPts val="0"/>
              </a:spcAft>
              <a:buSzPts val="1500"/>
              <a:buAutoNum type="arabicPeriod"/>
            </a:pPr>
            <a:r>
              <a:rPr lang="en" sz="1500"/>
              <a:t>Figure out the node’s </a:t>
            </a:r>
            <a:r>
              <a:rPr b="1" lang="en" sz="1500" u="sng"/>
              <a:t>goodBranch</a:t>
            </a:r>
            <a:r>
              <a:rPr lang="en" sz="1500"/>
              <a:t> and </a:t>
            </a:r>
            <a:r>
              <a:rPr b="1" lang="en" sz="1500" u="sng"/>
              <a:t>badBranch</a:t>
            </a:r>
            <a:endParaRPr b="1" sz="1500" u="sng"/>
          </a:p>
          <a:p>
            <a:pPr indent="-323850" lvl="0" marL="457200" marR="0" rtl="0" algn="l">
              <a:lnSpc>
                <a:spcPct val="115000"/>
              </a:lnSpc>
              <a:spcBef>
                <a:spcPts val="0"/>
              </a:spcBef>
              <a:spcAft>
                <a:spcPts val="0"/>
              </a:spcAft>
              <a:buSzPts val="1500"/>
              <a:buAutoNum type="arabicPeriod"/>
            </a:pPr>
            <a:r>
              <a:rPr lang="en" sz="1500"/>
              <a:t>Visit your goodBranch. ALWAYS. NO MATTER WHAT.</a:t>
            </a:r>
            <a:endParaRPr sz="1500"/>
          </a:p>
          <a:p>
            <a:pPr indent="0" lvl="0" marL="0" marR="0" rtl="0" algn="l">
              <a:lnSpc>
                <a:spcPct val="115000"/>
              </a:lnSpc>
              <a:spcBef>
                <a:spcPts val="1600"/>
              </a:spcBef>
              <a:spcAft>
                <a:spcPts val="0"/>
              </a:spcAft>
              <a:buNone/>
            </a:pPr>
            <a:r>
              <a:t/>
            </a:r>
            <a:endParaRPr sz="1500"/>
          </a:p>
          <a:p>
            <a:pPr indent="0" lvl="0" marL="0" rtl="0" algn="l">
              <a:spcBef>
                <a:spcPts val="1600"/>
              </a:spcBef>
              <a:spcAft>
                <a:spcPts val="1600"/>
              </a:spcAft>
              <a:buNone/>
            </a:pPr>
            <a:r>
              <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Google Shape;873;p49"/>
          <p:cNvSpPr txBox="1"/>
          <p:nvPr>
            <p:ph type="title"/>
          </p:nvPr>
        </p:nvSpPr>
        <p:spPr>
          <a:xfrm>
            <a:off x="311700" y="416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general idea</a:t>
            </a:r>
            <a:endParaRPr/>
          </a:p>
        </p:txBody>
      </p:sp>
      <p:sp>
        <p:nvSpPr>
          <p:cNvPr id="874" name="Google Shape;874;p49"/>
          <p:cNvSpPr txBox="1"/>
          <p:nvPr>
            <p:ph idx="1" type="body"/>
          </p:nvPr>
        </p:nvSpPr>
        <p:spPr>
          <a:xfrm>
            <a:off x="311700" y="1190125"/>
            <a:ext cx="8520600" cy="37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3"/>
              </a:rPr>
              <a:t>Psuedocode</a:t>
            </a:r>
            <a:r>
              <a:rPr lang="en" sz="1500"/>
              <a:t> (on Slide 34)</a:t>
            </a:r>
            <a:endParaRPr sz="1500"/>
          </a:p>
          <a:p>
            <a:pPr indent="0" lvl="0" marL="0" marR="0" rtl="0" algn="l">
              <a:lnSpc>
                <a:spcPct val="115000"/>
              </a:lnSpc>
              <a:spcBef>
                <a:spcPts val="1600"/>
              </a:spcBef>
              <a:spcAft>
                <a:spcPts val="0"/>
              </a:spcAft>
              <a:buNone/>
            </a:pPr>
            <a:r>
              <a:rPr b="1" lang="en" sz="1500"/>
              <a:t>Variables to track: </a:t>
            </a:r>
            <a:r>
              <a:rPr lang="en" sz="1500"/>
              <a:t>bestGlobalDistance, bestGlobalPoint</a:t>
            </a:r>
            <a:endParaRPr sz="1500"/>
          </a:p>
          <a:p>
            <a:pPr indent="-323850" lvl="0" marL="457200" marR="0" rtl="0" algn="l">
              <a:lnSpc>
                <a:spcPct val="115000"/>
              </a:lnSpc>
              <a:spcBef>
                <a:spcPts val="1600"/>
              </a:spcBef>
              <a:spcAft>
                <a:spcPts val="0"/>
              </a:spcAft>
              <a:buSzPts val="1500"/>
              <a:buAutoNum type="arabicPeriod"/>
            </a:pPr>
            <a:r>
              <a:rPr lang="en" sz="1500"/>
              <a:t>When you reach a node, check its distance the goalPoint. </a:t>
            </a:r>
            <a:endParaRPr sz="1500"/>
          </a:p>
          <a:p>
            <a:pPr indent="-323850" lvl="1" marL="914400" marR="0" rtl="0" algn="l">
              <a:lnSpc>
                <a:spcPct val="115000"/>
              </a:lnSpc>
              <a:spcBef>
                <a:spcPts val="0"/>
              </a:spcBef>
              <a:spcAft>
                <a:spcPts val="0"/>
              </a:spcAft>
              <a:buSzPts val="1500"/>
              <a:buAutoNum type="alphaLcPeriod"/>
            </a:pPr>
            <a:r>
              <a:rPr lang="en" sz="1500"/>
              <a:t>If it is better than bestGlobalDistance, update bGD and bGP.</a:t>
            </a:r>
            <a:endParaRPr sz="1500"/>
          </a:p>
          <a:p>
            <a:pPr indent="-323850" lvl="0" marL="457200" marR="0" rtl="0" algn="l">
              <a:lnSpc>
                <a:spcPct val="115000"/>
              </a:lnSpc>
              <a:spcBef>
                <a:spcPts val="0"/>
              </a:spcBef>
              <a:spcAft>
                <a:spcPts val="0"/>
              </a:spcAft>
              <a:buSzPts val="1500"/>
              <a:buAutoNum type="arabicPeriod"/>
            </a:pPr>
            <a:r>
              <a:rPr lang="en" sz="1500"/>
              <a:t>Figure out the node’s </a:t>
            </a:r>
            <a:r>
              <a:rPr b="1" lang="en" sz="1500" u="sng"/>
              <a:t>goodBranch</a:t>
            </a:r>
            <a:r>
              <a:rPr lang="en" sz="1500"/>
              <a:t> and </a:t>
            </a:r>
            <a:r>
              <a:rPr b="1" lang="en" sz="1500" u="sng"/>
              <a:t>badBranch</a:t>
            </a:r>
            <a:endParaRPr b="1" sz="1500" u="sng"/>
          </a:p>
          <a:p>
            <a:pPr indent="-323850" lvl="0" marL="457200" marR="0" rtl="0" algn="l">
              <a:lnSpc>
                <a:spcPct val="115000"/>
              </a:lnSpc>
              <a:spcBef>
                <a:spcPts val="0"/>
              </a:spcBef>
              <a:spcAft>
                <a:spcPts val="0"/>
              </a:spcAft>
              <a:buSzPts val="1500"/>
              <a:buAutoNum type="arabicPeriod"/>
            </a:pPr>
            <a:r>
              <a:rPr lang="en" sz="1500"/>
              <a:t>Visit your goodBranch. ALWAYS. NO MATTER WHAT.</a:t>
            </a:r>
            <a:endParaRPr sz="1500"/>
          </a:p>
          <a:p>
            <a:pPr indent="-323850" lvl="1" marL="914400" marR="0" rtl="0" algn="l">
              <a:lnSpc>
                <a:spcPct val="115000"/>
              </a:lnSpc>
              <a:spcBef>
                <a:spcPts val="0"/>
              </a:spcBef>
              <a:spcAft>
                <a:spcPts val="0"/>
              </a:spcAft>
              <a:buSzPts val="1500"/>
              <a:buAutoNum type="alphaLcPeriod"/>
            </a:pPr>
            <a:r>
              <a:rPr lang="en" sz="1500"/>
              <a:t>Note: We are recursing here on step 3. </a:t>
            </a:r>
            <a:endParaRPr sz="1500"/>
          </a:p>
          <a:p>
            <a:pPr indent="0" lvl="0" marL="0" marR="0" rtl="0" algn="l">
              <a:lnSpc>
                <a:spcPct val="115000"/>
              </a:lnSpc>
              <a:spcBef>
                <a:spcPts val="1600"/>
              </a:spcBef>
              <a:spcAft>
                <a:spcPts val="0"/>
              </a:spcAft>
              <a:buNone/>
            </a:pPr>
            <a:r>
              <a:t/>
            </a:r>
            <a:endParaRPr sz="1500"/>
          </a:p>
          <a:p>
            <a:pPr indent="0" lvl="0" marL="0" rtl="0" algn="l">
              <a:spcBef>
                <a:spcPts val="1600"/>
              </a:spcBef>
              <a:spcAft>
                <a:spcPts val="1600"/>
              </a:spcAft>
              <a:buNone/>
            </a:pPr>
            <a:r>
              <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50"/>
          <p:cNvSpPr txBox="1"/>
          <p:nvPr>
            <p:ph type="title"/>
          </p:nvPr>
        </p:nvSpPr>
        <p:spPr>
          <a:xfrm>
            <a:off x="311700" y="416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general idea</a:t>
            </a:r>
            <a:endParaRPr/>
          </a:p>
        </p:txBody>
      </p:sp>
      <p:sp>
        <p:nvSpPr>
          <p:cNvPr id="880" name="Google Shape;880;p50"/>
          <p:cNvSpPr txBox="1"/>
          <p:nvPr>
            <p:ph idx="1" type="body"/>
          </p:nvPr>
        </p:nvSpPr>
        <p:spPr>
          <a:xfrm>
            <a:off x="311700" y="1190125"/>
            <a:ext cx="8520600" cy="37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3"/>
              </a:rPr>
              <a:t>Psuedocode</a:t>
            </a:r>
            <a:r>
              <a:rPr lang="en" sz="1500"/>
              <a:t> (on Slide 34)</a:t>
            </a:r>
            <a:endParaRPr sz="1500"/>
          </a:p>
          <a:p>
            <a:pPr indent="0" lvl="0" marL="0" marR="0" rtl="0" algn="l">
              <a:lnSpc>
                <a:spcPct val="115000"/>
              </a:lnSpc>
              <a:spcBef>
                <a:spcPts val="1600"/>
              </a:spcBef>
              <a:spcAft>
                <a:spcPts val="0"/>
              </a:spcAft>
              <a:buNone/>
            </a:pPr>
            <a:r>
              <a:rPr b="1" lang="en" sz="1500"/>
              <a:t>Variables to track: </a:t>
            </a:r>
            <a:r>
              <a:rPr lang="en" sz="1500"/>
              <a:t>bestGlobalDistance, bestGlobalPoint</a:t>
            </a:r>
            <a:endParaRPr sz="1500"/>
          </a:p>
          <a:p>
            <a:pPr indent="-323850" lvl="0" marL="457200" marR="0" rtl="0" algn="l">
              <a:lnSpc>
                <a:spcPct val="115000"/>
              </a:lnSpc>
              <a:spcBef>
                <a:spcPts val="1600"/>
              </a:spcBef>
              <a:spcAft>
                <a:spcPts val="0"/>
              </a:spcAft>
              <a:buSzPts val="1500"/>
              <a:buAutoNum type="arabicPeriod"/>
            </a:pPr>
            <a:r>
              <a:rPr lang="en" sz="1500"/>
              <a:t>When you reach a node, check its distance the goalPoint. </a:t>
            </a:r>
            <a:endParaRPr sz="1500"/>
          </a:p>
          <a:p>
            <a:pPr indent="-323850" lvl="1" marL="914400" marR="0" rtl="0" algn="l">
              <a:lnSpc>
                <a:spcPct val="115000"/>
              </a:lnSpc>
              <a:spcBef>
                <a:spcPts val="0"/>
              </a:spcBef>
              <a:spcAft>
                <a:spcPts val="0"/>
              </a:spcAft>
              <a:buSzPts val="1500"/>
              <a:buAutoNum type="alphaLcPeriod"/>
            </a:pPr>
            <a:r>
              <a:rPr lang="en" sz="1500"/>
              <a:t>If it is better than bestGlobalDistance, update bGD and bGP.</a:t>
            </a:r>
            <a:endParaRPr sz="1500"/>
          </a:p>
          <a:p>
            <a:pPr indent="-323850" lvl="0" marL="457200" marR="0" rtl="0" algn="l">
              <a:lnSpc>
                <a:spcPct val="115000"/>
              </a:lnSpc>
              <a:spcBef>
                <a:spcPts val="0"/>
              </a:spcBef>
              <a:spcAft>
                <a:spcPts val="0"/>
              </a:spcAft>
              <a:buSzPts val="1500"/>
              <a:buAutoNum type="arabicPeriod"/>
            </a:pPr>
            <a:r>
              <a:rPr lang="en" sz="1500"/>
              <a:t>Figure out the node’s </a:t>
            </a:r>
            <a:r>
              <a:rPr b="1" lang="en" sz="1500" u="sng"/>
              <a:t>goodBranch</a:t>
            </a:r>
            <a:r>
              <a:rPr lang="en" sz="1500"/>
              <a:t> and </a:t>
            </a:r>
            <a:r>
              <a:rPr b="1" lang="en" sz="1500" u="sng"/>
              <a:t>badBranch</a:t>
            </a:r>
            <a:endParaRPr b="1" sz="1500" u="sng"/>
          </a:p>
          <a:p>
            <a:pPr indent="-323850" lvl="0" marL="457200" marR="0" rtl="0" algn="l">
              <a:lnSpc>
                <a:spcPct val="115000"/>
              </a:lnSpc>
              <a:spcBef>
                <a:spcPts val="0"/>
              </a:spcBef>
              <a:spcAft>
                <a:spcPts val="0"/>
              </a:spcAft>
              <a:buSzPts val="1500"/>
              <a:buAutoNum type="arabicPeriod"/>
            </a:pPr>
            <a:r>
              <a:rPr lang="en" sz="1500"/>
              <a:t>Visit your goodBranch. ALWAYS. NO MATTER WHAT.</a:t>
            </a:r>
            <a:endParaRPr sz="1500"/>
          </a:p>
          <a:p>
            <a:pPr indent="-323850" lvl="1" marL="914400" marR="0" rtl="0" algn="l">
              <a:lnSpc>
                <a:spcPct val="115000"/>
              </a:lnSpc>
              <a:spcBef>
                <a:spcPts val="0"/>
              </a:spcBef>
              <a:spcAft>
                <a:spcPts val="0"/>
              </a:spcAft>
              <a:buSzPts val="1500"/>
              <a:buAutoNum type="alphaLcPeriod"/>
            </a:pPr>
            <a:r>
              <a:rPr lang="en" sz="1500"/>
              <a:t>Note: We are recursing here on step 3. </a:t>
            </a:r>
            <a:endParaRPr sz="1500"/>
          </a:p>
          <a:p>
            <a:pPr indent="-323850" lvl="1" marL="914400" marR="0" rtl="0" algn="l">
              <a:lnSpc>
                <a:spcPct val="115000"/>
              </a:lnSpc>
              <a:spcBef>
                <a:spcPts val="0"/>
              </a:spcBef>
              <a:spcAft>
                <a:spcPts val="0"/>
              </a:spcAft>
              <a:buSzPts val="1500"/>
              <a:buAutoNum type="alphaLcPeriod"/>
            </a:pPr>
            <a:r>
              <a:rPr lang="en" sz="1500"/>
              <a:t>Note: The recursive call </a:t>
            </a:r>
            <a:r>
              <a:rPr i="1" lang="en" sz="1500"/>
              <a:t>might</a:t>
            </a:r>
            <a:r>
              <a:rPr lang="en" sz="1500"/>
              <a:t> update bGD and bGP. This is not a problem, but just a note.</a:t>
            </a:r>
            <a:endParaRPr sz="1500"/>
          </a:p>
          <a:p>
            <a:pPr indent="0" lvl="0" marL="0" marR="0" rtl="0" algn="l">
              <a:lnSpc>
                <a:spcPct val="115000"/>
              </a:lnSpc>
              <a:spcBef>
                <a:spcPts val="1600"/>
              </a:spcBef>
              <a:spcAft>
                <a:spcPts val="0"/>
              </a:spcAft>
              <a:buNone/>
            </a:pPr>
            <a:r>
              <a:t/>
            </a:r>
            <a:endParaRPr sz="1500"/>
          </a:p>
          <a:p>
            <a:pPr indent="0" lvl="0" marL="0" rtl="0" algn="l">
              <a:spcBef>
                <a:spcPts val="1600"/>
              </a:spcBef>
              <a:spcAft>
                <a:spcPts val="1600"/>
              </a:spcAft>
              <a:buNone/>
            </a:pPr>
            <a:r>
              <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Google Shape;885;p51"/>
          <p:cNvSpPr txBox="1"/>
          <p:nvPr>
            <p:ph type="title"/>
          </p:nvPr>
        </p:nvSpPr>
        <p:spPr>
          <a:xfrm>
            <a:off x="311700" y="416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general idea</a:t>
            </a:r>
            <a:endParaRPr/>
          </a:p>
        </p:txBody>
      </p:sp>
      <p:sp>
        <p:nvSpPr>
          <p:cNvPr id="886" name="Google Shape;886;p51"/>
          <p:cNvSpPr txBox="1"/>
          <p:nvPr>
            <p:ph idx="1" type="body"/>
          </p:nvPr>
        </p:nvSpPr>
        <p:spPr>
          <a:xfrm>
            <a:off x="311700" y="1190125"/>
            <a:ext cx="8520600" cy="37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3"/>
              </a:rPr>
              <a:t>Psuedocode</a:t>
            </a:r>
            <a:r>
              <a:rPr lang="en" sz="1500"/>
              <a:t> (on Slide 34)</a:t>
            </a:r>
            <a:endParaRPr sz="1500"/>
          </a:p>
          <a:p>
            <a:pPr indent="0" lvl="0" marL="0" marR="0" rtl="0" algn="l">
              <a:lnSpc>
                <a:spcPct val="115000"/>
              </a:lnSpc>
              <a:spcBef>
                <a:spcPts val="1600"/>
              </a:spcBef>
              <a:spcAft>
                <a:spcPts val="0"/>
              </a:spcAft>
              <a:buNone/>
            </a:pPr>
            <a:r>
              <a:rPr b="1" lang="en" sz="1500"/>
              <a:t>Variables to track: </a:t>
            </a:r>
            <a:r>
              <a:rPr lang="en" sz="1500"/>
              <a:t>bestGlobalDistance, bestGlobalPoint</a:t>
            </a:r>
            <a:endParaRPr sz="1500"/>
          </a:p>
          <a:p>
            <a:pPr indent="-323850" lvl="0" marL="457200" marR="0" rtl="0" algn="l">
              <a:lnSpc>
                <a:spcPct val="115000"/>
              </a:lnSpc>
              <a:spcBef>
                <a:spcPts val="1600"/>
              </a:spcBef>
              <a:spcAft>
                <a:spcPts val="0"/>
              </a:spcAft>
              <a:buSzPts val="1500"/>
              <a:buAutoNum type="arabicPeriod"/>
            </a:pPr>
            <a:r>
              <a:rPr lang="en" sz="1500"/>
              <a:t>When you reach a node, check its distance the goalPoint. </a:t>
            </a:r>
            <a:endParaRPr sz="1500"/>
          </a:p>
          <a:p>
            <a:pPr indent="-323850" lvl="1" marL="914400" marR="0" rtl="0" algn="l">
              <a:lnSpc>
                <a:spcPct val="115000"/>
              </a:lnSpc>
              <a:spcBef>
                <a:spcPts val="0"/>
              </a:spcBef>
              <a:spcAft>
                <a:spcPts val="0"/>
              </a:spcAft>
              <a:buSzPts val="1500"/>
              <a:buAutoNum type="alphaLcPeriod"/>
            </a:pPr>
            <a:r>
              <a:rPr lang="en" sz="1500"/>
              <a:t>If it is better than bestGlobalDistance, update bGD and bGP.</a:t>
            </a:r>
            <a:endParaRPr sz="1500"/>
          </a:p>
          <a:p>
            <a:pPr indent="-323850" lvl="0" marL="457200" marR="0" rtl="0" algn="l">
              <a:lnSpc>
                <a:spcPct val="115000"/>
              </a:lnSpc>
              <a:spcBef>
                <a:spcPts val="0"/>
              </a:spcBef>
              <a:spcAft>
                <a:spcPts val="0"/>
              </a:spcAft>
              <a:buSzPts val="1500"/>
              <a:buAutoNum type="arabicPeriod"/>
            </a:pPr>
            <a:r>
              <a:rPr lang="en" sz="1500"/>
              <a:t>Figure out the node’s </a:t>
            </a:r>
            <a:r>
              <a:rPr b="1" lang="en" sz="1500" u="sng"/>
              <a:t>goodBranch</a:t>
            </a:r>
            <a:r>
              <a:rPr lang="en" sz="1500"/>
              <a:t> and </a:t>
            </a:r>
            <a:r>
              <a:rPr b="1" lang="en" sz="1500" u="sng"/>
              <a:t>badBranch</a:t>
            </a:r>
            <a:endParaRPr b="1" sz="1500" u="sng"/>
          </a:p>
          <a:p>
            <a:pPr indent="-323850" lvl="0" marL="457200" marR="0" rtl="0" algn="l">
              <a:lnSpc>
                <a:spcPct val="115000"/>
              </a:lnSpc>
              <a:spcBef>
                <a:spcPts val="0"/>
              </a:spcBef>
              <a:spcAft>
                <a:spcPts val="0"/>
              </a:spcAft>
              <a:buSzPts val="1500"/>
              <a:buAutoNum type="arabicPeriod"/>
            </a:pPr>
            <a:r>
              <a:rPr lang="en" sz="1500"/>
              <a:t>Visit your </a:t>
            </a:r>
            <a:r>
              <a:rPr b="1" lang="en" sz="1500" u="sng"/>
              <a:t>goodBranch</a:t>
            </a:r>
            <a:r>
              <a:rPr lang="en" sz="1500"/>
              <a:t>. ALWAYS. NO MATTER WHAT.</a:t>
            </a:r>
            <a:endParaRPr sz="1500"/>
          </a:p>
          <a:p>
            <a:pPr indent="-323850" lvl="1" marL="914400" marR="0" rtl="0" algn="l">
              <a:lnSpc>
                <a:spcPct val="115000"/>
              </a:lnSpc>
              <a:spcBef>
                <a:spcPts val="0"/>
              </a:spcBef>
              <a:spcAft>
                <a:spcPts val="0"/>
              </a:spcAft>
              <a:buSzPts val="1500"/>
              <a:buAutoNum type="alphaLcPeriod"/>
            </a:pPr>
            <a:r>
              <a:rPr lang="en" sz="1500"/>
              <a:t>Note: We are recursing here on step 3. </a:t>
            </a:r>
            <a:endParaRPr sz="1500"/>
          </a:p>
          <a:p>
            <a:pPr indent="-323850" lvl="1" marL="914400" marR="0" rtl="0" algn="l">
              <a:lnSpc>
                <a:spcPct val="115000"/>
              </a:lnSpc>
              <a:spcBef>
                <a:spcPts val="0"/>
              </a:spcBef>
              <a:spcAft>
                <a:spcPts val="0"/>
              </a:spcAft>
              <a:buSzPts val="1500"/>
              <a:buAutoNum type="alphaLcPeriod"/>
            </a:pPr>
            <a:r>
              <a:rPr lang="en" sz="1500"/>
              <a:t>Note: The recursive call </a:t>
            </a:r>
            <a:r>
              <a:rPr i="1" lang="en" sz="1500"/>
              <a:t>might</a:t>
            </a:r>
            <a:r>
              <a:rPr lang="en" sz="1500"/>
              <a:t> update bGD and bGP. This is not a problem, but just a note.</a:t>
            </a:r>
            <a:endParaRPr sz="1500"/>
          </a:p>
          <a:p>
            <a:pPr indent="-323850" lvl="0" marL="457200" marR="0" rtl="0" algn="l">
              <a:lnSpc>
                <a:spcPct val="115000"/>
              </a:lnSpc>
              <a:spcBef>
                <a:spcPts val="0"/>
              </a:spcBef>
              <a:spcAft>
                <a:spcPts val="0"/>
              </a:spcAft>
              <a:buSzPts val="1500"/>
              <a:buAutoNum type="arabicPeriod"/>
            </a:pPr>
            <a:r>
              <a:rPr b="1" lang="en" sz="1500"/>
              <a:t>Decide</a:t>
            </a:r>
            <a:r>
              <a:rPr lang="en" sz="1500"/>
              <a:t> whether or not to visit </a:t>
            </a:r>
            <a:r>
              <a:rPr b="1" lang="en" sz="1500" u="sng"/>
              <a:t>badBranch</a:t>
            </a:r>
            <a:r>
              <a:rPr lang="en" sz="1500"/>
              <a:t>.</a:t>
            </a:r>
            <a:endParaRPr sz="1500"/>
          </a:p>
          <a:p>
            <a:pPr indent="0" lvl="0" marL="0" marR="0" rtl="0" algn="l">
              <a:lnSpc>
                <a:spcPct val="115000"/>
              </a:lnSpc>
              <a:spcBef>
                <a:spcPts val="1600"/>
              </a:spcBef>
              <a:spcAft>
                <a:spcPts val="0"/>
              </a:spcAft>
              <a:buNone/>
            </a:pPr>
            <a:r>
              <a:t/>
            </a:r>
            <a:endParaRPr sz="15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 Traversals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Level-Order/</a:t>
            </a:r>
            <a:r>
              <a:rPr b="1" lang="en"/>
              <a:t>Breadth</a:t>
            </a:r>
            <a:r>
              <a:rPr lang="en"/>
              <a:t> First Search (BFS):</a:t>
            </a:r>
            <a:endParaRPr/>
          </a:p>
          <a:p>
            <a:pPr indent="-317500" lvl="1" marL="914400" rtl="0" algn="l">
              <a:spcBef>
                <a:spcPts val="0"/>
              </a:spcBef>
              <a:spcAft>
                <a:spcPts val="0"/>
              </a:spcAft>
              <a:buSzPts val="1400"/>
              <a:buChar char="○"/>
            </a:pPr>
            <a:r>
              <a:rPr lang="en"/>
              <a:t>Visit top to bottom, left to right, just like how you read!</a:t>
            </a:r>
            <a:endParaRPr/>
          </a:p>
          <a:p>
            <a:pPr indent="-342900" lvl="0" marL="457200" rtl="0" algn="l">
              <a:spcBef>
                <a:spcPts val="0"/>
              </a:spcBef>
              <a:spcAft>
                <a:spcPts val="0"/>
              </a:spcAft>
              <a:buSzPts val="1800"/>
              <a:buChar char="●"/>
            </a:pPr>
            <a:r>
              <a:rPr lang="en"/>
              <a:t>Depth-order/</a:t>
            </a:r>
            <a:r>
              <a:rPr b="1" lang="en"/>
              <a:t>Depth</a:t>
            </a:r>
            <a:r>
              <a:rPr lang="en"/>
              <a:t> First Search (DFS):</a:t>
            </a:r>
            <a:endParaRPr/>
          </a:p>
          <a:p>
            <a:pPr indent="-317500" lvl="1" marL="914400" rtl="0" algn="l">
              <a:spcBef>
                <a:spcPts val="0"/>
              </a:spcBef>
              <a:spcAft>
                <a:spcPts val="0"/>
              </a:spcAft>
              <a:buSzPts val="1400"/>
              <a:buChar char="○"/>
            </a:pPr>
            <a:r>
              <a:rPr lang="en"/>
              <a:t>Traverse “deeper” nodes before shallow ones </a:t>
            </a:r>
            <a:endParaRPr/>
          </a:p>
        </p:txBody>
      </p:sp>
      <p:pic>
        <p:nvPicPr>
          <p:cNvPr id="105" name="Google Shape;105;p16"/>
          <p:cNvPicPr preferRelativeResize="0"/>
          <p:nvPr/>
        </p:nvPicPr>
        <p:blipFill>
          <a:blip r:embed="rId3">
            <a:alphaModFix/>
          </a:blip>
          <a:stretch>
            <a:fillRect/>
          </a:stretch>
        </p:blipFill>
        <p:spPr>
          <a:xfrm>
            <a:off x="1961650" y="2665600"/>
            <a:ext cx="5220701" cy="2174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sp>
        <p:nvSpPr>
          <p:cNvPr id="891" name="Google Shape;891;p52"/>
          <p:cNvSpPr txBox="1"/>
          <p:nvPr>
            <p:ph type="title"/>
          </p:nvPr>
        </p:nvSpPr>
        <p:spPr>
          <a:xfrm>
            <a:off x="311700" y="416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general idea</a:t>
            </a:r>
            <a:endParaRPr/>
          </a:p>
        </p:txBody>
      </p:sp>
      <p:sp>
        <p:nvSpPr>
          <p:cNvPr id="892" name="Google Shape;892;p52"/>
          <p:cNvSpPr txBox="1"/>
          <p:nvPr>
            <p:ph idx="1" type="body"/>
          </p:nvPr>
        </p:nvSpPr>
        <p:spPr>
          <a:xfrm>
            <a:off x="311700" y="1190125"/>
            <a:ext cx="8520600" cy="37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3"/>
              </a:rPr>
              <a:t>Psuedocode</a:t>
            </a:r>
            <a:r>
              <a:rPr lang="en" sz="1500"/>
              <a:t> (on Slide 34)</a:t>
            </a:r>
            <a:endParaRPr sz="1500"/>
          </a:p>
          <a:p>
            <a:pPr indent="0" lvl="0" marL="0" marR="0" rtl="0" algn="l">
              <a:lnSpc>
                <a:spcPct val="115000"/>
              </a:lnSpc>
              <a:spcBef>
                <a:spcPts val="1600"/>
              </a:spcBef>
              <a:spcAft>
                <a:spcPts val="0"/>
              </a:spcAft>
              <a:buNone/>
            </a:pPr>
            <a:r>
              <a:rPr b="1" lang="en" sz="1500"/>
              <a:t>Variables to track: </a:t>
            </a:r>
            <a:r>
              <a:rPr lang="en" sz="1500"/>
              <a:t>bestGlobalDistance, bestGlobalPoint</a:t>
            </a:r>
            <a:endParaRPr sz="1500"/>
          </a:p>
          <a:p>
            <a:pPr indent="-323850" lvl="0" marL="457200" marR="0" rtl="0" algn="l">
              <a:lnSpc>
                <a:spcPct val="115000"/>
              </a:lnSpc>
              <a:spcBef>
                <a:spcPts val="1600"/>
              </a:spcBef>
              <a:spcAft>
                <a:spcPts val="0"/>
              </a:spcAft>
              <a:buSzPts val="1500"/>
              <a:buAutoNum type="arabicPeriod"/>
            </a:pPr>
            <a:r>
              <a:rPr lang="en" sz="1500"/>
              <a:t>When you reach a node (called, say, </a:t>
            </a:r>
            <a:r>
              <a:rPr b="1" i="1" lang="en" sz="1500"/>
              <a:t>currNode</a:t>
            </a:r>
            <a:r>
              <a:rPr lang="en" sz="1500"/>
              <a:t>), check its distance the goalPoint. </a:t>
            </a:r>
            <a:endParaRPr sz="1500"/>
          </a:p>
          <a:p>
            <a:pPr indent="-323850" lvl="1" marL="914400" marR="0" rtl="0" algn="l">
              <a:lnSpc>
                <a:spcPct val="115000"/>
              </a:lnSpc>
              <a:spcBef>
                <a:spcPts val="0"/>
              </a:spcBef>
              <a:spcAft>
                <a:spcPts val="0"/>
              </a:spcAft>
              <a:buSzPts val="1500"/>
              <a:buAutoNum type="alphaLcPeriod"/>
            </a:pPr>
            <a:r>
              <a:rPr lang="en" sz="1500"/>
              <a:t>If it is better than bestGlobalDistance, update bGD and bGP.</a:t>
            </a:r>
            <a:endParaRPr sz="1500"/>
          </a:p>
          <a:p>
            <a:pPr indent="-323850" lvl="0" marL="457200" marR="0" rtl="0" algn="l">
              <a:lnSpc>
                <a:spcPct val="115000"/>
              </a:lnSpc>
              <a:spcBef>
                <a:spcPts val="0"/>
              </a:spcBef>
              <a:spcAft>
                <a:spcPts val="0"/>
              </a:spcAft>
              <a:buSzPts val="1500"/>
              <a:buAutoNum type="arabicPeriod"/>
            </a:pPr>
            <a:r>
              <a:rPr lang="en" sz="1500"/>
              <a:t>Figure out the node’s </a:t>
            </a:r>
            <a:r>
              <a:rPr b="1" lang="en" sz="1500" u="sng"/>
              <a:t>goodBranch</a:t>
            </a:r>
            <a:r>
              <a:rPr lang="en" sz="1500"/>
              <a:t> and </a:t>
            </a:r>
            <a:r>
              <a:rPr b="1" lang="en" sz="1500" u="sng"/>
              <a:t>badBranch</a:t>
            </a:r>
            <a:endParaRPr b="1" sz="1500" u="sng"/>
          </a:p>
          <a:p>
            <a:pPr indent="-323850" lvl="0" marL="457200" marR="0" rtl="0" algn="l">
              <a:lnSpc>
                <a:spcPct val="115000"/>
              </a:lnSpc>
              <a:spcBef>
                <a:spcPts val="0"/>
              </a:spcBef>
              <a:spcAft>
                <a:spcPts val="0"/>
              </a:spcAft>
              <a:buSzPts val="1500"/>
              <a:buAutoNum type="arabicPeriod"/>
            </a:pPr>
            <a:r>
              <a:rPr lang="en" sz="1500"/>
              <a:t>Visit your </a:t>
            </a:r>
            <a:r>
              <a:rPr b="1" lang="en" sz="1500" u="sng"/>
              <a:t>goodBranch</a:t>
            </a:r>
            <a:r>
              <a:rPr lang="en" sz="1500"/>
              <a:t>. ALWAYS. NO MATTER WHAT.</a:t>
            </a:r>
            <a:endParaRPr sz="1500"/>
          </a:p>
          <a:p>
            <a:pPr indent="-323850" lvl="1" marL="914400" marR="0" rtl="0" algn="l">
              <a:lnSpc>
                <a:spcPct val="115000"/>
              </a:lnSpc>
              <a:spcBef>
                <a:spcPts val="0"/>
              </a:spcBef>
              <a:spcAft>
                <a:spcPts val="0"/>
              </a:spcAft>
              <a:buSzPts val="1500"/>
              <a:buAutoNum type="alphaLcPeriod"/>
            </a:pPr>
            <a:r>
              <a:rPr lang="en" sz="1500"/>
              <a:t>Note: We are recursing here on step 3. </a:t>
            </a:r>
            <a:endParaRPr sz="1500"/>
          </a:p>
          <a:p>
            <a:pPr indent="-323850" lvl="1" marL="914400" marR="0" rtl="0" algn="l">
              <a:lnSpc>
                <a:spcPct val="115000"/>
              </a:lnSpc>
              <a:spcBef>
                <a:spcPts val="0"/>
              </a:spcBef>
              <a:spcAft>
                <a:spcPts val="0"/>
              </a:spcAft>
              <a:buSzPts val="1500"/>
              <a:buAutoNum type="alphaLcPeriod"/>
            </a:pPr>
            <a:r>
              <a:rPr lang="en" sz="1500"/>
              <a:t>Note: The recursive call </a:t>
            </a:r>
            <a:r>
              <a:rPr i="1" lang="en" sz="1500"/>
              <a:t>might</a:t>
            </a:r>
            <a:r>
              <a:rPr lang="en" sz="1500"/>
              <a:t> update bGD and bGP. This is not a problem, but just a note.</a:t>
            </a:r>
            <a:endParaRPr sz="1500"/>
          </a:p>
          <a:p>
            <a:pPr indent="-323850" lvl="0" marL="457200" marR="0" rtl="0" algn="l">
              <a:lnSpc>
                <a:spcPct val="115000"/>
              </a:lnSpc>
              <a:spcBef>
                <a:spcPts val="0"/>
              </a:spcBef>
              <a:spcAft>
                <a:spcPts val="0"/>
              </a:spcAft>
              <a:buSzPts val="1500"/>
              <a:buAutoNum type="arabicPeriod"/>
            </a:pPr>
            <a:r>
              <a:rPr b="1" lang="en" sz="1500"/>
              <a:t>Decide</a:t>
            </a:r>
            <a:r>
              <a:rPr lang="en" sz="1500"/>
              <a:t> whether or not to visit </a:t>
            </a:r>
            <a:r>
              <a:rPr b="1" lang="en" sz="1500" u="sng"/>
              <a:t>badBranch</a:t>
            </a:r>
            <a:r>
              <a:rPr lang="en" sz="1500"/>
              <a:t>.</a:t>
            </a:r>
            <a:endParaRPr sz="1500"/>
          </a:p>
          <a:p>
            <a:pPr indent="-323850" lvl="1" marL="914400" marR="0" rtl="0" algn="l">
              <a:lnSpc>
                <a:spcPct val="115000"/>
              </a:lnSpc>
              <a:spcBef>
                <a:spcPts val="0"/>
              </a:spcBef>
              <a:spcAft>
                <a:spcPts val="0"/>
              </a:spcAft>
              <a:buSzPts val="1500"/>
              <a:buAutoNum type="alphaLcPeriod"/>
            </a:pPr>
            <a:r>
              <a:rPr lang="en" sz="1500"/>
              <a:t>Hacky decision rule: Drop a perpendicular from goalPoint to line corr. to </a:t>
            </a:r>
            <a:r>
              <a:rPr b="1" i="1" lang="en" sz="1500"/>
              <a:t>currNode.</a:t>
            </a:r>
            <a:endParaRPr b="1" sz="1500"/>
          </a:p>
          <a:p>
            <a:pPr indent="0" lvl="0" marL="0" marR="0" rtl="0" algn="l">
              <a:lnSpc>
                <a:spcPct val="115000"/>
              </a:lnSpc>
              <a:spcBef>
                <a:spcPts val="1600"/>
              </a:spcBef>
              <a:spcAft>
                <a:spcPts val="0"/>
              </a:spcAft>
              <a:buNone/>
            </a:pPr>
            <a:r>
              <a:t/>
            </a:r>
            <a:endParaRPr sz="1500"/>
          </a:p>
          <a:p>
            <a:pPr indent="0" lvl="0" marL="0" rtl="0" algn="l">
              <a:spcBef>
                <a:spcPts val="1600"/>
              </a:spcBef>
              <a:spcAft>
                <a:spcPts val="1600"/>
              </a:spcAft>
              <a:buNone/>
            </a:pPr>
            <a:r>
              <a:t/>
            </a:r>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53"/>
          <p:cNvSpPr txBox="1"/>
          <p:nvPr>
            <p:ph type="title"/>
          </p:nvPr>
        </p:nvSpPr>
        <p:spPr>
          <a:xfrm>
            <a:off x="311700" y="416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general idea</a:t>
            </a:r>
            <a:endParaRPr/>
          </a:p>
        </p:txBody>
      </p:sp>
      <p:sp>
        <p:nvSpPr>
          <p:cNvPr id="898" name="Google Shape;898;p53"/>
          <p:cNvSpPr txBox="1"/>
          <p:nvPr>
            <p:ph idx="1" type="body"/>
          </p:nvPr>
        </p:nvSpPr>
        <p:spPr>
          <a:xfrm>
            <a:off x="311700" y="872275"/>
            <a:ext cx="8520600" cy="40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3"/>
              </a:rPr>
              <a:t>Psuedocode</a:t>
            </a:r>
            <a:r>
              <a:rPr lang="en" sz="1500"/>
              <a:t> (on Slide 34)</a:t>
            </a:r>
            <a:endParaRPr sz="1500"/>
          </a:p>
          <a:p>
            <a:pPr indent="0" lvl="0" marL="0" marR="0" rtl="0" algn="l">
              <a:lnSpc>
                <a:spcPct val="115000"/>
              </a:lnSpc>
              <a:spcBef>
                <a:spcPts val="1600"/>
              </a:spcBef>
              <a:spcAft>
                <a:spcPts val="0"/>
              </a:spcAft>
              <a:buNone/>
            </a:pPr>
            <a:r>
              <a:rPr b="1" lang="en" sz="1500"/>
              <a:t>Variables to track: </a:t>
            </a:r>
            <a:r>
              <a:rPr lang="en" sz="1500"/>
              <a:t>bestGlobalDistance, bestGlobalPoint</a:t>
            </a:r>
            <a:endParaRPr sz="1500"/>
          </a:p>
          <a:p>
            <a:pPr indent="-323850" lvl="0" marL="457200" marR="0" rtl="0" algn="l">
              <a:lnSpc>
                <a:spcPct val="115000"/>
              </a:lnSpc>
              <a:spcBef>
                <a:spcPts val="1600"/>
              </a:spcBef>
              <a:spcAft>
                <a:spcPts val="0"/>
              </a:spcAft>
              <a:buSzPts val="1500"/>
              <a:buAutoNum type="arabicPeriod"/>
            </a:pPr>
            <a:r>
              <a:rPr lang="en" sz="1500"/>
              <a:t>When you reach a node (called, say, </a:t>
            </a:r>
            <a:r>
              <a:rPr b="1" i="1" lang="en" sz="1500"/>
              <a:t>currNode</a:t>
            </a:r>
            <a:r>
              <a:rPr lang="en" sz="1500"/>
              <a:t>), check its distance the goalPoint. </a:t>
            </a:r>
            <a:endParaRPr sz="1500"/>
          </a:p>
          <a:p>
            <a:pPr indent="-323850" lvl="1" marL="914400" marR="0" rtl="0" algn="l">
              <a:lnSpc>
                <a:spcPct val="115000"/>
              </a:lnSpc>
              <a:spcBef>
                <a:spcPts val="0"/>
              </a:spcBef>
              <a:spcAft>
                <a:spcPts val="0"/>
              </a:spcAft>
              <a:buSzPts val="1500"/>
              <a:buAutoNum type="alphaLcPeriod"/>
            </a:pPr>
            <a:r>
              <a:rPr lang="en" sz="1500"/>
              <a:t>If it is better than bestGlobalDistance, update bGD and bGP.</a:t>
            </a:r>
            <a:endParaRPr sz="1500"/>
          </a:p>
          <a:p>
            <a:pPr indent="-323850" lvl="0" marL="457200" marR="0" rtl="0" algn="l">
              <a:lnSpc>
                <a:spcPct val="115000"/>
              </a:lnSpc>
              <a:spcBef>
                <a:spcPts val="0"/>
              </a:spcBef>
              <a:spcAft>
                <a:spcPts val="0"/>
              </a:spcAft>
              <a:buSzPts val="1500"/>
              <a:buAutoNum type="arabicPeriod"/>
            </a:pPr>
            <a:r>
              <a:rPr lang="en" sz="1500"/>
              <a:t>Figure out the node’s </a:t>
            </a:r>
            <a:r>
              <a:rPr b="1" lang="en" sz="1500" u="sng"/>
              <a:t>goodBranch</a:t>
            </a:r>
            <a:r>
              <a:rPr lang="en" sz="1500"/>
              <a:t> and </a:t>
            </a:r>
            <a:r>
              <a:rPr b="1" lang="en" sz="1500" u="sng"/>
              <a:t>badBranch</a:t>
            </a:r>
            <a:endParaRPr b="1" sz="1500" u="sng"/>
          </a:p>
          <a:p>
            <a:pPr indent="-323850" lvl="0" marL="457200" marR="0" rtl="0" algn="l">
              <a:lnSpc>
                <a:spcPct val="115000"/>
              </a:lnSpc>
              <a:spcBef>
                <a:spcPts val="0"/>
              </a:spcBef>
              <a:spcAft>
                <a:spcPts val="0"/>
              </a:spcAft>
              <a:buSzPts val="1500"/>
              <a:buAutoNum type="arabicPeriod"/>
            </a:pPr>
            <a:r>
              <a:rPr lang="en" sz="1500"/>
              <a:t>Visit your </a:t>
            </a:r>
            <a:r>
              <a:rPr b="1" lang="en" sz="1500" u="sng"/>
              <a:t>goodBranch</a:t>
            </a:r>
            <a:r>
              <a:rPr lang="en" sz="1500"/>
              <a:t>. ALWAYS. NO MATTER WHAT.</a:t>
            </a:r>
            <a:endParaRPr sz="1500"/>
          </a:p>
          <a:p>
            <a:pPr indent="-323850" lvl="1" marL="914400" marR="0" rtl="0" algn="l">
              <a:lnSpc>
                <a:spcPct val="115000"/>
              </a:lnSpc>
              <a:spcBef>
                <a:spcPts val="0"/>
              </a:spcBef>
              <a:spcAft>
                <a:spcPts val="0"/>
              </a:spcAft>
              <a:buSzPts val="1500"/>
              <a:buAutoNum type="alphaLcPeriod"/>
            </a:pPr>
            <a:r>
              <a:rPr lang="en" sz="1500"/>
              <a:t>Note: We are recursing here on step 3. </a:t>
            </a:r>
            <a:endParaRPr sz="1500"/>
          </a:p>
          <a:p>
            <a:pPr indent="-323850" lvl="1" marL="914400" marR="0" rtl="0" algn="l">
              <a:lnSpc>
                <a:spcPct val="115000"/>
              </a:lnSpc>
              <a:spcBef>
                <a:spcPts val="0"/>
              </a:spcBef>
              <a:spcAft>
                <a:spcPts val="0"/>
              </a:spcAft>
              <a:buSzPts val="1500"/>
              <a:buAutoNum type="alphaLcPeriod"/>
            </a:pPr>
            <a:r>
              <a:rPr lang="en" sz="1500"/>
              <a:t>Note: The recursive call </a:t>
            </a:r>
            <a:r>
              <a:rPr i="1" lang="en" sz="1500"/>
              <a:t>might</a:t>
            </a:r>
            <a:r>
              <a:rPr lang="en" sz="1500"/>
              <a:t> update bGD and bGP. This is not a problem, but just a note.</a:t>
            </a:r>
            <a:endParaRPr sz="1500"/>
          </a:p>
          <a:p>
            <a:pPr indent="-323850" lvl="0" marL="457200" marR="0" rtl="0" algn="l">
              <a:lnSpc>
                <a:spcPct val="115000"/>
              </a:lnSpc>
              <a:spcBef>
                <a:spcPts val="0"/>
              </a:spcBef>
              <a:spcAft>
                <a:spcPts val="0"/>
              </a:spcAft>
              <a:buSzPts val="1500"/>
              <a:buAutoNum type="arabicPeriod"/>
            </a:pPr>
            <a:r>
              <a:rPr b="1" lang="en" sz="1500"/>
              <a:t>Decide</a:t>
            </a:r>
            <a:r>
              <a:rPr lang="en" sz="1500"/>
              <a:t> whether or not to visit </a:t>
            </a:r>
            <a:r>
              <a:rPr b="1" lang="en" sz="1500" u="sng"/>
              <a:t>badBranch</a:t>
            </a:r>
            <a:r>
              <a:rPr lang="en" sz="1500"/>
              <a:t>.</a:t>
            </a:r>
            <a:endParaRPr sz="1500"/>
          </a:p>
          <a:p>
            <a:pPr indent="-323850" lvl="1" marL="914400" marR="0" rtl="0" algn="l">
              <a:lnSpc>
                <a:spcPct val="115000"/>
              </a:lnSpc>
              <a:spcBef>
                <a:spcPts val="0"/>
              </a:spcBef>
              <a:spcAft>
                <a:spcPts val="0"/>
              </a:spcAft>
              <a:buSzPts val="1500"/>
              <a:buAutoNum type="alphaLcPeriod"/>
            </a:pPr>
            <a:r>
              <a:rPr lang="en" sz="1500"/>
              <a:t>Hacky decision rule: Drop a perpendicular from goalPoint to line corr. to </a:t>
            </a:r>
            <a:r>
              <a:rPr b="1" i="1" lang="en" sz="1500"/>
              <a:t>currNode.</a:t>
            </a:r>
            <a:endParaRPr b="1" i="1" sz="1500"/>
          </a:p>
          <a:p>
            <a:pPr indent="-323850" lvl="1" marL="914400" marR="0" rtl="0" algn="l">
              <a:lnSpc>
                <a:spcPct val="115000"/>
              </a:lnSpc>
              <a:spcBef>
                <a:spcPts val="0"/>
              </a:spcBef>
              <a:spcAft>
                <a:spcPts val="0"/>
              </a:spcAft>
              <a:buSzPts val="1500"/>
              <a:buAutoNum type="alphaLcPeriod"/>
            </a:pPr>
            <a:r>
              <a:rPr lang="en" sz="1500"/>
              <a:t>If the length of this perpendicular is shorter than bGD, visit </a:t>
            </a:r>
            <a:r>
              <a:rPr b="1" lang="en" sz="1500" u="sng"/>
              <a:t>badBranch</a:t>
            </a:r>
            <a:r>
              <a:rPr lang="en" sz="1500"/>
              <a:t> (aka recurse on it starting from step 1)</a:t>
            </a:r>
            <a:endParaRPr sz="1500"/>
          </a:p>
          <a:p>
            <a:pPr indent="0" lvl="0" marL="0" marR="0" rtl="0" algn="l">
              <a:lnSpc>
                <a:spcPct val="115000"/>
              </a:lnSpc>
              <a:spcBef>
                <a:spcPts val="1600"/>
              </a:spcBef>
              <a:spcAft>
                <a:spcPts val="0"/>
              </a:spcAft>
              <a:buNone/>
            </a:pPr>
            <a:r>
              <a:t/>
            </a:r>
            <a:endParaRPr sz="1500"/>
          </a:p>
          <a:p>
            <a:pPr indent="0" lvl="0" marL="0" rtl="0" algn="l">
              <a:spcBef>
                <a:spcPts val="1600"/>
              </a:spcBef>
              <a:spcAft>
                <a:spcPts val="1600"/>
              </a:spcAft>
              <a:buNone/>
            </a:pPr>
            <a:r>
              <a:t/>
            </a: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54"/>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904" name="Google Shape;904;p54"/>
          <p:cNvSpPr txBox="1"/>
          <p:nvPr>
            <p:ph idx="1" type="body"/>
          </p:nvPr>
        </p:nvSpPr>
        <p:spPr>
          <a:xfrm>
            <a:off x="173650" y="3657600"/>
            <a:ext cx="7386600" cy="13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nearest(</a:t>
            </a:r>
            <a:r>
              <a:rPr b="1" lang="en">
                <a:solidFill>
                  <a:schemeClr val="accent2"/>
                </a:solidFill>
              </a:rPr>
              <a:t>(3, 6)</a:t>
            </a:r>
            <a:r>
              <a:rPr b="1" lang="en"/>
              <a:t>)</a:t>
            </a:r>
            <a:endParaRPr b="1"/>
          </a:p>
          <a:p>
            <a:pPr indent="0" lvl="0" marL="0" rtl="0" algn="l">
              <a:spcBef>
                <a:spcPts val="1600"/>
              </a:spcBef>
              <a:spcAft>
                <a:spcPts val="1600"/>
              </a:spcAft>
              <a:buNone/>
            </a:pPr>
            <a:r>
              <a:rPr lang="en" sz="1400"/>
              <a:t>Start at root; the distance to </a:t>
            </a:r>
            <a:r>
              <a:rPr lang="en" sz="1400">
                <a:solidFill>
                  <a:schemeClr val="accent2"/>
                </a:solidFill>
              </a:rPr>
              <a:t>(</a:t>
            </a:r>
            <a:r>
              <a:rPr b="1" lang="en" sz="1400">
                <a:solidFill>
                  <a:schemeClr val="accent2"/>
                </a:solidFill>
              </a:rPr>
              <a:t>3</a:t>
            </a:r>
            <a:r>
              <a:rPr lang="en" sz="1400">
                <a:solidFill>
                  <a:schemeClr val="accent2"/>
                </a:solidFill>
              </a:rPr>
              <a:t>, 6) </a:t>
            </a:r>
            <a:r>
              <a:rPr lang="en" sz="1400"/>
              <a:t>from </a:t>
            </a:r>
            <a:r>
              <a:rPr lang="en" sz="1400">
                <a:highlight>
                  <a:srgbClr val="FFFF00"/>
                </a:highlight>
              </a:rPr>
              <a:t>(5, 6) </a:t>
            </a:r>
            <a:r>
              <a:rPr lang="en" sz="1400"/>
              <a:t>is 2. We set this as the </a:t>
            </a:r>
            <a:r>
              <a:rPr lang="en" sz="1400">
                <a:latin typeface="Roboto Mono"/>
                <a:ea typeface="Roboto Mono"/>
                <a:cs typeface="Roboto Mono"/>
                <a:sym typeface="Roboto Mono"/>
              </a:rPr>
              <a:t>globalBest</a:t>
            </a:r>
            <a:r>
              <a:rPr lang="en" sz="1400"/>
              <a:t>. The </a:t>
            </a:r>
            <a:r>
              <a:rPr lang="en" sz="1400">
                <a:solidFill>
                  <a:srgbClr val="0000FF"/>
                </a:solidFill>
              </a:rPr>
              <a:t>x-coordinate</a:t>
            </a:r>
            <a:r>
              <a:rPr lang="en" sz="1400"/>
              <a:t> of </a:t>
            </a:r>
            <a:r>
              <a:rPr lang="en" sz="1400">
                <a:solidFill>
                  <a:schemeClr val="accent2"/>
                </a:solidFill>
              </a:rPr>
              <a:t>(</a:t>
            </a:r>
            <a:r>
              <a:rPr b="1" lang="en" sz="1400">
                <a:solidFill>
                  <a:schemeClr val="accent2"/>
                </a:solidFill>
              </a:rPr>
              <a:t>3</a:t>
            </a:r>
            <a:r>
              <a:rPr lang="en" sz="1400">
                <a:solidFill>
                  <a:schemeClr val="accent2"/>
                </a:solidFill>
              </a:rPr>
              <a:t>, 6)</a:t>
            </a:r>
            <a:r>
              <a:rPr lang="en" sz="1400"/>
              <a:t> is smaller than our root’s </a:t>
            </a:r>
            <a:r>
              <a:rPr lang="en" sz="1400">
                <a:highlight>
                  <a:srgbClr val="FFFF00"/>
                </a:highlight>
              </a:rPr>
              <a:t>(</a:t>
            </a:r>
            <a:r>
              <a:rPr b="1" lang="en" sz="1400">
                <a:highlight>
                  <a:srgbClr val="FFFF00"/>
                </a:highlight>
              </a:rPr>
              <a:t>5</a:t>
            </a:r>
            <a:r>
              <a:rPr lang="en" sz="1400">
                <a:highlight>
                  <a:srgbClr val="FFFF00"/>
                </a:highlight>
              </a:rPr>
              <a:t>,6)</a:t>
            </a:r>
            <a:r>
              <a:rPr lang="en" sz="1400"/>
              <a:t>. So </a:t>
            </a:r>
            <a:r>
              <a:rPr b="1" lang="en" sz="1400" u="sng"/>
              <a:t>goodBranch</a:t>
            </a:r>
            <a:r>
              <a:rPr lang="en" sz="1400"/>
              <a:t> is LEFT.</a:t>
            </a:r>
            <a:endParaRPr sz="1400"/>
          </a:p>
        </p:txBody>
      </p:sp>
      <p:sp>
        <p:nvSpPr>
          <p:cNvPr id="905" name="Google Shape;905;p54"/>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pic>
        <p:nvPicPr>
          <p:cNvPr id="906" name="Google Shape;906;p54"/>
          <p:cNvPicPr preferRelativeResize="0"/>
          <p:nvPr/>
        </p:nvPicPr>
        <p:blipFill>
          <a:blip r:embed="rId3">
            <a:alphaModFix/>
          </a:blip>
          <a:stretch>
            <a:fillRect/>
          </a:stretch>
        </p:blipFill>
        <p:spPr>
          <a:xfrm>
            <a:off x="311699" y="1015499"/>
            <a:ext cx="3769822" cy="2656926"/>
          </a:xfrm>
          <a:prstGeom prst="rect">
            <a:avLst/>
          </a:prstGeom>
          <a:noFill/>
          <a:ln>
            <a:noFill/>
          </a:ln>
        </p:spPr>
      </p:pic>
      <p:grpSp>
        <p:nvGrpSpPr>
          <p:cNvPr id="907" name="Google Shape;907;p54"/>
          <p:cNvGrpSpPr/>
          <p:nvPr/>
        </p:nvGrpSpPr>
        <p:grpSpPr>
          <a:xfrm>
            <a:off x="4259704" y="906952"/>
            <a:ext cx="4758357" cy="2874024"/>
            <a:chOff x="3451451" y="920688"/>
            <a:chExt cx="5227815" cy="3192651"/>
          </a:xfrm>
        </p:grpSpPr>
        <p:grpSp>
          <p:nvGrpSpPr>
            <p:cNvPr id="908" name="Google Shape;908;p54"/>
            <p:cNvGrpSpPr/>
            <p:nvPr/>
          </p:nvGrpSpPr>
          <p:grpSpPr>
            <a:xfrm>
              <a:off x="3451451" y="920688"/>
              <a:ext cx="5227815" cy="2472900"/>
              <a:chOff x="3451451" y="920688"/>
              <a:chExt cx="5227815" cy="2472900"/>
            </a:xfrm>
          </p:grpSpPr>
          <p:grpSp>
            <p:nvGrpSpPr>
              <p:cNvPr id="909" name="Google Shape;909;p54"/>
              <p:cNvGrpSpPr/>
              <p:nvPr/>
            </p:nvGrpSpPr>
            <p:grpSpPr>
              <a:xfrm>
                <a:off x="4028900" y="920687"/>
                <a:ext cx="4113964" cy="1652526"/>
                <a:chOff x="4028900" y="920688"/>
                <a:chExt cx="4113964" cy="1652526"/>
              </a:xfrm>
            </p:grpSpPr>
            <p:grpSp>
              <p:nvGrpSpPr>
                <p:cNvPr id="910" name="Google Shape;910;p54"/>
                <p:cNvGrpSpPr/>
                <p:nvPr/>
              </p:nvGrpSpPr>
              <p:grpSpPr>
                <a:xfrm>
                  <a:off x="4729163" y="920688"/>
                  <a:ext cx="2956690" cy="914363"/>
                  <a:chOff x="4729163" y="920688"/>
                  <a:chExt cx="2956690" cy="914363"/>
                </a:xfrm>
              </p:grpSpPr>
              <p:cxnSp>
                <p:nvCxnSpPr>
                  <p:cNvPr id="911" name="Google Shape;911;p54"/>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912" name="Google Shape;912;p54"/>
                  <p:cNvCxnSpPr>
                    <a:stCxn id="913"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914" name="Google Shape;914;p54"/>
                  <p:cNvCxnSpPr>
                    <a:stCxn id="913"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915" name="Google Shape;915;p54"/>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916" name="Google Shape;916;p54"/>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913" name="Google Shape;913;p54"/>
                  <p:cNvSpPr/>
                  <p:nvPr/>
                </p:nvSpPr>
                <p:spPr>
                  <a:xfrm>
                    <a:off x="5549350" y="1034350"/>
                    <a:ext cx="851700" cy="435300"/>
                  </a:xfrm>
                  <a:prstGeom prst="roundRect">
                    <a:avLst>
                      <a:gd fmla="val 16667" name="adj"/>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917" name="Google Shape;917;p54"/>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918" name="Google Shape;918;p54"/>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919" name="Google Shape;919;p54"/>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920" name="Google Shape;920;p54"/>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921" name="Google Shape;921;p54"/>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922" name="Google Shape;922;p54"/>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923" name="Google Shape;923;p54"/>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924" name="Google Shape;924;p54"/>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925" name="Google Shape;925;p54"/>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926" name="Google Shape;926;p54"/>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927" name="Google Shape;927;p54"/>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928" name="Google Shape;928;p54"/>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929" name="Google Shape;929;p54"/>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930" name="Google Shape;930;p54"/>
              <p:cNvCxnSpPr/>
              <p:nvPr/>
            </p:nvCxnSpPr>
            <p:spPr>
              <a:xfrm flipH="1">
                <a:off x="3547571" y="304141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931" name="Google Shape;931;p54"/>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932" name="Google Shape;932;p54"/>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933" name="Google Shape;933;p54"/>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934" name="Google Shape;934;p54"/>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935" name="Google Shape;935;p54"/>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936" name="Google Shape;936;p54"/>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937" name="Google Shape;937;p54"/>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938" name="Google Shape;938;p54"/>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939" name="Google Shape;939;p54"/>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940" name="Google Shape;940;p54"/>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941" name="Google Shape;941;p54"/>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942" name="Google Shape;942;p54"/>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943" name="Google Shape;943;p54"/>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944" name="Google Shape;944;p54"/>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945" name="Google Shape;945;p54"/>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946" name="Google Shape;946;p54"/>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947" name="Google Shape;947;p54"/>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948" name="Google Shape;948;p54"/>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949" name="Google Shape;949;p54"/>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950" name="Google Shape;950;p54"/>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951" name="Google Shape;951;p54"/>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952" name="Google Shape;952;p54"/>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953" name="Google Shape;953;p54"/>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954" name="Google Shape;954;p54"/>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955" name="Google Shape;955;p54"/>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956" name="Google Shape;956;p54"/>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957" name="Google Shape;957;p54"/>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958" name="Google Shape;958;p54"/>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cxnSp>
        <p:nvCxnSpPr>
          <p:cNvPr id="959" name="Google Shape;959;p54"/>
          <p:cNvCxnSpPr/>
          <p:nvPr/>
        </p:nvCxnSpPr>
        <p:spPr>
          <a:xfrm>
            <a:off x="2240882" y="1052763"/>
            <a:ext cx="0" cy="2743200"/>
          </a:xfrm>
          <a:prstGeom prst="straightConnector1">
            <a:avLst/>
          </a:prstGeom>
          <a:noFill/>
          <a:ln cap="flat" cmpd="sng" w="19050">
            <a:solidFill>
              <a:srgbClr val="FF0000"/>
            </a:solidFill>
            <a:prstDash val="solid"/>
            <a:round/>
            <a:headEnd len="med" w="med" type="none"/>
            <a:tailEnd len="med" w="med" type="none"/>
          </a:ln>
        </p:spPr>
      </p:cxnSp>
      <p:sp>
        <p:nvSpPr>
          <p:cNvPr id="960" name="Google Shape;960;p54"/>
          <p:cNvSpPr/>
          <p:nvPr/>
        </p:nvSpPr>
        <p:spPr>
          <a:xfrm>
            <a:off x="1467850" y="20414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Google Shape;965;p55"/>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966" name="Google Shape;966;p55"/>
          <p:cNvSpPr txBox="1"/>
          <p:nvPr>
            <p:ph idx="1" type="body"/>
          </p:nvPr>
        </p:nvSpPr>
        <p:spPr>
          <a:xfrm>
            <a:off x="173650" y="3515100"/>
            <a:ext cx="7386600" cy="15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nearest(</a:t>
            </a:r>
            <a:r>
              <a:rPr b="1" lang="en">
                <a:solidFill>
                  <a:schemeClr val="accent2"/>
                </a:solidFill>
              </a:rPr>
              <a:t>(3, 6)</a:t>
            </a:r>
            <a:r>
              <a:rPr b="1" lang="en"/>
              <a:t>)</a:t>
            </a:r>
            <a:endParaRPr b="1"/>
          </a:p>
          <a:p>
            <a:pPr indent="0" lvl="0" marL="0" rtl="0" algn="l">
              <a:spcBef>
                <a:spcPts val="1600"/>
              </a:spcBef>
              <a:spcAft>
                <a:spcPts val="1600"/>
              </a:spcAft>
              <a:buNone/>
            </a:pPr>
            <a:r>
              <a:rPr lang="en" sz="1400"/>
              <a:t>Start at root; the distance to </a:t>
            </a:r>
            <a:r>
              <a:rPr lang="en" sz="1400">
                <a:solidFill>
                  <a:schemeClr val="accent2"/>
                </a:solidFill>
              </a:rPr>
              <a:t>(</a:t>
            </a:r>
            <a:r>
              <a:rPr b="1" lang="en" sz="1400">
                <a:solidFill>
                  <a:schemeClr val="accent2"/>
                </a:solidFill>
              </a:rPr>
              <a:t>3</a:t>
            </a:r>
            <a:r>
              <a:rPr lang="en" sz="1400">
                <a:solidFill>
                  <a:schemeClr val="accent2"/>
                </a:solidFill>
              </a:rPr>
              <a:t>, 6) </a:t>
            </a:r>
            <a:r>
              <a:rPr lang="en" sz="1400"/>
              <a:t>from </a:t>
            </a:r>
            <a:r>
              <a:rPr lang="en" sz="1400">
                <a:highlight>
                  <a:srgbClr val="FFFF00"/>
                </a:highlight>
              </a:rPr>
              <a:t>(5, 6) </a:t>
            </a:r>
            <a:r>
              <a:rPr lang="en" sz="1400"/>
              <a:t>is 2. We set this as the </a:t>
            </a:r>
            <a:r>
              <a:rPr lang="en" sz="1400">
                <a:latin typeface="Roboto Mono"/>
                <a:ea typeface="Roboto Mono"/>
                <a:cs typeface="Roboto Mono"/>
                <a:sym typeface="Roboto Mono"/>
              </a:rPr>
              <a:t>globalBest</a:t>
            </a:r>
            <a:r>
              <a:rPr lang="en" sz="1400"/>
              <a:t>. The </a:t>
            </a:r>
            <a:r>
              <a:rPr lang="en" sz="1400">
                <a:solidFill>
                  <a:srgbClr val="0000FF"/>
                </a:solidFill>
              </a:rPr>
              <a:t>x-coordinate</a:t>
            </a:r>
            <a:r>
              <a:rPr lang="en" sz="1400"/>
              <a:t> of </a:t>
            </a:r>
            <a:r>
              <a:rPr lang="en" sz="1400">
                <a:solidFill>
                  <a:schemeClr val="accent2"/>
                </a:solidFill>
              </a:rPr>
              <a:t>(</a:t>
            </a:r>
            <a:r>
              <a:rPr b="1" lang="en" sz="1400">
                <a:solidFill>
                  <a:schemeClr val="accent2"/>
                </a:solidFill>
              </a:rPr>
              <a:t>3</a:t>
            </a:r>
            <a:r>
              <a:rPr lang="en" sz="1400">
                <a:solidFill>
                  <a:schemeClr val="accent2"/>
                </a:solidFill>
              </a:rPr>
              <a:t>, 6)</a:t>
            </a:r>
            <a:r>
              <a:rPr lang="en" sz="1400"/>
              <a:t> is smaller than our root’s </a:t>
            </a:r>
            <a:r>
              <a:rPr lang="en" sz="1400">
                <a:highlight>
                  <a:srgbClr val="FFFF00"/>
                </a:highlight>
              </a:rPr>
              <a:t>(</a:t>
            </a:r>
            <a:r>
              <a:rPr b="1" lang="en" sz="1400">
                <a:highlight>
                  <a:srgbClr val="FFFF00"/>
                </a:highlight>
              </a:rPr>
              <a:t>5</a:t>
            </a:r>
            <a:r>
              <a:rPr lang="en" sz="1400">
                <a:highlight>
                  <a:srgbClr val="FFFF00"/>
                </a:highlight>
              </a:rPr>
              <a:t>,6)</a:t>
            </a:r>
            <a:r>
              <a:rPr lang="en" sz="1400"/>
              <a:t>. So </a:t>
            </a:r>
            <a:r>
              <a:rPr b="1" lang="en" sz="1400" u="sng"/>
              <a:t>goodBranch</a:t>
            </a:r>
            <a:r>
              <a:rPr lang="en" sz="1400"/>
              <a:t> is LEFT. We ALWAYS go to </a:t>
            </a:r>
            <a:r>
              <a:rPr b="1" lang="en" sz="1400" u="sng"/>
              <a:t>goodBranch</a:t>
            </a:r>
            <a:r>
              <a:rPr lang="en" sz="1400"/>
              <a:t>.</a:t>
            </a:r>
            <a:endParaRPr sz="1400"/>
          </a:p>
        </p:txBody>
      </p:sp>
      <p:sp>
        <p:nvSpPr>
          <p:cNvPr id="967" name="Google Shape;967;p55"/>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pic>
        <p:nvPicPr>
          <p:cNvPr id="968" name="Google Shape;968;p55"/>
          <p:cNvPicPr preferRelativeResize="0"/>
          <p:nvPr/>
        </p:nvPicPr>
        <p:blipFill>
          <a:blip r:embed="rId3">
            <a:alphaModFix/>
          </a:blip>
          <a:stretch>
            <a:fillRect/>
          </a:stretch>
        </p:blipFill>
        <p:spPr>
          <a:xfrm>
            <a:off x="311699" y="1015499"/>
            <a:ext cx="3769822" cy="2656926"/>
          </a:xfrm>
          <a:prstGeom prst="rect">
            <a:avLst/>
          </a:prstGeom>
          <a:noFill/>
          <a:ln>
            <a:noFill/>
          </a:ln>
        </p:spPr>
      </p:pic>
      <p:grpSp>
        <p:nvGrpSpPr>
          <p:cNvPr id="969" name="Google Shape;969;p55"/>
          <p:cNvGrpSpPr/>
          <p:nvPr/>
        </p:nvGrpSpPr>
        <p:grpSpPr>
          <a:xfrm>
            <a:off x="4259704" y="906952"/>
            <a:ext cx="4758357" cy="2226105"/>
            <a:chOff x="3451451" y="920688"/>
            <a:chExt cx="5227815" cy="2472900"/>
          </a:xfrm>
        </p:grpSpPr>
        <p:grpSp>
          <p:nvGrpSpPr>
            <p:cNvPr id="970" name="Google Shape;970;p55"/>
            <p:cNvGrpSpPr/>
            <p:nvPr/>
          </p:nvGrpSpPr>
          <p:grpSpPr>
            <a:xfrm>
              <a:off x="4028900" y="920687"/>
              <a:ext cx="4113964" cy="1652526"/>
              <a:chOff x="4028900" y="920688"/>
              <a:chExt cx="4113964" cy="1652526"/>
            </a:xfrm>
          </p:grpSpPr>
          <p:grpSp>
            <p:nvGrpSpPr>
              <p:cNvPr id="971" name="Google Shape;971;p55"/>
              <p:cNvGrpSpPr/>
              <p:nvPr/>
            </p:nvGrpSpPr>
            <p:grpSpPr>
              <a:xfrm>
                <a:off x="4729163" y="920688"/>
                <a:ext cx="2956690" cy="914363"/>
                <a:chOff x="4729163" y="920688"/>
                <a:chExt cx="2956690" cy="914363"/>
              </a:xfrm>
            </p:grpSpPr>
            <p:cxnSp>
              <p:nvCxnSpPr>
                <p:cNvPr id="972" name="Google Shape;972;p55"/>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973" name="Google Shape;973;p55"/>
                <p:cNvCxnSpPr>
                  <a:stCxn id="974" idx="2"/>
                </p:cNvCxnSpPr>
                <p:nvPr/>
              </p:nvCxnSpPr>
              <p:spPr>
                <a:xfrm flipH="1">
                  <a:off x="4825300" y="1469650"/>
                  <a:ext cx="1149900" cy="342300"/>
                </a:xfrm>
                <a:prstGeom prst="straightConnector1">
                  <a:avLst/>
                </a:prstGeom>
                <a:noFill/>
                <a:ln cap="flat" cmpd="sng" w="38100">
                  <a:solidFill>
                    <a:srgbClr val="00FF00"/>
                  </a:solidFill>
                  <a:prstDash val="solid"/>
                  <a:round/>
                  <a:headEnd len="med" w="med" type="none"/>
                  <a:tailEnd len="med" w="med" type="none"/>
                </a:ln>
              </p:spPr>
            </p:cxnSp>
            <p:cxnSp>
              <p:nvCxnSpPr>
                <p:cNvPr id="975" name="Google Shape;975;p55"/>
                <p:cNvCxnSpPr>
                  <a:stCxn id="974"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976" name="Google Shape;976;p55"/>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977" name="Google Shape;977;p55"/>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974" name="Google Shape;974;p55"/>
                <p:cNvSpPr/>
                <p:nvPr/>
              </p:nvSpPr>
              <p:spPr>
                <a:xfrm>
                  <a:off x="5549350" y="1034350"/>
                  <a:ext cx="851700" cy="435300"/>
                </a:xfrm>
                <a:prstGeom prst="roundRect">
                  <a:avLst>
                    <a:gd fmla="val 16667" name="adj"/>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978" name="Google Shape;978;p55"/>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979" name="Google Shape;979;p55"/>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980" name="Google Shape;980;p55"/>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981" name="Google Shape;981;p55"/>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982" name="Google Shape;982;p55"/>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983" name="Google Shape;983;p55"/>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984" name="Google Shape;984;p55"/>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985" name="Google Shape;985;p55"/>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986" name="Google Shape;986;p55"/>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987" name="Google Shape;987;p55"/>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988" name="Google Shape;988;p55"/>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989" name="Google Shape;989;p55"/>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990" name="Google Shape;990;p55"/>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991" name="Google Shape;991;p55"/>
            <p:cNvCxnSpPr/>
            <p:nvPr/>
          </p:nvCxnSpPr>
          <p:spPr>
            <a:xfrm flipH="1">
              <a:off x="3547571" y="304141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992" name="Google Shape;992;p55"/>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993" name="Google Shape;993;p55"/>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994" name="Google Shape;994;p55"/>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995" name="Google Shape;995;p55"/>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996" name="Google Shape;996;p55"/>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997" name="Google Shape;997;p55"/>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998" name="Google Shape;998;p55"/>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999" name="Google Shape;999;p55"/>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000" name="Google Shape;1000;p55"/>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001" name="Google Shape;1001;p55"/>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1002" name="Google Shape;1002;p55"/>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003" name="Google Shape;1003;p55"/>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004" name="Google Shape;1004;p55"/>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005" name="Google Shape;1005;p55"/>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006" name="Google Shape;1006;p55"/>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007" name="Google Shape;1007;p55"/>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1008" name="Google Shape;1008;p55"/>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009" name="Google Shape;1009;p55"/>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010" name="Google Shape;1010;p55"/>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011" name="Google Shape;1011;p55"/>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012" name="Google Shape;1012;p55"/>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013" name="Google Shape;1013;p55"/>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1014" name="Google Shape;1014;p55"/>
          <p:cNvCxnSpPr/>
          <p:nvPr/>
        </p:nvCxnSpPr>
        <p:spPr>
          <a:xfrm rot="10800000">
            <a:off x="6311737" y="3324068"/>
            <a:ext cx="1025067" cy="0"/>
          </a:xfrm>
          <a:prstGeom prst="straightConnector1">
            <a:avLst/>
          </a:prstGeom>
          <a:noFill/>
          <a:ln cap="flat" cmpd="sng" w="28575">
            <a:solidFill>
              <a:srgbClr val="0000FF"/>
            </a:solidFill>
            <a:prstDash val="solid"/>
            <a:round/>
            <a:headEnd len="med" w="med" type="none"/>
            <a:tailEnd len="med" w="med" type="none"/>
          </a:ln>
        </p:spPr>
      </p:cxnSp>
      <p:cxnSp>
        <p:nvCxnSpPr>
          <p:cNvPr id="1015" name="Google Shape;1015;p55"/>
          <p:cNvCxnSpPr/>
          <p:nvPr/>
        </p:nvCxnSpPr>
        <p:spPr>
          <a:xfrm flipH="1">
            <a:off x="6352589" y="3509836"/>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016" name="Google Shape;1016;p55"/>
          <p:cNvCxnSpPr/>
          <p:nvPr/>
        </p:nvCxnSpPr>
        <p:spPr>
          <a:xfrm>
            <a:off x="6824709" y="3509836"/>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017" name="Google Shape;1017;p55"/>
          <p:cNvSpPr txBox="1"/>
          <p:nvPr/>
        </p:nvSpPr>
        <p:spPr>
          <a:xfrm>
            <a:off x="6354395" y="3418905"/>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018" name="Google Shape;1018;p55"/>
          <p:cNvSpPr txBox="1"/>
          <p:nvPr/>
        </p:nvSpPr>
        <p:spPr>
          <a:xfrm>
            <a:off x="7036599" y="3419007"/>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019" name="Google Shape;1019;p55"/>
          <p:cNvSpPr/>
          <p:nvPr/>
        </p:nvSpPr>
        <p:spPr>
          <a:xfrm>
            <a:off x="6440918" y="3119317"/>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cxnSp>
        <p:nvCxnSpPr>
          <p:cNvPr id="1020" name="Google Shape;1020;p55"/>
          <p:cNvCxnSpPr/>
          <p:nvPr/>
        </p:nvCxnSpPr>
        <p:spPr>
          <a:xfrm>
            <a:off x="2240882" y="1052763"/>
            <a:ext cx="0" cy="2743200"/>
          </a:xfrm>
          <a:prstGeom prst="straightConnector1">
            <a:avLst/>
          </a:prstGeom>
          <a:noFill/>
          <a:ln cap="flat" cmpd="sng" w="19050">
            <a:solidFill>
              <a:srgbClr val="FF0000"/>
            </a:solidFill>
            <a:prstDash val="solid"/>
            <a:round/>
            <a:headEnd len="med" w="med" type="none"/>
            <a:tailEnd len="med" w="med" type="none"/>
          </a:ln>
        </p:spPr>
      </p:cxnSp>
      <p:sp>
        <p:nvSpPr>
          <p:cNvPr id="1021" name="Google Shape;1021;p55"/>
          <p:cNvSpPr/>
          <p:nvPr/>
        </p:nvSpPr>
        <p:spPr>
          <a:xfrm>
            <a:off x="1467850" y="20414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56"/>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027" name="Google Shape;1027;p56"/>
          <p:cNvSpPr txBox="1"/>
          <p:nvPr>
            <p:ph idx="1" type="body"/>
          </p:nvPr>
        </p:nvSpPr>
        <p:spPr>
          <a:xfrm>
            <a:off x="173700" y="3752050"/>
            <a:ext cx="8658600" cy="123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rPr lang="en" sz="1400"/>
              <a:t>The distance between </a:t>
            </a:r>
            <a:r>
              <a:rPr lang="en" sz="1400">
                <a:solidFill>
                  <a:schemeClr val="accent2"/>
                </a:solidFill>
              </a:rPr>
              <a:t>(3, 6)</a:t>
            </a:r>
            <a:r>
              <a:rPr lang="en" sz="1400"/>
              <a:t> and </a:t>
            </a:r>
            <a:r>
              <a:rPr lang="en" sz="1400">
                <a:highlight>
                  <a:srgbClr val="FFFF00"/>
                </a:highlight>
              </a:rPr>
              <a:t>(1, 5)</a:t>
            </a:r>
            <a:r>
              <a:rPr lang="en" sz="1400"/>
              <a:t> is 2.2, which is not smaller than our </a:t>
            </a:r>
            <a:r>
              <a:rPr lang="en" sz="1400">
                <a:latin typeface="Roboto Mono"/>
                <a:ea typeface="Roboto Mono"/>
                <a:cs typeface="Roboto Mono"/>
                <a:sym typeface="Roboto Mono"/>
              </a:rPr>
              <a:t>globalBest</a:t>
            </a:r>
            <a:r>
              <a:rPr lang="en" sz="1400"/>
              <a:t>. Now we compare the </a:t>
            </a:r>
            <a:r>
              <a:rPr lang="en" sz="1400">
                <a:solidFill>
                  <a:srgbClr val="FF0000"/>
                </a:solidFill>
              </a:rPr>
              <a:t>y-coordinate</a:t>
            </a:r>
            <a:r>
              <a:rPr lang="en" sz="1400"/>
              <a:t> of </a:t>
            </a:r>
            <a:r>
              <a:rPr lang="en" sz="1400">
                <a:solidFill>
                  <a:schemeClr val="accent2"/>
                </a:solidFill>
              </a:rPr>
              <a:t>(3, </a:t>
            </a:r>
            <a:r>
              <a:rPr b="1" lang="en" sz="1400">
                <a:solidFill>
                  <a:schemeClr val="accent2"/>
                </a:solidFill>
              </a:rPr>
              <a:t>6</a:t>
            </a:r>
            <a:r>
              <a:rPr lang="en" sz="1400">
                <a:solidFill>
                  <a:schemeClr val="accent2"/>
                </a:solidFill>
              </a:rPr>
              <a:t>)</a:t>
            </a:r>
            <a:r>
              <a:rPr lang="en" sz="1400"/>
              <a:t> with </a:t>
            </a:r>
            <a:r>
              <a:rPr lang="en" sz="1400">
                <a:highlight>
                  <a:srgbClr val="FFFF00"/>
                </a:highlight>
              </a:rPr>
              <a:t>(1, </a:t>
            </a:r>
            <a:r>
              <a:rPr b="1" lang="en" sz="1400">
                <a:highlight>
                  <a:srgbClr val="FFFF00"/>
                </a:highlight>
              </a:rPr>
              <a:t>5</a:t>
            </a:r>
            <a:r>
              <a:rPr lang="en" sz="1400">
                <a:highlight>
                  <a:srgbClr val="FFFF00"/>
                </a:highlight>
              </a:rPr>
              <a:t>)</a:t>
            </a:r>
            <a:r>
              <a:rPr lang="en" sz="1400"/>
              <a:t>. Since 6 &gt; 5, our </a:t>
            </a:r>
            <a:r>
              <a:rPr b="1" lang="en" sz="1400" u="sng"/>
              <a:t>goodBranch</a:t>
            </a:r>
            <a:r>
              <a:rPr lang="en" sz="1400"/>
              <a:t> is RIGHT.</a:t>
            </a:r>
            <a:endParaRPr sz="1400"/>
          </a:p>
        </p:txBody>
      </p:sp>
      <p:grpSp>
        <p:nvGrpSpPr>
          <p:cNvPr id="1028" name="Google Shape;1028;p56"/>
          <p:cNvGrpSpPr/>
          <p:nvPr/>
        </p:nvGrpSpPr>
        <p:grpSpPr>
          <a:xfrm>
            <a:off x="4259704" y="906952"/>
            <a:ext cx="4758357" cy="2226105"/>
            <a:chOff x="3451451" y="920688"/>
            <a:chExt cx="5227815" cy="2472900"/>
          </a:xfrm>
        </p:grpSpPr>
        <p:grpSp>
          <p:nvGrpSpPr>
            <p:cNvPr id="1029" name="Google Shape;1029;p56"/>
            <p:cNvGrpSpPr/>
            <p:nvPr/>
          </p:nvGrpSpPr>
          <p:grpSpPr>
            <a:xfrm>
              <a:off x="4028900" y="920687"/>
              <a:ext cx="4113964" cy="1652526"/>
              <a:chOff x="4028900" y="920688"/>
              <a:chExt cx="4113964" cy="1652526"/>
            </a:xfrm>
          </p:grpSpPr>
          <p:grpSp>
            <p:nvGrpSpPr>
              <p:cNvPr id="1030" name="Google Shape;1030;p56"/>
              <p:cNvGrpSpPr/>
              <p:nvPr/>
            </p:nvGrpSpPr>
            <p:grpSpPr>
              <a:xfrm>
                <a:off x="4729163" y="920688"/>
                <a:ext cx="2956690" cy="914363"/>
                <a:chOff x="4729163" y="920688"/>
                <a:chExt cx="2956690" cy="914363"/>
              </a:xfrm>
            </p:grpSpPr>
            <p:cxnSp>
              <p:nvCxnSpPr>
                <p:cNvPr id="1031" name="Google Shape;1031;p56"/>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032" name="Google Shape;1032;p56"/>
                <p:cNvCxnSpPr>
                  <a:stCxn id="1033" idx="2"/>
                </p:cNvCxnSpPr>
                <p:nvPr/>
              </p:nvCxnSpPr>
              <p:spPr>
                <a:xfrm flipH="1">
                  <a:off x="4825300" y="1469650"/>
                  <a:ext cx="1149900" cy="342300"/>
                </a:xfrm>
                <a:prstGeom prst="straightConnector1">
                  <a:avLst/>
                </a:prstGeom>
                <a:noFill/>
                <a:ln cap="flat" cmpd="sng" w="28575">
                  <a:solidFill>
                    <a:srgbClr val="00FF00"/>
                  </a:solidFill>
                  <a:prstDash val="solid"/>
                  <a:round/>
                  <a:headEnd len="med" w="med" type="none"/>
                  <a:tailEnd len="med" w="med" type="none"/>
                </a:ln>
              </p:spPr>
            </p:cxnSp>
            <p:cxnSp>
              <p:nvCxnSpPr>
                <p:cNvPr id="1034" name="Google Shape;1034;p56"/>
                <p:cNvCxnSpPr>
                  <a:stCxn id="1033"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1035" name="Google Shape;1035;p56"/>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036" name="Google Shape;1036;p56"/>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033" name="Google Shape;1033;p56"/>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1037" name="Google Shape;1037;p56"/>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038" name="Google Shape;1038;p56"/>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039" name="Google Shape;1039;p56"/>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040" name="Google Shape;1040;p56"/>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041" name="Google Shape;1041;p56"/>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042" name="Google Shape;1042;p56"/>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1043" name="Google Shape;1043;p56"/>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044" name="Google Shape;1044;p56"/>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045" name="Google Shape;1045;p56"/>
              <p:cNvCxnSpPr/>
              <p:nvPr/>
            </p:nvCxnSpPr>
            <p:spPr>
              <a:xfrm>
                <a:off x="4592482" y="2245826"/>
                <a:ext cx="500100" cy="282600"/>
              </a:xfrm>
              <a:prstGeom prst="straightConnector1">
                <a:avLst/>
              </a:prstGeom>
              <a:noFill/>
              <a:ln cap="flat" cmpd="sng" w="28575">
                <a:solidFill>
                  <a:srgbClr val="00FF00"/>
                </a:solidFill>
                <a:prstDash val="solid"/>
                <a:round/>
                <a:headEnd len="med" w="med" type="none"/>
                <a:tailEnd len="med" w="med" type="none"/>
              </a:ln>
            </p:spPr>
          </p:cxnSp>
          <p:sp>
            <p:nvSpPr>
              <p:cNvPr id="1046" name="Google Shape;1046;p56"/>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047" name="Google Shape;1047;p56"/>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048" name="Google Shape;1048;p56"/>
              <p:cNvSpPr/>
              <p:nvPr/>
            </p:nvSpPr>
            <p:spPr>
              <a:xfrm>
                <a:off x="4170825" y="1812013"/>
                <a:ext cx="851700" cy="435300"/>
              </a:xfrm>
              <a:prstGeom prst="roundRect">
                <a:avLst>
                  <a:gd fmla="val 16667" name="adj"/>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1049" name="Google Shape;1049;p56"/>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050" name="Google Shape;1050;p56"/>
            <p:cNvCxnSpPr/>
            <p:nvPr/>
          </p:nvCxnSpPr>
          <p:spPr>
            <a:xfrm flipH="1">
              <a:off x="3547571" y="304141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051" name="Google Shape;1051;p56"/>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052" name="Google Shape;1052;p56"/>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053" name="Google Shape;1053;p56"/>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054" name="Google Shape;1054;p56"/>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1055" name="Google Shape;1055;p56"/>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056" name="Google Shape;1056;p56"/>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057" name="Google Shape;1057;p56"/>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058" name="Google Shape;1058;p56"/>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059" name="Google Shape;1059;p56"/>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060" name="Google Shape;1060;p56"/>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1061" name="Google Shape;1061;p56"/>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062" name="Google Shape;1062;p56"/>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063" name="Google Shape;1063;p56"/>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064" name="Google Shape;1064;p56"/>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065" name="Google Shape;1065;p56"/>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066" name="Google Shape;1066;p56"/>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1067" name="Google Shape;1067;p56"/>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068" name="Google Shape;1068;p56"/>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069" name="Google Shape;1069;p56"/>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070" name="Google Shape;1070;p56"/>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071" name="Google Shape;1071;p56"/>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072" name="Google Shape;1072;p56"/>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1073" name="Google Shape;1073;p56"/>
          <p:cNvCxnSpPr/>
          <p:nvPr/>
        </p:nvCxnSpPr>
        <p:spPr>
          <a:xfrm rot="10800000">
            <a:off x="6311737" y="3324068"/>
            <a:ext cx="1025067" cy="0"/>
          </a:xfrm>
          <a:prstGeom prst="straightConnector1">
            <a:avLst/>
          </a:prstGeom>
          <a:noFill/>
          <a:ln cap="flat" cmpd="sng" w="28575">
            <a:solidFill>
              <a:srgbClr val="0000FF"/>
            </a:solidFill>
            <a:prstDash val="solid"/>
            <a:round/>
            <a:headEnd len="med" w="med" type="none"/>
            <a:tailEnd len="med" w="med" type="none"/>
          </a:ln>
        </p:spPr>
      </p:cxnSp>
      <p:cxnSp>
        <p:nvCxnSpPr>
          <p:cNvPr id="1074" name="Google Shape;1074;p56"/>
          <p:cNvCxnSpPr/>
          <p:nvPr/>
        </p:nvCxnSpPr>
        <p:spPr>
          <a:xfrm flipH="1">
            <a:off x="6352589" y="3509836"/>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075" name="Google Shape;1075;p56"/>
          <p:cNvCxnSpPr/>
          <p:nvPr/>
        </p:nvCxnSpPr>
        <p:spPr>
          <a:xfrm>
            <a:off x="6824709" y="3509836"/>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076" name="Google Shape;1076;p56"/>
          <p:cNvSpPr txBox="1"/>
          <p:nvPr/>
        </p:nvSpPr>
        <p:spPr>
          <a:xfrm>
            <a:off x="6354395" y="3418905"/>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077" name="Google Shape;1077;p56"/>
          <p:cNvSpPr txBox="1"/>
          <p:nvPr/>
        </p:nvSpPr>
        <p:spPr>
          <a:xfrm>
            <a:off x="7036599" y="3419007"/>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078" name="Google Shape;1078;p56"/>
          <p:cNvSpPr/>
          <p:nvPr/>
        </p:nvSpPr>
        <p:spPr>
          <a:xfrm>
            <a:off x="6440918" y="3119317"/>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pic>
        <p:nvPicPr>
          <p:cNvPr id="1079" name="Google Shape;1079;p56"/>
          <p:cNvPicPr preferRelativeResize="0"/>
          <p:nvPr/>
        </p:nvPicPr>
        <p:blipFill>
          <a:blip r:embed="rId3">
            <a:alphaModFix/>
          </a:blip>
          <a:stretch>
            <a:fillRect/>
          </a:stretch>
        </p:blipFill>
        <p:spPr>
          <a:xfrm>
            <a:off x="311739" y="1012225"/>
            <a:ext cx="3656481" cy="2739816"/>
          </a:xfrm>
          <a:prstGeom prst="rect">
            <a:avLst/>
          </a:prstGeom>
          <a:noFill/>
          <a:ln>
            <a:noFill/>
          </a:ln>
        </p:spPr>
      </p:pic>
      <p:sp>
        <p:nvSpPr>
          <p:cNvPr id="1080" name="Google Shape;1080;p56"/>
          <p:cNvSpPr/>
          <p:nvPr/>
        </p:nvSpPr>
        <p:spPr>
          <a:xfrm>
            <a:off x="1448075" y="20790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6"/>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cxnSp>
        <p:nvCxnSpPr>
          <p:cNvPr id="1082" name="Google Shape;1082;p56"/>
          <p:cNvCxnSpPr/>
          <p:nvPr/>
        </p:nvCxnSpPr>
        <p:spPr>
          <a:xfrm>
            <a:off x="2188243" y="1052763"/>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1083" name="Google Shape;1083;p56"/>
          <p:cNvCxnSpPr>
            <a:stCxn id="1079" idx="1"/>
          </p:cNvCxnSpPr>
          <p:nvPr/>
        </p:nvCxnSpPr>
        <p:spPr>
          <a:xfrm flipH="1" rot="10800000">
            <a:off x="311739" y="2362333"/>
            <a:ext cx="1898100" cy="19800"/>
          </a:xfrm>
          <a:prstGeom prst="straightConnector1">
            <a:avLst/>
          </a:prstGeom>
          <a:noFill/>
          <a:ln cap="flat" cmpd="sng" w="28575">
            <a:solidFill>
              <a:srgbClr val="0000FF"/>
            </a:solidFill>
            <a:prstDash val="solid"/>
            <a:round/>
            <a:headEnd len="med" w="med" type="none"/>
            <a:tailEnd len="med" w="med"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7" name="Shape 1087"/>
        <p:cNvGrpSpPr/>
        <p:nvPr/>
      </p:nvGrpSpPr>
      <p:grpSpPr>
        <a:xfrm>
          <a:off x="0" y="0"/>
          <a:ext cx="0" cy="0"/>
          <a:chOff x="0" y="0"/>
          <a:chExt cx="0" cy="0"/>
        </a:xfrm>
      </p:grpSpPr>
      <p:sp>
        <p:nvSpPr>
          <p:cNvPr id="1088" name="Google Shape;1088;p57"/>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089" name="Google Shape;1089;p57"/>
          <p:cNvSpPr txBox="1"/>
          <p:nvPr>
            <p:ph idx="1" type="body"/>
          </p:nvPr>
        </p:nvSpPr>
        <p:spPr>
          <a:xfrm>
            <a:off x="173650" y="3794675"/>
            <a:ext cx="7386600" cy="123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Distance between </a:t>
            </a:r>
            <a:r>
              <a:rPr lang="en" sz="1400">
                <a:solidFill>
                  <a:schemeClr val="accent2"/>
                </a:solidFill>
              </a:rPr>
              <a:t>(3, 6)</a:t>
            </a:r>
            <a:r>
              <a:rPr lang="en" sz="1400"/>
              <a:t> and </a:t>
            </a:r>
            <a:r>
              <a:rPr lang="en" sz="1400">
                <a:highlight>
                  <a:srgbClr val="FFFF00"/>
                </a:highlight>
              </a:rPr>
              <a:t>(4, 9)</a:t>
            </a:r>
            <a:r>
              <a:rPr lang="en" sz="1400"/>
              <a:t> is 3.16, which is not less than </a:t>
            </a:r>
            <a:r>
              <a:rPr lang="en" sz="1400">
                <a:solidFill>
                  <a:srgbClr val="000000"/>
                </a:solidFill>
                <a:latin typeface="Roboto Mono"/>
                <a:ea typeface="Roboto Mono"/>
                <a:cs typeface="Roboto Mono"/>
                <a:sym typeface="Roboto Mono"/>
              </a:rPr>
              <a:t>globalBest</a:t>
            </a:r>
            <a:r>
              <a:rPr lang="en" sz="1400"/>
              <a:t>. Now we compare the </a:t>
            </a:r>
            <a:r>
              <a:rPr lang="en" sz="1400">
                <a:solidFill>
                  <a:srgbClr val="0000FF"/>
                </a:solidFill>
              </a:rPr>
              <a:t>x-coordinate</a:t>
            </a:r>
            <a:r>
              <a:rPr lang="en" sz="1400"/>
              <a:t> of </a:t>
            </a:r>
            <a:r>
              <a:rPr lang="en" sz="1400">
                <a:solidFill>
                  <a:schemeClr val="accent2"/>
                </a:solidFill>
              </a:rPr>
              <a:t>(</a:t>
            </a:r>
            <a:r>
              <a:rPr b="1" lang="en" sz="1400">
                <a:solidFill>
                  <a:schemeClr val="accent2"/>
                </a:solidFill>
              </a:rPr>
              <a:t>3</a:t>
            </a:r>
            <a:r>
              <a:rPr lang="en" sz="1400">
                <a:solidFill>
                  <a:schemeClr val="accent2"/>
                </a:solidFill>
              </a:rPr>
              <a:t>, 6)</a:t>
            </a:r>
            <a:r>
              <a:rPr lang="en" sz="1400"/>
              <a:t> with </a:t>
            </a:r>
            <a:r>
              <a:rPr lang="en" sz="1400">
                <a:highlight>
                  <a:srgbClr val="FFFF00"/>
                </a:highlight>
              </a:rPr>
              <a:t>(</a:t>
            </a:r>
            <a:r>
              <a:rPr b="1" lang="en" sz="1400">
                <a:highlight>
                  <a:srgbClr val="FFFF00"/>
                </a:highlight>
              </a:rPr>
              <a:t>4</a:t>
            </a:r>
            <a:r>
              <a:rPr lang="en" sz="1400">
                <a:highlight>
                  <a:srgbClr val="FFFF00"/>
                </a:highlight>
              </a:rPr>
              <a:t>, 9)</a:t>
            </a:r>
            <a:r>
              <a:rPr lang="en" sz="1400"/>
              <a:t>. Since 3 &lt; 4, we traverse the left side. </a:t>
            </a:r>
            <a:endParaRPr sz="1400"/>
          </a:p>
        </p:txBody>
      </p:sp>
      <p:grpSp>
        <p:nvGrpSpPr>
          <p:cNvPr id="1090" name="Google Shape;1090;p57"/>
          <p:cNvGrpSpPr/>
          <p:nvPr/>
        </p:nvGrpSpPr>
        <p:grpSpPr>
          <a:xfrm>
            <a:off x="4259704" y="906952"/>
            <a:ext cx="4758357" cy="2874024"/>
            <a:chOff x="3451451" y="920688"/>
            <a:chExt cx="5227815" cy="3192651"/>
          </a:xfrm>
        </p:grpSpPr>
        <p:grpSp>
          <p:nvGrpSpPr>
            <p:cNvPr id="1091" name="Google Shape;1091;p57"/>
            <p:cNvGrpSpPr/>
            <p:nvPr/>
          </p:nvGrpSpPr>
          <p:grpSpPr>
            <a:xfrm>
              <a:off x="3451451" y="920688"/>
              <a:ext cx="5227815" cy="2472900"/>
              <a:chOff x="3451451" y="920688"/>
              <a:chExt cx="5227815" cy="2472900"/>
            </a:xfrm>
          </p:grpSpPr>
          <p:grpSp>
            <p:nvGrpSpPr>
              <p:cNvPr id="1092" name="Google Shape;1092;p57"/>
              <p:cNvGrpSpPr/>
              <p:nvPr/>
            </p:nvGrpSpPr>
            <p:grpSpPr>
              <a:xfrm>
                <a:off x="4028900" y="920687"/>
                <a:ext cx="4113964" cy="1652526"/>
                <a:chOff x="4028900" y="920688"/>
                <a:chExt cx="4113964" cy="1652526"/>
              </a:xfrm>
            </p:grpSpPr>
            <p:grpSp>
              <p:nvGrpSpPr>
                <p:cNvPr id="1093" name="Google Shape;1093;p57"/>
                <p:cNvGrpSpPr/>
                <p:nvPr/>
              </p:nvGrpSpPr>
              <p:grpSpPr>
                <a:xfrm>
                  <a:off x="4729163" y="920688"/>
                  <a:ext cx="2956690" cy="914363"/>
                  <a:chOff x="4729163" y="920688"/>
                  <a:chExt cx="2956690" cy="914363"/>
                </a:xfrm>
              </p:grpSpPr>
              <p:cxnSp>
                <p:nvCxnSpPr>
                  <p:cNvPr id="1094" name="Google Shape;1094;p57"/>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095" name="Google Shape;1095;p57"/>
                  <p:cNvCxnSpPr>
                    <a:stCxn id="1096"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1097" name="Google Shape;1097;p57"/>
                  <p:cNvCxnSpPr>
                    <a:stCxn id="1096"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1098" name="Google Shape;1098;p57"/>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099" name="Google Shape;1099;p57"/>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096" name="Google Shape;1096;p57"/>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1100" name="Google Shape;1100;p57"/>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101" name="Google Shape;1101;p57"/>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102" name="Google Shape;1102;p57"/>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103" name="Google Shape;1103;p57"/>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104" name="Google Shape;1104;p57"/>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105" name="Google Shape;1105;p57"/>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1106" name="Google Shape;1106;p57"/>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107" name="Google Shape;1107;p57"/>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108" name="Google Shape;1108;p57"/>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109" name="Google Shape;1109;p57"/>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110" name="Google Shape;1110;p57"/>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111" name="Google Shape;1111;p57"/>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1112" name="Google Shape;1112;p57"/>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113" name="Google Shape;1113;p57"/>
              <p:cNvCxnSpPr/>
              <p:nvPr/>
            </p:nvCxnSpPr>
            <p:spPr>
              <a:xfrm flipH="1">
                <a:off x="3547571" y="304141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114" name="Google Shape;1114;p57"/>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115" name="Google Shape;1115;p57"/>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116" name="Google Shape;1116;p57"/>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117" name="Google Shape;1117;p57"/>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1118" name="Google Shape;1118;p57"/>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119" name="Google Shape;1119;p57"/>
              <p:cNvCxnSpPr/>
              <p:nvPr/>
            </p:nvCxnSpPr>
            <p:spPr>
              <a:xfrm flipH="1">
                <a:off x="4592196" y="3041663"/>
                <a:ext cx="518700" cy="301200"/>
              </a:xfrm>
              <a:prstGeom prst="straightConnector1">
                <a:avLst/>
              </a:prstGeom>
              <a:noFill/>
              <a:ln cap="flat" cmpd="sng" w="38100">
                <a:solidFill>
                  <a:srgbClr val="00FF00"/>
                </a:solidFill>
                <a:prstDash val="solid"/>
                <a:round/>
                <a:headEnd len="med" w="med" type="none"/>
                <a:tailEnd len="med" w="med" type="none"/>
              </a:ln>
            </p:spPr>
          </p:cxnSp>
          <p:cxnSp>
            <p:nvCxnSpPr>
              <p:cNvPr id="1120" name="Google Shape;1120;p57"/>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121" name="Google Shape;1121;p57"/>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122" name="Google Shape;1122;p57"/>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123" name="Google Shape;1123;p57"/>
              <p:cNvSpPr/>
              <p:nvPr/>
            </p:nvSpPr>
            <p:spPr>
              <a:xfrm>
                <a:off x="4688163" y="2606375"/>
                <a:ext cx="851700" cy="435300"/>
              </a:xfrm>
              <a:prstGeom prst="roundRect">
                <a:avLst>
                  <a:gd fmla="val 16667" name="adj"/>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1124" name="Google Shape;1124;p57"/>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125" name="Google Shape;1125;p57"/>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126" name="Google Shape;1126;p57"/>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127" name="Google Shape;1127;p57"/>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128" name="Google Shape;1128;p57"/>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129" name="Google Shape;1129;p57"/>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1130" name="Google Shape;1130;p57"/>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131" name="Google Shape;1131;p57"/>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132" name="Google Shape;1132;p57"/>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133" name="Google Shape;1133;p57"/>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134" name="Google Shape;1134;p57"/>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135" name="Google Shape;1135;p57"/>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1136" name="Google Shape;1136;p57"/>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137" name="Google Shape;1137;p57"/>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138" name="Google Shape;1138;p57"/>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139" name="Google Shape;1139;p57"/>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140" name="Google Shape;1140;p57"/>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141" name="Google Shape;1141;p57"/>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pic>
        <p:nvPicPr>
          <p:cNvPr id="1142" name="Google Shape;1142;p57"/>
          <p:cNvPicPr preferRelativeResize="0"/>
          <p:nvPr/>
        </p:nvPicPr>
        <p:blipFill>
          <a:blip r:embed="rId3">
            <a:alphaModFix/>
          </a:blip>
          <a:stretch>
            <a:fillRect/>
          </a:stretch>
        </p:blipFill>
        <p:spPr>
          <a:xfrm>
            <a:off x="311681" y="922386"/>
            <a:ext cx="3534135" cy="2874040"/>
          </a:xfrm>
          <a:prstGeom prst="rect">
            <a:avLst/>
          </a:prstGeom>
          <a:noFill/>
          <a:ln>
            <a:noFill/>
          </a:ln>
        </p:spPr>
      </p:pic>
      <p:sp>
        <p:nvSpPr>
          <p:cNvPr id="1143" name="Google Shape;1143;p57"/>
          <p:cNvSpPr/>
          <p:nvPr/>
        </p:nvSpPr>
        <p:spPr>
          <a:xfrm>
            <a:off x="1448075" y="2002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7"/>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cxnSp>
        <p:nvCxnSpPr>
          <p:cNvPr id="1145" name="Google Shape;1145;p57"/>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1146" name="Google Shape;1146;p57"/>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1147" name="Google Shape;1147;p57"/>
          <p:cNvCxnSpPr/>
          <p:nvPr/>
        </p:nvCxnSpPr>
        <p:spPr>
          <a:xfrm>
            <a:off x="2128086" y="1052763"/>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1148" name="Google Shape;1148;p57"/>
          <p:cNvCxnSpPr/>
          <p:nvPr/>
        </p:nvCxnSpPr>
        <p:spPr>
          <a:xfrm flipH="1" rot="10800000">
            <a:off x="251581" y="2362333"/>
            <a:ext cx="1898100" cy="19800"/>
          </a:xfrm>
          <a:prstGeom prst="straightConnector1">
            <a:avLst/>
          </a:prstGeom>
          <a:noFill/>
          <a:ln cap="flat" cmpd="sng" w="28575">
            <a:solidFill>
              <a:srgbClr val="0000FF"/>
            </a:solidFill>
            <a:prstDash val="solid"/>
            <a:round/>
            <a:headEnd len="med" w="med" type="none"/>
            <a:tailEnd len="med" w="med" type="none"/>
          </a:ln>
        </p:spPr>
      </p:cxnSp>
      <p:cxnSp>
        <p:nvCxnSpPr>
          <p:cNvPr id="1149" name="Google Shape;1149;p57"/>
          <p:cNvCxnSpPr/>
          <p:nvPr/>
        </p:nvCxnSpPr>
        <p:spPr>
          <a:xfrm flipH="1" rot="-53294">
            <a:off x="1752492" y="1007571"/>
            <a:ext cx="38705" cy="1354407"/>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3" name="Shape 1153"/>
        <p:cNvGrpSpPr/>
        <p:nvPr/>
      </p:nvGrpSpPr>
      <p:grpSpPr>
        <a:xfrm>
          <a:off x="0" y="0"/>
          <a:ext cx="0" cy="0"/>
          <a:chOff x="0" y="0"/>
          <a:chExt cx="0" cy="0"/>
        </a:xfrm>
      </p:grpSpPr>
      <p:sp>
        <p:nvSpPr>
          <p:cNvPr id="1154" name="Google Shape;1154;p58"/>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155" name="Google Shape;1155;p58"/>
          <p:cNvSpPr txBox="1"/>
          <p:nvPr>
            <p:ph idx="1" type="body"/>
          </p:nvPr>
        </p:nvSpPr>
        <p:spPr>
          <a:xfrm>
            <a:off x="173650" y="3794675"/>
            <a:ext cx="7386600" cy="123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Since the left child is null, we go back up to (4, 9).</a:t>
            </a:r>
            <a:endParaRPr sz="1400"/>
          </a:p>
        </p:txBody>
      </p:sp>
      <p:grpSp>
        <p:nvGrpSpPr>
          <p:cNvPr id="1156" name="Google Shape;1156;p58"/>
          <p:cNvGrpSpPr/>
          <p:nvPr/>
        </p:nvGrpSpPr>
        <p:grpSpPr>
          <a:xfrm>
            <a:off x="4259704" y="906952"/>
            <a:ext cx="4758357" cy="2874024"/>
            <a:chOff x="3451451" y="920688"/>
            <a:chExt cx="5227815" cy="3192651"/>
          </a:xfrm>
        </p:grpSpPr>
        <p:grpSp>
          <p:nvGrpSpPr>
            <p:cNvPr id="1157" name="Google Shape;1157;p58"/>
            <p:cNvGrpSpPr/>
            <p:nvPr/>
          </p:nvGrpSpPr>
          <p:grpSpPr>
            <a:xfrm>
              <a:off x="3451451" y="920688"/>
              <a:ext cx="5227815" cy="2472900"/>
              <a:chOff x="3451451" y="920688"/>
              <a:chExt cx="5227815" cy="2472900"/>
            </a:xfrm>
          </p:grpSpPr>
          <p:grpSp>
            <p:nvGrpSpPr>
              <p:cNvPr id="1158" name="Google Shape;1158;p58"/>
              <p:cNvGrpSpPr/>
              <p:nvPr/>
            </p:nvGrpSpPr>
            <p:grpSpPr>
              <a:xfrm>
                <a:off x="4028900" y="920687"/>
                <a:ext cx="4113964" cy="1652526"/>
                <a:chOff x="4028900" y="920688"/>
                <a:chExt cx="4113964" cy="1652526"/>
              </a:xfrm>
            </p:grpSpPr>
            <p:grpSp>
              <p:nvGrpSpPr>
                <p:cNvPr id="1159" name="Google Shape;1159;p58"/>
                <p:cNvGrpSpPr/>
                <p:nvPr/>
              </p:nvGrpSpPr>
              <p:grpSpPr>
                <a:xfrm>
                  <a:off x="4729163" y="920688"/>
                  <a:ext cx="2956690" cy="914363"/>
                  <a:chOff x="4729163" y="920688"/>
                  <a:chExt cx="2956690" cy="914363"/>
                </a:xfrm>
              </p:grpSpPr>
              <p:cxnSp>
                <p:nvCxnSpPr>
                  <p:cNvPr id="1160" name="Google Shape;1160;p58"/>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161" name="Google Shape;1161;p58"/>
                  <p:cNvCxnSpPr>
                    <a:stCxn id="1162"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1163" name="Google Shape;1163;p58"/>
                  <p:cNvCxnSpPr>
                    <a:stCxn id="1162"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1164" name="Google Shape;1164;p58"/>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165" name="Google Shape;1165;p58"/>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162" name="Google Shape;1162;p58"/>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1166" name="Google Shape;1166;p58"/>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167" name="Google Shape;1167;p58"/>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168" name="Google Shape;1168;p58"/>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169" name="Google Shape;1169;p58"/>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170" name="Google Shape;1170;p58"/>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171" name="Google Shape;1171;p58"/>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1172" name="Google Shape;1172;p58"/>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173" name="Google Shape;1173;p58"/>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174" name="Google Shape;1174;p58"/>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175" name="Google Shape;1175;p58"/>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176" name="Google Shape;1176;p58"/>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177" name="Google Shape;1177;p58"/>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1178" name="Google Shape;1178;p58"/>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179" name="Google Shape;1179;p58"/>
              <p:cNvCxnSpPr/>
              <p:nvPr/>
            </p:nvCxnSpPr>
            <p:spPr>
              <a:xfrm flipH="1">
                <a:off x="3547571" y="304141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180" name="Google Shape;1180;p58"/>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181" name="Google Shape;1181;p58"/>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182" name="Google Shape;1182;p58"/>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183" name="Google Shape;1183;p58"/>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1184" name="Google Shape;1184;p58"/>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185" name="Google Shape;1185;p58"/>
              <p:cNvCxnSpPr/>
              <p:nvPr/>
            </p:nvCxnSpPr>
            <p:spPr>
              <a:xfrm flipH="1">
                <a:off x="4592196" y="3041663"/>
                <a:ext cx="518700" cy="301200"/>
              </a:xfrm>
              <a:prstGeom prst="straightConnector1">
                <a:avLst/>
              </a:prstGeom>
              <a:noFill/>
              <a:ln cap="flat" cmpd="sng" w="9525">
                <a:solidFill>
                  <a:srgbClr val="000000"/>
                </a:solidFill>
                <a:prstDash val="solid"/>
                <a:round/>
                <a:headEnd len="med" w="med" type="none"/>
                <a:tailEnd len="med" w="med" type="none"/>
              </a:ln>
            </p:spPr>
          </p:cxnSp>
          <p:cxnSp>
            <p:nvCxnSpPr>
              <p:cNvPr id="1186" name="Google Shape;1186;p58"/>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187" name="Google Shape;1187;p58"/>
              <p:cNvSpPr txBox="1"/>
              <p:nvPr/>
            </p:nvSpPr>
            <p:spPr>
              <a:xfrm>
                <a:off x="4579796" y="2930294"/>
                <a:ext cx="3363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188" name="Google Shape;1188;p58"/>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189" name="Google Shape;1189;p58"/>
              <p:cNvSpPr/>
              <p:nvPr/>
            </p:nvSpPr>
            <p:spPr>
              <a:xfrm>
                <a:off x="4688163" y="2606375"/>
                <a:ext cx="851700" cy="435300"/>
              </a:xfrm>
              <a:prstGeom prst="roundRect">
                <a:avLst>
                  <a:gd fmla="val 16667" name="adj"/>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1190" name="Google Shape;1190;p58"/>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191" name="Google Shape;1191;p58"/>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192" name="Google Shape;1192;p58"/>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193" name="Google Shape;1193;p58"/>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194" name="Google Shape;1194;p58"/>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195" name="Google Shape;1195;p58"/>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1196" name="Google Shape;1196;p58"/>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197" name="Google Shape;1197;p58"/>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198" name="Google Shape;1198;p58"/>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199" name="Google Shape;1199;p58"/>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200" name="Google Shape;1200;p58"/>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201" name="Google Shape;1201;p58"/>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1202" name="Google Shape;1202;p58"/>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203" name="Google Shape;1203;p58"/>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204" name="Google Shape;1204;p58"/>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205" name="Google Shape;1205;p58"/>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206" name="Google Shape;1206;p58"/>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207" name="Google Shape;1207;p58"/>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pic>
        <p:nvPicPr>
          <p:cNvPr id="1208" name="Google Shape;1208;p58"/>
          <p:cNvPicPr preferRelativeResize="0"/>
          <p:nvPr/>
        </p:nvPicPr>
        <p:blipFill>
          <a:blip r:embed="rId3">
            <a:alphaModFix/>
          </a:blip>
          <a:stretch>
            <a:fillRect/>
          </a:stretch>
        </p:blipFill>
        <p:spPr>
          <a:xfrm>
            <a:off x="311681" y="922386"/>
            <a:ext cx="3534135" cy="2874040"/>
          </a:xfrm>
          <a:prstGeom prst="rect">
            <a:avLst/>
          </a:prstGeom>
          <a:noFill/>
          <a:ln>
            <a:noFill/>
          </a:ln>
        </p:spPr>
      </p:pic>
      <p:pic>
        <p:nvPicPr>
          <p:cNvPr id="1209" name="Google Shape;1209;p58"/>
          <p:cNvPicPr preferRelativeResize="0"/>
          <p:nvPr/>
        </p:nvPicPr>
        <p:blipFill>
          <a:blip r:embed="rId4">
            <a:alphaModFix/>
          </a:blip>
          <a:stretch>
            <a:fillRect/>
          </a:stretch>
        </p:blipFill>
        <p:spPr>
          <a:xfrm>
            <a:off x="5269977" y="3029094"/>
            <a:ext cx="439051" cy="435300"/>
          </a:xfrm>
          <a:prstGeom prst="rect">
            <a:avLst/>
          </a:prstGeom>
          <a:noFill/>
          <a:ln>
            <a:noFill/>
          </a:ln>
        </p:spPr>
      </p:pic>
      <p:sp>
        <p:nvSpPr>
          <p:cNvPr id="1210" name="Google Shape;1210;p58"/>
          <p:cNvSpPr/>
          <p:nvPr/>
        </p:nvSpPr>
        <p:spPr>
          <a:xfrm>
            <a:off x="1448075" y="2002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1" name="Google Shape;1211;p58"/>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1212" name="Google Shape;1212;p58"/>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1213" name="Google Shape;1213;p58"/>
          <p:cNvCxnSpPr/>
          <p:nvPr/>
        </p:nvCxnSpPr>
        <p:spPr>
          <a:xfrm>
            <a:off x="2128086" y="1052763"/>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1214" name="Google Shape;1214;p58"/>
          <p:cNvCxnSpPr/>
          <p:nvPr/>
        </p:nvCxnSpPr>
        <p:spPr>
          <a:xfrm flipH="1" rot="10800000">
            <a:off x="251581" y="2362333"/>
            <a:ext cx="1898100" cy="19800"/>
          </a:xfrm>
          <a:prstGeom prst="straightConnector1">
            <a:avLst/>
          </a:prstGeom>
          <a:noFill/>
          <a:ln cap="flat" cmpd="sng" w="28575">
            <a:solidFill>
              <a:srgbClr val="0000FF"/>
            </a:solidFill>
            <a:prstDash val="solid"/>
            <a:round/>
            <a:headEnd len="med" w="med" type="none"/>
            <a:tailEnd len="med" w="med" type="none"/>
          </a:ln>
        </p:spPr>
      </p:cxnSp>
      <p:cxnSp>
        <p:nvCxnSpPr>
          <p:cNvPr id="1215" name="Google Shape;1215;p58"/>
          <p:cNvCxnSpPr/>
          <p:nvPr/>
        </p:nvCxnSpPr>
        <p:spPr>
          <a:xfrm flipH="1" rot="-53294">
            <a:off x="1752492" y="1007571"/>
            <a:ext cx="38705" cy="1354407"/>
          </a:xfrm>
          <a:prstGeom prst="straightConnector1">
            <a:avLst/>
          </a:prstGeom>
          <a:noFill/>
          <a:ln cap="flat" cmpd="sng" w="19050">
            <a:solidFill>
              <a:srgbClr val="FF0000"/>
            </a:solidFill>
            <a:prstDash val="solid"/>
            <a:round/>
            <a:headEnd len="med" w="med" type="none"/>
            <a:tailEnd len="med" w="med" type="none"/>
          </a:ln>
        </p:spPr>
      </p:cxnSp>
      <p:sp>
        <p:nvSpPr>
          <p:cNvPr id="1216" name="Google Shape;1216;p58"/>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cxnSp>
        <p:nvCxnSpPr>
          <p:cNvPr id="1217" name="Google Shape;1217;p58"/>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1" name="Shape 1221"/>
        <p:cNvGrpSpPr/>
        <p:nvPr/>
      </p:nvGrpSpPr>
      <p:grpSpPr>
        <a:xfrm>
          <a:off x="0" y="0"/>
          <a:ext cx="0" cy="0"/>
          <a:chOff x="0" y="0"/>
          <a:chExt cx="0" cy="0"/>
        </a:xfrm>
      </p:grpSpPr>
      <p:sp>
        <p:nvSpPr>
          <p:cNvPr id="1222" name="Google Shape;1222;p59"/>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223" name="Google Shape;1223;p59"/>
          <p:cNvSpPr txBox="1"/>
          <p:nvPr>
            <p:ph idx="1" type="body"/>
          </p:nvPr>
        </p:nvSpPr>
        <p:spPr>
          <a:xfrm>
            <a:off x="173650" y="3794675"/>
            <a:ext cx="83175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400"/>
              <a:t>Could the right child of (4,9) (</a:t>
            </a:r>
            <a:r>
              <a:rPr b="1" lang="en" sz="1400" u="sng"/>
              <a:t>badBranch</a:t>
            </a:r>
            <a:r>
              <a:rPr lang="en" sz="1400"/>
              <a:t>) give us a better distance? To find out, we drop a </a:t>
            </a:r>
            <a:r>
              <a:rPr lang="en" sz="1400">
                <a:solidFill>
                  <a:schemeClr val="accent1"/>
                </a:solidFill>
              </a:rPr>
              <a:t>perpendicular line</a:t>
            </a:r>
            <a:r>
              <a:rPr lang="en" sz="1400"/>
              <a:t> on the grid from </a:t>
            </a:r>
            <a:r>
              <a:rPr lang="en" sz="1400">
                <a:solidFill>
                  <a:schemeClr val="accent2"/>
                </a:solidFill>
              </a:rPr>
              <a:t>(3, 6) </a:t>
            </a:r>
            <a:r>
              <a:rPr lang="en" sz="1400"/>
              <a:t>until it hits the box containing </a:t>
            </a:r>
            <a:r>
              <a:rPr lang="en" sz="1400">
                <a:highlight>
                  <a:srgbClr val="FFFF00"/>
                </a:highlight>
              </a:rPr>
              <a:t>(4, 9)</a:t>
            </a:r>
            <a:r>
              <a:rPr lang="en" sz="1400"/>
              <a:t>, which gets us to the point (4, 6). The distance between </a:t>
            </a:r>
            <a:r>
              <a:rPr lang="en" sz="1400">
                <a:solidFill>
                  <a:schemeClr val="accent2"/>
                </a:solidFill>
              </a:rPr>
              <a:t>(3, 6)</a:t>
            </a:r>
            <a:r>
              <a:rPr b="1" lang="en" sz="1400">
                <a:solidFill>
                  <a:schemeClr val="accent2"/>
                </a:solidFill>
              </a:rPr>
              <a:t> </a:t>
            </a:r>
            <a:r>
              <a:rPr lang="en" sz="1400"/>
              <a:t>and (4, 6)</a:t>
            </a:r>
            <a:r>
              <a:rPr b="1" lang="en" sz="1400"/>
              <a:t> </a:t>
            </a:r>
            <a:r>
              <a:rPr lang="en" sz="1400"/>
              <a:t>is 1, which is better than </a:t>
            </a:r>
            <a:r>
              <a:rPr lang="en" sz="1400">
                <a:latin typeface="Roboto Mono"/>
                <a:ea typeface="Roboto Mono"/>
                <a:cs typeface="Roboto Mono"/>
                <a:sym typeface="Roboto Mono"/>
              </a:rPr>
              <a:t>globalBest.</a:t>
            </a:r>
            <a:r>
              <a:rPr lang="en" sz="1400"/>
              <a:t> We traverse this right child of (4, 9), hoping to get a smaller distance.</a:t>
            </a:r>
            <a:endParaRPr sz="1400">
              <a:solidFill>
                <a:srgbClr val="000000"/>
              </a:solidFill>
            </a:endParaRPr>
          </a:p>
        </p:txBody>
      </p:sp>
      <p:grpSp>
        <p:nvGrpSpPr>
          <p:cNvPr id="1224" name="Google Shape;1224;p59"/>
          <p:cNvGrpSpPr/>
          <p:nvPr/>
        </p:nvGrpSpPr>
        <p:grpSpPr>
          <a:xfrm>
            <a:off x="4259704" y="906952"/>
            <a:ext cx="4758357" cy="2226105"/>
            <a:chOff x="3451451" y="920688"/>
            <a:chExt cx="5227815" cy="2472900"/>
          </a:xfrm>
        </p:grpSpPr>
        <p:grpSp>
          <p:nvGrpSpPr>
            <p:cNvPr id="1225" name="Google Shape;1225;p59"/>
            <p:cNvGrpSpPr/>
            <p:nvPr/>
          </p:nvGrpSpPr>
          <p:grpSpPr>
            <a:xfrm>
              <a:off x="4028900" y="920687"/>
              <a:ext cx="4113964" cy="1652526"/>
              <a:chOff x="4028900" y="920688"/>
              <a:chExt cx="4113964" cy="1652526"/>
            </a:xfrm>
          </p:grpSpPr>
          <p:grpSp>
            <p:nvGrpSpPr>
              <p:cNvPr id="1226" name="Google Shape;1226;p59"/>
              <p:cNvGrpSpPr/>
              <p:nvPr/>
            </p:nvGrpSpPr>
            <p:grpSpPr>
              <a:xfrm>
                <a:off x="4729163" y="920688"/>
                <a:ext cx="2956690" cy="914363"/>
                <a:chOff x="4729163" y="920688"/>
                <a:chExt cx="2956690" cy="914363"/>
              </a:xfrm>
            </p:grpSpPr>
            <p:cxnSp>
              <p:nvCxnSpPr>
                <p:cNvPr id="1227" name="Google Shape;1227;p59"/>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228" name="Google Shape;1228;p59"/>
                <p:cNvCxnSpPr>
                  <a:stCxn id="1229"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1230" name="Google Shape;1230;p59"/>
                <p:cNvCxnSpPr>
                  <a:stCxn id="1229"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1231" name="Google Shape;1231;p59"/>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232" name="Google Shape;1232;p59"/>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229" name="Google Shape;1229;p59"/>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1233" name="Google Shape;1233;p59"/>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234" name="Google Shape;1234;p59"/>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235" name="Google Shape;1235;p59"/>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236" name="Google Shape;1236;p59"/>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237" name="Google Shape;1237;p59"/>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238" name="Google Shape;1238;p59"/>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1239" name="Google Shape;1239;p59"/>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240" name="Google Shape;1240;p59"/>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241" name="Google Shape;1241;p59"/>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242" name="Google Shape;1242;p59"/>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243" name="Google Shape;1243;p59"/>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244" name="Google Shape;1244;p59"/>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1245" name="Google Shape;1245;p59"/>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246" name="Google Shape;1246;p59"/>
            <p:cNvCxnSpPr/>
            <p:nvPr/>
          </p:nvCxnSpPr>
          <p:spPr>
            <a:xfrm flipH="1">
              <a:off x="3547571" y="304141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247" name="Google Shape;1247;p59"/>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248" name="Google Shape;1248;p59"/>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249" name="Google Shape;1249;p59"/>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250" name="Google Shape;1250;p59"/>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1251" name="Google Shape;1251;p59"/>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252" name="Google Shape;1252;p59"/>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253" name="Google Shape;1253;p59"/>
            <p:cNvCxnSpPr/>
            <p:nvPr/>
          </p:nvCxnSpPr>
          <p:spPr>
            <a:xfrm>
              <a:off x="5110896" y="3041663"/>
              <a:ext cx="500100" cy="282600"/>
            </a:xfrm>
            <a:prstGeom prst="straightConnector1">
              <a:avLst/>
            </a:prstGeom>
            <a:noFill/>
            <a:ln cap="flat" cmpd="sng" w="76200">
              <a:solidFill>
                <a:srgbClr val="E69138"/>
              </a:solidFill>
              <a:prstDash val="solid"/>
              <a:round/>
              <a:headEnd len="med" w="med" type="none"/>
              <a:tailEnd len="med" w="med" type="none"/>
            </a:ln>
          </p:spPr>
        </p:cxnSp>
        <p:sp>
          <p:nvSpPr>
            <p:cNvPr id="1254" name="Google Shape;1254;p59"/>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255" name="Google Shape;1255;p59"/>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256" name="Google Shape;1256;p59"/>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1257" name="Google Shape;1257;p59"/>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258" name="Google Shape;1258;p59"/>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259" name="Google Shape;1259;p59"/>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260" name="Google Shape;1260;p59"/>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261" name="Google Shape;1261;p59"/>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262" name="Google Shape;1262;p59"/>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1263" name="Google Shape;1263;p59"/>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264" name="Google Shape;1264;p59"/>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265" name="Google Shape;1265;p59"/>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266" name="Google Shape;1266;p59"/>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267" name="Google Shape;1267;p59"/>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268" name="Google Shape;1268;p59"/>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1269" name="Google Shape;1269;p59"/>
          <p:cNvCxnSpPr/>
          <p:nvPr/>
        </p:nvCxnSpPr>
        <p:spPr>
          <a:xfrm rot="10800000">
            <a:off x="6311737" y="3324068"/>
            <a:ext cx="1025067" cy="0"/>
          </a:xfrm>
          <a:prstGeom prst="straightConnector1">
            <a:avLst/>
          </a:prstGeom>
          <a:noFill/>
          <a:ln cap="flat" cmpd="sng" w="28575">
            <a:solidFill>
              <a:srgbClr val="0000FF"/>
            </a:solidFill>
            <a:prstDash val="solid"/>
            <a:round/>
            <a:headEnd len="med" w="med" type="none"/>
            <a:tailEnd len="med" w="med" type="none"/>
          </a:ln>
        </p:spPr>
      </p:cxnSp>
      <p:cxnSp>
        <p:nvCxnSpPr>
          <p:cNvPr id="1270" name="Google Shape;1270;p59"/>
          <p:cNvCxnSpPr/>
          <p:nvPr/>
        </p:nvCxnSpPr>
        <p:spPr>
          <a:xfrm flipH="1">
            <a:off x="6352589" y="3509836"/>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271" name="Google Shape;1271;p59"/>
          <p:cNvCxnSpPr/>
          <p:nvPr/>
        </p:nvCxnSpPr>
        <p:spPr>
          <a:xfrm>
            <a:off x="6824709" y="3509836"/>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272" name="Google Shape;1272;p59"/>
          <p:cNvSpPr txBox="1"/>
          <p:nvPr/>
        </p:nvSpPr>
        <p:spPr>
          <a:xfrm>
            <a:off x="6354395" y="3418905"/>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273" name="Google Shape;1273;p59"/>
          <p:cNvSpPr txBox="1"/>
          <p:nvPr/>
        </p:nvSpPr>
        <p:spPr>
          <a:xfrm>
            <a:off x="7036599" y="3419007"/>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274" name="Google Shape;1274;p59"/>
          <p:cNvSpPr/>
          <p:nvPr/>
        </p:nvSpPr>
        <p:spPr>
          <a:xfrm>
            <a:off x="6440918" y="3119317"/>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pic>
        <p:nvPicPr>
          <p:cNvPr id="1275" name="Google Shape;1275;p59"/>
          <p:cNvPicPr preferRelativeResize="0"/>
          <p:nvPr/>
        </p:nvPicPr>
        <p:blipFill>
          <a:blip r:embed="rId3">
            <a:alphaModFix/>
          </a:blip>
          <a:stretch>
            <a:fillRect/>
          </a:stretch>
        </p:blipFill>
        <p:spPr>
          <a:xfrm>
            <a:off x="311673" y="931762"/>
            <a:ext cx="3628143" cy="2801243"/>
          </a:xfrm>
          <a:prstGeom prst="rect">
            <a:avLst/>
          </a:prstGeom>
          <a:noFill/>
          <a:ln>
            <a:noFill/>
          </a:ln>
        </p:spPr>
      </p:pic>
      <p:pic>
        <p:nvPicPr>
          <p:cNvPr id="1276" name="Google Shape;1276;p59"/>
          <p:cNvPicPr preferRelativeResize="0"/>
          <p:nvPr/>
        </p:nvPicPr>
        <p:blipFill>
          <a:blip r:embed="rId4">
            <a:alphaModFix/>
          </a:blip>
          <a:stretch>
            <a:fillRect/>
          </a:stretch>
        </p:blipFill>
        <p:spPr>
          <a:xfrm>
            <a:off x="5334302" y="3000894"/>
            <a:ext cx="439051" cy="435300"/>
          </a:xfrm>
          <a:prstGeom prst="rect">
            <a:avLst/>
          </a:prstGeom>
          <a:noFill/>
          <a:ln>
            <a:noFill/>
          </a:ln>
        </p:spPr>
      </p:pic>
      <p:cxnSp>
        <p:nvCxnSpPr>
          <p:cNvPr id="1277" name="Google Shape;1277;p59"/>
          <p:cNvCxnSpPr/>
          <p:nvPr/>
        </p:nvCxnSpPr>
        <p:spPr>
          <a:xfrm flipH="1" rot="10800000">
            <a:off x="1485700" y="2068475"/>
            <a:ext cx="338400" cy="9600"/>
          </a:xfrm>
          <a:prstGeom prst="straightConnector1">
            <a:avLst/>
          </a:prstGeom>
          <a:noFill/>
          <a:ln cap="flat" cmpd="sng" w="38100">
            <a:solidFill>
              <a:schemeClr val="accent4"/>
            </a:solidFill>
            <a:prstDash val="solid"/>
            <a:round/>
            <a:headEnd len="med" w="med" type="none"/>
            <a:tailEnd len="med" w="med" type="none"/>
          </a:ln>
        </p:spPr>
      </p:cxnSp>
      <p:sp>
        <p:nvSpPr>
          <p:cNvPr id="1278" name="Google Shape;1278;p59"/>
          <p:cNvSpPr/>
          <p:nvPr/>
        </p:nvSpPr>
        <p:spPr>
          <a:xfrm>
            <a:off x="1448075" y="2002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9" name="Google Shape;1279;p59"/>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1280" name="Google Shape;1280;p59"/>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1281" name="Google Shape;1281;p59"/>
          <p:cNvCxnSpPr/>
          <p:nvPr/>
        </p:nvCxnSpPr>
        <p:spPr>
          <a:xfrm>
            <a:off x="2128086" y="1052763"/>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1282" name="Google Shape;1282;p59"/>
          <p:cNvCxnSpPr/>
          <p:nvPr/>
        </p:nvCxnSpPr>
        <p:spPr>
          <a:xfrm flipH="1" rot="10800000">
            <a:off x="251581" y="2362333"/>
            <a:ext cx="1898100" cy="19800"/>
          </a:xfrm>
          <a:prstGeom prst="straightConnector1">
            <a:avLst/>
          </a:prstGeom>
          <a:noFill/>
          <a:ln cap="flat" cmpd="sng" w="28575">
            <a:solidFill>
              <a:srgbClr val="0000FF"/>
            </a:solidFill>
            <a:prstDash val="solid"/>
            <a:round/>
            <a:headEnd len="med" w="med" type="none"/>
            <a:tailEnd len="med" w="med" type="none"/>
          </a:ln>
        </p:spPr>
      </p:cxnSp>
      <p:cxnSp>
        <p:nvCxnSpPr>
          <p:cNvPr id="1283" name="Google Shape;1283;p59"/>
          <p:cNvCxnSpPr/>
          <p:nvPr/>
        </p:nvCxnSpPr>
        <p:spPr>
          <a:xfrm flipH="1" rot="-106563">
            <a:off x="1797629" y="1007532"/>
            <a:ext cx="38719" cy="1354430"/>
          </a:xfrm>
          <a:prstGeom prst="straightConnector1">
            <a:avLst/>
          </a:prstGeom>
          <a:noFill/>
          <a:ln cap="flat" cmpd="sng" w="19050">
            <a:solidFill>
              <a:srgbClr val="FF0000"/>
            </a:solidFill>
            <a:prstDash val="solid"/>
            <a:round/>
            <a:headEnd len="med" w="med" type="none"/>
            <a:tailEnd len="med" w="med" type="none"/>
          </a:ln>
        </p:spPr>
      </p:cxnSp>
      <p:sp>
        <p:nvSpPr>
          <p:cNvPr id="1284" name="Google Shape;1284;p59"/>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cxnSp>
        <p:nvCxnSpPr>
          <p:cNvPr id="1285" name="Google Shape;1285;p59"/>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9" name="Shape 1289"/>
        <p:cNvGrpSpPr/>
        <p:nvPr/>
      </p:nvGrpSpPr>
      <p:grpSpPr>
        <a:xfrm>
          <a:off x="0" y="0"/>
          <a:ext cx="0" cy="0"/>
          <a:chOff x="0" y="0"/>
          <a:chExt cx="0" cy="0"/>
        </a:xfrm>
      </p:grpSpPr>
      <p:sp>
        <p:nvSpPr>
          <p:cNvPr id="1290" name="Google Shape;1290;p60"/>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291" name="Google Shape;1291;p60"/>
          <p:cNvSpPr txBox="1"/>
          <p:nvPr>
            <p:ph idx="1" type="body"/>
          </p:nvPr>
        </p:nvSpPr>
        <p:spPr>
          <a:xfrm>
            <a:off x="173650" y="3794675"/>
            <a:ext cx="73866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400"/>
              <a:t>Since the right child is null, we go back up to (4, 9).</a:t>
            </a:r>
            <a:endParaRPr sz="1400">
              <a:solidFill>
                <a:srgbClr val="000000"/>
              </a:solidFill>
            </a:endParaRPr>
          </a:p>
        </p:txBody>
      </p:sp>
      <p:grpSp>
        <p:nvGrpSpPr>
          <p:cNvPr id="1292" name="Google Shape;1292;p60"/>
          <p:cNvGrpSpPr/>
          <p:nvPr/>
        </p:nvGrpSpPr>
        <p:grpSpPr>
          <a:xfrm>
            <a:off x="4259704" y="906952"/>
            <a:ext cx="4758357" cy="2874024"/>
            <a:chOff x="3451451" y="920688"/>
            <a:chExt cx="5227815" cy="3192651"/>
          </a:xfrm>
        </p:grpSpPr>
        <p:grpSp>
          <p:nvGrpSpPr>
            <p:cNvPr id="1293" name="Google Shape;1293;p60"/>
            <p:cNvGrpSpPr/>
            <p:nvPr/>
          </p:nvGrpSpPr>
          <p:grpSpPr>
            <a:xfrm>
              <a:off x="3451451" y="920688"/>
              <a:ext cx="5227815" cy="2472900"/>
              <a:chOff x="3451451" y="920688"/>
              <a:chExt cx="5227815" cy="2472900"/>
            </a:xfrm>
          </p:grpSpPr>
          <p:grpSp>
            <p:nvGrpSpPr>
              <p:cNvPr id="1294" name="Google Shape;1294;p60"/>
              <p:cNvGrpSpPr/>
              <p:nvPr/>
            </p:nvGrpSpPr>
            <p:grpSpPr>
              <a:xfrm>
                <a:off x="4028900" y="920687"/>
                <a:ext cx="4113964" cy="1652526"/>
                <a:chOff x="4028900" y="920688"/>
                <a:chExt cx="4113964" cy="1652526"/>
              </a:xfrm>
            </p:grpSpPr>
            <p:grpSp>
              <p:nvGrpSpPr>
                <p:cNvPr id="1295" name="Google Shape;1295;p60"/>
                <p:cNvGrpSpPr/>
                <p:nvPr/>
              </p:nvGrpSpPr>
              <p:grpSpPr>
                <a:xfrm>
                  <a:off x="4729163" y="920688"/>
                  <a:ext cx="2956690" cy="914363"/>
                  <a:chOff x="4729163" y="920688"/>
                  <a:chExt cx="2956690" cy="914363"/>
                </a:xfrm>
              </p:grpSpPr>
              <p:cxnSp>
                <p:nvCxnSpPr>
                  <p:cNvPr id="1296" name="Google Shape;1296;p60"/>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297" name="Google Shape;1297;p60"/>
                  <p:cNvCxnSpPr>
                    <a:stCxn id="1298"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1299" name="Google Shape;1299;p60"/>
                  <p:cNvCxnSpPr>
                    <a:stCxn id="1298"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1300" name="Google Shape;1300;p60"/>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301" name="Google Shape;1301;p60"/>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298" name="Google Shape;1298;p60"/>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1302" name="Google Shape;1302;p60"/>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303" name="Google Shape;1303;p60"/>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304" name="Google Shape;1304;p60"/>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305" name="Google Shape;1305;p60"/>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306" name="Google Shape;1306;p60"/>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307" name="Google Shape;1307;p60"/>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1308" name="Google Shape;1308;p60"/>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309" name="Google Shape;1309;p60"/>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310" name="Google Shape;1310;p60"/>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311" name="Google Shape;1311;p60"/>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312" name="Google Shape;1312;p60"/>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313" name="Google Shape;1313;p60"/>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1314" name="Google Shape;1314;p60"/>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315" name="Google Shape;1315;p60"/>
              <p:cNvCxnSpPr/>
              <p:nvPr/>
            </p:nvCxnSpPr>
            <p:spPr>
              <a:xfrm flipH="1">
                <a:off x="3547571" y="304141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316" name="Google Shape;1316;p60"/>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317" name="Google Shape;1317;p60"/>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318" name="Google Shape;1318;p60"/>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319" name="Google Shape;1319;p60"/>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1320" name="Google Shape;1320;p60"/>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321" name="Google Shape;1321;p60"/>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322" name="Google Shape;1322;p60"/>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323" name="Google Shape;1323;p60"/>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324" name="Google Shape;1324;p60"/>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325" name="Google Shape;1325;p60"/>
              <p:cNvSpPr/>
              <p:nvPr/>
            </p:nvSpPr>
            <p:spPr>
              <a:xfrm>
                <a:off x="4688163" y="2606375"/>
                <a:ext cx="851700" cy="435300"/>
              </a:xfrm>
              <a:prstGeom prst="roundRect">
                <a:avLst>
                  <a:gd fmla="val 16667" name="adj"/>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1326" name="Google Shape;1326;p60"/>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327" name="Google Shape;1327;p60"/>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328" name="Google Shape;1328;p60"/>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329" name="Google Shape;1329;p60"/>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330" name="Google Shape;1330;p60"/>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331" name="Google Shape;1331;p60"/>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1332" name="Google Shape;1332;p60"/>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333" name="Google Shape;1333;p60"/>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334" name="Google Shape;1334;p60"/>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335" name="Google Shape;1335;p60"/>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336" name="Google Shape;1336;p60"/>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337" name="Google Shape;1337;p60"/>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1338" name="Google Shape;1338;p60"/>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339" name="Google Shape;1339;p60"/>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340" name="Google Shape;1340;p60"/>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341" name="Google Shape;1341;p60"/>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342" name="Google Shape;1342;p60"/>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343" name="Google Shape;1343;p60"/>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pic>
        <p:nvPicPr>
          <p:cNvPr id="1344" name="Google Shape;1344;p60"/>
          <p:cNvPicPr preferRelativeResize="0"/>
          <p:nvPr/>
        </p:nvPicPr>
        <p:blipFill>
          <a:blip r:embed="rId3">
            <a:alphaModFix/>
          </a:blip>
          <a:stretch>
            <a:fillRect/>
          </a:stretch>
        </p:blipFill>
        <p:spPr>
          <a:xfrm>
            <a:off x="311673" y="931762"/>
            <a:ext cx="3628143" cy="2801243"/>
          </a:xfrm>
          <a:prstGeom prst="rect">
            <a:avLst/>
          </a:prstGeom>
          <a:noFill/>
          <a:ln>
            <a:noFill/>
          </a:ln>
        </p:spPr>
      </p:pic>
      <p:pic>
        <p:nvPicPr>
          <p:cNvPr id="1345" name="Google Shape;1345;p60"/>
          <p:cNvPicPr preferRelativeResize="0"/>
          <p:nvPr/>
        </p:nvPicPr>
        <p:blipFill>
          <a:blip r:embed="rId4">
            <a:alphaModFix/>
          </a:blip>
          <a:stretch>
            <a:fillRect/>
          </a:stretch>
        </p:blipFill>
        <p:spPr>
          <a:xfrm>
            <a:off x="5334302" y="3000894"/>
            <a:ext cx="439051" cy="435300"/>
          </a:xfrm>
          <a:prstGeom prst="rect">
            <a:avLst/>
          </a:prstGeom>
          <a:noFill/>
          <a:ln>
            <a:noFill/>
          </a:ln>
        </p:spPr>
      </p:pic>
      <p:cxnSp>
        <p:nvCxnSpPr>
          <p:cNvPr id="1346" name="Google Shape;1346;p60"/>
          <p:cNvCxnSpPr/>
          <p:nvPr/>
        </p:nvCxnSpPr>
        <p:spPr>
          <a:xfrm flipH="1" rot="10800000">
            <a:off x="1485700" y="2068475"/>
            <a:ext cx="338400" cy="9600"/>
          </a:xfrm>
          <a:prstGeom prst="straightConnector1">
            <a:avLst/>
          </a:prstGeom>
          <a:noFill/>
          <a:ln cap="flat" cmpd="sng" w="38100">
            <a:solidFill>
              <a:schemeClr val="accent4"/>
            </a:solidFill>
            <a:prstDash val="solid"/>
            <a:round/>
            <a:headEnd len="med" w="med" type="none"/>
            <a:tailEnd len="med" w="med" type="none"/>
          </a:ln>
        </p:spPr>
      </p:cxnSp>
      <p:pic>
        <p:nvPicPr>
          <p:cNvPr id="1347" name="Google Shape;1347;p60"/>
          <p:cNvPicPr preferRelativeResize="0"/>
          <p:nvPr/>
        </p:nvPicPr>
        <p:blipFill>
          <a:blip r:embed="rId4">
            <a:alphaModFix/>
          </a:blip>
          <a:stretch>
            <a:fillRect/>
          </a:stretch>
        </p:blipFill>
        <p:spPr>
          <a:xfrm>
            <a:off x="5773352" y="3000894"/>
            <a:ext cx="439051" cy="435300"/>
          </a:xfrm>
          <a:prstGeom prst="rect">
            <a:avLst/>
          </a:prstGeom>
          <a:noFill/>
          <a:ln>
            <a:noFill/>
          </a:ln>
        </p:spPr>
      </p:pic>
      <p:sp>
        <p:nvSpPr>
          <p:cNvPr id="1348" name="Google Shape;1348;p60"/>
          <p:cNvSpPr/>
          <p:nvPr/>
        </p:nvSpPr>
        <p:spPr>
          <a:xfrm>
            <a:off x="1448075" y="2002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9" name="Google Shape;1349;p60"/>
          <p:cNvGrpSpPr/>
          <p:nvPr/>
        </p:nvGrpSpPr>
        <p:grpSpPr>
          <a:xfrm>
            <a:off x="4785298" y="906952"/>
            <a:ext cx="3744530" cy="1487604"/>
            <a:chOff x="4028900" y="920688"/>
            <a:chExt cx="4113964" cy="1652526"/>
          </a:xfrm>
        </p:grpSpPr>
        <p:grpSp>
          <p:nvGrpSpPr>
            <p:cNvPr id="1350" name="Google Shape;1350;p60"/>
            <p:cNvGrpSpPr/>
            <p:nvPr/>
          </p:nvGrpSpPr>
          <p:grpSpPr>
            <a:xfrm>
              <a:off x="4729163" y="920688"/>
              <a:ext cx="2956690" cy="914363"/>
              <a:chOff x="4729163" y="920688"/>
              <a:chExt cx="2956690" cy="914363"/>
            </a:xfrm>
          </p:grpSpPr>
          <p:cxnSp>
            <p:nvCxnSpPr>
              <p:cNvPr id="1351" name="Google Shape;1351;p60"/>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352" name="Google Shape;1352;p60"/>
              <p:cNvCxnSpPr>
                <a:stCxn id="1353"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1354" name="Google Shape;1354;p60"/>
              <p:cNvCxnSpPr>
                <a:stCxn id="1353"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1355" name="Google Shape;1355;p60"/>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356" name="Google Shape;1356;p60"/>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353" name="Google Shape;1353;p60"/>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1357" name="Google Shape;1357;p60"/>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358" name="Google Shape;1358;p60"/>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359" name="Google Shape;1359;p60"/>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360" name="Google Shape;1360;p60"/>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361" name="Google Shape;1361;p60"/>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362" name="Google Shape;1362;p60"/>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1363" name="Google Shape;1363;p60"/>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364" name="Google Shape;1364;p60"/>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365" name="Google Shape;1365;p60"/>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366" name="Google Shape;1366;p60"/>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367" name="Google Shape;1367;p60"/>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368" name="Google Shape;1368;p60"/>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1369" name="Google Shape;1369;p60"/>
          <p:cNvCxnSpPr/>
          <p:nvPr/>
        </p:nvCxnSpPr>
        <p:spPr>
          <a:xfrm rot="10800000">
            <a:off x="4822150" y="2321864"/>
            <a:ext cx="0" cy="623298"/>
          </a:xfrm>
          <a:prstGeom prst="straightConnector1">
            <a:avLst/>
          </a:prstGeom>
          <a:noFill/>
          <a:ln cap="flat" cmpd="sng" w="28575">
            <a:solidFill>
              <a:srgbClr val="FF0000"/>
            </a:solidFill>
            <a:prstDash val="solid"/>
            <a:round/>
            <a:headEnd len="med" w="med" type="none"/>
            <a:tailEnd len="med" w="med" type="none"/>
          </a:ln>
        </p:spPr>
      </p:cxnSp>
      <p:cxnSp>
        <p:nvCxnSpPr>
          <p:cNvPr id="1370" name="Google Shape;1370;p60"/>
          <p:cNvCxnSpPr/>
          <p:nvPr/>
        </p:nvCxnSpPr>
        <p:spPr>
          <a:xfrm flipH="1">
            <a:off x="4347192" y="2816029"/>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371" name="Google Shape;1371;p60"/>
          <p:cNvCxnSpPr/>
          <p:nvPr/>
        </p:nvCxnSpPr>
        <p:spPr>
          <a:xfrm>
            <a:off x="4819313" y="2816029"/>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372" name="Google Shape;1372;p60"/>
          <p:cNvSpPr txBox="1"/>
          <p:nvPr/>
        </p:nvSpPr>
        <p:spPr>
          <a:xfrm>
            <a:off x="4259704" y="2715763"/>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373" name="Google Shape;1373;p60"/>
          <p:cNvSpPr txBox="1"/>
          <p:nvPr/>
        </p:nvSpPr>
        <p:spPr>
          <a:xfrm>
            <a:off x="5133873" y="2756502"/>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374" name="Google Shape;1374;p60"/>
          <p:cNvSpPr/>
          <p:nvPr/>
        </p:nvSpPr>
        <p:spPr>
          <a:xfrm>
            <a:off x="4434541" y="2424183"/>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1375" name="Google Shape;1375;p60"/>
          <p:cNvCxnSpPr/>
          <p:nvPr/>
        </p:nvCxnSpPr>
        <p:spPr>
          <a:xfrm rot="10800000">
            <a:off x="5772967" y="2322089"/>
            <a:ext cx="0" cy="623298"/>
          </a:xfrm>
          <a:prstGeom prst="straightConnector1">
            <a:avLst/>
          </a:prstGeom>
          <a:noFill/>
          <a:ln cap="flat" cmpd="sng" w="28575">
            <a:solidFill>
              <a:srgbClr val="FF0000"/>
            </a:solidFill>
            <a:prstDash val="solid"/>
            <a:round/>
            <a:headEnd len="med" w="med" type="none"/>
            <a:tailEnd len="med" w="med" type="none"/>
          </a:ln>
        </p:spPr>
      </p:cxnSp>
      <p:cxnSp>
        <p:nvCxnSpPr>
          <p:cNvPr id="1376" name="Google Shape;1376;p60"/>
          <p:cNvCxnSpPr/>
          <p:nvPr/>
        </p:nvCxnSpPr>
        <p:spPr>
          <a:xfrm flipH="1">
            <a:off x="5298009" y="2816254"/>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377" name="Google Shape;1377;p60"/>
          <p:cNvCxnSpPr/>
          <p:nvPr/>
        </p:nvCxnSpPr>
        <p:spPr>
          <a:xfrm>
            <a:off x="5770130" y="2816254"/>
            <a:ext cx="455191" cy="254397"/>
          </a:xfrm>
          <a:prstGeom prst="straightConnector1">
            <a:avLst/>
          </a:prstGeom>
          <a:noFill/>
          <a:ln cap="flat" cmpd="sng" w="76200">
            <a:solidFill>
              <a:srgbClr val="FF9900"/>
            </a:solidFill>
            <a:prstDash val="solid"/>
            <a:round/>
            <a:headEnd len="med" w="med" type="none"/>
            <a:tailEnd len="med" w="med" type="none"/>
          </a:ln>
        </p:spPr>
      </p:cxnSp>
      <p:sp>
        <p:nvSpPr>
          <p:cNvPr id="1378" name="Google Shape;1378;p60"/>
          <p:cNvSpPr txBox="1"/>
          <p:nvPr/>
        </p:nvSpPr>
        <p:spPr>
          <a:xfrm>
            <a:off x="5286721" y="2715988"/>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379" name="Google Shape;1379;p60"/>
          <p:cNvSpPr txBox="1"/>
          <p:nvPr/>
        </p:nvSpPr>
        <p:spPr>
          <a:xfrm>
            <a:off x="6084691" y="2756727"/>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380" name="Google Shape;1380;p60"/>
          <p:cNvSpPr/>
          <p:nvPr/>
        </p:nvSpPr>
        <p:spPr>
          <a:xfrm>
            <a:off x="5385359" y="2424408"/>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1381" name="Google Shape;1381;p60"/>
          <p:cNvCxnSpPr/>
          <p:nvPr/>
        </p:nvCxnSpPr>
        <p:spPr>
          <a:xfrm rot="10800000">
            <a:off x="7283399" y="2367527"/>
            <a:ext cx="0" cy="623298"/>
          </a:xfrm>
          <a:prstGeom prst="straightConnector1">
            <a:avLst/>
          </a:prstGeom>
          <a:noFill/>
          <a:ln cap="flat" cmpd="sng" w="28575">
            <a:solidFill>
              <a:srgbClr val="FF0000"/>
            </a:solidFill>
            <a:prstDash val="solid"/>
            <a:round/>
            <a:headEnd len="med" w="med" type="none"/>
            <a:tailEnd len="med" w="med" type="none"/>
          </a:ln>
        </p:spPr>
      </p:cxnSp>
      <p:cxnSp>
        <p:nvCxnSpPr>
          <p:cNvPr id="1382" name="Google Shape;1382;p60"/>
          <p:cNvCxnSpPr/>
          <p:nvPr/>
        </p:nvCxnSpPr>
        <p:spPr>
          <a:xfrm flipH="1">
            <a:off x="6808441" y="2861691"/>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383" name="Google Shape;1383;p60"/>
          <p:cNvCxnSpPr/>
          <p:nvPr/>
        </p:nvCxnSpPr>
        <p:spPr>
          <a:xfrm>
            <a:off x="7280562" y="2861691"/>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384" name="Google Shape;1384;p60"/>
          <p:cNvSpPr txBox="1"/>
          <p:nvPr/>
        </p:nvSpPr>
        <p:spPr>
          <a:xfrm>
            <a:off x="6720953" y="2761426"/>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385" name="Google Shape;1385;p60"/>
          <p:cNvSpPr txBox="1"/>
          <p:nvPr/>
        </p:nvSpPr>
        <p:spPr>
          <a:xfrm>
            <a:off x="7595122" y="2802164"/>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386" name="Google Shape;1386;p60"/>
          <p:cNvSpPr/>
          <p:nvPr/>
        </p:nvSpPr>
        <p:spPr>
          <a:xfrm>
            <a:off x="6895790" y="2469846"/>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1387" name="Google Shape;1387;p60"/>
          <p:cNvCxnSpPr/>
          <p:nvPr/>
        </p:nvCxnSpPr>
        <p:spPr>
          <a:xfrm rot="10800000">
            <a:off x="8234216" y="2367752"/>
            <a:ext cx="0" cy="623298"/>
          </a:xfrm>
          <a:prstGeom prst="straightConnector1">
            <a:avLst/>
          </a:prstGeom>
          <a:noFill/>
          <a:ln cap="flat" cmpd="sng" w="28575">
            <a:solidFill>
              <a:srgbClr val="FF0000"/>
            </a:solidFill>
            <a:prstDash val="solid"/>
            <a:round/>
            <a:headEnd len="med" w="med" type="none"/>
            <a:tailEnd len="med" w="med" type="none"/>
          </a:ln>
        </p:spPr>
      </p:cxnSp>
      <p:cxnSp>
        <p:nvCxnSpPr>
          <p:cNvPr id="1388" name="Google Shape;1388;p60"/>
          <p:cNvCxnSpPr/>
          <p:nvPr/>
        </p:nvCxnSpPr>
        <p:spPr>
          <a:xfrm flipH="1">
            <a:off x="7759259" y="2861916"/>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389" name="Google Shape;1389;p60"/>
          <p:cNvCxnSpPr/>
          <p:nvPr/>
        </p:nvCxnSpPr>
        <p:spPr>
          <a:xfrm>
            <a:off x="8231379" y="2861916"/>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390" name="Google Shape;1390;p60"/>
          <p:cNvSpPr txBox="1"/>
          <p:nvPr/>
        </p:nvSpPr>
        <p:spPr>
          <a:xfrm>
            <a:off x="7747970" y="2761651"/>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391" name="Google Shape;1391;p60"/>
          <p:cNvSpPr txBox="1"/>
          <p:nvPr/>
        </p:nvSpPr>
        <p:spPr>
          <a:xfrm>
            <a:off x="8545940" y="2802389"/>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392" name="Google Shape;1392;p60"/>
          <p:cNvSpPr/>
          <p:nvPr/>
        </p:nvSpPr>
        <p:spPr>
          <a:xfrm>
            <a:off x="7846608" y="2470071"/>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cxnSp>
        <p:nvCxnSpPr>
          <p:cNvPr id="1393" name="Google Shape;1393;p60"/>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1394" name="Google Shape;1394;p60"/>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1395" name="Google Shape;1395;p60"/>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1396" name="Google Shape;1396;p60"/>
          <p:cNvCxnSpPr/>
          <p:nvPr/>
        </p:nvCxnSpPr>
        <p:spPr>
          <a:xfrm flipH="1" rot="10800000">
            <a:off x="1485700" y="2068475"/>
            <a:ext cx="338400" cy="9600"/>
          </a:xfrm>
          <a:prstGeom prst="straightConnector1">
            <a:avLst/>
          </a:prstGeom>
          <a:noFill/>
          <a:ln cap="flat" cmpd="sng" w="38100">
            <a:solidFill>
              <a:schemeClr val="accent4"/>
            </a:solidFill>
            <a:prstDash val="solid"/>
            <a:round/>
            <a:headEnd len="med" w="med" type="none"/>
            <a:tailEnd len="med" w="med" type="none"/>
          </a:ln>
        </p:spPr>
      </p:cxnSp>
      <p:cxnSp>
        <p:nvCxnSpPr>
          <p:cNvPr id="1397" name="Google Shape;1397;p60"/>
          <p:cNvCxnSpPr/>
          <p:nvPr/>
        </p:nvCxnSpPr>
        <p:spPr>
          <a:xfrm>
            <a:off x="2128086" y="1052763"/>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1398" name="Google Shape;1398;p60"/>
          <p:cNvCxnSpPr/>
          <p:nvPr/>
        </p:nvCxnSpPr>
        <p:spPr>
          <a:xfrm flipH="1" rot="10800000">
            <a:off x="251581" y="2362333"/>
            <a:ext cx="1898100" cy="19800"/>
          </a:xfrm>
          <a:prstGeom prst="straightConnector1">
            <a:avLst/>
          </a:prstGeom>
          <a:noFill/>
          <a:ln cap="flat" cmpd="sng" w="28575">
            <a:solidFill>
              <a:srgbClr val="0000FF"/>
            </a:solidFill>
            <a:prstDash val="solid"/>
            <a:round/>
            <a:headEnd len="med" w="med" type="none"/>
            <a:tailEnd len="med" w="med" type="none"/>
          </a:ln>
        </p:spPr>
      </p:cxnSp>
      <p:cxnSp>
        <p:nvCxnSpPr>
          <p:cNvPr id="1399" name="Google Shape;1399;p60"/>
          <p:cNvCxnSpPr/>
          <p:nvPr/>
        </p:nvCxnSpPr>
        <p:spPr>
          <a:xfrm flipH="1" rot="-106563">
            <a:off x="1797629" y="1007532"/>
            <a:ext cx="38719" cy="1354430"/>
          </a:xfrm>
          <a:prstGeom prst="straightConnector1">
            <a:avLst/>
          </a:prstGeom>
          <a:noFill/>
          <a:ln cap="flat" cmpd="sng" w="19050">
            <a:solidFill>
              <a:srgbClr val="FF0000"/>
            </a:solidFill>
            <a:prstDash val="solid"/>
            <a:round/>
            <a:headEnd len="med" w="med" type="none"/>
            <a:tailEnd len="med" w="med" type="none"/>
          </a:ln>
        </p:spPr>
      </p:cxnSp>
      <p:sp>
        <p:nvSpPr>
          <p:cNvPr id="1400" name="Google Shape;1400;p60"/>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4" name="Shape 1404"/>
        <p:cNvGrpSpPr/>
        <p:nvPr/>
      </p:nvGrpSpPr>
      <p:grpSpPr>
        <a:xfrm>
          <a:off x="0" y="0"/>
          <a:ext cx="0" cy="0"/>
          <a:chOff x="0" y="0"/>
          <a:chExt cx="0" cy="0"/>
        </a:xfrm>
      </p:grpSpPr>
      <p:sp>
        <p:nvSpPr>
          <p:cNvPr id="1405" name="Google Shape;1405;p61"/>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406" name="Google Shape;1406;p61"/>
          <p:cNvSpPr txBox="1"/>
          <p:nvPr>
            <p:ph idx="1" type="body"/>
          </p:nvPr>
        </p:nvSpPr>
        <p:spPr>
          <a:xfrm>
            <a:off x="173650" y="3794675"/>
            <a:ext cx="87876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400"/>
              <a:t>Now that we’ve finished looking at the good branch (the (4, 9) branch), let’s consider the left branch (</a:t>
            </a:r>
            <a:r>
              <a:rPr b="1" lang="en" sz="1400" u="sng"/>
              <a:t>badBranch</a:t>
            </a:r>
            <a:r>
              <a:rPr lang="en" sz="1400"/>
              <a:t>) of (1, 5) (which is (2,2)) -- could it </a:t>
            </a:r>
            <a:r>
              <a:rPr lang="en" sz="1400"/>
              <a:t>give</a:t>
            </a:r>
            <a:r>
              <a:rPr lang="en" sz="1400"/>
              <a:t> us a better distance? To find out, we draw a perpendicular line from </a:t>
            </a:r>
            <a:r>
              <a:rPr lang="en" sz="1400">
                <a:solidFill>
                  <a:schemeClr val="accent2"/>
                </a:solidFill>
              </a:rPr>
              <a:t>(3, 6) </a:t>
            </a:r>
            <a:r>
              <a:rPr lang="en" sz="1400"/>
              <a:t>to until it hits the box containing (2, 2), which gives us the point (3, 5). The distance between </a:t>
            </a:r>
            <a:r>
              <a:rPr lang="en" sz="1400">
                <a:solidFill>
                  <a:schemeClr val="accent2"/>
                </a:solidFill>
              </a:rPr>
              <a:t>(3, 6)</a:t>
            </a:r>
            <a:r>
              <a:rPr lang="en" sz="1400"/>
              <a:t> and (3, 5) is 1, which is smaller than the </a:t>
            </a:r>
            <a:r>
              <a:rPr lang="en" sz="1400">
                <a:latin typeface="Roboto Mono"/>
                <a:ea typeface="Roboto Mono"/>
                <a:cs typeface="Roboto Mono"/>
                <a:sym typeface="Roboto Mono"/>
              </a:rPr>
              <a:t>globalBest</a:t>
            </a:r>
            <a:r>
              <a:rPr lang="en" sz="1400"/>
              <a:t>. We traverse this left child, (2, 2), hoping to get a smaller distance.</a:t>
            </a:r>
            <a:endParaRPr sz="1400">
              <a:solidFill>
                <a:srgbClr val="000000"/>
              </a:solidFill>
            </a:endParaRPr>
          </a:p>
        </p:txBody>
      </p:sp>
      <p:grpSp>
        <p:nvGrpSpPr>
          <p:cNvPr id="1407" name="Google Shape;1407;p61"/>
          <p:cNvGrpSpPr/>
          <p:nvPr/>
        </p:nvGrpSpPr>
        <p:grpSpPr>
          <a:xfrm>
            <a:off x="5422678" y="931677"/>
            <a:ext cx="2691179" cy="823109"/>
            <a:chOff x="4729163" y="920688"/>
            <a:chExt cx="2956690" cy="914363"/>
          </a:xfrm>
        </p:grpSpPr>
        <p:cxnSp>
          <p:nvCxnSpPr>
            <p:cNvPr id="1408" name="Google Shape;1408;p61"/>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409" name="Google Shape;1409;p61"/>
            <p:cNvCxnSpPr>
              <a:stCxn id="1410"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1411" name="Google Shape;1411;p61"/>
            <p:cNvCxnSpPr>
              <a:stCxn id="1410"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1412" name="Google Shape;1412;p61"/>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413" name="Google Shape;1413;p61"/>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410" name="Google Shape;1410;p61"/>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1414" name="Google Shape;1414;p61"/>
          <p:cNvCxnSpPr/>
          <p:nvPr/>
        </p:nvCxnSpPr>
        <p:spPr>
          <a:xfrm rot="10800000">
            <a:off x="7332845" y="1962372"/>
            <a:ext cx="1025067" cy="0"/>
          </a:xfrm>
          <a:prstGeom prst="straightConnector1">
            <a:avLst/>
          </a:prstGeom>
          <a:noFill/>
          <a:ln cap="flat" cmpd="sng" w="28575">
            <a:solidFill>
              <a:srgbClr val="0000FF"/>
            </a:solidFill>
            <a:prstDash val="solid"/>
            <a:round/>
            <a:headEnd len="med" w="med" type="none"/>
            <a:tailEnd len="med" w="med" type="none"/>
          </a:ln>
        </p:spPr>
      </p:cxnSp>
      <p:cxnSp>
        <p:nvCxnSpPr>
          <p:cNvPr id="1415" name="Google Shape;1415;p61"/>
          <p:cNvCxnSpPr/>
          <p:nvPr/>
        </p:nvCxnSpPr>
        <p:spPr>
          <a:xfrm flipH="1">
            <a:off x="7373697" y="2148141"/>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416" name="Google Shape;1416;p61"/>
          <p:cNvCxnSpPr/>
          <p:nvPr/>
        </p:nvCxnSpPr>
        <p:spPr>
          <a:xfrm>
            <a:off x="7845817" y="2148141"/>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417" name="Google Shape;1417;p61"/>
          <p:cNvSpPr txBox="1"/>
          <p:nvPr/>
        </p:nvSpPr>
        <p:spPr>
          <a:xfrm>
            <a:off x="7375503" y="2057210"/>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418" name="Google Shape;1418;p61"/>
          <p:cNvSpPr txBox="1"/>
          <p:nvPr/>
        </p:nvSpPr>
        <p:spPr>
          <a:xfrm>
            <a:off x="8057707" y="2057312"/>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419" name="Google Shape;1419;p61"/>
          <p:cNvSpPr/>
          <p:nvPr/>
        </p:nvSpPr>
        <p:spPr>
          <a:xfrm>
            <a:off x="7462025" y="1757622"/>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1420" name="Google Shape;1420;p61"/>
          <p:cNvCxnSpPr/>
          <p:nvPr/>
        </p:nvCxnSpPr>
        <p:spPr>
          <a:xfrm rot="10800000">
            <a:off x="4785298" y="1938798"/>
            <a:ext cx="1025067" cy="0"/>
          </a:xfrm>
          <a:prstGeom prst="straightConnector1">
            <a:avLst/>
          </a:prstGeom>
          <a:noFill/>
          <a:ln cap="flat" cmpd="sng" w="28575">
            <a:solidFill>
              <a:srgbClr val="0000FF"/>
            </a:solidFill>
            <a:prstDash val="solid"/>
            <a:round/>
            <a:headEnd len="med" w="med" type="none"/>
            <a:tailEnd len="med" w="med" type="none"/>
          </a:ln>
        </p:spPr>
      </p:cxnSp>
      <p:cxnSp>
        <p:nvCxnSpPr>
          <p:cNvPr id="1421" name="Google Shape;1421;p61"/>
          <p:cNvCxnSpPr/>
          <p:nvPr/>
        </p:nvCxnSpPr>
        <p:spPr>
          <a:xfrm flipH="1">
            <a:off x="4826149" y="2124567"/>
            <a:ext cx="472121" cy="271140"/>
          </a:xfrm>
          <a:prstGeom prst="straightConnector1">
            <a:avLst/>
          </a:prstGeom>
          <a:noFill/>
          <a:ln cap="flat" cmpd="sng" w="38100">
            <a:solidFill>
              <a:srgbClr val="FF9900"/>
            </a:solidFill>
            <a:prstDash val="solid"/>
            <a:round/>
            <a:headEnd len="med" w="med" type="none"/>
            <a:tailEnd len="med" w="med" type="none"/>
          </a:ln>
        </p:spPr>
      </p:cxnSp>
      <p:cxnSp>
        <p:nvCxnSpPr>
          <p:cNvPr id="1422" name="Google Shape;1422;p61"/>
          <p:cNvCxnSpPr/>
          <p:nvPr/>
        </p:nvCxnSpPr>
        <p:spPr>
          <a:xfrm>
            <a:off x="5298270" y="2124567"/>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423" name="Google Shape;1423;p61"/>
          <p:cNvSpPr txBox="1"/>
          <p:nvPr/>
        </p:nvSpPr>
        <p:spPr>
          <a:xfrm>
            <a:off x="4827955" y="2033636"/>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424" name="Google Shape;1424;p61"/>
          <p:cNvSpPr txBox="1"/>
          <p:nvPr/>
        </p:nvSpPr>
        <p:spPr>
          <a:xfrm>
            <a:off x="5510160" y="2033738"/>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425" name="Google Shape;1425;p61"/>
          <p:cNvSpPr/>
          <p:nvPr/>
        </p:nvSpPr>
        <p:spPr>
          <a:xfrm>
            <a:off x="4914478" y="1734048"/>
            <a:ext cx="775217" cy="391857"/>
          </a:xfrm>
          <a:prstGeom prst="roundRect">
            <a:avLst>
              <a:gd fmla="val 16667" name="adj"/>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cxnSp>
        <p:nvCxnSpPr>
          <p:cNvPr id="1426" name="Google Shape;1426;p61"/>
          <p:cNvCxnSpPr/>
          <p:nvPr/>
        </p:nvCxnSpPr>
        <p:spPr>
          <a:xfrm rot="10800000">
            <a:off x="4822150" y="2346589"/>
            <a:ext cx="0" cy="623298"/>
          </a:xfrm>
          <a:prstGeom prst="straightConnector1">
            <a:avLst/>
          </a:prstGeom>
          <a:noFill/>
          <a:ln cap="flat" cmpd="sng" w="28575">
            <a:solidFill>
              <a:srgbClr val="FF0000"/>
            </a:solidFill>
            <a:prstDash val="solid"/>
            <a:round/>
            <a:headEnd len="med" w="med" type="none"/>
            <a:tailEnd len="med" w="med" type="none"/>
          </a:ln>
        </p:spPr>
      </p:cxnSp>
      <p:cxnSp>
        <p:nvCxnSpPr>
          <p:cNvPr id="1427" name="Google Shape;1427;p61"/>
          <p:cNvCxnSpPr/>
          <p:nvPr/>
        </p:nvCxnSpPr>
        <p:spPr>
          <a:xfrm flipH="1">
            <a:off x="4347192" y="2840754"/>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428" name="Google Shape;1428;p61"/>
          <p:cNvCxnSpPr/>
          <p:nvPr/>
        </p:nvCxnSpPr>
        <p:spPr>
          <a:xfrm>
            <a:off x="4819313" y="2840754"/>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429" name="Google Shape;1429;p61"/>
          <p:cNvSpPr txBox="1"/>
          <p:nvPr/>
        </p:nvSpPr>
        <p:spPr>
          <a:xfrm>
            <a:off x="4259704" y="2740488"/>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430" name="Google Shape;1430;p61"/>
          <p:cNvSpPr txBox="1"/>
          <p:nvPr/>
        </p:nvSpPr>
        <p:spPr>
          <a:xfrm>
            <a:off x="5133873" y="2781227"/>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431" name="Google Shape;1431;p61"/>
          <p:cNvSpPr/>
          <p:nvPr/>
        </p:nvSpPr>
        <p:spPr>
          <a:xfrm>
            <a:off x="4434541" y="2448908"/>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1432" name="Google Shape;1432;p61"/>
          <p:cNvCxnSpPr/>
          <p:nvPr/>
        </p:nvCxnSpPr>
        <p:spPr>
          <a:xfrm rot="10800000">
            <a:off x="5772967" y="2346814"/>
            <a:ext cx="0" cy="623298"/>
          </a:xfrm>
          <a:prstGeom prst="straightConnector1">
            <a:avLst/>
          </a:prstGeom>
          <a:noFill/>
          <a:ln cap="flat" cmpd="sng" w="28575">
            <a:solidFill>
              <a:srgbClr val="FF0000"/>
            </a:solidFill>
            <a:prstDash val="solid"/>
            <a:round/>
            <a:headEnd len="med" w="med" type="none"/>
            <a:tailEnd len="med" w="med" type="none"/>
          </a:ln>
        </p:spPr>
      </p:cxnSp>
      <p:cxnSp>
        <p:nvCxnSpPr>
          <p:cNvPr id="1433" name="Google Shape;1433;p61"/>
          <p:cNvCxnSpPr/>
          <p:nvPr/>
        </p:nvCxnSpPr>
        <p:spPr>
          <a:xfrm flipH="1">
            <a:off x="5298009" y="2840979"/>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434" name="Google Shape;1434;p61"/>
          <p:cNvCxnSpPr/>
          <p:nvPr/>
        </p:nvCxnSpPr>
        <p:spPr>
          <a:xfrm>
            <a:off x="5770130" y="2840979"/>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435" name="Google Shape;1435;p61"/>
          <p:cNvSpPr txBox="1"/>
          <p:nvPr/>
        </p:nvSpPr>
        <p:spPr>
          <a:xfrm>
            <a:off x="5286721" y="2740713"/>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436" name="Google Shape;1436;p61"/>
          <p:cNvSpPr txBox="1"/>
          <p:nvPr/>
        </p:nvSpPr>
        <p:spPr>
          <a:xfrm>
            <a:off x="6084691" y="2781452"/>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437" name="Google Shape;1437;p61"/>
          <p:cNvSpPr/>
          <p:nvPr/>
        </p:nvSpPr>
        <p:spPr>
          <a:xfrm>
            <a:off x="5385359" y="2449133"/>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1438" name="Google Shape;1438;p61"/>
          <p:cNvCxnSpPr/>
          <p:nvPr/>
        </p:nvCxnSpPr>
        <p:spPr>
          <a:xfrm rot="10800000">
            <a:off x="7283399" y="2392252"/>
            <a:ext cx="0" cy="623298"/>
          </a:xfrm>
          <a:prstGeom prst="straightConnector1">
            <a:avLst/>
          </a:prstGeom>
          <a:noFill/>
          <a:ln cap="flat" cmpd="sng" w="28575">
            <a:solidFill>
              <a:srgbClr val="FF0000"/>
            </a:solidFill>
            <a:prstDash val="solid"/>
            <a:round/>
            <a:headEnd len="med" w="med" type="none"/>
            <a:tailEnd len="med" w="med" type="none"/>
          </a:ln>
        </p:spPr>
      </p:cxnSp>
      <p:cxnSp>
        <p:nvCxnSpPr>
          <p:cNvPr id="1439" name="Google Shape;1439;p61"/>
          <p:cNvCxnSpPr/>
          <p:nvPr/>
        </p:nvCxnSpPr>
        <p:spPr>
          <a:xfrm flipH="1">
            <a:off x="6808441" y="2886416"/>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440" name="Google Shape;1440;p61"/>
          <p:cNvCxnSpPr/>
          <p:nvPr/>
        </p:nvCxnSpPr>
        <p:spPr>
          <a:xfrm>
            <a:off x="7280562" y="2886416"/>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441" name="Google Shape;1441;p61"/>
          <p:cNvSpPr txBox="1"/>
          <p:nvPr/>
        </p:nvSpPr>
        <p:spPr>
          <a:xfrm>
            <a:off x="6720953" y="2786151"/>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442" name="Google Shape;1442;p61"/>
          <p:cNvSpPr txBox="1"/>
          <p:nvPr/>
        </p:nvSpPr>
        <p:spPr>
          <a:xfrm>
            <a:off x="7595122" y="2826889"/>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443" name="Google Shape;1443;p61"/>
          <p:cNvSpPr/>
          <p:nvPr/>
        </p:nvSpPr>
        <p:spPr>
          <a:xfrm>
            <a:off x="6895790" y="2494571"/>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1444" name="Google Shape;1444;p61"/>
          <p:cNvCxnSpPr/>
          <p:nvPr/>
        </p:nvCxnSpPr>
        <p:spPr>
          <a:xfrm rot="10800000">
            <a:off x="8234216" y="2392477"/>
            <a:ext cx="0" cy="623298"/>
          </a:xfrm>
          <a:prstGeom prst="straightConnector1">
            <a:avLst/>
          </a:prstGeom>
          <a:noFill/>
          <a:ln cap="flat" cmpd="sng" w="28575">
            <a:solidFill>
              <a:srgbClr val="FF0000"/>
            </a:solidFill>
            <a:prstDash val="solid"/>
            <a:round/>
            <a:headEnd len="med" w="med" type="none"/>
            <a:tailEnd len="med" w="med" type="none"/>
          </a:ln>
        </p:spPr>
      </p:cxnSp>
      <p:cxnSp>
        <p:nvCxnSpPr>
          <p:cNvPr id="1445" name="Google Shape;1445;p61"/>
          <p:cNvCxnSpPr/>
          <p:nvPr/>
        </p:nvCxnSpPr>
        <p:spPr>
          <a:xfrm flipH="1">
            <a:off x="7759259" y="2886641"/>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446" name="Google Shape;1446;p61"/>
          <p:cNvCxnSpPr/>
          <p:nvPr/>
        </p:nvCxnSpPr>
        <p:spPr>
          <a:xfrm>
            <a:off x="8231379" y="2886641"/>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447" name="Google Shape;1447;p61"/>
          <p:cNvSpPr txBox="1"/>
          <p:nvPr/>
        </p:nvSpPr>
        <p:spPr>
          <a:xfrm>
            <a:off x="7747970" y="2786376"/>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448" name="Google Shape;1448;p61"/>
          <p:cNvSpPr txBox="1"/>
          <p:nvPr/>
        </p:nvSpPr>
        <p:spPr>
          <a:xfrm>
            <a:off x="8545940" y="2827114"/>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449" name="Google Shape;1449;p61"/>
          <p:cNvSpPr/>
          <p:nvPr/>
        </p:nvSpPr>
        <p:spPr>
          <a:xfrm>
            <a:off x="7846608" y="2494796"/>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cxnSp>
        <p:nvCxnSpPr>
          <p:cNvPr id="1450" name="Google Shape;1450;p61"/>
          <p:cNvCxnSpPr/>
          <p:nvPr/>
        </p:nvCxnSpPr>
        <p:spPr>
          <a:xfrm rot="10800000">
            <a:off x="6311737" y="3348793"/>
            <a:ext cx="1025067" cy="0"/>
          </a:xfrm>
          <a:prstGeom prst="straightConnector1">
            <a:avLst/>
          </a:prstGeom>
          <a:noFill/>
          <a:ln cap="flat" cmpd="sng" w="28575">
            <a:solidFill>
              <a:srgbClr val="0000FF"/>
            </a:solidFill>
            <a:prstDash val="solid"/>
            <a:round/>
            <a:headEnd len="med" w="med" type="none"/>
            <a:tailEnd len="med" w="med" type="none"/>
          </a:ln>
        </p:spPr>
      </p:cxnSp>
      <p:cxnSp>
        <p:nvCxnSpPr>
          <p:cNvPr id="1451" name="Google Shape;1451;p61"/>
          <p:cNvCxnSpPr/>
          <p:nvPr/>
        </p:nvCxnSpPr>
        <p:spPr>
          <a:xfrm flipH="1">
            <a:off x="6352589" y="3534561"/>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452" name="Google Shape;1452;p61"/>
          <p:cNvCxnSpPr/>
          <p:nvPr/>
        </p:nvCxnSpPr>
        <p:spPr>
          <a:xfrm>
            <a:off x="6824709" y="3534561"/>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453" name="Google Shape;1453;p61"/>
          <p:cNvSpPr txBox="1"/>
          <p:nvPr/>
        </p:nvSpPr>
        <p:spPr>
          <a:xfrm>
            <a:off x="6354395" y="3443630"/>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454" name="Google Shape;1454;p61"/>
          <p:cNvSpPr txBox="1"/>
          <p:nvPr/>
        </p:nvSpPr>
        <p:spPr>
          <a:xfrm>
            <a:off x="7036599" y="3443732"/>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455" name="Google Shape;1455;p61"/>
          <p:cNvSpPr/>
          <p:nvPr/>
        </p:nvSpPr>
        <p:spPr>
          <a:xfrm>
            <a:off x="6440918" y="3144042"/>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pic>
        <p:nvPicPr>
          <p:cNvPr id="1456" name="Google Shape;1456;p61"/>
          <p:cNvPicPr preferRelativeResize="0"/>
          <p:nvPr/>
        </p:nvPicPr>
        <p:blipFill>
          <a:blip r:embed="rId3">
            <a:alphaModFix/>
          </a:blip>
          <a:stretch>
            <a:fillRect/>
          </a:stretch>
        </p:blipFill>
        <p:spPr>
          <a:xfrm>
            <a:off x="5334302" y="3000894"/>
            <a:ext cx="439051" cy="435300"/>
          </a:xfrm>
          <a:prstGeom prst="rect">
            <a:avLst/>
          </a:prstGeom>
          <a:noFill/>
          <a:ln>
            <a:noFill/>
          </a:ln>
        </p:spPr>
      </p:pic>
      <p:pic>
        <p:nvPicPr>
          <p:cNvPr id="1457" name="Google Shape;1457;p61"/>
          <p:cNvPicPr preferRelativeResize="0"/>
          <p:nvPr/>
        </p:nvPicPr>
        <p:blipFill>
          <a:blip r:embed="rId3">
            <a:alphaModFix/>
          </a:blip>
          <a:stretch>
            <a:fillRect/>
          </a:stretch>
        </p:blipFill>
        <p:spPr>
          <a:xfrm>
            <a:off x="5773352" y="3000894"/>
            <a:ext cx="439051" cy="435300"/>
          </a:xfrm>
          <a:prstGeom prst="rect">
            <a:avLst/>
          </a:prstGeom>
          <a:noFill/>
          <a:ln>
            <a:noFill/>
          </a:ln>
        </p:spPr>
      </p:pic>
      <p:sp>
        <p:nvSpPr>
          <p:cNvPr id="1458" name="Google Shape;1458;p61"/>
          <p:cNvSpPr/>
          <p:nvPr/>
        </p:nvSpPr>
        <p:spPr>
          <a:xfrm>
            <a:off x="1371875" y="2002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9" name="Google Shape;1459;p61"/>
          <p:cNvPicPr preferRelativeResize="0"/>
          <p:nvPr/>
        </p:nvPicPr>
        <p:blipFill>
          <a:blip r:embed="rId3">
            <a:alphaModFix/>
          </a:blip>
          <a:stretch>
            <a:fillRect/>
          </a:stretch>
        </p:blipFill>
        <p:spPr>
          <a:xfrm>
            <a:off x="6081052" y="2072332"/>
            <a:ext cx="439051" cy="435300"/>
          </a:xfrm>
          <a:prstGeom prst="rect">
            <a:avLst/>
          </a:prstGeom>
          <a:noFill/>
          <a:ln>
            <a:noFill/>
          </a:ln>
        </p:spPr>
      </p:pic>
      <p:cxnSp>
        <p:nvCxnSpPr>
          <p:cNvPr id="1460" name="Google Shape;1460;p61"/>
          <p:cNvCxnSpPr/>
          <p:nvPr/>
        </p:nvCxnSpPr>
        <p:spPr>
          <a:xfrm>
            <a:off x="1423175" y="2115650"/>
            <a:ext cx="900" cy="217500"/>
          </a:xfrm>
          <a:prstGeom prst="straightConnector1">
            <a:avLst/>
          </a:prstGeom>
          <a:noFill/>
          <a:ln cap="flat" cmpd="sng" w="38100">
            <a:solidFill>
              <a:schemeClr val="accent4"/>
            </a:solidFill>
            <a:prstDash val="solid"/>
            <a:round/>
            <a:headEnd len="med" w="med" type="none"/>
            <a:tailEnd len="med" w="med" type="none"/>
          </a:ln>
        </p:spPr>
      </p:cxnSp>
      <p:pic>
        <p:nvPicPr>
          <p:cNvPr id="1461" name="Google Shape;1461;p61"/>
          <p:cNvPicPr preferRelativeResize="0"/>
          <p:nvPr/>
        </p:nvPicPr>
        <p:blipFill>
          <a:blip r:embed="rId4">
            <a:alphaModFix/>
          </a:blip>
          <a:stretch>
            <a:fillRect/>
          </a:stretch>
        </p:blipFill>
        <p:spPr>
          <a:xfrm>
            <a:off x="235478" y="931681"/>
            <a:ext cx="3675147" cy="2688399"/>
          </a:xfrm>
          <a:prstGeom prst="rect">
            <a:avLst/>
          </a:prstGeom>
          <a:noFill/>
          <a:ln>
            <a:noFill/>
          </a:ln>
        </p:spPr>
      </p:pic>
      <p:sp>
        <p:nvSpPr>
          <p:cNvPr id="1462" name="Google Shape;1462;p61"/>
          <p:cNvSpPr/>
          <p:nvPr/>
        </p:nvSpPr>
        <p:spPr>
          <a:xfrm>
            <a:off x="1371875" y="2002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3" name="Google Shape;1463;p61"/>
          <p:cNvCxnSpPr/>
          <p:nvPr/>
        </p:nvCxnSpPr>
        <p:spPr>
          <a:xfrm>
            <a:off x="1424075" y="2106800"/>
            <a:ext cx="0" cy="235200"/>
          </a:xfrm>
          <a:prstGeom prst="straightConnector1">
            <a:avLst/>
          </a:prstGeom>
          <a:noFill/>
          <a:ln cap="flat" cmpd="sng" w="38100">
            <a:solidFill>
              <a:schemeClr val="accent4"/>
            </a:solidFill>
            <a:prstDash val="solid"/>
            <a:round/>
            <a:headEnd len="med" w="med" type="none"/>
            <a:tailEnd len="med" w="med" type="none"/>
          </a:ln>
        </p:spPr>
      </p:cxnSp>
      <p:cxnSp>
        <p:nvCxnSpPr>
          <p:cNvPr id="1464" name="Google Shape;1464;p61"/>
          <p:cNvCxnSpPr/>
          <p:nvPr/>
        </p:nvCxnSpPr>
        <p:spPr>
          <a:xfrm>
            <a:off x="5770130" y="2816254"/>
            <a:ext cx="455100" cy="254400"/>
          </a:xfrm>
          <a:prstGeom prst="straightConnector1">
            <a:avLst/>
          </a:prstGeom>
          <a:noFill/>
          <a:ln cap="flat" cmpd="sng" w="76200">
            <a:solidFill>
              <a:srgbClr val="FF9900"/>
            </a:solidFill>
            <a:prstDash val="solid"/>
            <a:round/>
            <a:headEnd len="med" w="med" type="none"/>
            <a:tailEnd len="med" w="med" type="none"/>
          </a:ln>
        </p:spPr>
      </p:cxnSp>
      <p:cxnSp>
        <p:nvCxnSpPr>
          <p:cNvPr id="1465" name="Google Shape;1465;p61"/>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1466" name="Google Shape;1466;p61"/>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1467" name="Google Shape;1467;p61"/>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1468" name="Google Shape;1468;p61"/>
          <p:cNvCxnSpPr/>
          <p:nvPr/>
        </p:nvCxnSpPr>
        <p:spPr>
          <a:xfrm>
            <a:off x="2128086" y="1052763"/>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1469" name="Google Shape;1469;p61"/>
          <p:cNvCxnSpPr/>
          <p:nvPr/>
        </p:nvCxnSpPr>
        <p:spPr>
          <a:xfrm flipH="1" rot="10800000">
            <a:off x="251581" y="2279616"/>
            <a:ext cx="1898100" cy="19800"/>
          </a:xfrm>
          <a:prstGeom prst="straightConnector1">
            <a:avLst/>
          </a:prstGeom>
          <a:noFill/>
          <a:ln cap="flat" cmpd="sng" w="28575">
            <a:solidFill>
              <a:srgbClr val="0000FF"/>
            </a:solidFill>
            <a:prstDash val="solid"/>
            <a:round/>
            <a:headEnd len="med" w="med" type="none"/>
            <a:tailEnd len="med" w="med" type="none"/>
          </a:ln>
        </p:spPr>
      </p:cxnSp>
      <p:cxnSp>
        <p:nvCxnSpPr>
          <p:cNvPr id="1470" name="Google Shape;1470;p61"/>
          <p:cNvCxnSpPr/>
          <p:nvPr/>
        </p:nvCxnSpPr>
        <p:spPr>
          <a:xfrm flipH="1" rot="-106563">
            <a:off x="1760031" y="1007532"/>
            <a:ext cx="38719" cy="1354430"/>
          </a:xfrm>
          <a:prstGeom prst="straightConnector1">
            <a:avLst/>
          </a:prstGeom>
          <a:noFill/>
          <a:ln cap="flat" cmpd="sng" w="19050">
            <a:solidFill>
              <a:srgbClr val="FF0000"/>
            </a:solidFill>
            <a:prstDash val="solid"/>
            <a:round/>
            <a:headEnd len="med" w="med" type="none"/>
            <a:tailEnd len="med" w="med" type="none"/>
          </a:ln>
        </p:spPr>
      </p:cxnSp>
      <p:sp>
        <p:nvSpPr>
          <p:cNvPr id="1471" name="Google Shape;1471;p61"/>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DFS: Preorder</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Pre-Order: “Visit” a node, then traverse its children</a:t>
            </a:r>
            <a:endParaRPr/>
          </a:p>
          <a:p>
            <a:pPr indent="0" lvl="0" marL="0" rtl="0" algn="l">
              <a:lnSpc>
                <a:spcPct val="100000"/>
              </a:lnSpc>
              <a:spcBef>
                <a:spcPts val="1600"/>
              </a:spcBef>
              <a:spcAft>
                <a:spcPts val="0"/>
              </a:spcAft>
              <a:buClr>
                <a:srgbClr val="000000"/>
              </a:buClr>
              <a:buSzPts val="1100"/>
              <a:buFont typeface="Arial"/>
              <a:buNone/>
            </a:pPr>
            <a:r>
              <a:rPr lang="en" sz="2000">
                <a:solidFill>
                  <a:srgbClr val="000000"/>
                </a:solidFill>
                <a:latin typeface="Consolas"/>
                <a:ea typeface="Consolas"/>
                <a:cs typeface="Consolas"/>
                <a:sym typeface="Consolas"/>
              </a:rPr>
              <a:t>preOrder</a:t>
            </a:r>
            <a:r>
              <a:rPr lang="en" sz="2000">
                <a:solidFill>
                  <a:srgbClr val="666666"/>
                </a:solidFill>
                <a:latin typeface="Consolas"/>
                <a:ea typeface="Consolas"/>
                <a:cs typeface="Consolas"/>
                <a:sym typeface="Consolas"/>
              </a:rPr>
              <a:t>(</a:t>
            </a:r>
            <a:r>
              <a:rPr lang="en" sz="2000">
                <a:solidFill>
                  <a:srgbClr val="000000"/>
                </a:solidFill>
                <a:latin typeface="Consolas"/>
                <a:ea typeface="Consolas"/>
                <a:cs typeface="Consolas"/>
                <a:sym typeface="Consolas"/>
              </a:rPr>
              <a:t>BSTNode x</a:t>
            </a:r>
            <a:r>
              <a:rPr lang="en" sz="2000">
                <a:solidFill>
                  <a:srgbClr val="666666"/>
                </a:solidFill>
                <a:latin typeface="Consolas"/>
                <a:ea typeface="Consolas"/>
                <a:cs typeface="Consolas"/>
                <a:sym typeface="Consolas"/>
              </a:rPr>
              <a:t>)</a:t>
            </a:r>
            <a:r>
              <a:rPr lang="en" sz="2000">
                <a:solidFill>
                  <a:srgbClr val="000000"/>
                </a:solidFill>
                <a:latin typeface="Consolas"/>
                <a:ea typeface="Consolas"/>
                <a:cs typeface="Consolas"/>
                <a:sym typeface="Consolas"/>
              </a:rPr>
              <a:t> </a:t>
            </a:r>
            <a:r>
              <a:rPr lang="en" sz="2000">
                <a:solidFill>
                  <a:srgbClr val="666666"/>
                </a:solidFill>
                <a:latin typeface="Consolas"/>
                <a:ea typeface="Consolas"/>
                <a:cs typeface="Consolas"/>
                <a:sym typeface="Consolas"/>
              </a:rPr>
              <a:t>{</a:t>
            </a:r>
            <a:endParaRPr sz="2000">
              <a:solidFill>
                <a:srgbClr val="666666"/>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sz="2000">
                <a:solidFill>
                  <a:srgbClr val="000000"/>
                </a:solidFill>
                <a:latin typeface="Consolas"/>
                <a:ea typeface="Consolas"/>
                <a:cs typeface="Consolas"/>
                <a:sym typeface="Consolas"/>
              </a:rPr>
              <a:t>    if (x == null) return;</a:t>
            </a:r>
            <a:br>
              <a:rPr lang="en" sz="2000">
                <a:solidFill>
                  <a:srgbClr val="000000"/>
                </a:solidFill>
                <a:latin typeface="Consolas"/>
                <a:ea typeface="Consolas"/>
                <a:cs typeface="Consolas"/>
                <a:sym typeface="Consolas"/>
              </a:rPr>
            </a:br>
            <a:r>
              <a:rPr lang="en" sz="2000">
                <a:solidFill>
                  <a:srgbClr val="000000"/>
                </a:solidFill>
                <a:latin typeface="Consolas"/>
                <a:ea typeface="Consolas"/>
                <a:cs typeface="Consolas"/>
                <a:sym typeface="Consolas"/>
              </a:rPr>
              <a:t>    print</a:t>
            </a:r>
            <a:r>
              <a:rPr lang="en" sz="2000">
                <a:solidFill>
                  <a:srgbClr val="666666"/>
                </a:solidFill>
                <a:latin typeface="Consolas"/>
                <a:ea typeface="Consolas"/>
                <a:cs typeface="Consolas"/>
                <a:sym typeface="Consolas"/>
              </a:rPr>
              <a:t>(</a:t>
            </a:r>
            <a:r>
              <a:rPr lang="en" sz="2000">
                <a:solidFill>
                  <a:srgbClr val="000000"/>
                </a:solidFill>
                <a:latin typeface="Consolas"/>
                <a:ea typeface="Consolas"/>
                <a:cs typeface="Consolas"/>
                <a:sym typeface="Consolas"/>
              </a:rPr>
              <a:t>x</a:t>
            </a:r>
            <a:r>
              <a:rPr lang="en" sz="2000">
                <a:solidFill>
                  <a:srgbClr val="666666"/>
                </a:solidFill>
                <a:latin typeface="Consolas"/>
                <a:ea typeface="Consolas"/>
                <a:cs typeface="Consolas"/>
                <a:sym typeface="Consolas"/>
              </a:rPr>
              <a:t>.</a:t>
            </a:r>
            <a:r>
              <a:rPr lang="en" sz="2000">
                <a:solidFill>
                  <a:srgbClr val="BB4444"/>
                </a:solidFill>
                <a:latin typeface="Consolas"/>
                <a:ea typeface="Consolas"/>
                <a:cs typeface="Consolas"/>
                <a:sym typeface="Consolas"/>
              </a:rPr>
              <a:t>key</a:t>
            </a:r>
            <a:r>
              <a:rPr lang="en" sz="2000">
                <a:solidFill>
                  <a:srgbClr val="666666"/>
                </a:solidFill>
                <a:latin typeface="Consolas"/>
                <a:ea typeface="Consolas"/>
                <a:cs typeface="Consolas"/>
                <a:sym typeface="Consolas"/>
              </a:rPr>
              <a:t>)</a:t>
            </a:r>
            <a:br>
              <a:rPr lang="en" sz="2000">
                <a:solidFill>
                  <a:srgbClr val="000000"/>
                </a:solidFill>
                <a:latin typeface="Consolas"/>
                <a:ea typeface="Consolas"/>
                <a:cs typeface="Consolas"/>
                <a:sym typeface="Consolas"/>
              </a:rPr>
            </a:br>
            <a:r>
              <a:rPr lang="en" sz="2000">
                <a:solidFill>
                  <a:srgbClr val="000000"/>
                </a:solidFill>
                <a:latin typeface="Consolas"/>
                <a:ea typeface="Consolas"/>
                <a:cs typeface="Consolas"/>
                <a:sym typeface="Consolas"/>
              </a:rPr>
              <a:t>    preOrder</a:t>
            </a:r>
            <a:r>
              <a:rPr lang="en" sz="2000">
                <a:solidFill>
                  <a:srgbClr val="666666"/>
                </a:solidFill>
                <a:latin typeface="Consolas"/>
                <a:ea typeface="Consolas"/>
                <a:cs typeface="Consolas"/>
                <a:sym typeface="Consolas"/>
              </a:rPr>
              <a:t>(</a:t>
            </a:r>
            <a:r>
              <a:rPr lang="en" sz="2000">
                <a:solidFill>
                  <a:srgbClr val="000000"/>
                </a:solidFill>
                <a:latin typeface="Consolas"/>
                <a:ea typeface="Consolas"/>
                <a:cs typeface="Consolas"/>
                <a:sym typeface="Consolas"/>
              </a:rPr>
              <a:t>x</a:t>
            </a:r>
            <a:r>
              <a:rPr lang="en" sz="2000">
                <a:solidFill>
                  <a:srgbClr val="666666"/>
                </a:solidFill>
                <a:latin typeface="Consolas"/>
                <a:ea typeface="Consolas"/>
                <a:cs typeface="Consolas"/>
                <a:sym typeface="Consolas"/>
              </a:rPr>
              <a:t>.</a:t>
            </a:r>
            <a:r>
              <a:rPr lang="en" sz="2000">
                <a:solidFill>
                  <a:srgbClr val="BB4444"/>
                </a:solidFill>
                <a:latin typeface="Consolas"/>
                <a:ea typeface="Consolas"/>
                <a:cs typeface="Consolas"/>
                <a:sym typeface="Consolas"/>
              </a:rPr>
              <a:t>left</a:t>
            </a:r>
            <a:r>
              <a:rPr lang="en" sz="2000">
                <a:solidFill>
                  <a:srgbClr val="666666"/>
                </a:solidFill>
                <a:latin typeface="Consolas"/>
                <a:ea typeface="Consolas"/>
                <a:cs typeface="Consolas"/>
                <a:sym typeface="Consolas"/>
              </a:rPr>
              <a:t>)</a:t>
            </a:r>
            <a:br>
              <a:rPr lang="en" sz="2000">
                <a:solidFill>
                  <a:srgbClr val="000000"/>
                </a:solidFill>
                <a:latin typeface="Consolas"/>
                <a:ea typeface="Consolas"/>
                <a:cs typeface="Consolas"/>
                <a:sym typeface="Consolas"/>
              </a:rPr>
            </a:br>
            <a:r>
              <a:rPr lang="en" sz="2000">
                <a:solidFill>
                  <a:srgbClr val="000000"/>
                </a:solidFill>
                <a:latin typeface="Consolas"/>
                <a:ea typeface="Consolas"/>
                <a:cs typeface="Consolas"/>
                <a:sym typeface="Consolas"/>
              </a:rPr>
              <a:t>    preOrder</a:t>
            </a:r>
            <a:r>
              <a:rPr lang="en" sz="2000">
                <a:solidFill>
                  <a:srgbClr val="666666"/>
                </a:solidFill>
                <a:latin typeface="Consolas"/>
                <a:ea typeface="Consolas"/>
                <a:cs typeface="Consolas"/>
                <a:sym typeface="Consolas"/>
              </a:rPr>
              <a:t>(</a:t>
            </a:r>
            <a:r>
              <a:rPr lang="en" sz="2000">
                <a:solidFill>
                  <a:srgbClr val="000000"/>
                </a:solidFill>
                <a:latin typeface="Consolas"/>
                <a:ea typeface="Consolas"/>
                <a:cs typeface="Consolas"/>
                <a:sym typeface="Consolas"/>
              </a:rPr>
              <a:t>x</a:t>
            </a:r>
            <a:r>
              <a:rPr lang="en" sz="2000">
                <a:solidFill>
                  <a:srgbClr val="666666"/>
                </a:solidFill>
                <a:latin typeface="Consolas"/>
                <a:ea typeface="Consolas"/>
                <a:cs typeface="Consolas"/>
                <a:sym typeface="Consolas"/>
              </a:rPr>
              <a:t>.</a:t>
            </a:r>
            <a:r>
              <a:rPr lang="en" sz="2000">
                <a:solidFill>
                  <a:srgbClr val="BB4444"/>
                </a:solidFill>
                <a:latin typeface="Consolas"/>
                <a:ea typeface="Consolas"/>
                <a:cs typeface="Consolas"/>
                <a:sym typeface="Consolas"/>
              </a:rPr>
              <a:t>right</a:t>
            </a:r>
            <a:r>
              <a:rPr lang="en" sz="2000">
                <a:solidFill>
                  <a:srgbClr val="666666"/>
                </a:solidFill>
                <a:latin typeface="Consolas"/>
                <a:ea typeface="Consolas"/>
                <a:cs typeface="Consolas"/>
                <a:sym typeface="Consolas"/>
              </a:rPr>
              <a:t>)</a:t>
            </a:r>
            <a:br>
              <a:rPr lang="en" sz="2000">
                <a:solidFill>
                  <a:srgbClr val="000000"/>
                </a:solidFill>
                <a:latin typeface="Consolas"/>
                <a:ea typeface="Consolas"/>
                <a:cs typeface="Consolas"/>
                <a:sym typeface="Consolas"/>
              </a:rPr>
            </a:br>
            <a:r>
              <a:rPr lang="en" sz="2000">
                <a:solidFill>
                  <a:srgbClr val="666666"/>
                </a:solidFill>
                <a:latin typeface="Consolas"/>
                <a:ea typeface="Consolas"/>
                <a:cs typeface="Consolas"/>
                <a:sym typeface="Consolas"/>
              </a:rPr>
              <a:t>}</a:t>
            </a:r>
            <a:endParaRPr sz="2000">
              <a:solidFill>
                <a:srgbClr val="666666"/>
              </a:solidFill>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12" name="Google Shape;112;p17"/>
          <p:cNvSpPr/>
          <p:nvPr/>
        </p:nvSpPr>
        <p:spPr>
          <a:xfrm>
            <a:off x="4652775" y="4213875"/>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A</a:t>
            </a:r>
            <a:endParaRPr sz="2200">
              <a:latin typeface="Consolas"/>
              <a:ea typeface="Consolas"/>
              <a:cs typeface="Consolas"/>
              <a:sym typeface="Consolas"/>
            </a:endParaRPr>
          </a:p>
        </p:txBody>
      </p:sp>
      <p:sp>
        <p:nvSpPr>
          <p:cNvPr id="113" name="Google Shape;113;p17"/>
          <p:cNvSpPr/>
          <p:nvPr/>
        </p:nvSpPr>
        <p:spPr>
          <a:xfrm>
            <a:off x="5985459" y="4213875"/>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C</a:t>
            </a:r>
            <a:endParaRPr sz="2200">
              <a:latin typeface="Consolas"/>
              <a:ea typeface="Consolas"/>
              <a:cs typeface="Consolas"/>
              <a:sym typeface="Consolas"/>
            </a:endParaRPr>
          </a:p>
        </p:txBody>
      </p:sp>
      <p:sp>
        <p:nvSpPr>
          <p:cNvPr id="114" name="Google Shape;114;p17"/>
          <p:cNvSpPr/>
          <p:nvPr/>
        </p:nvSpPr>
        <p:spPr>
          <a:xfrm>
            <a:off x="5319117" y="3528075"/>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B</a:t>
            </a:r>
            <a:endParaRPr sz="2200">
              <a:latin typeface="Consolas"/>
              <a:ea typeface="Consolas"/>
              <a:cs typeface="Consolas"/>
              <a:sym typeface="Consolas"/>
            </a:endParaRPr>
          </a:p>
        </p:txBody>
      </p:sp>
      <p:sp>
        <p:nvSpPr>
          <p:cNvPr id="115" name="Google Shape;115;p17"/>
          <p:cNvSpPr/>
          <p:nvPr/>
        </p:nvSpPr>
        <p:spPr>
          <a:xfrm>
            <a:off x="6642775" y="2880300"/>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D</a:t>
            </a:r>
            <a:endParaRPr sz="2200">
              <a:latin typeface="Consolas"/>
              <a:ea typeface="Consolas"/>
              <a:cs typeface="Consolas"/>
              <a:sym typeface="Consolas"/>
            </a:endParaRPr>
          </a:p>
        </p:txBody>
      </p:sp>
      <p:sp>
        <p:nvSpPr>
          <p:cNvPr id="116" name="Google Shape;116;p17"/>
          <p:cNvSpPr/>
          <p:nvPr/>
        </p:nvSpPr>
        <p:spPr>
          <a:xfrm>
            <a:off x="7248292" y="4175700"/>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E</a:t>
            </a:r>
            <a:endParaRPr sz="2200">
              <a:latin typeface="Consolas"/>
              <a:ea typeface="Consolas"/>
              <a:cs typeface="Consolas"/>
              <a:sym typeface="Consolas"/>
            </a:endParaRPr>
          </a:p>
        </p:txBody>
      </p:sp>
      <p:sp>
        <p:nvSpPr>
          <p:cNvPr id="117" name="Google Shape;117;p17"/>
          <p:cNvSpPr/>
          <p:nvPr/>
        </p:nvSpPr>
        <p:spPr>
          <a:xfrm>
            <a:off x="7914633" y="3566100"/>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F</a:t>
            </a:r>
            <a:endParaRPr sz="2200">
              <a:latin typeface="Consolas"/>
              <a:ea typeface="Consolas"/>
              <a:cs typeface="Consolas"/>
              <a:sym typeface="Consolas"/>
            </a:endParaRPr>
          </a:p>
        </p:txBody>
      </p:sp>
      <p:sp>
        <p:nvSpPr>
          <p:cNvPr id="118" name="Google Shape;118;p17"/>
          <p:cNvSpPr/>
          <p:nvPr/>
        </p:nvSpPr>
        <p:spPr>
          <a:xfrm>
            <a:off x="8580975" y="4175700"/>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G</a:t>
            </a:r>
            <a:endParaRPr sz="2200">
              <a:latin typeface="Consolas"/>
              <a:ea typeface="Consolas"/>
              <a:cs typeface="Consolas"/>
              <a:sym typeface="Consolas"/>
            </a:endParaRPr>
          </a:p>
        </p:txBody>
      </p:sp>
      <p:cxnSp>
        <p:nvCxnSpPr>
          <p:cNvPr id="119" name="Google Shape;119;p17"/>
          <p:cNvCxnSpPr>
            <a:stCxn id="112" idx="7"/>
            <a:endCxn id="114" idx="3"/>
          </p:cNvCxnSpPr>
          <p:nvPr/>
        </p:nvCxnSpPr>
        <p:spPr>
          <a:xfrm flipH="1" rot="10800000">
            <a:off x="5075540" y="3950710"/>
            <a:ext cx="316200" cy="335700"/>
          </a:xfrm>
          <a:prstGeom prst="straightConnector1">
            <a:avLst/>
          </a:prstGeom>
          <a:noFill/>
          <a:ln cap="flat" cmpd="sng" w="19050">
            <a:solidFill>
              <a:srgbClr val="666666"/>
            </a:solidFill>
            <a:prstDash val="solid"/>
            <a:round/>
            <a:headEnd len="med" w="med" type="triangle"/>
            <a:tailEnd len="med" w="med" type="none"/>
          </a:ln>
        </p:spPr>
      </p:cxnSp>
      <p:cxnSp>
        <p:nvCxnSpPr>
          <p:cNvPr id="120" name="Google Shape;120;p17"/>
          <p:cNvCxnSpPr>
            <a:stCxn id="114" idx="5"/>
            <a:endCxn id="113" idx="1"/>
          </p:cNvCxnSpPr>
          <p:nvPr/>
        </p:nvCxnSpPr>
        <p:spPr>
          <a:xfrm>
            <a:off x="5741882" y="3950840"/>
            <a:ext cx="316200" cy="335700"/>
          </a:xfrm>
          <a:prstGeom prst="straightConnector1">
            <a:avLst/>
          </a:prstGeom>
          <a:noFill/>
          <a:ln cap="flat" cmpd="sng" w="19050">
            <a:solidFill>
              <a:srgbClr val="666666"/>
            </a:solidFill>
            <a:prstDash val="solid"/>
            <a:round/>
            <a:headEnd len="med" w="med" type="none"/>
            <a:tailEnd len="med" w="med" type="triangle"/>
          </a:ln>
        </p:spPr>
      </p:cxnSp>
      <p:cxnSp>
        <p:nvCxnSpPr>
          <p:cNvPr id="121" name="Google Shape;121;p17"/>
          <p:cNvCxnSpPr>
            <a:stCxn id="116" idx="7"/>
            <a:endCxn id="117" idx="3"/>
          </p:cNvCxnSpPr>
          <p:nvPr/>
        </p:nvCxnSpPr>
        <p:spPr>
          <a:xfrm flipH="1" rot="10800000">
            <a:off x="7671057" y="3988735"/>
            <a:ext cx="316200" cy="259500"/>
          </a:xfrm>
          <a:prstGeom prst="straightConnector1">
            <a:avLst/>
          </a:prstGeom>
          <a:noFill/>
          <a:ln cap="flat" cmpd="sng" w="19050">
            <a:solidFill>
              <a:srgbClr val="666666"/>
            </a:solidFill>
            <a:prstDash val="solid"/>
            <a:round/>
            <a:headEnd len="med" w="med" type="triangle"/>
            <a:tailEnd len="med" w="med" type="none"/>
          </a:ln>
        </p:spPr>
      </p:cxnSp>
      <p:cxnSp>
        <p:nvCxnSpPr>
          <p:cNvPr id="122" name="Google Shape;122;p17"/>
          <p:cNvCxnSpPr>
            <a:stCxn id="117" idx="5"/>
            <a:endCxn id="118" idx="1"/>
          </p:cNvCxnSpPr>
          <p:nvPr/>
        </p:nvCxnSpPr>
        <p:spPr>
          <a:xfrm>
            <a:off x="8337398" y="3988865"/>
            <a:ext cx="316200" cy="259500"/>
          </a:xfrm>
          <a:prstGeom prst="straightConnector1">
            <a:avLst/>
          </a:prstGeom>
          <a:noFill/>
          <a:ln cap="flat" cmpd="sng" w="19050">
            <a:solidFill>
              <a:srgbClr val="666666"/>
            </a:solidFill>
            <a:prstDash val="solid"/>
            <a:round/>
            <a:headEnd len="med" w="med" type="none"/>
            <a:tailEnd len="med" w="med" type="triangle"/>
          </a:ln>
        </p:spPr>
      </p:cxnSp>
      <p:cxnSp>
        <p:nvCxnSpPr>
          <p:cNvPr id="123" name="Google Shape;123;p17"/>
          <p:cNvCxnSpPr>
            <a:stCxn id="115" idx="3"/>
            <a:endCxn id="114" idx="7"/>
          </p:cNvCxnSpPr>
          <p:nvPr/>
        </p:nvCxnSpPr>
        <p:spPr>
          <a:xfrm flipH="1">
            <a:off x="5741810" y="3303065"/>
            <a:ext cx="973500" cy="297600"/>
          </a:xfrm>
          <a:prstGeom prst="straightConnector1">
            <a:avLst/>
          </a:prstGeom>
          <a:noFill/>
          <a:ln cap="flat" cmpd="sng" w="19050">
            <a:solidFill>
              <a:srgbClr val="666666"/>
            </a:solidFill>
            <a:prstDash val="solid"/>
            <a:round/>
            <a:headEnd len="med" w="med" type="none"/>
            <a:tailEnd len="med" w="med" type="triangle"/>
          </a:ln>
        </p:spPr>
      </p:cxnSp>
      <p:cxnSp>
        <p:nvCxnSpPr>
          <p:cNvPr id="124" name="Google Shape;124;p17"/>
          <p:cNvCxnSpPr>
            <a:stCxn id="115" idx="5"/>
            <a:endCxn id="117" idx="1"/>
          </p:cNvCxnSpPr>
          <p:nvPr/>
        </p:nvCxnSpPr>
        <p:spPr>
          <a:xfrm>
            <a:off x="7065540" y="3303065"/>
            <a:ext cx="921600" cy="335700"/>
          </a:xfrm>
          <a:prstGeom prst="straightConnector1">
            <a:avLst/>
          </a:prstGeom>
          <a:noFill/>
          <a:ln cap="flat" cmpd="sng" w="19050">
            <a:solidFill>
              <a:srgbClr val="666666"/>
            </a:solidFill>
            <a:prstDash val="solid"/>
            <a:round/>
            <a:headEnd len="med" w="med" type="none"/>
            <a:tailEnd len="med" w="med" type="triangle"/>
          </a:ln>
        </p:spPr>
      </p:cxnSp>
      <p:cxnSp>
        <p:nvCxnSpPr>
          <p:cNvPr id="125" name="Google Shape;125;p17"/>
          <p:cNvCxnSpPr>
            <a:stCxn id="115" idx="2"/>
          </p:cNvCxnSpPr>
          <p:nvPr/>
        </p:nvCxnSpPr>
        <p:spPr>
          <a:xfrm flipH="1">
            <a:off x="6292075" y="3127950"/>
            <a:ext cx="350700" cy="15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7"/>
          <p:cNvCxnSpPr>
            <a:stCxn id="114" idx="2"/>
          </p:cNvCxnSpPr>
          <p:nvPr/>
        </p:nvCxnSpPr>
        <p:spPr>
          <a:xfrm rot="10800000">
            <a:off x="5023917" y="3766725"/>
            <a:ext cx="295200" cy="90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7"/>
          <p:cNvCxnSpPr>
            <a:stCxn id="112" idx="2"/>
          </p:cNvCxnSpPr>
          <p:nvPr/>
        </p:nvCxnSpPr>
        <p:spPr>
          <a:xfrm rot="10800000">
            <a:off x="4008375" y="4432725"/>
            <a:ext cx="644400" cy="288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7"/>
          <p:cNvCxnSpPr>
            <a:stCxn id="113" idx="2"/>
          </p:cNvCxnSpPr>
          <p:nvPr/>
        </p:nvCxnSpPr>
        <p:spPr>
          <a:xfrm flipH="1">
            <a:off x="5689659" y="4461525"/>
            <a:ext cx="295800" cy="45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7"/>
          <p:cNvCxnSpPr>
            <a:stCxn id="116" idx="2"/>
          </p:cNvCxnSpPr>
          <p:nvPr/>
        </p:nvCxnSpPr>
        <p:spPr>
          <a:xfrm flipH="1">
            <a:off x="6957892" y="4423350"/>
            <a:ext cx="290400" cy="210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17"/>
          <p:cNvCxnSpPr>
            <a:stCxn id="117" idx="2"/>
          </p:cNvCxnSpPr>
          <p:nvPr/>
        </p:nvCxnSpPr>
        <p:spPr>
          <a:xfrm flipH="1">
            <a:off x="7601433" y="3813750"/>
            <a:ext cx="313200" cy="147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7"/>
          <p:cNvCxnSpPr>
            <a:stCxn id="118" idx="2"/>
          </p:cNvCxnSpPr>
          <p:nvPr/>
        </p:nvCxnSpPr>
        <p:spPr>
          <a:xfrm flipH="1">
            <a:off x="8267175" y="4423350"/>
            <a:ext cx="313800" cy="4500"/>
          </a:xfrm>
          <a:prstGeom prst="straightConnector1">
            <a:avLst/>
          </a:prstGeom>
          <a:noFill/>
          <a:ln cap="flat" cmpd="sng" w="9525">
            <a:solidFill>
              <a:schemeClr val="dk2"/>
            </a:solidFill>
            <a:prstDash val="solid"/>
            <a:round/>
            <a:headEnd len="med" w="med" type="none"/>
            <a:tailEnd len="med" w="med" type="none"/>
          </a:ln>
        </p:spPr>
      </p:cxnSp>
      <p:sp>
        <p:nvSpPr>
          <p:cNvPr id="132" name="Google Shape;132;p17"/>
          <p:cNvSpPr/>
          <p:nvPr/>
        </p:nvSpPr>
        <p:spPr>
          <a:xfrm>
            <a:off x="4353824" y="2912975"/>
            <a:ext cx="3386400" cy="1987150"/>
          </a:xfrm>
          <a:custGeom>
            <a:rect b="b" l="l" r="r" t="t"/>
            <a:pathLst>
              <a:path extrusionOk="0" h="79486" w="135456">
                <a:moveTo>
                  <a:pt x="82856" y="0"/>
                </a:moveTo>
                <a:cubicBezTo>
                  <a:pt x="82856" y="3107"/>
                  <a:pt x="83839" y="6374"/>
                  <a:pt x="82856" y="9322"/>
                </a:cubicBezTo>
                <a:cubicBezTo>
                  <a:pt x="81851" y="12337"/>
                  <a:pt x="76650" y="10696"/>
                  <a:pt x="73534" y="11319"/>
                </a:cubicBezTo>
                <a:cubicBezTo>
                  <a:pt x="63549" y="13317"/>
                  <a:pt x="53898" y="16754"/>
                  <a:pt x="44238" y="19975"/>
                </a:cubicBezTo>
                <a:cubicBezTo>
                  <a:pt x="35097" y="23024"/>
                  <a:pt x="32041" y="34904"/>
                  <a:pt x="26260" y="42613"/>
                </a:cubicBezTo>
                <a:cubicBezTo>
                  <a:pt x="17762" y="53945"/>
                  <a:pt x="-6232" y="65451"/>
                  <a:pt x="1625" y="77236"/>
                </a:cubicBezTo>
                <a:cubicBezTo>
                  <a:pt x="3629" y="80242"/>
                  <a:pt x="8665" y="79234"/>
                  <a:pt x="12278" y="79234"/>
                </a:cubicBezTo>
                <a:cubicBezTo>
                  <a:pt x="21161" y="79234"/>
                  <a:pt x="30855" y="78170"/>
                  <a:pt x="38245" y="73241"/>
                </a:cubicBezTo>
                <a:cubicBezTo>
                  <a:pt x="41517" y="71059"/>
                  <a:pt x="40620" y="65737"/>
                  <a:pt x="41574" y="61922"/>
                </a:cubicBezTo>
                <a:cubicBezTo>
                  <a:pt x="42760" y="57180"/>
                  <a:pt x="46154" y="51788"/>
                  <a:pt x="50896" y="50603"/>
                </a:cubicBezTo>
                <a:cubicBezTo>
                  <a:pt x="58118" y="48798"/>
                  <a:pt x="59078" y="63356"/>
                  <a:pt x="60883" y="70578"/>
                </a:cubicBezTo>
                <a:cubicBezTo>
                  <a:pt x="62622" y="77535"/>
                  <a:pt x="74055" y="80836"/>
                  <a:pt x="80858" y="78568"/>
                </a:cubicBezTo>
                <a:cubicBezTo>
                  <a:pt x="85533" y="77010"/>
                  <a:pt x="86979" y="70809"/>
                  <a:pt x="89514" y="66583"/>
                </a:cubicBezTo>
                <a:cubicBezTo>
                  <a:pt x="91428" y="63393"/>
                  <a:pt x="93746" y="59539"/>
                  <a:pt x="92843" y="55930"/>
                </a:cubicBezTo>
                <a:cubicBezTo>
                  <a:pt x="91738" y="51512"/>
                  <a:pt x="87987" y="46835"/>
                  <a:pt x="83521" y="45942"/>
                </a:cubicBezTo>
                <a:cubicBezTo>
                  <a:pt x="80382" y="45314"/>
                  <a:pt x="74342" y="43588"/>
                  <a:pt x="75531" y="40616"/>
                </a:cubicBezTo>
                <a:cubicBezTo>
                  <a:pt x="80068" y="29277"/>
                  <a:pt x="97941" y="28631"/>
                  <a:pt x="110154" y="28631"/>
                </a:cubicBezTo>
                <a:cubicBezTo>
                  <a:pt x="118635" y="28631"/>
                  <a:pt x="129459" y="25297"/>
                  <a:pt x="135456" y="31294"/>
                </a:cubicBezTo>
              </a:path>
            </a:pathLst>
          </a:custGeom>
          <a:noFill/>
          <a:ln cap="flat" cmpd="sng" w="19050">
            <a:solidFill>
              <a:srgbClr val="FF0000"/>
            </a:solidFill>
            <a:prstDash val="solid"/>
            <a:round/>
            <a:headEnd len="med" w="med" type="none"/>
            <a:tailEnd len="med" w="med" type="none"/>
          </a:ln>
        </p:spPr>
      </p:sp>
      <p:sp>
        <p:nvSpPr>
          <p:cNvPr id="133" name="Google Shape;133;p17"/>
          <p:cNvSpPr txBox="1"/>
          <p:nvPr/>
        </p:nvSpPr>
        <p:spPr>
          <a:xfrm>
            <a:off x="5319125" y="1874038"/>
            <a:ext cx="35055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Hack: draw “pegs” on the </a:t>
            </a:r>
            <a:r>
              <a:rPr b="1" lang="en">
                <a:latin typeface="Open Sans"/>
                <a:ea typeface="Open Sans"/>
                <a:cs typeface="Open Sans"/>
                <a:sym typeface="Open Sans"/>
              </a:rPr>
              <a:t>left </a:t>
            </a:r>
            <a:r>
              <a:rPr lang="en">
                <a:latin typeface="Open Sans"/>
                <a:ea typeface="Open Sans"/>
                <a:cs typeface="Open Sans"/>
                <a:sym typeface="Open Sans"/>
              </a:rPr>
              <a:t>side of each node and take a walk around the edges of the tree. The Preorder is the order in which you hit the pegs</a:t>
            </a:r>
            <a:endParaRPr>
              <a:latin typeface="Open Sans"/>
              <a:ea typeface="Open Sans"/>
              <a:cs typeface="Open Sans"/>
              <a:sym typeface="Open Sans"/>
            </a:endParaRPr>
          </a:p>
        </p:txBody>
      </p:sp>
      <p:sp>
        <p:nvSpPr>
          <p:cNvPr id="134" name="Google Shape;134;p17"/>
          <p:cNvSpPr txBox="1"/>
          <p:nvPr/>
        </p:nvSpPr>
        <p:spPr>
          <a:xfrm>
            <a:off x="1720775" y="4286550"/>
            <a:ext cx="2706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Pre-Order: DBACFEG</a:t>
            </a:r>
            <a:endParaRPr>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5" name="Shape 1475"/>
        <p:cNvGrpSpPr/>
        <p:nvPr/>
      </p:nvGrpSpPr>
      <p:grpSpPr>
        <a:xfrm>
          <a:off x="0" y="0"/>
          <a:ext cx="0" cy="0"/>
          <a:chOff x="0" y="0"/>
          <a:chExt cx="0" cy="0"/>
        </a:xfrm>
      </p:grpSpPr>
      <p:sp>
        <p:nvSpPr>
          <p:cNvPr id="1476" name="Google Shape;1476;p62"/>
          <p:cNvSpPr txBox="1"/>
          <p:nvPr>
            <p:ph type="title"/>
          </p:nvPr>
        </p:nvSpPr>
        <p:spPr>
          <a:xfrm>
            <a:off x="311700" y="148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477" name="Google Shape;1477;p62"/>
          <p:cNvSpPr txBox="1"/>
          <p:nvPr>
            <p:ph idx="1" type="body"/>
          </p:nvPr>
        </p:nvSpPr>
        <p:spPr>
          <a:xfrm>
            <a:off x="173650" y="3794675"/>
            <a:ext cx="87876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rPr lang="en" sz="1400"/>
              <a:t>Distance between </a:t>
            </a:r>
            <a:r>
              <a:rPr lang="en" sz="1400">
                <a:solidFill>
                  <a:schemeClr val="accent2"/>
                </a:solidFill>
              </a:rPr>
              <a:t>(3, 6)</a:t>
            </a:r>
            <a:r>
              <a:rPr lang="en" sz="1400"/>
              <a:t> and </a:t>
            </a:r>
            <a:r>
              <a:rPr lang="en" sz="1400">
                <a:highlight>
                  <a:srgbClr val="FFFF00"/>
                </a:highlight>
              </a:rPr>
              <a:t>(2, 2)</a:t>
            </a:r>
            <a:r>
              <a:rPr lang="en" sz="1400"/>
              <a:t> is 4.12, which is not less than </a:t>
            </a:r>
            <a:r>
              <a:rPr lang="en" sz="1400">
                <a:solidFill>
                  <a:srgbClr val="000000"/>
                </a:solidFill>
                <a:latin typeface="Roboto Mono"/>
                <a:ea typeface="Roboto Mono"/>
                <a:cs typeface="Roboto Mono"/>
                <a:sym typeface="Roboto Mono"/>
              </a:rPr>
              <a:t>globalBest</a:t>
            </a:r>
            <a:r>
              <a:rPr lang="en" sz="1400"/>
              <a:t>. Now we compare the </a:t>
            </a:r>
            <a:r>
              <a:rPr lang="en" sz="1400">
                <a:solidFill>
                  <a:srgbClr val="0000FF"/>
                </a:solidFill>
              </a:rPr>
              <a:t>x-coordinate</a:t>
            </a:r>
            <a:r>
              <a:rPr lang="en" sz="1400"/>
              <a:t> of </a:t>
            </a:r>
            <a:r>
              <a:rPr lang="en" sz="1400">
                <a:solidFill>
                  <a:schemeClr val="accent2"/>
                </a:solidFill>
              </a:rPr>
              <a:t>(</a:t>
            </a:r>
            <a:r>
              <a:rPr b="1" lang="en" sz="1400">
                <a:solidFill>
                  <a:schemeClr val="accent2"/>
                </a:solidFill>
              </a:rPr>
              <a:t>3</a:t>
            </a:r>
            <a:r>
              <a:rPr lang="en" sz="1400">
                <a:solidFill>
                  <a:schemeClr val="accent2"/>
                </a:solidFill>
              </a:rPr>
              <a:t>, 6)</a:t>
            </a:r>
            <a:r>
              <a:rPr lang="en" sz="1400"/>
              <a:t> with </a:t>
            </a:r>
            <a:r>
              <a:rPr lang="en" sz="1400">
                <a:highlight>
                  <a:srgbClr val="FFFF00"/>
                </a:highlight>
              </a:rPr>
              <a:t>(</a:t>
            </a:r>
            <a:r>
              <a:rPr b="1" lang="en" sz="1400">
                <a:highlight>
                  <a:srgbClr val="FFFF00"/>
                </a:highlight>
              </a:rPr>
              <a:t>2</a:t>
            </a:r>
            <a:r>
              <a:rPr lang="en" sz="1400">
                <a:highlight>
                  <a:srgbClr val="FFFF00"/>
                </a:highlight>
              </a:rPr>
              <a:t>, 2)</a:t>
            </a:r>
            <a:r>
              <a:rPr lang="en" sz="1400"/>
              <a:t>. Since 3 &gt; 2, we traverse the right side (</a:t>
            </a:r>
            <a:r>
              <a:rPr b="1" lang="en" sz="1400" u="sng"/>
              <a:t>goodBranch</a:t>
            </a:r>
            <a:r>
              <a:rPr lang="en" sz="1400"/>
              <a:t>)</a:t>
            </a:r>
            <a:endParaRPr sz="1400">
              <a:solidFill>
                <a:srgbClr val="000000"/>
              </a:solidFill>
            </a:endParaRPr>
          </a:p>
        </p:txBody>
      </p:sp>
      <p:grpSp>
        <p:nvGrpSpPr>
          <p:cNvPr id="1478" name="Google Shape;1478;p62"/>
          <p:cNvGrpSpPr/>
          <p:nvPr/>
        </p:nvGrpSpPr>
        <p:grpSpPr>
          <a:xfrm>
            <a:off x="4785298" y="906952"/>
            <a:ext cx="3744530" cy="1487604"/>
            <a:chOff x="4028900" y="920688"/>
            <a:chExt cx="4113964" cy="1652526"/>
          </a:xfrm>
        </p:grpSpPr>
        <p:grpSp>
          <p:nvGrpSpPr>
            <p:cNvPr id="1479" name="Google Shape;1479;p62"/>
            <p:cNvGrpSpPr/>
            <p:nvPr/>
          </p:nvGrpSpPr>
          <p:grpSpPr>
            <a:xfrm>
              <a:off x="4729163" y="920688"/>
              <a:ext cx="2956690" cy="914363"/>
              <a:chOff x="4729163" y="920688"/>
              <a:chExt cx="2956690" cy="914363"/>
            </a:xfrm>
          </p:grpSpPr>
          <p:cxnSp>
            <p:nvCxnSpPr>
              <p:cNvPr id="1480" name="Google Shape;1480;p62"/>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481" name="Google Shape;1481;p62"/>
              <p:cNvCxnSpPr>
                <a:stCxn id="1482"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1483" name="Google Shape;1483;p62"/>
              <p:cNvCxnSpPr>
                <a:stCxn id="1482"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1484" name="Google Shape;1484;p62"/>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485" name="Google Shape;1485;p62"/>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482" name="Google Shape;1482;p62"/>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1486" name="Google Shape;1486;p62"/>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487" name="Google Shape;1487;p62"/>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488" name="Google Shape;1488;p62"/>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489" name="Google Shape;1489;p62"/>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490" name="Google Shape;1490;p62"/>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491" name="Google Shape;1491;p62"/>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1492" name="Google Shape;1492;p62"/>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493" name="Google Shape;1493;p62"/>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494" name="Google Shape;1494;p62"/>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495" name="Google Shape;1495;p62"/>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496" name="Google Shape;1496;p62"/>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497" name="Google Shape;1497;p62"/>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1498" name="Google Shape;1498;p62"/>
          <p:cNvCxnSpPr/>
          <p:nvPr/>
        </p:nvCxnSpPr>
        <p:spPr>
          <a:xfrm rot="10800000">
            <a:off x="4822150" y="2321864"/>
            <a:ext cx="0" cy="623298"/>
          </a:xfrm>
          <a:prstGeom prst="straightConnector1">
            <a:avLst/>
          </a:prstGeom>
          <a:noFill/>
          <a:ln cap="flat" cmpd="sng" w="28575">
            <a:solidFill>
              <a:srgbClr val="FF0000"/>
            </a:solidFill>
            <a:prstDash val="solid"/>
            <a:round/>
            <a:headEnd len="med" w="med" type="none"/>
            <a:tailEnd len="med" w="med" type="none"/>
          </a:ln>
        </p:spPr>
      </p:cxnSp>
      <p:cxnSp>
        <p:nvCxnSpPr>
          <p:cNvPr id="1499" name="Google Shape;1499;p62"/>
          <p:cNvCxnSpPr/>
          <p:nvPr/>
        </p:nvCxnSpPr>
        <p:spPr>
          <a:xfrm flipH="1">
            <a:off x="4347192" y="2816029"/>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500" name="Google Shape;1500;p62"/>
          <p:cNvCxnSpPr/>
          <p:nvPr/>
        </p:nvCxnSpPr>
        <p:spPr>
          <a:xfrm>
            <a:off x="4819313" y="2816029"/>
            <a:ext cx="455191" cy="254397"/>
          </a:xfrm>
          <a:prstGeom prst="straightConnector1">
            <a:avLst/>
          </a:prstGeom>
          <a:noFill/>
          <a:ln cap="flat" cmpd="sng" w="76200">
            <a:solidFill>
              <a:srgbClr val="00FF00"/>
            </a:solidFill>
            <a:prstDash val="solid"/>
            <a:round/>
            <a:headEnd len="med" w="med" type="none"/>
            <a:tailEnd len="med" w="med" type="none"/>
          </a:ln>
        </p:spPr>
      </p:cxnSp>
      <p:sp>
        <p:nvSpPr>
          <p:cNvPr id="1501" name="Google Shape;1501;p62"/>
          <p:cNvSpPr txBox="1"/>
          <p:nvPr/>
        </p:nvSpPr>
        <p:spPr>
          <a:xfrm>
            <a:off x="4259704" y="2715763"/>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502" name="Google Shape;1502;p62"/>
          <p:cNvSpPr txBox="1"/>
          <p:nvPr/>
        </p:nvSpPr>
        <p:spPr>
          <a:xfrm>
            <a:off x="5133873" y="2756502"/>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503" name="Google Shape;1503;p62"/>
          <p:cNvSpPr/>
          <p:nvPr/>
        </p:nvSpPr>
        <p:spPr>
          <a:xfrm>
            <a:off x="4434541" y="2424183"/>
            <a:ext cx="775217" cy="391857"/>
          </a:xfrm>
          <a:prstGeom prst="roundRect">
            <a:avLst>
              <a:gd fmla="val 16667" name="adj"/>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1504" name="Google Shape;1504;p62"/>
          <p:cNvCxnSpPr/>
          <p:nvPr/>
        </p:nvCxnSpPr>
        <p:spPr>
          <a:xfrm rot="10800000">
            <a:off x="5772967" y="2322089"/>
            <a:ext cx="0" cy="623298"/>
          </a:xfrm>
          <a:prstGeom prst="straightConnector1">
            <a:avLst/>
          </a:prstGeom>
          <a:noFill/>
          <a:ln cap="flat" cmpd="sng" w="28575">
            <a:solidFill>
              <a:srgbClr val="FF0000"/>
            </a:solidFill>
            <a:prstDash val="solid"/>
            <a:round/>
            <a:headEnd len="med" w="med" type="none"/>
            <a:tailEnd len="med" w="med" type="none"/>
          </a:ln>
        </p:spPr>
      </p:cxnSp>
      <p:cxnSp>
        <p:nvCxnSpPr>
          <p:cNvPr id="1505" name="Google Shape;1505;p62"/>
          <p:cNvCxnSpPr/>
          <p:nvPr/>
        </p:nvCxnSpPr>
        <p:spPr>
          <a:xfrm flipH="1">
            <a:off x="5298009" y="2816254"/>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506" name="Google Shape;1506;p62"/>
          <p:cNvCxnSpPr/>
          <p:nvPr/>
        </p:nvCxnSpPr>
        <p:spPr>
          <a:xfrm>
            <a:off x="5770130" y="2816254"/>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507" name="Google Shape;1507;p62"/>
          <p:cNvSpPr txBox="1"/>
          <p:nvPr/>
        </p:nvSpPr>
        <p:spPr>
          <a:xfrm>
            <a:off x="5286721" y="2715988"/>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508" name="Google Shape;1508;p62"/>
          <p:cNvSpPr txBox="1"/>
          <p:nvPr/>
        </p:nvSpPr>
        <p:spPr>
          <a:xfrm>
            <a:off x="6084691" y="2756727"/>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509" name="Google Shape;1509;p62"/>
          <p:cNvSpPr/>
          <p:nvPr/>
        </p:nvSpPr>
        <p:spPr>
          <a:xfrm>
            <a:off x="5385359" y="2424408"/>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1510" name="Google Shape;1510;p62"/>
          <p:cNvCxnSpPr/>
          <p:nvPr/>
        </p:nvCxnSpPr>
        <p:spPr>
          <a:xfrm rot="10800000">
            <a:off x="7283399" y="2367527"/>
            <a:ext cx="0" cy="623298"/>
          </a:xfrm>
          <a:prstGeom prst="straightConnector1">
            <a:avLst/>
          </a:prstGeom>
          <a:noFill/>
          <a:ln cap="flat" cmpd="sng" w="28575">
            <a:solidFill>
              <a:srgbClr val="FF0000"/>
            </a:solidFill>
            <a:prstDash val="solid"/>
            <a:round/>
            <a:headEnd len="med" w="med" type="none"/>
            <a:tailEnd len="med" w="med" type="none"/>
          </a:ln>
        </p:spPr>
      </p:cxnSp>
      <p:cxnSp>
        <p:nvCxnSpPr>
          <p:cNvPr id="1511" name="Google Shape;1511;p62"/>
          <p:cNvCxnSpPr/>
          <p:nvPr/>
        </p:nvCxnSpPr>
        <p:spPr>
          <a:xfrm flipH="1">
            <a:off x="6808441" y="2861691"/>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512" name="Google Shape;1512;p62"/>
          <p:cNvCxnSpPr/>
          <p:nvPr/>
        </p:nvCxnSpPr>
        <p:spPr>
          <a:xfrm>
            <a:off x="7280562" y="2861691"/>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513" name="Google Shape;1513;p62"/>
          <p:cNvSpPr txBox="1"/>
          <p:nvPr/>
        </p:nvSpPr>
        <p:spPr>
          <a:xfrm>
            <a:off x="6720953" y="2761426"/>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514" name="Google Shape;1514;p62"/>
          <p:cNvSpPr txBox="1"/>
          <p:nvPr/>
        </p:nvSpPr>
        <p:spPr>
          <a:xfrm>
            <a:off x="7595122" y="2802164"/>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515" name="Google Shape;1515;p62"/>
          <p:cNvSpPr/>
          <p:nvPr/>
        </p:nvSpPr>
        <p:spPr>
          <a:xfrm>
            <a:off x="6895790" y="2469846"/>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1516" name="Google Shape;1516;p62"/>
          <p:cNvCxnSpPr/>
          <p:nvPr/>
        </p:nvCxnSpPr>
        <p:spPr>
          <a:xfrm rot="10800000">
            <a:off x="8234216" y="2367752"/>
            <a:ext cx="0" cy="623298"/>
          </a:xfrm>
          <a:prstGeom prst="straightConnector1">
            <a:avLst/>
          </a:prstGeom>
          <a:noFill/>
          <a:ln cap="flat" cmpd="sng" w="28575">
            <a:solidFill>
              <a:srgbClr val="FF0000"/>
            </a:solidFill>
            <a:prstDash val="solid"/>
            <a:round/>
            <a:headEnd len="med" w="med" type="none"/>
            <a:tailEnd len="med" w="med" type="none"/>
          </a:ln>
        </p:spPr>
      </p:cxnSp>
      <p:cxnSp>
        <p:nvCxnSpPr>
          <p:cNvPr id="1517" name="Google Shape;1517;p62"/>
          <p:cNvCxnSpPr/>
          <p:nvPr/>
        </p:nvCxnSpPr>
        <p:spPr>
          <a:xfrm flipH="1">
            <a:off x="7759259" y="2861916"/>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518" name="Google Shape;1518;p62"/>
          <p:cNvCxnSpPr/>
          <p:nvPr/>
        </p:nvCxnSpPr>
        <p:spPr>
          <a:xfrm>
            <a:off x="8231379" y="2861916"/>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519" name="Google Shape;1519;p62"/>
          <p:cNvSpPr txBox="1"/>
          <p:nvPr/>
        </p:nvSpPr>
        <p:spPr>
          <a:xfrm>
            <a:off x="7747970" y="2761651"/>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520" name="Google Shape;1520;p62"/>
          <p:cNvSpPr txBox="1"/>
          <p:nvPr/>
        </p:nvSpPr>
        <p:spPr>
          <a:xfrm>
            <a:off x="8545940" y="2802389"/>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521" name="Google Shape;1521;p62"/>
          <p:cNvSpPr/>
          <p:nvPr/>
        </p:nvSpPr>
        <p:spPr>
          <a:xfrm>
            <a:off x="7846608" y="2470071"/>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cxnSp>
        <p:nvCxnSpPr>
          <p:cNvPr id="1522" name="Google Shape;1522;p62"/>
          <p:cNvCxnSpPr/>
          <p:nvPr/>
        </p:nvCxnSpPr>
        <p:spPr>
          <a:xfrm rot="10800000">
            <a:off x="6311737" y="3324068"/>
            <a:ext cx="1025067" cy="0"/>
          </a:xfrm>
          <a:prstGeom prst="straightConnector1">
            <a:avLst/>
          </a:prstGeom>
          <a:noFill/>
          <a:ln cap="flat" cmpd="sng" w="28575">
            <a:solidFill>
              <a:srgbClr val="0000FF"/>
            </a:solidFill>
            <a:prstDash val="solid"/>
            <a:round/>
            <a:headEnd len="med" w="med" type="none"/>
            <a:tailEnd len="med" w="med" type="none"/>
          </a:ln>
        </p:spPr>
      </p:cxnSp>
      <p:cxnSp>
        <p:nvCxnSpPr>
          <p:cNvPr id="1523" name="Google Shape;1523;p62"/>
          <p:cNvCxnSpPr/>
          <p:nvPr/>
        </p:nvCxnSpPr>
        <p:spPr>
          <a:xfrm flipH="1">
            <a:off x="6352589" y="3509836"/>
            <a:ext cx="472121" cy="271140"/>
          </a:xfrm>
          <a:prstGeom prst="straightConnector1">
            <a:avLst/>
          </a:prstGeom>
          <a:noFill/>
          <a:ln cap="flat" cmpd="sng" w="19050">
            <a:solidFill>
              <a:srgbClr val="666666"/>
            </a:solidFill>
            <a:prstDash val="solid"/>
            <a:round/>
            <a:headEnd len="med" w="med" type="none"/>
            <a:tailEnd len="med" w="med" type="none"/>
          </a:ln>
        </p:spPr>
      </p:cxnSp>
      <p:cxnSp>
        <p:nvCxnSpPr>
          <p:cNvPr id="1524" name="Google Shape;1524;p62"/>
          <p:cNvCxnSpPr/>
          <p:nvPr/>
        </p:nvCxnSpPr>
        <p:spPr>
          <a:xfrm>
            <a:off x="6824709" y="3509836"/>
            <a:ext cx="455191" cy="254397"/>
          </a:xfrm>
          <a:prstGeom prst="straightConnector1">
            <a:avLst/>
          </a:prstGeom>
          <a:noFill/>
          <a:ln cap="flat" cmpd="sng" w="19050">
            <a:solidFill>
              <a:srgbClr val="666666"/>
            </a:solidFill>
            <a:prstDash val="solid"/>
            <a:round/>
            <a:headEnd len="med" w="med" type="none"/>
            <a:tailEnd len="med" w="med" type="none"/>
          </a:ln>
        </p:spPr>
      </p:cxnSp>
      <p:sp>
        <p:nvSpPr>
          <p:cNvPr id="1525" name="Google Shape;1525;p62"/>
          <p:cNvSpPr txBox="1"/>
          <p:nvPr/>
        </p:nvSpPr>
        <p:spPr>
          <a:xfrm>
            <a:off x="6354395" y="3418905"/>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526" name="Google Shape;1526;p62"/>
          <p:cNvSpPr txBox="1"/>
          <p:nvPr/>
        </p:nvSpPr>
        <p:spPr>
          <a:xfrm>
            <a:off x="7036599" y="3419007"/>
            <a:ext cx="472121" cy="271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527" name="Google Shape;1527;p62"/>
          <p:cNvSpPr/>
          <p:nvPr/>
        </p:nvSpPr>
        <p:spPr>
          <a:xfrm>
            <a:off x="6440918" y="3119317"/>
            <a:ext cx="775217" cy="391857"/>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pic>
        <p:nvPicPr>
          <p:cNvPr id="1528" name="Google Shape;1528;p62"/>
          <p:cNvPicPr preferRelativeResize="0"/>
          <p:nvPr/>
        </p:nvPicPr>
        <p:blipFill>
          <a:blip r:embed="rId3">
            <a:alphaModFix/>
          </a:blip>
          <a:stretch>
            <a:fillRect/>
          </a:stretch>
        </p:blipFill>
        <p:spPr>
          <a:xfrm>
            <a:off x="5334302" y="3000894"/>
            <a:ext cx="439051" cy="435300"/>
          </a:xfrm>
          <a:prstGeom prst="rect">
            <a:avLst/>
          </a:prstGeom>
          <a:noFill/>
          <a:ln>
            <a:noFill/>
          </a:ln>
        </p:spPr>
      </p:pic>
      <p:pic>
        <p:nvPicPr>
          <p:cNvPr id="1529" name="Google Shape;1529;p62"/>
          <p:cNvPicPr preferRelativeResize="0"/>
          <p:nvPr/>
        </p:nvPicPr>
        <p:blipFill>
          <a:blip r:embed="rId3">
            <a:alphaModFix/>
          </a:blip>
          <a:stretch>
            <a:fillRect/>
          </a:stretch>
        </p:blipFill>
        <p:spPr>
          <a:xfrm>
            <a:off x="5773352" y="3000894"/>
            <a:ext cx="439051" cy="435300"/>
          </a:xfrm>
          <a:prstGeom prst="rect">
            <a:avLst/>
          </a:prstGeom>
          <a:noFill/>
          <a:ln>
            <a:noFill/>
          </a:ln>
        </p:spPr>
      </p:pic>
      <p:cxnSp>
        <p:nvCxnSpPr>
          <p:cNvPr id="1530" name="Google Shape;1530;p62"/>
          <p:cNvCxnSpPr/>
          <p:nvPr/>
        </p:nvCxnSpPr>
        <p:spPr>
          <a:xfrm flipH="1" rot="10800000">
            <a:off x="1100175" y="2021450"/>
            <a:ext cx="338400" cy="9600"/>
          </a:xfrm>
          <a:prstGeom prst="straightConnector1">
            <a:avLst/>
          </a:prstGeom>
          <a:noFill/>
          <a:ln cap="flat" cmpd="sng" w="38100">
            <a:solidFill>
              <a:schemeClr val="accent4"/>
            </a:solidFill>
            <a:prstDash val="solid"/>
            <a:round/>
            <a:headEnd len="med" w="med" type="none"/>
            <a:tailEnd len="med" w="med" type="none"/>
          </a:ln>
        </p:spPr>
      </p:cxnSp>
      <p:sp>
        <p:nvSpPr>
          <p:cNvPr id="1531" name="Google Shape;1531;p62"/>
          <p:cNvSpPr/>
          <p:nvPr/>
        </p:nvSpPr>
        <p:spPr>
          <a:xfrm>
            <a:off x="1371875" y="2002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2" name="Google Shape;1532;p62"/>
          <p:cNvPicPr preferRelativeResize="0"/>
          <p:nvPr/>
        </p:nvPicPr>
        <p:blipFill>
          <a:blip r:embed="rId4">
            <a:alphaModFix/>
          </a:blip>
          <a:stretch>
            <a:fillRect/>
          </a:stretch>
        </p:blipFill>
        <p:spPr>
          <a:xfrm>
            <a:off x="311687" y="931631"/>
            <a:ext cx="3599974" cy="2603724"/>
          </a:xfrm>
          <a:prstGeom prst="rect">
            <a:avLst/>
          </a:prstGeom>
          <a:noFill/>
          <a:ln>
            <a:noFill/>
          </a:ln>
        </p:spPr>
      </p:pic>
      <p:sp>
        <p:nvSpPr>
          <p:cNvPr id="1533" name="Google Shape;1533;p62"/>
          <p:cNvSpPr/>
          <p:nvPr/>
        </p:nvSpPr>
        <p:spPr>
          <a:xfrm>
            <a:off x="1448075" y="19266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4" name="Google Shape;1534;p62"/>
          <p:cNvCxnSpPr/>
          <p:nvPr/>
        </p:nvCxnSpPr>
        <p:spPr>
          <a:xfrm flipH="1" rot="10800000">
            <a:off x="1486925" y="2002850"/>
            <a:ext cx="12900" cy="292500"/>
          </a:xfrm>
          <a:prstGeom prst="straightConnector1">
            <a:avLst/>
          </a:prstGeom>
          <a:noFill/>
          <a:ln cap="flat" cmpd="sng" w="38100">
            <a:solidFill>
              <a:schemeClr val="accent4"/>
            </a:solidFill>
            <a:prstDash val="solid"/>
            <a:round/>
            <a:headEnd len="med" w="med" type="none"/>
            <a:tailEnd len="med" w="med" type="none"/>
          </a:ln>
        </p:spPr>
      </p:cxnSp>
      <p:pic>
        <p:nvPicPr>
          <p:cNvPr id="1535" name="Google Shape;1535;p62"/>
          <p:cNvPicPr preferRelativeResize="0"/>
          <p:nvPr/>
        </p:nvPicPr>
        <p:blipFill>
          <a:blip r:embed="rId3">
            <a:alphaModFix/>
          </a:blip>
          <a:stretch>
            <a:fillRect/>
          </a:stretch>
        </p:blipFill>
        <p:spPr>
          <a:xfrm>
            <a:off x="6015227" y="2145582"/>
            <a:ext cx="439051" cy="435300"/>
          </a:xfrm>
          <a:prstGeom prst="rect">
            <a:avLst/>
          </a:prstGeom>
          <a:noFill/>
          <a:ln>
            <a:noFill/>
          </a:ln>
        </p:spPr>
      </p:pic>
      <p:cxnSp>
        <p:nvCxnSpPr>
          <p:cNvPr id="1536" name="Google Shape;1536;p62"/>
          <p:cNvCxnSpPr/>
          <p:nvPr/>
        </p:nvCxnSpPr>
        <p:spPr>
          <a:xfrm>
            <a:off x="2128086" y="1052763"/>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1537" name="Google Shape;1537;p62"/>
          <p:cNvCxnSpPr/>
          <p:nvPr/>
        </p:nvCxnSpPr>
        <p:spPr>
          <a:xfrm flipH="1" rot="10800000">
            <a:off x="251581" y="2234497"/>
            <a:ext cx="1898100" cy="19800"/>
          </a:xfrm>
          <a:prstGeom prst="straightConnector1">
            <a:avLst/>
          </a:prstGeom>
          <a:noFill/>
          <a:ln cap="flat" cmpd="sng" w="28575">
            <a:solidFill>
              <a:srgbClr val="0000FF"/>
            </a:solidFill>
            <a:prstDash val="solid"/>
            <a:round/>
            <a:headEnd len="med" w="med" type="none"/>
            <a:tailEnd len="med" w="med" type="none"/>
          </a:ln>
        </p:spPr>
      </p:cxnSp>
      <p:cxnSp>
        <p:nvCxnSpPr>
          <p:cNvPr id="1538" name="Google Shape;1538;p62"/>
          <p:cNvCxnSpPr/>
          <p:nvPr/>
        </p:nvCxnSpPr>
        <p:spPr>
          <a:xfrm flipH="1" rot="-106563">
            <a:off x="1760031" y="1007532"/>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1539" name="Google Shape;1539;p62"/>
          <p:cNvCxnSpPr/>
          <p:nvPr/>
        </p:nvCxnSpPr>
        <p:spPr>
          <a:xfrm>
            <a:off x="5770130" y="2816254"/>
            <a:ext cx="455100" cy="254400"/>
          </a:xfrm>
          <a:prstGeom prst="straightConnector1">
            <a:avLst/>
          </a:prstGeom>
          <a:noFill/>
          <a:ln cap="flat" cmpd="sng" w="76200">
            <a:solidFill>
              <a:schemeClr val="accent6"/>
            </a:solidFill>
            <a:prstDash val="solid"/>
            <a:round/>
            <a:headEnd len="med" w="med" type="none"/>
            <a:tailEnd len="med" w="med" type="none"/>
          </a:ln>
        </p:spPr>
      </p:cxnSp>
      <p:cxnSp>
        <p:nvCxnSpPr>
          <p:cNvPr id="1540" name="Google Shape;1540;p62"/>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1541" name="Google Shape;1541;p62"/>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1542" name="Google Shape;1542;p62"/>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1543" name="Google Shape;1543;p62"/>
          <p:cNvCxnSpPr/>
          <p:nvPr/>
        </p:nvCxnSpPr>
        <p:spPr>
          <a:xfrm flipH="1">
            <a:off x="4826070" y="2124567"/>
            <a:ext cx="472200" cy="271200"/>
          </a:xfrm>
          <a:prstGeom prst="straightConnector1">
            <a:avLst/>
          </a:prstGeom>
          <a:noFill/>
          <a:ln cap="flat" cmpd="sng" w="38100">
            <a:solidFill>
              <a:srgbClr val="FF9900"/>
            </a:solidFill>
            <a:prstDash val="solid"/>
            <a:round/>
            <a:headEnd len="med" w="med" type="none"/>
            <a:tailEnd len="med" w="med" type="none"/>
          </a:ln>
        </p:spPr>
      </p:cxnSp>
      <p:sp>
        <p:nvSpPr>
          <p:cNvPr id="1544" name="Google Shape;1544;p62"/>
          <p:cNvSpPr txBox="1"/>
          <p:nvPr/>
        </p:nvSpPr>
        <p:spPr>
          <a:xfrm>
            <a:off x="4827955" y="2033636"/>
            <a:ext cx="4722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cxnSp>
        <p:nvCxnSpPr>
          <p:cNvPr id="1545" name="Google Shape;1545;p62"/>
          <p:cNvCxnSpPr/>
          <p:nvPr/>
        </p:nvCxnSpPr>
        <p:spPr>
          <a:xfrm>
            <a:off x="5770130" y="2816254"/>
            <a:ext cx="455100" cy="254400"/>
          </a:xfrm>
          <a:prstGeom prst="straightConnector1">
            <a:avLst/>
          </a:prstGeom>
          <a:noFill/>
          <a:ln cap="flat" cmpd="sng" w="76200">
            <a:solidFill>
              <a:srgbClr val="FF9900"/>
            </a:solidFill>
            <a:prstDash val="solid"/>
            <a:round/>
            <a:headEnd len="med" w="med" type="none"/>
            <a:tailEnd len="med" w="med" type="none"/>
          </a:ln>
        </p:spPr>
      </p:cxnSp>
      <p:cxnSp>
        <p:nvCxnSpPr>
          <p:cNvPr id="1546" name="Google Shape;1546;p62"/>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1547" name="Google Shape;1547;p62"/>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1548" name="Google Shape;1548;p62"/>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1549" name="Google Shape;1549;p62"/>
          <p:cNvCxnSpPr/>
          <p:nvPr/>
        </p:nvCxnSpPr>
        <p:spPr>
          <a:xfrm flipH="1" rot="-106563">
            <a:off x="1120570" y="2226785"/>
            <a:ext cx="38719" cy="1354430"/>
          </a:xfrm>
          <a:prstGeom prst="straightConnector1">
            <a:avLst/>
          </a:prstGeom>
          <a:noFill/>
          <a:ln cap="flat" cmpd="sng" w="19050">
            <a:solidFill>
              <a:srgbClr val="FF0000"/>
            </a:solidFill>
            <a:prstDash val="solid"/>
            <a:round/>
            <a:headEnd len="med" w="med" type="none"/>
            <a:tailEnd len="med" w="med" type="none"/>
          </a:ln>
        </p:spPr>
      </p:cxnSp>
      <p:sp>
        <p:nvSpPr>
          <p:cNvPr id="1550" name="Google Shape;1550;p62"/>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4" name="Shape 1554"/>
        <p:cNvGrpSpPr/>
        <p:nvPr/>
      </p:nvGrpSpPr>
      <p:grpSpPr>
        <a:xfrm>
          <a:off x="0" y="0"/>
          <a:ext cx="0" cy="0"/>
          <a:chOff x="0" y="0"/>
          <a:chExt cx="0" cy="0"/>
        </a:xfrm>
      </p:grpSpPr>
      <p:sp>
        <p:nvSpPr>
          <p:cNvPr id="1555" name="Google Shape;1555;p63"/>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556" name="Google Shape;1556;p63"/>
          <p:cNvSpPr txBox="1"/>
          <p:nvPr>
            <p:ph idx="1" type="body"/>
          </p:nvPr>
        </p:nvSpPr>
        <p:spPr>
          <a:xfrm>
            <a:off x="173650" y="3794675"/>
            <a:ext cx="87876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Since the right child is null, we go back up to (2, 2).</a:t>
            </a:r>
            <a:endParaRPr sz="1400">
              <a:solidFill>
                <a:srgbClr val="000000"/>
              </a:solidFill>
            </a:endParaRPr>
          </a:p>
          <a:p>
            <a:pPr indent="0" lvl="0" marL="0" rtl="0" algn="l">
              <a:spcBef>
                <a:spcPts val="1600"/>
              </a:spcBef>
              <a:spcAft>
                <a:spcPts val="1600"/>
              </a:spcAft>
              <a:buNone/>
            </a:pPr>
            <a:r>
              <a:t/>
            </a:r>
            <a:endParaRPr sz="1400"/>
          </a:p>
        </p:txBody>
      </p:sp>
      <p:grpSp>
        <p:nvGrpSpPr>
          <p:cNvPr id="1557" name="Google Shape;1557;p63"/>
          <p:cNvGrpSpPr/>
          <p:nvPr/>
        </p:nvGrpSpPr>
        <p:grpSpPr>
          <a:xfrm>
            <a:off x="4259704" y="906952"/>
            <a:ext cx="4758357" cy="2874024"/>
            <a:chOff x="3451451" y="920688"/>
            <a:chExt cx="5227815" cy="3192651"/>
          </a:xfrm>
        </p:grpSpPr>
        <p:grpSp>
          <p:nvGrpSpPr>
            <p:cNvPr id="1558" name="Google Shape;1558;p63"/>
            <p:cNvGrpSpPr/>
            <p:nvPr/>
          </p:nvGrpSpPr>
          <p:grpSpPr>
            <a:xfrm>
              <a:off x="3451451" y="920688"/>
              <a:ext cx="5227815" cy="2472900"/>
              <a:chOff x="3451451" y="920688"/>
              <a:chExt cx="5227815" cy="2472900"/>
            </a:xfrm>
          </p:grpSpPr>
          <p:grpSp>
            <p:nvGrpSpPr>
              <p:cNvPr id="1559" name="Google Shape;1559;p63"/>
              <p:cNvGrpSpPr/>
              <p:nvPr/>
            </p:nvGrpSpPr>
            <p:grpSpPr>
              <a:xfrm>
                <a:off x="4028900" y="920687"/>
                <a:ext cx="4113964" cy="1652526"/>
                <a:chOff x="4028900" y="920688"/>
                <a:chExt cx="4113964" cy="1652526"/>
              </a:xfrm>
            </p:grpSpPr>
            <p:grpSp>
              <p:nvGrpSpPr>
                <p:cNvPr id="1560" name="Google Shape;1560;p63"/>
                <p:cNvGrpSpPr/>
                <p:nvPr/>
              </p:nvGrpSpPr>
              <p:grpSpPr>
                <a:xfrm>
                  <a:off x="4729163" y="920688"/>
                  <a:ext cx="2956690" cy="914363"/>
                  <a:chOff x="4729163" y="920688"/>
                  <a:chExt cx="2956690" cy="914363"/>
                </a:xfrm>
              </p:grpSpPr>
              <p:cxnSp>
                <p:nvCxnSpPr>
                  <p:cNvPr id="1561" name="Google Shape;1561;p63"/>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562" name="Google Shape;1562;p63"/>
                  <p:cNvCxnSpPr>
                    <a:stCxn id="1563"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1564" name="Google Shape;1564;p63"/>
                  <p:cNvCxnSpPr>
                    <a:stCxn id="1563"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1565" name="Google Shape;1565;p63"/>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566" name="Google Shape;1566;p63"/>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563" name="Google Shape;1563;p63"/>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1567" name="Google Shape;1567;p63"/>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568" name="Google Shape;1568;p63"/>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569" name="Google Shape;1569;p63"/>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570" name="Google Shape;1570;p63"/>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571" name="Google Shape;1571;p63"/>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572" name="Google Shape;1572;p63"/>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1573" name="Google Shape;1573;p63"/>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574" name="Google Shape;1574;p63"/>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575" name="Google Shape;1575;p63"/>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576" name="Google Shape;1576;p63"/>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577" name="Google Shape;1577;p63"/>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578" name="Google Shape;1578;p63"/>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1579" name="Google Shape;1579;p63"/>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580" name="Google Shape;1580;p63"/>
              <p:cNvCxnSpPr/>
              <p:nvPr/>
            </p:nvCxnSpPr>
            <p:spPr>
              <a:xfrm flipH="1">
                <a:off x="3547571" y="304141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581" name="Google Shape;1581;p63"/>
              <p:cNvCxnSpPr/>
              <p:nvPr/>
            </p:nvCxnSpPr>
            <p:spPr>
              <a:xfrm>
                <a:off x="4066271" y="3041413"/>
                <a:ext cx="500100" cy="282600"/>
              </a:xfrm>
              <a:prstGeom prst="straightConnector1">
                <a:avLst/>
              </a:prstGeom>
              <a:noFill/>
              <a:ln cap="flat" cmpd="sng" w="114300">
                <a:solidFill>
                  <a:srgbClr val="FFFF00"/>
                </a:solidFill>
                <a:prstDash val="solid"/>
                <a:round/>
                <a:headEnd len="med" w="med" type="none"/>
                <a:tailEnd len="med" w="med" type="none"/>
              </a:ln>
            </p:spPr>
          </p:cxnSp>
          <p:sp>
            <p:nvSpPr>
              <p:cNvPr id="1582" name="Google Shape;1582;p63"/>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583" name="Google Shape;1583;p63"/>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584" name="Google Shape;1584;p63"/>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1585" name="Google Shape;1585;p63"/>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586" name="Google Shape;1586;p63"/>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587" name="Google Shape;1587;p63"/>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588" name="Google Shape;1588;p63"/>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589" name="Google Shape;1589;p63"/>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590" name="Google Shape;1590;p63"/>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1591" name="Google Shape;1591;p63"/>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592" name="Google Shape;1592;p63"/>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593" name="Google Shape;1593;p63"/>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594" name="Google Shape;1594;p63"/>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595" name="Google Shape;1595;p63"/>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596" name="Google Shape;1596;p63"/>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1597" name="Google Shape;1597;p63"/>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598" name="Google Shape;1598;p63"/>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599" name="Google Shape;1599;p63"/>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600" name="Google Shape;1600;p63"/>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601" name="Google Shape;1601;p63"/>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602" name="Google Shape;1602;p63"/>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1603" name="Google Shape;1603;p63"/>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604" name="Google Shape;1604;p63"/>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605" name="Google Shape;1605;p63"/>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606" name="Google Shape;1606;p63"/>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607" name="Google Shape;1607;p63"/>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608" name="Google Shape;1608;p63"/>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pic>
        <p:nvPicPr>
          <p:cNvPr id="1609" name="Google Shape;1609;p63"/>
          <p:cNvPicPr preferRelativeResize="0"/>
          <p:nvPr/>
        </p:nvPicPr>
        <p:blipFill>
          <a:blip r:embed="rId3">
            <a:alphaModFix/>
          </a:blip>
          <a:stretch>
            <a:fillRect/>
          </a:stretch>
        </p:blipFill>
        <p:spPr>
          <a:xfrm>
            <a:off x="5334302" y="3000894"/>
            <a:ext cx="439051" cy="435300"/>
          </a:xfrm>
          <a:prstGeom prst="rect">
            <a:avLst/>
          </a:prstGeom>
          <a:noFill/>
          <a:ln>
            <a:noFill/>
          </a:ln>
        </p:spPr>
      </p:pic>
      <p:pic>
        <p:nvPicPr>
          <p:cNvPr id="1610" name="Google Shape;1610;p63"/>
          <p:cNvPicPr preferRelativeResize="0"/>
          <p:nvPr/>
        </p:nvPicPr>
        <p:blipFill>
          <a:blip r:embed="rId3">
            <a:alphaModFix/>
          </a:blip>
          <a:stretch>
            <a:fillRect/>
          </a:stretch>
        </p:blipFill>
        <p:spPr>
          <a:xfrm>
            <a:off x="5773352" y="3000894"/>
            <a:ext cx="439051" cy="435300"/>
          </a:xfrm>
          <a:prstGeom prst="rect">
            <a:avLst/>
          </a:prstGeom>
          <a:noFill/>
          <a:ln>
            <a:noFill/>
          </a:ln>
        </p:spPr>
      </p:pic>
      <p:cxnSp>
        <p:nvCxnSpPr>
          <p:cNvPr id="1611" name="Google Shape;1611;p63"/>
          <p:cNvCxnSpPr/>
          <p:nvPr/>
        </p:nvCxnSpPr>
        <p:spPr>
          <a:xfrm flipH="1" rot="10800000">
            <a:off x="1100175" y="2021450"/>
            <a:ext cx="338400" cy="9600"/>
          </a:xfrm>
          <a:prstGeom prst="straightConnector1">
            <a:avLst/>
          </a:prstGeom>
          <a:noFill/>
          <a:ln cap="flat" cmpd="sng" w="38100">
            <a:solidFill>
              <a:schemeClr val="accent4"/>
            </a:solidFill>
            <a:prstDash val="solid"/>
            <a:round/>
            <a:headEnd len="med" w="med" type="none"/>
            <a:tailEnd len="med" w="med" type="none"/>
          </a:ln>
        </p:spPr>
      </p:cxnSp>
      <p:sp>
        <p:nvSpPr>
          <p:cNvPr id="1612" name="Google Shape;1612;p63"/>
          <p:cNvSpPr/>
          <p:nvPr/>
        </p:nvSpPr>
        <p:spPr>
          <a:xfrm>
            <a:off x="1371875" y="2002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3" name="Google Shape;1613;p63"/>
          <p:cNvPicPr preferRelativeResize="0"/>
          <p:nvPr/>
        </p:nvPicPr>
        <p:blipFill>
          <a:blip r:embed="rId4">
            <a:alphaModFix/>
          </a:blip>
          <a:stretch>
            <a:fillRect/>
          </a:stretch>
        </p:blipFill>
        <p:spPr>
          <a:xfrm>
            <a:off x="311687" y="931631"/>
            <a:ext cx="3599974" cy="2603724"/>
          </a:xfrm>
          <a:prstGeom prst="rect">
            <a:avLst/>
          </a:prstGeom>
          <a:noFill/>
          <a:ln>
            <a:noFill/>
          </a:ln>
        </p:spPr>
      </p:pic>
      <p:sp>
        <p:nvSpPr>
          <p:cNvPr id="1614" name="Google Shape;1614;p63"/>
          <p:cNvSpPr/>
          <p:nvPr/>
        </p:nvSpPr>
        <p:spPr>
          <a:xfrm>
            <a:off x="1448075" y="19266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5" name="Google Shape;1615;p63"/>
          <p:cNvCxnSpPr/>
          <p:nvPr/>
        </p:nvCxnSpPr>
        <p:spPr>
          <a:xfrm flipH="1" rot="10800000">
            <a:off x="1486925" y="2002850"/>
            <a:ext cx="12900" cy="292500"/>
          </a:xfrm>
          <a:prstGeom prst="straightConnector1">
            <a:avLst/>
          </a:prstGeom>
          <a:noFill/>
          <a:ln cap="flat" cmpd="sng" w="38100">
            <a:solidFill>
              <a:schemeClr val="accent4"/>
            </a:solidFill>
            <a:prstDash val="solid"/>
            <a:round/>
            <a:headEnd len="med" w="med" type="none"/>
            <a:tailEnd len="med" w="med" type="none"/>
          </a:ln>
        </p:spPr>
      </p:cxnSp>
      <p:pic>
        <p:nvPicPr>
          <p:cNvPr id="1616" name="Google Shape;1616;p63"/>
          <p:cNvPicPr preferRelativeResize="0"/>
          <p:nvPr/>
        </p:nvPicPr>
        <p:blipFill>
          <a:blip r:embed="rId3">
            <a:alphaModFix/>
          </a:blip>
          <a:stretch>
            <a:fillRect/>
          </a:stretch>
        </p:blipFill>
        <p:spPr>
          <a:xfrm>
            <a:off x="4762677" y="2946444"/>
            <a:ext cx="439051" cy="435300"/>
          </a:xfrm>
          <a:prstGeom prst="rect">
            <a:avLst/>
          </a:prstGeom>
          <a:noFill/>
          <a:ln>
            <a:noFill/>
          </a:ln>
        </p:spPr>
      </p:pic>
      <p:pic>
        <p:nvPicPr>
          <p:cNvPr id="1617" name="Google Shape;1617;p63"/>
          <p:cNvPicPr preferRelativeResize="0"/>
          <p:nvPr/>
        </p:nvPicPr>
        <p:blipFill>
          <a:blip r:embed="rId3">
            <a:alphaModFix/>
          </a:blip>
          <a:stretch>
            <a:fillRect/>
          </a:stretch>
        </p:blipFill>
        <p:spPr>
          <a:xfrm>
            <a:off x="6043427" y="2145582"/>
            <a:ext cx="439051" cy="435300"/>
          </a:xfrm>
          <a:prstGeom prst="rect">
            <a:avLst/>
          </a:prstGeom>
          <a:noFill/>
          <a:ln>
            <a:noFill/>
          </a:ln>
        </p:spPr>
      </p:pic>
      <p:cxnSp>
        <p:nvCxnSpPr>
          <p:cNvPr id="1618" name="Google Shape;1618;p63"/>
          <p:cNvCxnSpPr/>
          <p:nvPr/>
        </p:nvCxnSpPr>
        <p:spPr>
          <a:xfrm>
            <a:off x="2128086" y="1052763"/>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1619" name="Google Shape;1619;p63"/>
          <p:cNvCxnSpPr/>
          <p:nvPr/>
        </p:nvCxnSpPr>
        <p:spPr>
          <a:xfrm flipH="1" rot="10800000">
            <a:off x="251581" y="2234497"/>
            <a:ext cx="1898100" cy="19800"/>
          </a:xfrm>
          <a:prstGeom prst="straightConnector1">
            <a:avLst/>
          </a:prstGeom>
          <a:noFill/>
          <a:ln cap="flat" cmpd="sng" w="28575">
            <a:solidFill>
              <a:srgbClr val="0000FF"/>
            </a:solidFill>
            <a:prstDash val="solid"/>
            <a:round/>
            <a:headEnd len="med" w="med" type="none"/>
            <a:tailEnd len="med" w="med" type="none"/>
          </a:ln>
        </p:spPr>
      </p:cxnSp>
      <p:cxnSp>
        <p:nvCxnSpPr>
          <p:cNvPr id="1620" name="Google Shape;1620;p63"/>
          <p:cNvCxnSpPr/>
          <p:nvPr/>
        </p:nvCxnSpPr>
        <p:spPr>
          <a:xfrm flipH="1" rot="-106563">
            <a:off x="1760031" y="1007532"/>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1621" name="Google Shape;1621;p63"/>
          <p:cNvCxnSpPr/>
          <p:nvPr/>
        </p:nvCxnSpPr>
        <p:spPr>
          <a:xfrm>
            <a:off x="4819313" y="2816029"/>
            <a:ext cx="455100" cy="254400"/>
          </a:xfrm>
          <a:prstGeom prst="straightConnector1">
            <a:avLst/>
          </a:prstGeom>
          <a:noFill/>
          <a:ln cap="flat" cmpd="sng" w="76200">
            <a:solidFill>
              <a:srgbClr val="00FF00"/>
            </a:solidFill>
            <a:prstDash val="solid"/>
            <a:round/>
            <a:headEnd len="med" w="med" type="none"/>
            <a:tailEnd len="med" w="med" type="none"/>
          </a:ln>
        </p:spPr>
      </p:cxnSp>
      <p:sp>
        <p:nvSpPr>
          <p:cNvPr id="1622" name="Google Shape;1622;p63"/>
          <p:cNvSpPr txBox="1"/>
          <p:nvPr/>
        </p:nvSpPr>
        <p:spPr>
          <a:xfrm>
            <a:off x="4827955" y="2033636"/>
            <a:ext cx="4722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cxnSp>
        <p:nvCxnSpPr>
          <p:cNvPr id="1623" name="Google Shape;1623;p63"/>
          <p:cNvCxnSpPr/>
          <p:nvPr/>
        </p:nvCxnSpPr>
        <p:spPr>
          <a:xfrm>
            <a:off x="5770130" y="2816254"/>
            <a:ext cx="455100" cy="254400"/>
          </a:xfrm>
          <a:prstGeom prst="straightConnector1">
            <a:avLst/>
          </a:prstGeom>
          <a:noFill/>
          <a:ln cap="flat" cmpd="sng" w="76200">
            <a:solidFill>
              <a:srgbClr val="FF9900"/>
            </a:solidFill>
            <a:prstDash val="solid"/>
            <a:round/>
            <a:headEnd len="med" w="med" type="none"/>
            <a:tailEnd len="med" w="med" type="none"/>
          </a:ln>
        </p:spPr>
      </p:cxnSp>
      <p:cxnSp>
        <p:nvCxnSpPr>
          <p:cNvPr id="1624" name="Google Shape;1624;p63"/>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1625" name="Google Shape;1625;p63"/>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1626" name="Google Shape;1626;p63"/>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1627" name="Google Shape;1627;p63"/>
          <p:cNvCxnSpPr/>
          <p:nvPr/>
        </p:nvCxnSpPr>
        <p:spPr>
          <a:xfrm flipH="1">
            <a:off x="4826070" y="2124567"/>
            <a:ext cx="472200" cy="271200"/>
          </a:xfrm>
          <a:prstGeom prst="straightConnector1">
            <a:avLst/>
          </a:prstGeom>
          <a:noFill/>
          <a:ln cap="flat" cmpd="sng" w="38100">
            <a:solidFill>
              <a:srgbClr val="FF9900"/>
            </a:solidFill>
            <a:prstDash val="solid"/>
            <a:round/>
            <a:headEnd len="med" w="med" type="none"/>
            <a:tailEnd len="med" w="med" type="none"/>
          </a:ln>
        </p:spPr>
      </p:cxnSp>
      <p:cxnSp>
        <p:nvCxnSpPr>
          <p:cNvPr id="1628" name="Google Shape;1628;p63"/>
          <p:cNvCxnSpPr/>
          <p:nvPr/>
        </p:nvCxnSpPr>
        <p:spPr>
          <a:xfrm flipH="1" rot="-106563">
            <a:off x="1120570" y="2226785"/>
            <a:ext cx="38719" cy="1354430"/>
          </a:xfrm>
          <a:prstGeom prst="straightConnector1">
            <a:avLst/>
          </a:prstGeom>
          <a:noFill/>
          <a:ln cap="flat" cmpd="sng" w="19050">
            <a:solidFill>
              <a:srgbClr val="FF0000"/>
            </a:solidFill>
            <a:prstDash val="solid"/>
            <a:round/>
            <a:headEnd len="med" w="med" type="none"/>
            <a:tailEnd len="med" w="med" type="none"/>
          </a:ln>
        </p:spPr>
      </p:cxnSp>
      <p:sp>
        <p:nvSpPr>
          <p:cNvPr id="1629" name="Google Shape;1629;p63"/>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3" name="Shape 1633"/>
        <p:cNvGrpSpPr/>
        <p:nvPr/>
      </p:nvGrpSpPr>
      <p:grpSpPr>
        <a:xfrm>
          <a:off x="0" y="0"/>
          <a:ext cx="0" cy="0"/>
          <a:chOff x="0" y="0"/>
          <a:chExt cx="0" cy="0"/>
        </a:xfrm>
      </p:grpSpPr>
      <p:sp>
        <p:nvSpPr>
          <p:cNvPr id="1634" name="Google Shape;1634;p64"/>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635" name="Google Shape;1635;p64"/>
          <p:cNvSpPr txBox="1"/>
          <p:nvPr>
            <p:ph idx="1" type="body"/>
          </p:nvPr>
        </p:nvSpPr>
        <p:spPr>
          <a:xfrm>
            <a:off x="173650" y="3794675"/>
            <a:ext cx="87876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Could the left child of (2, 2) give us a better distance? (we’re checking the bad branch now) </a:t>
            </a:r>
            <a:endParaRPr sz="1400"/>
          </a:p>
          <a:p>
            <a:pPr indent="0" lvl="0" marL="0" rtl="0" algn="l">
              <a:spcBef>
                <a:spcPts val="0"/>
              </a:spcBef>
              <a:spcAft>
                <a:spcPts val="0"/>
              </a:spcAft>
              <a:buNone/>
            </a:pPr>
            <a:r>
              <a:rPr lang="en" sz="1400"/>
              <a:t>To find out, </a:t>
            </a:r>
            <a:r>
              <a:rPr i="1" lang="en" sz="1400"/>
              <a:t>technically, </a:t>
            </a:r>
            <a:r>
              <a:rPr lang="en" sz="1400"/>
              <a:t>should consider the points that the left branch could contain. </a:t>
            </a:r>
            <a:endParaRPr sz="1400">
              <a:solidFill>
                <a:srgbClr val="000000"/>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1636" name="Google Shape;1636;p64"/>
          <p:cNvPicPr preferRelativeResize="0"/>
          <p:nvPr/>
        </p:nvPicPr>
        <p:blipFill>
          <a:blip r:embed="rId3">
            <a:alphaModFix/>
          </a:blip>
          <a:stretch>
            <a:fillRect/>
          </a:stretch>
        </p:blipFill>
        <p:spPr>
          <a:xfrm>
            <a:off x="5334302" y="3000894"/>
            <a:ext cx="439051" cy="435300"/>
          </a:xfrm>
          <a:prstGeom prst="rect">
            <a:avLst/>
          </a:prstGeom>
          <a:noFill/>
          <a:ln>
            <a:noFill/>
          </a:ln>
        </p:spPr>
      </p:pic>
      <p:pic>
        <p:nvPicPr>
          <p:cNvPr id="1637" name="Google Shape;1637;p64"/>
          <p:cNvPicPr preferRelativeResize="0"/>
          <p:nvPr/>
        </p:nvPicPr>
        <p:blipFill>
          <a:blip r:embed="rId3">
            <a:alphaModFix/>
          </a:blip>
          <a:stretch>
            <a:fillRect/>
          </a:stretch>
        </p:blipFill>
        <p:spPr>
          <a:xfrm>
            <a:off x="5773352" y="3000894"/>
            <a:ext cx="439051" cy="435300"/>
          </a:xfrm>
          <a:prstGeom prst="rect">
            <a:avLst/>
          </a:prstGeom>
          <a:noFill/>
          <a:ln>
            <a:noFill/>
          </a:ln>
        </p:spPr>
      </p:pic>
      <p:pic>
        <p:nvPicPr>
          <p:cNvPr id="1638" name="Google Shape;1638;p64"/>
          <p:cNvPicPr preferRelativeResize="0"/>
          <p:nvPr/>
        </p:nvPicPr>
        <p:blipFill>
          <a:blip r:embed="rId4">
            <a:alphaModFix/>
          </a:blip>
          <a:stretch>
            <a:fillRect/>
          </a:stretch>
        </p:blipFill>
        <p:spPr>
          <a:xfrm>
            <a:off x="311663" y="987786"/>
            <a:ext cx="3562303" cy="2604403"/>
          </a:xfrm>
          <a:prstGeom prst="rect">
            <a:avLst/>
          </a:prstGeom>
          <a:noFill/>
          <a:ln>
            <a:noFill/>
          </a:ln>
        </p:spPr>
      </p:pic>
      <p:sp>
        <p:nvSpPr>
          <p:cNvPr id="1639" name="Google Shape;1639;p64"/>
          <p:cNvSpPr/>
          <p:nvPr/>
        </p:nvSpPr>
        <p:spPr>
          <a:xfrm>
            <a:off x="1401075" y="1954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0" name="Google Shape;1640;p64"/>
          <p:cNvPicPr preferRelativeResize="0"/>
          <p:nvPr/>
        </p:nvPicPr>
        <p:blipFill>
          <a:blip r:embed="rId3">
            <a:alphaModFix/>
          </a:blip>
          <a:stretch>
            <a:fillRect/>
          </a:stretch>
        </p:blipFill>
        <p:spPr>
          <a:xfrm>
            <a:off x="4798327" y="3000894"/>
            <a:ext cx="439051" cy="435300"/>
          </a:xfrm>
          <a:prstGeom prst="rect">
            <a:avLst/>
          </a:prstGeom>
          <a:noFill/>
          <a:ln>
            <a:noFill/>
          </a:ln>
        </p:spPr>
      </p:pic>
      <p:pic>
        <p:nvPicPr>
          <p:cNvPr id="1641" name="Google Shape;1641;p64"/>
          <p:cNvPicPr preferRelativeResize="0"/>
          <p:nvPr/>
        </p:nvPicPr>
        <p:blipFill>
          <a:blip r:embed="rId3">
            <a:alphaModFix/>
          </a:blip>
          <a:stretch>
            <a:fillRect/>
          </a:stretch>
        </p:blipFill>
        <p:spPr>
          <a:xfrm>
            <a:off x="6081052" y="2072332"/>
            <a:ext cx="439051" cy="435300"/>
          </a:xfrm>
          <a:prstGeom prst="rect">
            <a:avLst/>
          </a:prstGeom>
          <a:noFill/>
          <a:ln>
            <a:noFill/>
          </a:ln>
        </p:spPr>
      </p:pic>
      <p:cxnSp>
        <p:nvCxnSpPr>
          <p:cNvPr id="1642" name="Google Shape;1642;p64"/>
          <p:cNvCxnSpPr/>
          <p:nvPr/>
        </p:nvCxnSpPr>
        <p:spPr>
          <a:xfrm>
            <a:off x="2128086" y="1105401"/>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1643" name="Google Shape;1643;p64"/>
          <p:cNvCxnSpPr/>
          <p:nvPr/>
        </p:nvCxnSpPr>
        <p:spPr>
          <a:xfrm flipH="1" rot="10800000">
            <a:off x="251581" y="2287135"/>
            <a:ext cx="1898100" cy="19800"/>
          </a:xfrm>
          <a:prstGeom prst="straightConnector1">
            <a:avLst/>
          </a:prstGeom>
          <a:noFill/>
          <a:ln cap="flat" cmpd="sng" w="28575">
            <a:solidFill>
              <a:srgbClr val="0000FF"/>
            </a:solidFill>
            <a:prstDash val="solid"/>
            <a:round/>
            <a:headEnd len="med" w="med" type="none"/>
            <a:tailEnd len="med" w="med" type="none"/>
          </a:ln>
        </p:spPr>
      </p:cxnSp>
      <p:cxnSp>
        <p:nvCxnSpPr>
          <p:cNvPr id="1644" name="Google Shape;1644;p64"/>
          <p:cNvCxnSpPr/>
          <p:nvPr/>
        </p:nvCxnSpPr>
        <p:spPr>
          <a:xfrm flipH="1" rot="-106563">
            <a:off x="1760031" y="1060170"/>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1645" name="Google Shape;1645;p64"/>
          <p:cNvCxnSpPr/>
          <p:nvPr/>
        </p:nvCxnSpPr>
        <p:spPr>
          <a:xfrm>
            <a:off x="4819313" y="2816029"/>
            <a:ext cx="455100" cy="254400"/>
          </a:xfrm>
          <a:prstGeom prst="straightConnector1">
            <a:avLst/>
          </a:prstGeom>
          <a:noFill/>
          <a:ln cap="flat" cmpd="sng" w="76200">
            <a:solidFill>
              <a:srgbClr val="00FF00"/>
            </a:solidFill>
            <a:prstDash val="solid"/>
            <a:round/>
            <a:headEnd len="med" w="med" type="none"/>
            <a:tailEnd len="med" w="med" type="none"/>
          </a:ln>
        </p:spPr>
      </p:cxnSp>
      <p:cxnSp>
        <p:nvCxnSpPr>
          <p:cNvPr id="1646" name="Google Shape;1646;p64"/>
          <p:cNvCxnSpPr/>
          <p:nvPr/>
        </p:nvCxnSpPr>
        <p:spPr>
          <a:xfrm>
            <a:off x="5770130" y="2816254"/>
            <a:ext cx="455100" cy="254400"/>
          </a:xfrm>
          <a:prstGeom prst="straightConnector1">
            <a:avLst/>
          </a:prstGeom>
          <a:noFill/>
          <a:ln cap="flat" cmpd="sng" w="76200">
            <a:solidFill>
              <a:srgbClr val="FF9900"/>
            </a:solidFill>
            <a:prstDash val="solid"/>
            <a:round/>
            <a:headEnd len="med" w="med" type="none"/>
            <a:tailEnd len="med" w="med" type="none"/>
          </a:ln>
        </p:spPr>
      </p:cxnSp>
      <p:cxnSp>
        <p:nvCxnSpPr>
          <p:cNvPr id="1647" name="Google Shape;1647;p64"/>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1648" name="Google Shape;1648;p64"/>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1649" name="Google Shape;1649;p64"/>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1650" name="Google Shape;1650;p64"/>
          <p:cNvCxnSpPr/>
          <p:nvPr/>
        </p:nvCxnSpPr>
        <p:spPr>
          <a:xfrm flipH="1">
            <a:off x="4826070" y="2124567"/>
            <a:ext cx="472200" cy="271200"/>
          </a:xfrm>
          <a:prstGeom prst="straightConnector1">
            <a:avLst/>
          </a:prstGeom>
          <a:noFill/>
          <a:ln cap="flat" cmpd="sng" w="38100">
            <a:solidFill>
              <a:srgbClr val="FF9900"/>
            </a:solidFill>
            <a:prstDash val="solid"/>
            <a:round/>
            <a:headEnd len="med" w="med" type="none"/>
            <a:tailEnd len="med" w="med" type="none"/>
          </a:ln>
        </p:spPr>
      </p:cxnSp>
      <p:cxnSp>
        <p:nvCxnSpPr>
          <p:cNvPr id="1651" name="Google Shape;1651;p64"/>
          <p:cNvCxnSpPr/>
          <p:nvPr/>
        </p:nvCxnSpPr>
        <p:spPr>
          <a:xfrm flipH="1" rot="-106563">
            <a:off x="1120570" y="2226785"/>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1652" name="Google Shape;1652;p64"/>
          <p:cNvCxnSpPr/>
          <p:nvPr/>
        </p:nvCxnSpPr>
        <p:spPr>
          <a:xfrm flipH="1" rot="-106563">
            <a:off x="1113050" y="990785"/>
            <a:ext cx="38719" cy="1354430"/>
          </a:xfrm>
          <a:prstGeom prst="straightConnector1">
            <a:avLst/>
          </a:prstGeom>
          <a:noFill/>
          <a:ln cap="flat" cmpd="sng" w="19050">
            <a:solidFill>
              <a:srgbClr val="FF0000"/>
            </a:solidFill>
            <a:prstDash val="dot"/>
            <a:round/>
            <a:headEnd len="med" w="med" type="none"/>
            <a:tailEnd len="med" w="med" type="none"/>
          </a:ln>
        </p:spPr>
      </p:cxnSp>
      <p:grpSp>
        <p:nvGrpSpPr>
          <p:cNvPr id="1653" name="Google Shape;1653;p64"/>
          <p:cNvGrpSpPr/>
          <p:nvPr/>
        </p:nvGrpSpPr>
        <p:grpSpPr>
          <a:xfrm>
            <a:off x="4259704" y="906952"/>
            <a:ext cx="4758357" cy="2874024"/>
            <a:chOff x="3451451" y="920688"/>
            <a:chExt cx="5227815" cy="3192651"/>
          </a:xfrm>
        </p:grpSpPr>
        <p:cxnSp>
          <p:nvCxnSpPr>
            <p:cNvPr id="1654" name="Google Shape;1654;p64"/>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655" name="Google Shape;1655;p64"/>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656" name="Google Shape;1656;p64"/>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657" name="Google Shape;1657;p64"/>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658" name="Google Shape;1658;p64"/>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659" name="Google Shape;1659;p64"/>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nvGrpSpPr>
            <p:cNvPr id="1660" name="Google Shape;1660;p64"/>
            <p:cNvGrpSpPr/>
            <p:nvPr/>
          </p:nvGrpSpPr>
          <p:grpSpPr>
            <a:xfrm>
              <a:off x="3451451" y="920688"/>
              <a:ext cx="5227815" cy="2472900"/>
              <a:chOff x="3451451" y="920688"/>
              <a:chExt cx="5227815" cy="2472900"/>
            </a:xfrm>
          </p:grpSpPr>
          <p:grpSp>
            <p:nvGrpSpPr>
              <p:cNvPr id="1661" name="Google Shape;1661;p64"/>
              <p:cNvGrpSpPr/>
              <p:nvPr/>
            </p:nvGrpSpPr>
            <p:grpSpPr>
              <a:xfrm>
                <a:off x="4028900" y="920687"/>
                <a:ext cx="4113964" cy="1652526"/>
                <a:chOff x="4028900" y="920688"/>
                <a:chExt cx="4113964" cy="1652526"/>
              </a:xfrm>
            </p:grpSpPr>
            <p:grpSp>
              <p:nvGrpSpPr>
                <p:cNvPr id="1662" name="Google Shape;1662;p64"/>
                <p:cNvGrpSpPr/>
                <p:nvPr/>
              </p:nvGrpSpPr>
              <p:grpSpPr>
                <a:xfrm>
                  <a:off x="4729163" y="920688"/>
                  <a:ext cx="2956690" cy="914363"/>
                  <a:chOff x="4729163" y="920688"/>
                  <a:chExt cx="2956690" cy="914363"/>
                </a:xfrm>
              </p:grpSpPr>
              <p:cxnSp>
                <p:nvCxnSpPr>
                  <p:cNvPr id="1663" name="Google Shape;1663;p64"/>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664" name="Google Shape;1664;p64"/>
                  <p:cNvCxnSpPr>
                    <a:stCxn id="1665"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1666" name="Google Shape;1666;p64"/>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667" name="Google Shape;1667;p64"/>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665" name="Google Shape;1665;p64"/>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1668" name="Google Shape;1668;p64"/>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669" name="Google Shape;1669;p64"/>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670" name="Google Shape;1670;p64"/>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671" name="Google Shape;1671;p64"/>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672" name="Google Shape;1672;p64"/>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673" name="Google Shape;1673;p64"/>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1674" name="Google Shape;1674;p64"/>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675" name="Google Shape;1675;p64"/>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sp>
              <p:nvSpPr>
                <p:cNvPr id="1676" name="Google Shape;1676;p64"/>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677" name="Google Shape;1677;p64"/>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678" name="Google Shape;1678;p64"/>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1679" name="Google Shape;1679;p64"/>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sp>
            <p:nvSpPr>
              <p:cNvPr id="1680" name="Google Shape;1680;p64"/>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681" name="Google Shape;1681;p64"/>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682" name="Google Shape;1682;p64"/>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1683" name="Google Shape;1683;p64"/>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sp>
            <p:nvSpPr>
              <p:cNvPr id="1684" name="Google Shape;1684;p64"/>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685" name="Google Shape;1685;p64"/>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686" name="Google Shape;1686;p64"/>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1687" name="Google Shape;1687;p64"/>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688" name="Google Shape;1688;p64"/>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689" name="Google Shape;1689;p64"/>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690" name="Google Shape;1690;p64"/>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691" name="Google Shape;1691;p64"/>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692" name="Google Shape;1692;p64"/>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1693" name="Google Shape;1693;p64"/>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694" name="Google Shape;1694;p64"/>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695" name="Google Shape;1695;p64"/>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696" name="Google Shape;1696;p64"/>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697" name="Google Shape;1697;p64"/>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698" name="Google Shape;1698;p64"/>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cxnSp>
            <p:nvCxnSpPr>
              <p:cNvPr id="1699" name="Google Shape;1699;p64"/>
              <p:cNvCxnSpPr/>
              <p:nvPr/>
            </p:nvCxnSpPr>
            <p:spPr>
              <a:xfrm flipH="1">
                <a:off x="3547571" y="3041413"/>
                <a:ext cx="518700" cy="301200"/>
              </a:xfrm>
              <a:prstGeom prst="straightConnector1">
                <a:avLst/>
              </a:prstGeom>
              <a:noFill/>
              <a:ln cap="flat" cmpd="sng" w="76200">
                <a:solidFill>
                  <a:srgbClr val="FF9900"/>
                </a:solidFill>
                <a:prstDash val="solid"/>
                <a:round/>
                <a:headEnd len="med" w="med" type="none"/>
                <a:tailEnd len="med" w="med" type="none"/>
              </a:ln>
            </p:spPr>
          </p:cxnSp>
        </p:grpSp>
      </p:grpSp>
      <p:sp>
        <p:nvSpPr>
          <p:cNvPr id="1700" name="Google Shape;1700;p64"/>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4" name="Shape 1704"/>
        <p:cNvGrpSpPr/>
        <p:nvPr/>
      </p:nvGrpSpPr>
      <p:grpSpPr>
        <a:xfrm>
          <a:off x="0" y="0"/>
          <a:ext cx="0" cy="0"/>
          <a:chOff x="0" y="0"/>
          <a:chExt cx="0" cy="0"/>
        </a:xfrm>
      </p:grpSpPr>
      <p:sp>
        <p:nvSpPr>
          <p:cNvPr id="1705" name="Google Shape;1705;p65"/>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706" name="Google Shape;1706;p65"/>
          <p:cNvSpPr txBox="1"/>
          <p:nvPr>
            <p:ph idx="1" type="body"/>
          </p:nvPr>
        </p:nvSpPr>
        <p:spPr>
          <a:xfrm>
            <a:off x="173650" y="3794675"/>
            <a:ext cx="87876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Could the left child of (2, 2) give us a better distance? (we’re checking the bad branch now) </a:t>
            </a:r>
            <a:endParaRPr sz="1400"/>
          </a:p>
          <a:p>
            <a:pPr indent="0" lvl="0" marL="0" rtl="0" algn="l">
              <a:spcBef>
                <a:spcPts val="0"/>
              </a:spcBef>
              <a:spcAft>
                <a:spcPts val="0"/>
              </a:spcAft>
              <a:buNone/>
            </a:pPr>
            <a:r>
              <a:rPr lang="en" sz="1400"/>
              <a:t>To find out, </a:t>
            </a:r>
            <a:r>
              <a:rPr i="1" lang="en" sz="1400"/>
              <a:t>technically, </a:t>
            </a:r>
            <a:r>
              <a:rPr lang="en" sz="1400"/>
              <a:t>should consider the points that the left branch could contain. </a:t>
            </a:r>
            <a:endParaRPr sz="1400"/>
          </a:p>
          <a:p>
            <a:pPr indent="0" lvl="0" marL="0" rtl="0" algn="l">
              <a:spcBef>
                <a:spcPts val="0"/>
              </a:spcBef>
              <a:spcAft>
                <a:spcPts val="0"/>
              </a:spcAft>
              <a:buNone/>
            </a:pPr>
            <a:r>
              <a:rPr lang="en" sz="1400"/>
              <a:t>Olive green are the candidates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grpSp>
        <p:nvGrpSpPr>
          <p:cNvPr id="1707" name="Google Shape;1707;p65"/>
          <p:cNvGrpSpPr/>
          <p:nvPr/>
        </p:nvGrpSpPr>
        <p:grpSpPr>
          <a:xfrm>
            <a:off x="4259704" y="906952"/>
            <a:ext cx="4758357" cy="2874024"/>
            <a:chOff x="3451451" y="920688"/>
            <a:chExt cx="5227815" cy="3192651"/>
          </a:xfrm>
        </p:grpSpPr>
        <p:grpSp>
          <p:nvGrpSpPr>
            <p:cNvPr id="1708" name="Google Shape;1708;p65"/>
            <p:cNvGrpSpPr/>
            <p:nvPr/>
          </p:nvGrpSpPr>
          <p:grpSpPr>
            <a:xfrm>
              <a:off x="3451451" y="920688"/>
              <a:ext cx="5227815" cy="2472900"/>
              <a:chOff x="3451451" y="920688"/>
              <a:chExt cx="5227815" cy="2472900"/>
            </a:xfrm>
          </p:grpSpPr>
          <p:grpSp>
            <p:nvGrpSpPr>
              <p:cNvPr id="1709" name="Google Shape;1709;p65"/>
              <p:cNvGrpSpPr/>
              <p:nvPr/>
            </p:nvGrpSpPr>
            <p:grpSpPr>
              <a:xfrm>
                <a:off x="4028900" y="920687"/>
                <a:ext cx="4113964" cy="1652526"/>
                <a:chOff x="4028900" y="920688"/>
                <a:chExt cx="4113964" cy="1652526"/>
              </a:xfrm>
            </p:grpSpPr>
            <p:grpSp>
              <p:nvGrpSpPr>
                <p:cNvPr id="1710" name="Google Shape;1710;p65"/>
                <p:cNvGrpSpPr/>
                <p:nvPr/>
              </p:nvGrpSpPr>
              <p:grpSpPr>
                <a:xfrm>
                  <a:off x="4729163" y="920688"/>
                  <a:ext cx="2956690" cy="914363"/>
                  <a:chOff x="4729163" y="920688"/>
                  <a:chExt cx="2956690" cy="914363"/>
                </a:xfrm>
              </p:grpSpPr>
              <p:cxnSp>
                <p:nvCxnSpPr>
                  <p:cNvPr id="1711" name="Google Shape;1711;p65"/>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712" name="Google Shape;1712;p65"/>
                  <p:cNvCxnSpPr>
                    <a:stCxn id="1713"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1714" name="Google Shape;1714;p65"/>
                  <p:cNvCxnSpPr>
                    <a:stCxn id="1713"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1715" name="Google Shape;1715;p65"/>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716" name="Google Shape;1716;p65"/>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713" name="Google Shape;1713;p65"/>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1717" name="Google Shape;1717;p65"/>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718" name="Google Shape;1718;p65"/>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719" name="Google Shape;1719;p65"/>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720" name="Google Shape;1720;p65"/>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721" name="Google Shape;1721;p65"/>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722" name="Google Shape;1722;p65"/>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1723" name="Google Shape;1723;p65"/>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724" name="Google Shape;1724;p65"/>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725" name="Google Shape;1725;p65"/>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726" name="Google Shape;1726;p65"/>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727" name="Google Shape;1727;p65"/>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728" name="Google Shape;1728;p65"/>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1729" name="Google Shape;1729;p65"/>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730" name="Google Shape;1730;p65"/>
              <p:cNvCxnSpPr/>
              <p:nvPr/>
            </p:nvCxnSpPr>
            <p:spPr>
              <a:xfrm flipH="1">
                <a:off x="3547571" y="3041413"/>
                <a:ext cx="518700" cy="301200"/>
              </a:xfrm>
              <a:prstGeom prst="straightConnector1">
                <a:avLst/>
              </a:prstGeom>
              <a:noFill/>
              <a:ln cap="flat" cmpd="sng" w="76200">
                <a:solidFill>
                  <a:srgbClr val="FF9900"/>
                </a:solidFill>
                <a:prstDash val="solid"/>
                <a:round/>
                <a:headEnd len="med" w="med" type="none"/>
                <a:tailEnd len="med" w="med" type="none"/>
              </a:ln>
            </p:spPr>
          </p:cxnSp>
          <p:cxnSp>
            <p:nvCxnSpPr>
              <p:cNvPr id="1731" name="Google Shape;1731;p65"/>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732" name="Google Shape;1732;p65"/>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733" name="Google Shape;1733;p65"/>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734" name="Google Shape;1734;p65"/>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1735" name="Google Shape;1735;p65"/>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736" name="Google Shape;1736;p65"/>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737" name="Google Shape;1737;p65"/>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738" name="Google Shape;1738;p65"/>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739" name="Google Shape;1739;p65"/>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740" name="Google Shape;1740;p65"/>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1741" name="Google Shape;1741;p65"/>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742" name="Google Shape;1742;p65"/>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743" name="Google Shape;1743;p65"/>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744" name="Google Shape;1744;p65"/>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745" name="Google Shape;1745;p65"/>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746" name="Google Shape;1746;p65"/>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1747" name="Google Shape;1747;p65"/>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748" name="Google Shape;1748;p65"/>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749" name="Google Shape;1749;p65"/>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750" name="Google Shape;1750;p65"/>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751" name="Google Shape;1751;p65"/>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752" name="Google Shape;1752;p65"/>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1753" name="Google Shape;1753;p65"/>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754" name="Google Shape;1754;p65"/>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755" name="Google Shape;1755;p65"/>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756" name="Google Shape;1756;p65"/>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757" name="Google Shape;1757;p65"/>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758" name="Google Shape;1758;p65"/>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pic>
        <p:nvPicPr>
          <p:cNvPr id="1759" name="Google Shape;1759;p65"/>
          <p:cNvPicPr preferRelativeResize="0"/>
          <p:nvPr/>
        </p:nvPicPr>
        <p:blipFill>
          <a:blip r:embed="rId3">
            <a:alphaModFix/>
          </a:blip>
          <a:stretch>
            <a:fillRect/>
          </a:stretch>
        </p:blipFill>
        <p:spPr>
          <a:xfrm>
            <a:off x="5334302" y="3000894"/>
            <a:ext cx="439051" cy="435300"/>
          </a:xfrm>
          <a:prstGeom prst="rect">
            <a:avLst/>
          </a:prstGeom>
          <a:noFill/>
          <a:ln>
            <a:noFill/>
          </a:ln>
        </p:spPr>
      </p:pic>
      <p:pic>
        <p:nvPicPr>
          <p:cNvPr id="1760" name="Google Shape;1760;p65"/>
          <p:cNvPicPr preferRelativeResize="0"/>
          <p:nvPr/>
        </p:nvPicPr>
        <p:blipFill>
          <a:blip r:embed="rId3">
            <a:alphaModFix/>
          </a:blip>
          <a:stretch>
            <a:fillRect/>
          </a:stretch>
        </p:blipFill>
        <p:spPr>
          <a:xfrm>
            <a:off x="5773352" y="3000894"/>
            <a:ext cx="439051" cy="435300"/>
          </a:xfrm>
          <a:prstGeom prst="rect">
            <a:avLst/>
          </a:prstGeom>
          <a:noFill/>
          <a:ln>
            <a:noFill/>
          </a:ln>
        </p:spPr>
      </p:pic>
      <p:pic>
        <p:nvPicPr>
          <p:cNvPr id="1761" name="Google Shape;1761;p65"/>
          <p:cNvPicPr preferRelativeResize="0"/>
          <p:nvPr/>
        </p:nvPicPr>
        <p:blipFill>
          <a:blip r:embed="rId4">
            <a:alphaModFix/>
          </a:blip>
          <a:stretch>
            <a:fillRect/>
          </a:stretch>
        </p:blipFill>
        <p:spPr>
          <a:xfrm>
            <a:off x="311663" y="987786"/>
            <a:ext cx="3562304" cy="2604403"/>
          </a:xfrm>
          <a:prstGeom prst="rect">
            <a:avLst/>
          </a:prstGeom>
          <a:noFill/>
          <a:ln>
            <a:noFill/>
          </a:ln>
        </p:spPr>
      </p:pic>
      <p:sp>
        <p:nvSpPr>
          <p:cNvPr id="1762" name="Google Shape;1762;p65"/>
          <p:cNvSpPr/>
          <p:nvPr/>
        </p:nvSpPr>
        <p:spPr>
          <a:xfrm>
            <a:off x="1401075" y="1954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3" name="Google Shape;1763;p65"/>
          <p:cNvPicPr preferRelativeResize="0"/>
          <p:nvPr/>
        </p:nvPicPr>
        <p:blipFill>
          <a:blip r:embed="rId3">
            <a:alphaModFix/>
          </a:blip>
          <a:stretch>
            <a:fillRect/>
          </a:stretch>
        </p:blipFill>
        <p:spPr>
          <a:xfrm>
            <a:off x="4798327" y="3000894"/>
            <a:ext cx="439051" cy="435300"/>
          </a:xfrm>
          <a:prstGeom prst="rect">
            <a:avLst/>
          </a:prstGeom>
          <a:noFill/>
          <a:ln>
            <a:noFill/>
          </a:ln>
        </p:spPr>
      </p:pic>
      <p:pic>
        <p:nvPicPr>
          <p:cNvPr id="1764" name="Google Shape;1764;p65"/>
          <p:cNvPicPr preferRelativeResize="0"/>
          <p:nvPr/>
        </p:nvPicPr>
        <p:blipFill>
          <a:blip r:embed="rId3">
            <a:alphaModFix/>
          </a:blip>
          <a:stretch>
            <a:fillRect/>
          </a:stretch>
        </p:blipFill>
        <p:spPr>
          <a:xfrm>
            <a:off x="6081052" y="2072332"/>
            <a:ext cx="439051" cy="435300"/>
          </a:xfrm>
          <a:prstGeom prst="rect">
            <a:avLst/>
          </a:prstGeom>
          <a:noFill/>
          <a:ln>
            <a:noFill/>
          </a:ln>
        </p:spPr>
      </p:pic>
      <p:sp>
        <p:nvSpPr>
          <p:cNvPr id="1765" name="Google Shape;1765;p65"/>
          <p:cNvSpPr txBox="1"/>
          <p:nvPr/>
        </p:nvSpPr>
        <p:spPr>
          <a:xfrm>
            <a:off x="1530150" y="-84150"/>
            <a:ext cx="8128200" cy="546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t/>
            </a:r>
            <a:endParaRPr>
              <a:latin typeface="Open Sans"/>
              <a:ea typeface="Open Sans"/>
              <a:cs typeface="Open Sans"/>
              <a:sym typeface="Open Sans"/>
            </a:endParaRPr>
          </a:p>
        </p:txBody>
      </p:sp>
      <p:cxnSp>
        <p:nvCxnSpPr>
          <p:cNvPr id="1766" name="Google Shape;1766;p65"/>
          <p:cNvCxnSpPr/>
          <p:nvPr/>
        </p:nvCxnSpPr>
        <p:spPr>
          <a:xfrm>
            <a:off x="2128086" y="1105401"/>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1767" name="Google Shape;1767;p65"/>
          <p:cNvCxnSpPr/>
          <p:nvPr/>
        </p:nvCxnSpPr>
        <p:spPr>
          <a:xfrm flipH="1" rot="10800000">
            <a:off x="251581" y="2287135"/>
            <a:ext cx="1898100" cy="19800"/>
          </a:xfrm>
          <a:prstGeom prst="straightConnector1">
            <a:avLst/>
          </a:prstGeom>
          <a:noFill/>
          <a:ln cap="flat" cmpd="sng" w="28575">
            <a:solidFill>
              <a:srgbClr val="0000FF"/>
            </a:solidFill>
            <a:prstDash val="solid"/>
            <a:round/>
            <a:headEnd len="med" w="med" type="none"/>
            <a:tailEnd len="med" w="med" type="none"/>
          </a:ln>
        </p:spPr>
      </p:cxnSp>
      <p:cxnSp>
        <p:nvCxnSpPr>
          <p:cNvPr id="1768" name="Google Shape;1768;p65"/>
          <p:cNvCxnSpPr/>
          <p:nvPr/>
        </p:nvCxnSpPr>
        <p:spPr>
          <a:xfrm flipH="1" rot="-106563">
            <a:off x="1760031" y="1060170"/>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1769" name="Google Shape;1769;p65"/>
          <p:cNvCxnSpPr/>
          <p:nvPr/>
        </p:nvCxnSpPr>
        <p:spPr>
          <a:xfrm>
            <a:off x="4819313" y="2816029"/>
            <a:ext cx="455100" cy="254400"/>
          </a:xfrm>
          <a:prstGeom prst="straightConnector1">
            <a:avLst/>
          </a:prstGeom>
          <a:noFill/>
          <a:ln cap="flat" cmpd="sng" w="76200">
            <a:solidFill>
              <a:srgbClr val="00FF00"/>
            </a:solidFill>
            <a:prstDash val="solid"/>
            <a:round/>
            <a:headEnd len="med" w="med" type="none"/>
            <a:tailEnd len="med" w="med" type="none"/>
          </a:ln>
        </p:spPr>
      </p:cxnSp>
      <p:cxnSp>
        <p:nvCxnSpPr>
          <p:cNvPr id="1770" name="Google Shape;1770;p65"/>
          <p:cNvCxnSpPr/>
          <p:nvPr/>
        </p:nvCxnSpPr>
        <p:spPr>
          <a:xfrm>
            <a:off x="5770130" y="2816254"/>
            <a:ext cx="455100" cy="254400"/>
          </a:xfrm>
          <a:prstGeom prst="straightConnector1">
            <a:avLst/>
          </a:prstGeom>
          <a:noFill/>
          <a:ln cap="flat" cmpd="sng" w="76200">
            <a:solidFill>
              <a:srgbClr val="FF9900"/>
            </a:solidFill>
            <a:prstDash val="solid"/>
            <a:round/>
            <a:headEnd len="med" w="med" type="none"/>
            <a:tailEnd len="med" w="med" type="none"/>
          </a:ln>
        </p:spPr>
      </p:cxnSp>
      <p:cxnSp>
        <p:nvCxnSpPr>
          <p:cNvPr id="1771" name="Google Shape;1771;p65"/>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1772" name="Google Shape;1772;p65"/>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1773" name="Google Shape;1773;p65"/>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1774" name="Google Shape;1774;p65"/>
          <p:cNvCxnSpPr/>
          <p:nvPr/>
        </p:nvCxnSpPr>
        <p:spPr>
          <a:xfrm flipH="1">
            <a:off x="4826070" y="2124567"/>
            <a:ext cx="472200" cy="271200"/>
          </a:xfrm>
          <a:prstGeom prst="straightConnector1">
            <a:avLst/>
          </a:prstGeom>
          <a:noFill/>
          <a:ln cap="flat" cmpd="sng" w="38100">
            <a:solidFill>
              <a:srgbClr val="FF9900"/>
            </a:solidFill>
            <a:prstDash val="solid"/>
            <a:round/>
            <a:headEnd len="med" w="med" type="none"/>
            <a:tailEnd len="med" w="med" type="none"/>
          </a:ln>
        </p:spPr>
      </p:cxnSp>
      <p:cxnSp>
        <p:nvCxnSpPr>
          <p:cNvPr id="1775" name="Google Shape;1775;p65"/>
          <p:cNvCxnSpPr/>
          <p:nvPr/>
        </p:nvCxnSpPr>
        <p:spPr>
          <a:xfrm flipH="1" rot="-106563">
            <a:off x="1120570" y="2226785"/>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1776" name="Google Shape;1776;p65"/>
          <p:cNvCxnSpPr/>
          <p:nvPr/>
        </p:nvCxnSpPr>
        <p:spPr>
          <a:xfrm flipH="1" rot="-106563">
            <a:off x="1113050" y="990785"/>
            <a:ext cx="38719" cy="1354430"/>
          </a:xfrm>
          <a:prstGeom prst="straightConnector1">
            <a:avLst/>
          </a:prstGeom>
          <a:noFill/>
          <a:ln cap="flat" cmpd="sng" w="19050">
            <a:solidFill>
              <a:srgbClr val="FF0000"/>
            </a:solidFill>
            <a:prstDash val="dot"/>
            <a:round/>
            <a:headEnd len="med" w="med" type="none"/>
            <a:tailEnd len="med" w="med" type="none"/>
          </a:ln>
        </p:spPr>
      </p:cxnSp>
      <p:sp>
        <p:nvSpPr>
          <p:cNvPr id="1777" name="Google Shape;1777;p65"/>
          <p:cNvSpPr/>
          <p:nvPr/>
        </p:nvSpPr>
        <p:spPr>
          <a:xfrm>
            <a:off x="533400" y="25146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5"/>
          <p:cNvSpPr/>
          <p:nvPr/>
        </p:nvSpPr>
        <p:spPr>
          <a:xfrm>
            <a:off x="762000" y="26670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5"/>
          <p:cNvSpPr/>
          <p:nvPr/>
        </p:nvSpPr>
        <p:spPr>
          <a:xfrm>
            <a:off x="838200" y="24384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65"/>
          <p:cNvSpPr/>
          <p:nvPr/>
        </p:nvSpPr>
        <p:spPr>
          <a:xfrm>
            <a:off x="762000" y="30480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65"/>
          <p:cNvSpPr/>
          <p:nvPr/>
        </p:nvSpPr>
        <p:spPr>
          <a:xfrm>
            <a:off x="304800" y="31242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5"/>
          <p:cNvSpPr/>
          <p:nvPr/>
        </p:nvSpPr>
        <p:spPr>
          <a:xfrm>
            <a:off x="1005639" y="2339641"/>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5"/>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7" name="Shape 1787"/>
        <p:cNvGrpSpPr/>
        <p:nvPr/>
      </p:nvGrpSpPr>
      <p:grpSpPr>
        <a:xfrm>
          <a:off x="0" y="0"/>
          <a:ext cx="0" cy="0"/>
          <a:chOff x="0" y="0"/>
          <a:chExt cx="0" cy="0"/>
        </a:xfrm>
      </p:grpSpPr>
      <p:sp>
        <p:nvSpPr>
          <p:cNvPr id="1788" name="Google Shape;1788;p66"/>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789" name="Google Shape;1789;p66"/>
          <p:cNvSpPr txBox="1"/>
          <p:nvPr>
            <p:ph idx="1" type="body"/>
          </p:nvPr>
        </p:nvSpPr>
        <p:spPr>
          <a:xfrm>
            <a:off x="173650" y="3794675"/>
            <a:ext cx="87876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Could the left child of (2, 2) give us a better distance? (we’re checking the bad branch now) </a:t>
            </a:r>
            <a:endParaRPr sz="1400"/>
          </a:p>
          <a:p>
            <a:pPr indent="0" lvl="0" marL="0" rtl="0" algn="l">
              <a:spcBef>
                <a:spcPts val="0"/>
              </a:spcBef>
              <a:spcAft>
                <a:spcPts val="0"/>
              </a:spcAft>
              <a:buNone/>
            </a:pPr>
            <a:r>
              <a:rPr lang="en" sz="1400"/>
              <a:t>To find out, </a:t>
            </a:r>
            <a:r>
              <a:rPr i="1" lang="en" sz="1400"/>
              <a:t>technically, </a:t>
            </a:r>
            <a:r>
              <a:rPr lang="en" sz="1400"/>
              <a:t>should consider the points that the left branch could contain. </a:t>
            </a:r>
            <a:endParaRPr sz="1400"/>
          </a:p>
          <a:p>
            <a:pPr indent="0" lvl="0" marL="0" rtl="0" algn="l">
              <a:spcBef>
                <a:spcPts val="0"/>
              </a:spcBef>
              <a:spcAft>
                <a:spcPts val="0"/>
              </a:spcAft>
              <a:buNone/>
            </a:pPr>
            <a:r>
              <a:rPr lang="en" sz="1400"/>
              <a:t>Olive green are the candidates. Technically, we should consider the distance of that orange dashed line.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grpSp>
        <p:nvGrpSpPr>
          <p:cNvPr id="1790" name="Google Shape;1790;p66"/>
          <p:cNvGrpSpPr/>
          <p:nvPr/>
        </p:nvGrpSpPr>
        <p:grpSpPr>
          <a:xfrm>
            <a:off x="4259704" y="906952"/>
            <a:ext cx="4758357" cy="2874024"/>
            <a:chOff x="3451451" y="920688"/>
            <a:chExt cx="5227815" cy="3192651"/>
          </a:xfrm>
        </p:grpSpPr>
        <p:grpSp>
          <p:nvGrpSpPr>
            <p:cNvPr id="1791" name="Google Shape;1791;p66"/>
            <p:cNvGrpSpPr/>
            <p:nvPr/>
          </p:nvGrpSpPr>
          <p:grpSpPr>
            <a:xfrm>
              <a:off x="3451451" y="920688"/>
              <a:ext cx="5227815" cy="2472900"/>
              <a:chOff x="3451451" y="920688"/>
              <a:chExt cx="5227815" cy="2472900"/>
            </a:xfrm>
          </p:grpSpPr>
          <p:grpSp>
            <p:nvGrpSpPr>
              <p:cNvPr id="1792" name="Google Shape;1792;p66"/>
              <p:cNvGrpSpPr/>
              <p:nvPr/>
            </p:nvGrpSpPr>
            <p:grpSpPr>
              <a:xfrm>
                <a:off x="4028900" y="920687"/>
                <a:ext cx="4113964" cy="1652526"/>
                <a:chOff x="4028900" y="920688"/>
                <a:chExt cx="4113964" cy="1652526"/>
              </a:xfrm>
            </p:grpSpPr>
            <p:grpSp>
              <p:nvGrpSpPr>
                <p:cNvPr id="1793" name="Google Shape;1793;p66"/>
                <p:cNvGrpSpPr/>
                <p:nvPr/>
              </p:nvGrpSpPr>
              <p:grpSpPr>
                <a:xfrm>
                  <a:off x="4729163" y="920688"/>
                  <a:ext cx="2956690" cy="914363"/>
                  <a:chOff x="4729163" y="920688"/>
                  <a:chExt cx="2956690" cy="914363"/>
                </a:xfrm>
              </p:grpSpPr>
              <p:cxnSp>
                <p:nvCxnSpPr>
                  <p:cNvPr id="1794" name="Google Shape;1794;p66"/>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795" name="Google Shape;1795;p66"/>
                  <p:cNvCxnSpPr>
                    <a:stCxn id="1796"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1797" name="Google Shape;1797;p66"/>
                  <p:cNvCxnSpPr>
                    <a:stCxn id="1796"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1798" name="Google Shape;1798;p66"/>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799" name="Google Shape;1799;p66"/>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796" name="Google Shape;1796;p66"/>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1800" name="Google Shape;1800;p66"/>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801" name="Google Shape;1801;p66"/>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802" name="Google Shape;1802;p66"/>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803" name="Google Shape;1803;p66"/>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804" name="Google Shape;1804;p66"/>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805" name="Google Shape;1805;p66"/>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1806" name="Google Shape;1806;p66"/>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807" name="Google Shape;1807;p66"/>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808" name="Google Shape;1808;p66"/>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809" name="Google Shape;1809;p66"/>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810" name="Google Shape;1810;p66"/>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811" name="Google Shape;1811;p66"/>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1812" name="Google Shape;1812;p66"/>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813" name="Google Shape;1813;p66"/>
              <p:cNvCxnSpPr/>
              <p:nvPr/>
            </p:nvCxnSpPr>
            <p:spPr>
              <a:xfrm flipH="1">
                <a:off x="3547571" y="3041413"/>
                <a:ext cx="518700" cy="301200"/>
              </a:xfrm>
              <a:prstGeom prst="straightConnector1">
                <a:avLst/>
              </a:prstGeom>
              <a:noFill/>
              <a:ln cap="flat" cmpd="sng" w="76200">
                <a:solidFill>
                  <a:srgbClr val="FF9900"/>
                </a:solidFill>
                <a:prstDash val="solid"/>
                <a:round/>
                <a:headEnd len="med" w="med" type="none"/>
                <a:tailEnd len="med" w="med" type="none"/>
              </a:ln>
            </p:spPr>
          </p:cxnSp>
          <p:cxnSp>
            <p:nvCxnSpPr>
              <p:cNvPr id="1814" name="Google Shape;1814;p66"/>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815" name="Google Shape;1815;p66"/>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816" name="Google Shape;1816;p66"/>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817" name="Google Shape;1817;p66"/>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1818" name="Google Shape;1818;p66"/>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819" name="Google Shape;1819;p66"/>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820" name="Google Shape;1820;p66"/>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821" name="Google Shape;1821;p66"/>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822" name="Google Shape;1822;p66"/>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823" name="Google Shape;1823;p66"/>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1824" name="Google Shape;1824;p66"/>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825" name="Google Shape;1825;p66"/>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826" name="Google Shape;1826;p66"/>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827" name="Google Shape;1827;p66"/>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828" name="Google Shape;1828;p66"/>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829" name="Google Shape;1829;p66"/>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1830" name="Google Shape;1830;p66"/>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831" name="Google Shape;1831;p66"/>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832" name="Google Shape;1832;p66"/>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833" name="Google Shape;1833;p66"/>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834" name="Google Shape;1834;p66"/>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835" name="Google Shape;1835;p66"/>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1836" name="Google Shape;1836;p66"/>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837" name="Google Shape;1837;p66"/>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838" name="Google Shape;1838;p66"/>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839" name="Google Shape;1839;p66"/>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840" name="Google Shape;1840;p66"/>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841" name="Google Shape;1841;p66"/>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pic>
        <p:nvPicPr>
          <p:cNvPr id="1842" name="Google Shape;1842;p66"/>
          <p:cNvPicPr preferRelativeResize="0"/>
          <p:nvPr/>
        </p:nvPicPr>
        <p:blipFill>
          <a:blip r:embed="rId3">
            <a:alphaModFix/>
          </a:blip>
          <a:stretch>
            <a:fillRect/>
          </a:stretch>
        </p:blipFill>
        <p:spPr>
          <a:xfrm>
            <a:off x="5334302" y="3000894"/>
            <a:ext cx="439051" cy="435300"/>
          </a:xfrm>
          <a:prstGeom prst="rect">
            <a:avLst/>
          </a:prstGeom>
          <a:noFill/>
          <a:ln>
            <a:noFill/>
          </a:ln>
        </p:spPr>
      </p:pic>
      <p:pic>
        <p:nvPicPr>
          <p:cNvPr id="1843" name="Google Shape;1843;p66"/>
          <p:cNvPicPr preferRelativeResize="0"/>
          <p:nvPr/>
        </p:nvPicPr>
        <p:blipFill>
          <a:blip r:embed="rId3">
            <a:alphaModFix/>
          </a:blip>
          <a:stretch>
            <a:fillRect/>
          </a:stretch>
        </p:blipFill>
        <p:spPr>
          <a:xfrm>
            <a:off x="5773352" y="3000894"/>
            <a:ext cx="439051" cy="435300"/>
          </a:xfrm>
          <a:prstGeom prst="rect">
            <a:avLst/>
          </a:prstGeom>
          <a:noFill/>
          <a:ln>
            <a:noFill/>
          </a:ln>
        </p:spPr>
      </p:pic>
      <p:pic>
        <p:nvPicPr>
          <p:cNvPr id="1844" name="Google Shape;1844;p66"/>
          <p:cNvPicPr preferRelativeResize="0"/>
          <p:nvPr/>
        </p:nvPicPr>
        <p:blipFill>
          <a:blip r:embed="rId4">
            <a:alphaModFix/>
          </a:blip>
          <a:stretch>
            <a:fillRect/>
          </a:stretch>
        </p:blipFill>
        <p:spPr>
          <a:xfrm>
            <a:off x="311663" y="987786"/>
            <a:ext cx="3562304" cy="2604403"/>
          </a:xfrm>
          <a:prstGeom prst="rect">
            <a:avLst/>
          </a:prstGeom>
          <a:noFill/>
          <a:ln>
            <a:noFill/>
          </a:ln>
        </p:spPr>
      </p:pic>
      <p:sp>
        <p:nvSpPr>
          <p:cNvPr id="1845" name="Google Shape;1845;p66"/>
          <p:cNvSpPr/>
          <p:nvPr/>
        </p:nvSpPr>
        <p:spPr>
          <a:xfrm>
            <a:off x="1401075" y="1954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6" name="Google Shape;1846;p66"/>
          <p:cNvPicPr preferRelativeResize="0"/>
          <p:nvPr/>
        </p:nvPicPr>
        <p:blipFill>
          <a:blip r:embed="rId3">
            <a:alphaModFix/>
          </a:blip>
          <a:stretch>
            <a:fillRect/>
          </a:stretch>
        </p:blipFill>
        <p:spPr>
          <a:xfrm>
            <a:off x="4798327" y="3000894"/>
            <a:ext cx="439051" cy="435300"/>
          </a:xfrm>
          <a:prstGeom prst="rect">
            <a:avLst/>
          </a:prstGeom>
          <a:noFill/>
          <a:ln>
            <a:noFill/>
          </a:ln>
        </p:spPr>
      </p:pic>
      <p:pic>
        <p:nvPicPr>
          <p:cNvPr id="1847" name="Google Shape;1847;p66"/>
          <p:cNvPicPr preferRelativeResize="0"/>
          <p:nvPr/>
        </p:nvPicPr>
        <p:blipFill>
          <a:blip r:embed="rId3">
            <a:alphaModFix/>
          </a:blip>
          <a:stretch>
            <a:fillRect/>
          </a:stretch>
        </p:blipFill>
        <p:spPr>
          <a:xfrm>
            <a:off x="6081052" y="2072332"/>
            <a:ext cx="439051" cy="435300"/>
          </a:xfrm>
          <a:prstGeom prst="rect">
            <a:avLst/>
          </a:prstGeom>
          <a:noFill/>
          <a:ln>
            <a:noFill/>
          </a:ln>
        </p:spPr>
      </p:pic>
      <p:cxnSp>
        <p:nvCxnSpPr>
          <p:cNvPr id="1848" name="Google Shape;1848;p66"/>
          <p:cNvCxnSpPr/>
          <p:nvPr/>
        </p:nvCxnSpPr>
        <p:spPr>
          <a:xfrm>
            <a:off x="2128086" y="1105401"/>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1849" name="Google Shape;1849;p66"/>
          <p:cNvCxnSpPr/>
          <p:nvPr/>
        </p:nvCxnSpPr>
        <p:spPr>
          <a:xfrm flipH="1" rot="10800000">
            <a:off x="251581" y="2287135"/>
            <a:ext cx="1898100" cy="19800"/>
          </a:xfrm>
          <a:prstGeom prst="straightConnector1">
            <a:avLst/>
          </a:prstGeom>
          <a:noFill/>
          <a:ln cap="flat" cmpd="sng" w="28575">
            <a:solidFill>
              <a:srgbClr val="0000FF"/>
            </a:solidFill>
            <a:prstDash val="solid"/>
            <a:round/>
            <a:headEnd len="med" w="med" type="none"/>
            <a:tailEnd len="med" w="med" type="none"/>
          </a:ln>
        </p:spPr>
      </p:cxnSp>
      <p:cxnSp>
        <p:nvCxnSpPr>
          <p:cNvPr id="1850" name="Google Shape;1850;p66"/>
          <p:cNvCxnSpPr/>
          <p:nvPr/>
        </p:nvCxnSpPr>
        <p:spPr>
          <a:xfrm flipH="1" rot="-106563">
            <a:off x="1760031" y="1060170"/>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1851" name="Google Shape;1851;p66"/>
          <p:cNvCxnSpPr/>
          <p:nvPr/>
        </p:nvCxnSpPr>
        <p:spPr>
          <a:xfrm>
            <a:off x="4819313" y="2816029"/>
            <a:ext cx="455100" cy="254400"/>
          </a:xfrm>
          <a:prstGeom prst="straightConnector1">
            <a:avLst/>
          </a:prstGeom>
          <a:noFill/>
          <a:ln cap="flat" cmpd="sng" w="76200">
            <a:solidFill>
              <a:srgbClr val="00FF00"/>
            </a:solidFill>
            <a:prstDash val="solid"/>
            <a:round/>
            <a:headEnd len="med" w="med" type="none"/>
            <a:tailEnd len="med" w="med" type="none"/>
          </a:ln>
        </p:spPr>
      </p:cxnSp>
      <p:cxnSp>
        <p:nvCxnSpPr>
          <p:cNvPr id="1852" name="Google Shape;1852;p66"/>
          <p:cNvCxnSpPr/>
          <p:nvPr/>
        </p:nvCxnSpPr>
        <p:spPr>
          <a:xfrm>
            <a:off x="5770130" y="2816254"/>
            <a:ext cx="455100" cy="254400"/>
          </a:xfrm>
          <a:prstGeom prst="straightConnector1">
            <a:avLst/>
          </a:prstGeom>
          <a:noFill/>
          <a:ln cap="flat" cmpd="sng" w="76200">
            <a:solidFill>
              <a:srgbClr val="FF9900"/>
            </a:solidFill>
            <a:prstDash val="solid"/>
            <a:round/>
            <a:headEnd len="med" w="med" type="none"/>
            <a:tailEnd len="med" w="med" type="none"/>
          </a:ln>
        </p:spPr>
      </p:cxnSp>
      <p:cxnSp>
        <p:nvCxnSpPr>
          <p:cNvPr id="1853" name="Google Shape;1853;p66"/>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1854" name="Google Shape;1854;p66"/>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1855" name="Google Shape;1855;p66"/>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1856" name="Google Shape;1856;p66"/>
          <p:cNvCxnSpPr/>
          <p:nvPr/>
        </p:nvCxnSpPr>
        <p:spPr>
          <a:xfrm flipH="1">
            <a:off x="4826070" y="2124567"/>
            <a:ext cx="472200" cy="271200"/>
          </a:xfrm>
          <a:prstGeom prst="straightConnector1">
            <a:avLst/>
          </a:prstGeom>
          <a:noFill/>
          <a:ln cap="flat" cmpd="sng" w="38100">
            <a:solidFill>
              <a:srgbClr val="FF9900"/>
            </a:solidFill>
            <a:prstDash val="solid"/>
            <a:round/>
            <a:headEnd len="med" w="med" type="none"/>
            <a:tailEnd len="med" w="med" type="none"/>
          </a:ln>
        </p:spPr>
      </p:cxnSp>
      <p:cxnSp>
        <p:nvCxnSpPr>
          <p:cNvPr id="1857" name="Google Shape;1857;p66"/>
          <p:cNvCxnSpPr/>
          <p:nvPr/>
        </p:nvCxnSpPr>
        <p:spPr>
          <a:xfrm flipH="1" rot="-106563">
            <a:off x="1120570" y="2226785"/>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1858" name="Google Shape;1858;p66"/>
          <p:cNvCxnSpPr/>
          <p:nvPr/>
        </p:nvCxnSpPr>
        <p:spPr>
          <a:xfrm flipH="1" rot="-106563">
            <a:off x="1113050" y="990785"/>
            <a:ext cx="38719" cy="1354430"/>
          </a:xfrm>
          <a:prstGeom prst="straightConnector1">
            <a:avLst/>
          </a:prstGeom>
          <a:noFill/>
          <a:ln cap="flat" cmpd="sng" w="19050">
            <a:solidFill>
              <a:srgbClr val="FF0000"/>
            </a:solidFill>
            <a:prstDash val="dot"/>
            <a:round/>
            <a:headEnd len="med" w="med" type="none"/>
            <a:tailEnd len="med" w="med" type="none"/>
          </a:ln>
        </p:spPr>
      </p:cxnSp>
      <p:sp>
        <p:nvSpPr>
          <p:cNvPr id="1859" name="Google Shape;1859;p66"/>
          <p:cNvSpPr/>
          <p:nvPr/>
        </p:nvSpPr>
        <p:spPr>
          <a:xfrm>
            <a:off x="533400" y="25146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6"/>
          <p:cNvSpPr/>
          <p:nvPr/>
        </p:nvSpPr>
        <p:spPr>
          <a:xfrm>
            <a:off x="762000" y="26670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6"/>
          <p:cNvSpPr/>
          <p:nvPr/>
        </p:nvSpPr>
        <p:spPr>
          <a:xfrm>
            <a:off x="838200" y="24384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6"/>
          <p:cNvSpPr/>
          <p:nvPr/>
        </p:nvSpPr>
        <p:spPr>
          <a:xfrm>
            <a:off x="762000" y="30480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6"/>
          <p:cNvSpPr/>
          <p:nvPr/>
        </p:nvSpPr>
        <p:spPr>
          <a:xfrm>
            <a:off x="304800" y="31242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6"/>
          <p:cNvSpPr/>
          <p:nvPr/>
        </p:nvSpPr>
        <p:spPr>
          <a:xfrm>
            <a:off x="1005639" y="2339641"/>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5" name="Google Shape;1865;p66"/>
          <p:cNvCxnSpPr>
            <a:stCxn id="1845" idx="2"/>
          </p:cNvCxnSpPr>
          <p:nvPr/>
        </p:nvCxnSpPr>
        <p:spPr>
          <a:xfrm flipH="1">
            <a:off x="1143042" y="2067650"/>
            <a:ext cx="277800" cy="218400"/>
          </a:xfrm>
          <a:prstGeom prst="straightConnector1">
            <a:avLst/>
          </a:prstGeom>
          <a:noFill/>
          <a:ln cap="flat" cmpd="sng" w="28575">
            <a:solidFill>
              <a:srgbClr val="FF9900"/>
            </a:solidFill>
            <a:prstDash val="dash"/>
            <a:round/>
            <a:headEnd len="med" w="med" type="none"/>
            <a:tailEnd len="med" w="med" type="none"/>
          </a:ln>
        </p:spPr>
      </p:cxnSp>
      <p:sp>
        <p:nvSpPr>
          <p:cNvPr id="1866" name="Google Shape;1866;p66"/>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0" name="Shape 1870"/>
        <p:cNvGrpSpPr/>
        <p:nvPr/>
      </p:nvGrpSpPr>
      <p:grpSpPr>
        <a:xfrm>
          <a:off x="0" y="0"/>
          <a:ext cx="0" cy="0"/>
          <a:chOff x="0" y="0"/>
          <a:chExt cx="0" cy="0"/>
        </a:xfrm>
      </p:grpSpPr>
      <p:sp>
        <p:nvSpPr>
          <p:cNvPr id="1871" name="Google Shape;1871;p67"/>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872" name="Google Shape;1872;p67"/>
          <p:cNvSpPr txBox="1"/>
          <p:nvPr>
            <p:ph idx="1" type="body"/>
          </p:nvPr>
        </p:nvSpPr>
        <p:spPr>
          <a:xfrm>
            <a:off x="173650" y="3794675"/>
            <a:ext cx="87876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Could the left child of (2, 2) give us a better distance? (we’re checking the bad branch now) </a:t>
            </a:r>
            <a:endParaRPr sz="1400"/>
          </a:p>
          <a:p>
            <a:pPr indent="0" lvl="0" marL="0" rtl="0" algn="l">
              <a:spcBef>
                <a:spcPts val="0"/>
              </a:spcBef>
              <a:spcAft>
                <a:spcPts val="0"/>
              </a:spcAft>
              <a:buNone/>
            </a:pPr>
            <a:r>
              <a:rPr lang="en" sz="1400"/>
              <a:t>Olive green are the candidates. Technically, we should consider the distance of that orange dashed line.</a:t>
            </a:r>
            <a:endParaRPr sz="1400"/>
          </a:p>
          <a:p>
            <a:pPr indent="0" lvl="0" marL="0" rtl="0" algn="l">
              <a:spcBef>
                <a:spcPts val="0"/>
              </a:spcBef>
              <a:spcAft>
                <a:spcPts val="0"/>
              </a:spcAft>
              <a:buNone/>
            </a:pPr>
            <a:r>
              <a:rPr lang="en" sz="1400"/>
              <a:t>That’s hard to do in code!</a:t>
            </a:r>
            <a:endParaRPr sz="1400"/>
          </a:p>
          <a:p>
            <a:pPr indent="0" lvl="0" marL="0" rtl="0" algn="l">
              <a:spcBef>
                <a:spcPts val="0"/>
              </a:spcBef>
              <a:spcAft>
                <a:spcPts val="0"/>
              </a:spcAft>
              <a:buNone/>
            </a:pPr>
            <a:r>
              <a:t/>
            </a:r>
            <a:endParaRPr sz="1400"/>
          </a:p>
        </p:txBody>
      </p:sp>
      <p:grpSp>
        <p:nvGrpSpPr>
          <p:cNvPr id="1873" name="Google Shape;1873;p67"/>
          <p:cNvGrpSpPr/>
          <p:nvPr/>
        </p:nvGrpSpPr>
        <p:grpSpPr>
          <a:xfrm>
            <a:off x="4259704" y="906952"/>
            <a:ext cx="4758357" cy="2874024"/>
            <a:chOff x="3451451" y="920688"/>
            <a:chExt cx="5227815" cy="3192651"/>
          </a:xfrm>
        </p:grpSpPr>
        <p:grpSp>
          <p:nvGrpSpPr>
            <p:cNvPr id="1874" name="Google Shape;1874;p67"/>
            <p:cNvGrpSpPr/>
            <p:nvPr/>
          </p:nvGrpSpPr>
          <p:grpSpPr>
            <a:xfrm>
              <a:off x="3451451" y="920688"/>
              <a:ext cx="5227815" cy="2472900"/>
              <a:chOff x="3451451" y="920688"/>
              <a:chExt cx="5227815" cy="2472900"/>
            </a:xfrm>
          </p:grpSpPr>
          <p:grpSp>
            <p:nvGrpSpPr>
              <p:cNvPr id="1875" name="Google Shape;1875;p67"/>
              <p:cNvGrpSpPr/>
              <p:nvPr/>
            </p:nvGrpSpPr>
            <p:grpSpPr>
              <a:xfrm>
                <a:off x="4028900" y="920687"/>
                <a:ext cx="4113964" cy="1652526"/>
                <a:chOff x="4028900" y="920688"/>
                <a:chExt cx="4113964" cy="1652526"/>
              </a:xfrm>
            </p:grpSpPr>
            <p:grpSp>
              <p:nvGrpSpPr>
                <p:cNvPr id="1876" name="Google Shape;1876;p67"/>
                <p:cNvGrpSpPr/>
                <p:nvPr/>
              </p:nvGrpSpPr>
              <p:grpSpPr>
                <a:xfrm>
                  <a:off x="4729163" y="920688"/>
                  <a:ext cx="2956690" cy="914363"/>
                  <a:chOff x="4729163" y="920688"/>
                  <a:chExt cx="2956690" cy="914363"/>
                </a:xfrm>
              </p:grpSpPr>
              <p:cxnSp>
                <p:nvCxnSpPr>
                  <p:cNvPr id="1877" name="Google Shape;1877;p67"/>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878" name="Google Shape;1878;p67"/>
                  <p:cNvCxnSpPr>
                    <a:stCxn id="1879"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1880" name="Google Shape;1880;p67"/>
                  <p:cNvCxnSpPr>
                    <a:stCxn id="1879"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1881" name="Google Shape;1881;p67"/>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882" name="Google Shape;1882;p67"/>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879" name="Google Shape;1879;p67"/>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1883" name="Google Shape;1883;p67"/>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884" name="Google Shape;1884;p67"/>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885" name="Google Shape;1885;p67"/>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886" name="Google Shape;1886;p67"/>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887" name="Google Shape;1887;p67"/>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888" name="Google Shape;1888;p67"/>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1889" name="Google Shape;1889;p67"/>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890" name="Google Shape;1890;p67"/>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891" name="Google Shape;1891;p67"/>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892" name="Google Shape;1892;p67"/>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893" name="Google Shape;1893;p67"/>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894" name="Google Shape;1894;p67"/>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1895" name="Google Shape;1895;p67"/>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896" name="Google Shape;1896;p67"/>
              <p:cNvCxnSpPr/>
              <p:nvPr/>
            </p:nvCxnSpPr>
            <p:spPr>
              <a:xfrm flipH="1">
                <a:off x="3547571" y="3041413"/>
                <a:ext cx="518700" cy="301200"/>
              </a:xfrm>
              <a:prstGeom prst="straightConnector1">
                <a:avLst/>
              </a:prstGeom>
              <a:noFill/>
              <a:ln cap="flat" cmpd="sng" w="76200">
                <a:solidFill>
                  <a:srgbClr val="FF9900"/>
                </a:solidFill>
                <a:prstDash val="solid"/>
                <a:round/>
                <a:headEnd len="med" w="med" type="none"/>
                <a:tailEnd len="med" w="med" type="none"/>
              </a:ln>
            </p:spPr>
          </p:cxnSp>
          <p:cxnSp>
            <p:nvCxnSpPr>
              <p:cNvPr id="1897" name="Google Shape;1897;p67"/>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898" name="Google Shape;1898;p67"/>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899" name="Google Shape;1899;p67"/>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900" name="Google Shape;1900;p67"/>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1901" name="Google Shape;1901;p67"/>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902" name="Google Shape;1902;p67"/>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903" name="Google Shape;1903;p67"/>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904" name="Google Shape;1904;p67"/>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905" name="Google Shape;1905;p67"/>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906" name="Google Shape;1906;p67"/>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1907" name="Google Shape;1907;p67"/>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908" name="Google Shape;1908;p67"/>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909" name="Google Shape;1909;p67"/>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910" name="Google Shape;1910;p67"/>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911" name="Google Shape;1911;p67"/>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912" name="Google Shape;1912;p67"/>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1913" name="Google Shape;1913;p67"/>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914" name="Google Shape;1914;p67"/>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915" name="Google Shape;1915;p67"/>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916" name="Google Shape;1916;p67"/>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917" name="Google Shape;1917;p67"/>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918" name="Google Shape;1918;p67"/>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1919" name="Google Shape;1919;p67"/>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920" name="Google Shape;1920;p67"/>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921" name="Google Shape;1921;p67"/>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922" name="Google Shape;1922;p67"/>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923" name="Google Shape;1923;p67"/>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924" name="Google Shape;1924;p67"/>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pic>
        <p:nvPicPr>
          <p:cNvPr id="1925" name="Google Shape;1925;p67"/>
          <p:cNvPicPr preferRelativeResize="0"/>
          <p:nvPr/>
        </p:nvPicPr>
        <p:blipFill>
          <a:blip r:embed="rId3">
            <a:alphaModFix/>
          </a:blip>
          <a:stretch>
            <a:fillRect/>
          </a:stretch>
        </p:blipFill>
        <p:spPr>
          <a:xfrm>
            <a:off x="5334302" y="3000894"/>
            <a:ext cx="439051" cy="435300"/>
          </a:xfrm>
          <a:prstGeom prst="rect">
            <a:avLst/>
          </a:prstGeom>
          <a:noFill/>
          <a:ln>
            <a:noFill/>
          </a:ln>
        </p:spPr>
      </p:pic>
      <p:pic>
        <p:nvPicPr>
          <p:cNvPr id="1926" name="Google Shape;1926;p67"/>
          <p:cNvPicPr preferRelativeResize="0"/>
          <p:nvPr/>
        </p:nvPicPr>
        <p:blipFill>
          <a:blip r:embed="rId3">
            <a:alphaModFix/>
          </a:blip>
          <a:stretch>
            <a:fillRect/>
          </a:stretch>
        </p:blipFill>
        <p:spPr>
          <a:xfrm>
            <a:off x="5773352" y="3000894"/>
            <a:ext cx="439051" cy="435300"/>
          </a:xfrm>
          <a:prstGeom prst="rect">
            <a:avLst/>
          </a:prstGeom>
          <a:noFill/>
          <a:ln>
            <a:noFill/>
          </a:ln>
        </p:spPr>
      </p:pic>
      <p:pic>
        <p:nvPicPr>
          <p:cNvPr id="1927" name="Google Shape;1927;p67"/>
          <p:cNvPicPr preferRelativeResize="0"/>
          <p:nvPr/>
        </p:nvPicPr>
        <p:blipFill>
          <a:blip r:embed="rId4">
            <a:alphaModFix/>
          </a:blip>
          <a:stretch>
            <a:fillRect/>
          </a:stretch>
        </p:blipFill>
        <p:spPr>
          <a:xfrm>
            <a:off x="311663" y="987786"/>
            <a:ext cx="3562304" cy="2604403"/>
          </a:xfrm>
          <a:prstGeom prst="rect">
            <a:avLst/>
          </a:prstGeom>
          <a:noFill/>
          <a:ln>
            <a:noFill/>
          </a:ln>
        </p:spPr>
      </p:pic>
      <p:sp>
        <p:nvSpPr>
          <p:cNvPr id="1928" name="Google Shape;1928;p67"/>
          <p:cNvSpPr/>
          <p:nvPr/>
        </p:nvSpPr>
        <p:spPr>
          <a:xfrm>
            <a:off x="1401075" y="1954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9" name="Google Shape;1929;p67"/>
          <p:cNvPicPr preferRelativeResize="0"/>
          <p:nvPr/>
        </p:nvPicPr>
        <p:blipFill>
          <a:blip r:embed="rId3">
            <a:alphaModFix/>
          </a:blip>
          <a:stretch>
            <a:fillRect/>
          </a:stretch>
        </p:blipFill>
        <p:spPr>
          <a:xfrm>
            <a:off x="4798327" y="3000894"/>
            <a:ext cx="439051" cy="435300"/>
          </a:xfrm>
          <a:prstGeom prst="rect">
            <a:avLst/>
          </a:prstGeom>
          <a:noFill/>
          <a:ln>
            <a:noFill/>
          </a:ln>
        </p:spPr>
      </p:pic>
      <p:pic>
        <p:nvPicPr>
          <p:cNvPr id="1930" name="Google Shape;1930;p67"/>
          <p:cNvPicPr preferRelativeResize="0"/>
          <p:nvPr/>
        </p:nvPicPr>
        <p:blipFill>
          <a:blip r:embed="rId3">
            <a:alphaModFix/>
          </a:blip>
          <a:stretch>
            <a:fillRect/>
          </a:stretch>
        </p:blipFill>
        <p:spPr>
          <a:xfrm>
            <a:off x="6081052" y="2072332"/>
            <a:ext cx="439051" cy="435300"/>
          </a:xfrm>
          <a:prstGeom prst="rect">
            <a:avLst/>
          </a:prstGeom>
          <a:noFill/>
          <a:ln>
            <a:noFill/>
          </a:ln>
        </p:spPr>
      </p:pic>
      <p:cxnSp>
        <p:nvCxnSpPr>
          <p:cNvPr id="1931" name="Google Shape;1931;p67"/>
          <p:cNvCxnSpPr/>
          <p:nvPr/>
        </p:nvCxnSpPr>
        <p:spPr>
          <a:xfrm>
            <a:off x="2128086" y="1105401"/>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1932" name="Google Shape;1932;p67"/>
          <p:cNvCxnSpPr/>
          <p:nvPr/>
        </p:nvCxnSpPr>
        <p:spPr>
          <a:xfrm flipH="1" rot="10800000">
            <a:off x="251581" y="2287135"/>
            <a:ext cx="1898100" cy="19800"/>
          </a:xfrm>
          <a:prstGeom prst="straightConnector1">
            <a:avLst/>
          </a:prstGeom>
          <a:noFill/>
          <a:ln cap="flat" cmpd="sng" w="28575">
            <a:solidFill>
              <a:srgbClr val="0000FF"/>
            </a:solidFill>
            <a:prstDash val="solid"/>
            <a:round/>
            <a:headEnd len="med" w="med" type="none"/>
            <a:tailEnd len="med" w="med" type="none"/>
          </a:ln>
        </p:spPr>
      </p:cxnSp>
      <p:cxnSp>
        <p:nvCxnSpPr>
          <p:cNvPr id="1933" name="Google Shape;1933;p67"/>
          <p:cNvCxnSpPr/>
          <p:nvPr/>
        </p:nvCxnSpPr>
        <p:spPr>
          <a:xfrm flipH="1" rot="-106563">
            <a:off x="1760031" y="1060170"/>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1934" name="Google Shape;1934;p67"/>
          <p:cNvCxnSpPr/>
          <p:nvPr/>
        </p:nvCxnSpPr>
        <p:spPr>
          <a:xfrm>
            <a:off x="4819313" y="2816029"/>
            <a:ext cx="455100" cy="254400"/>
          </a:xfrm>
          <a:prstGeom prst="straightConnector1">
            <a:avLst/>
          </a:prstGeom>
          <a:noFill/>
          <a:ln cap="flat" cmpd="sng" w="76200">
            <a:solidFill>
              <a:srgbClr val="00FF00"/>
            </a:solidFill>
            <a:prstDash val="solid"/>
            <a:round/>
            <a:headEnd len="med" w="med" type="none"/>
            <a:tailEnd len="med" w="med" type="none"/>
          </a:ln>
        </p:spPr>
      </p:cxnSp>
      <p:cxnSp>
        <p:nvCxnSpPr>
          <p:cNvPr id="1935" name="Google Shape;1935;p67"/>
          <p:cNvCxnSpPr/>
          <p:nvPr/>
        </p:nvCxnSpPr>
        <p:spPr>
          <a:xfrm>
            <a:off x="5770130" y="2816254"/>
            <a:ext cx="455100" cy="254400"/>
          </a:xfrm>
          <a:prstGeom prst="straightConnector1">
            <a:avLst/>
          </a:prstGeom>
          <a:noFill/>
          <a:ln cap="flat" cmpd="sng" w="76200">
            <a:solidFill>
              <a:srgbClr val="FF9900"/>
            </a:solidFill>
            <a:prstDash val="solid"/>
            <a:round/>
            <a:headEnd len="med" w="med" type="none"/>
            <a:tailEnd len="med" w="med" type="none"/>
          </a:ln>
        </p:spPr>
      </p:cxnSp>
      <p:cxnSp>
        <p:nvCxnSpPr>
          <p:cNvPr id="1936" name="Google Shape;1936;p67"/>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1937" name="Google Shape;1937;p67"/>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1938" name="Google Shape;1938;p67"/>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1939" name="Google Shape;1939;p67"/>
          <p:cNvCxnSpPr/>
          <p:nvPr/>
        </p:nvCxnSpPr>
        <p:spPr>
          <a:xfrm flipH="1">
            <a:off x="4826070" y="2124567"/>
            <a:ext cx="472200" cy="271200"/>
          </a:xfrm>
          <a:prstGeom prst="straightConnector1">
            <a:avLst/>
          </a:prstGeom>
          <a:noFill/>
          <a:ln cap="flat" cmpd="sng" w="38100">
            <a:solidFill>
              <a:srgbClr val="FF9900"/>
            </a:solidFill>
            <a:prstDash val="solid"/>
            <a:round/>
            <a:headEnd len="med" w="med" type="none"/>
            <a:tailEnd len="med" w="med" type="none"/>
          </a:ln>
        </p:spPr>
      </p:cxnSp>
      <p:cxnSp>
        <p:nvCxnSpPr>
          <p:cNvPr id="1940" name="Google Shape;1940;p67"/>
          <p:cNvCxnSpPr/>
          <p:nvPr/>
        </p:nvCxnSpPr>
        <p:spPr>
          <a:xfrm flipH="1" rot="-106563">
            <a:off x="1120570" y="2226785"/>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1941" name="Google Shape;1941;p67"/>
          <p:cNvCxnSpPr/>
          <p:nvPr/>
        </p:nvCxnSpPr>
        <p:spPr>
          <a:xfrm flipH="1" rot="-106563">
            <a:off x="1113050" y="990785"/>
            <a:ext cx="38719" cy="1354430"/>
          </a:xfrm>
          <a:prstGeom prst="straightConnector1">
            <a:avLst/>
          </a:prstGeom>
          <a:noFill/>
          <a:ln cap="flat" cmpd="sng" w="19050">
            <a:solidFill>
              <a:srgbClr val="FF0000"/>
            </a:solidFill>
            <a:prstDash val="dot"/>
            <a:round/>
            <a:headEnd len="med" w="med" type="none"/>
            <a:tailEnd len="med" w="med" type="none"/>
          </a:ln>
        </p:spPr>
      </p:cxnSp>
      <p:sp>
        <p:nvSpPr>
          <p:cNvPr id="1942" name="Google Shape;1942;p67"/>
          <p:cNvSpPr/>
          <p:nvPr/>
        </p:nvSpPr>
        <p:spPr>
          <a:xfrm>
            <a:off x="533400" y="25146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7"/>
          <p:cNvSpPr/>
          <p:nvPr/>
        </p:nvSpPr>
        <p:spPr>
          <a:xfrm>
            <a:off x="762000" y="26670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7"/>
          <p:cNvSpPr/>
          <p:nvPr/>
        </p:nvSpPr>
        <p:spPr>
          <a:xfrm>
            <a:off x="838200" y="24384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7"/>
          <p:cNvSpPr/>
          <p:nvPr/>
        </p:nvSpPr>
        <p:spPr>
          <a:xfrm>
            <a:off x="762000" y="30480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7"/>
          <p:cNvSpPr/>
          <p:nvPr/>
        </p:nvSpPr>
        <p:spPr>
          <a:xfrm>
            <a:off x="304800" y="31242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7"/>
          <p:cNvSpPr/>
          <p:nvPr/>
        </p:nvSpPr>
        <p:spPr>
          <a:xfrm>
            <a:off x="1005639" y="2339641"/>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8" name="Google Shape;1948;p67"/>
          <p:cNvCxnSpPr>
            <a:stCxn id="1928" idx="2"/>
          </p:cNvCxnSpPr>
          <p:nvPr/>
        </p:nvCxnSpPr>
        <p:spPr>
          <a:xfrm flipH="1">
            <a:off x="1143042" y="2067650"/>
            <a:ext cx="277800" cy="218400"/>
          </a:xfrm>
          <a:prstGeom prst="straightConnector1">
            <a:avLst/>
          </a:prstGeom>
          <a:noFill/>
          <a:ln cap="flat" cmpd="sng" w="28575">
            <a:solidFill>
              <a:srgbClr val="FF9900"/>
            </a:solidFill>
            <a:prstDash val="dash"/>
            <a:round/>
            <a:headEnd len="med" w="med" type="none"/>
            <a:tailEnd len="med" w="med" type="none"/>
          </a:ln>
        </p:spPr>
      </p:cxnSp>
      <p:sp>
        <p:nvSpPr>
          <p:cNvPr id="1949" name="Google Shape;1949;p67"/>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3" name="Shape 1953"/>
        <p:cNvGrpSpPr/>
        <p:nvPr/>
      </p:nvGrpSpPr>
      <p:grpSpPr>
        <a:xfrm>
          <a:off x="0" y="0"/>
          <a:ext cx="0" cy="0"/>
          <a:chOff x="0" y="0"/>
          <a:chExt cx="0" cy="0"/>
        </a:xfrm>
      </p:grpSpPr>
      <p:sp>
        <p:nvSpPr>
          <p:cNvPr id="1954" name="Google Shape;1954;p68"/>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955" name="Google Shape;1955;p68"/>
          <p:cNvSpPr txBox="1"/>
          <p:nvPr>
            <p:ph idx="1" type="body"/>
          </p:nvPr>
        </p:nvSpPr>
        <p:spPr>
          <a:xfrm>
            <a:off x="173650" y="3794675"/>
            <a:ext cx="87876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Could the left child of (2, 2) give us a better distance? (we’re checking the bad branch now) </a:t>
            </a:r>
            <a:endParaRPr sz="1400"/>
          </a:p>
          <a:p>
            <a:pPr indent="0" lvl="0" marL="0" rtl="0" algn="l">
              <a:spcBef>
                <a:spcPts val="0"/>
              </a:spcBef>
              <a:spcAft>
                <a:spcPts val="0"/>
              </a:spcAft>
              <a:buNone/>
            </a:pPr>
            <a:r>
              <a:rPr lang="en" sz="1400"/>
              <a:t>Olive green are the candidates. Technically, we should consider the distance of that orange dashed line.</a:t>
            </a:r>
            <a:endParaRPr sz="1400"/>
          </a:p>
          <a:p>
            <a:pPr indent="0" lvl="0" marL="0" rtl="0" algn="l">
              <a:spcBef>
                <a:spcPts val="0"/>
              </a:spcBef>
              <a:spcAft>
                <a:spcPts val="0"/>
              </a:spcAft>
              <a:buNone/>
            </a:pPr>
            <a:r>
              <a:rPr lang="en" sz="1400"/>
              <a:t>That’s hard to do in code! So we approximate using the perpendicular.</a:t>
            </a:r>
            <a:endParaRPr sz="1400"/>
          </a:p>
          <a:p>
            <a:pPr indent="0" lvl="0" marL="0" rtl="0" algn="l">
              <a:spcBef>
                <a:spcPts val="0"/>
              </a:spcBef>
              <a:spcAft>
                <a:spcPts val="0"/>
              </a:spcAft>
              <a:buNone/>
            </a:pPr>
            <a:r>
              <a:t/>
            </a:r>
            <a:endParaRPr sz="1400"/>
          </a:p>
        </p:txBody>
      </p:sp>
      <p:grpSp>
        <p:nvGrpSpPr>
          <p:cNvPr id="1956" name="Google Shape;1956;p68"/>
          <p:cNvGrpSpPr/>
          <p:nvPr/>
        </p:nvGrpSpPr>
        <p:grpSpPr>
          <a:xfrm>
            <a:off x="4259704" y="906952"/>
            <a:ext cx="4758357" cy="2874024"/>
            <a:chOff x="3451451" y="920688"/>
            <a:chExt cx="5227815" cy="3192651"/>
          </a:xfrm>
        </p:grpSpPr>
        <p:grpSp>
          <p:nvGrpSpPr>
            <p:cNvPr id="1957" name="Google Shape;1957;p68"/>
            <p:cNvGrpSpPr/>
            <p:nvPr/>
          </p:nvGrpSpPr>
          <p:grpSpPr>
            <a:xfrm>
              <a:off x="3451451" y="920688"/>
              <a:ext cx="5227815" cy="2472900"/>
              <a:chOff x="3451451" y="920688"/>
              <a:chExt cx="5227815" cy="2472900"/>
            </a:xfrm>
          </p:grpSpPr>
          <p:grpSp>
            <p:nvGrpSpPr>
              <p:cNvPr id="1958" name="Google Shape;1958;p68"/>
              <p:cNvGrpSpPr/>
              <p:nvPr/>
            </p:nvGrpSpPr>
            <p:grpSpPr>
              <a:xfrm>
                <a:off x="4028900" y="920687"/>
                <a:ext cx="4113964" cy="1652526"/>
                <a:chOff x="4028900" y="920688"/>
                <a:chExt cx="4113964" cy="1652526"/>
              </a:xfrm>
            </p:grpSpPr>
            <p:grpSp>
              <p:nvGrpSpPr>
                <p:cNvPr id="1959" name="Google Shape;1959;p68"/>
                <p:cNvGrpSpPr/>
                <p:nvPr/>
              </p:nvGrpSpPr>
              <p:grpSpPr>
                <a:xfrm>
                  <a:off x="4729163" y="920688"/>
                  <a:ext cx="2956690" cy="914363"/>
                  <a:chOff x="4729163" y="920688"/>
                  <a:chExt cx="2956690" cy="914363"/>
                </a:xfrm>
              </p:grpSpPr>
              <p:cxnSp>
                <p:nvCxnSpPr>
                  <p:cNvPr id="1960" name="Google Shape;1960;p68"/>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961" name="Google Shape;1961;p68"/>
                  <p:cNvCxnSpPr>
                    <a:stCxn id="1962"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1963" name="Google Shape;1963;p68"/>
                  <p:cNvCxnSpPr>
                    <a:stCxn id="1962"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1964" name="Google Shape;1964;p68"/>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965" name="Google Shape;1965;p68"/>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962" name="Google Shape;1962;p68"/>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1966" name="Google Shape;1966;p68"/>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967" name="Google Shape;1967;p68"/>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968" name="Google Shape;1968;p68"/>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969" name="Google Shape;1969;p68"/>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970" name="Google Shape;1970;p68"/>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971" name="Google Shape;1971;p68"/>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1972" name="Google Shape;1972;p68"/>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1973" name="Google Shape;1973;p68"/>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974" name="Google Shape;1974;p68"/>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975" name="Google Shape;1975;p68"/>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976" name="Google Shape;1976;p68"/>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1977" name="Google Shape;1977;p68"/>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1978" name="Google Shape;1978;p68"/>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979" name="Google Shape;1979;p68"/>
              <p:cNvCxnSpPr/>
              <p:nvPr/>
            </p:nvCxnSpPr>
            <p:spPr>
              <a:xfrm flipH="1">
                <a:off x="3547571" y="3041413"/>
                <a:ext cx="518700" cy="301200"/>
              </a:xfrm>
              <a:prstGeom prst="straightConnector1">
                <a:avLst/>
              </a:prstGeom>
              <a:noFill/>
              <a:ln cap="flat" cmpd="sng" w="76200">
                <a:solidFill>
                  <a:srgbClr val="FF9900"/>
                </a:solidFill>
                <a:prstDash val="solid"/>
                <a:round/>
                <a:headEnd len="med" w="med" type="none"/>
                <a:tailEnd len="med" w="med" type="none"/>
              </a:ln>
            </p:spPr>
          </p:cxnSp>
          <p:cxnSp>
            <p:nvCxnSpPr>
              <p:cNvPr id="1980" name="Google Shape;1980;p68"/>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981" name="Google Shape;1981;p68"/>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982" name="Google Shape;1982;p68"/>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983" name="Google Shape;1983;p68"/>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1984" name="Google Shape;1984;p68"/>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985" name="Google Shape;1985;p68"/>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986" name="Google Shape;1986;p68"/>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987" name="Google Shape;1987;p68"/>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988" name="Google Shape;1988;p68"/>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989" name="Google Shape;1989;p68"/>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1990" name="Google Shape;1990;p68"/>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991" name="Google Shape;1991;p68"/>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992" name="Google Shape;1992;p68"/>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993" name="Google Shape;1993;p68"/>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994" name="Google Shape;1994;p68"/>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995" name="Google Shape;1995;p68"/>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1996" name="Google Shape;1996;p68"/>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1997" name="Google Shape;1997;p68"/>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1998" name="Google Shape;1998;p68"/>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1999" name="Google Shape;1999;p68"/>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000" name="Google Shape;2000;p68"/>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001" name="Google Shape;2001;p68"/>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2002" name="Google Shape;2002;p68"/>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003" name="Google Shape;2003;p68"/>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004" name="Google Shape;2004;p68"/>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005" name="Google Shape;2005;p68"/>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006" name="Google Shape;2006;p68"/>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007" name="Google Shape;2007;p68"/>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pic>
        <p:nvPicPr>
          <p:cNvPr id="2008" name="Google Shape;2008;p68"/>
          <p:cNvPicPr preferRelativeResize="0"/>
          <p:nvPr/>
        </p:nvPicPr>
        <p:blipFill>
          <a:blip r:embed="rId3">
            <a:alphaModFix/>
          </a:blip>
          <a:stretch>
            <a:fillRect/>
          </a:stretch>
        </p:blipFill>
        <p:spPr>
          <a:xfrm>
            <a:off x="5334302" y="3000894"/>
            <a:ext cx="439051" cy="435300"/>
          </a:xfrm>
          <a:prstGeom prst="rect">
            <a:avLst/>
          </a:prstGeom>
          <a:noFill/>
          <a:ln>
            <a:noFill/>
          </a:ln>
        </p:spPr>
      </p:pic>
      <p:pic>
        <p:nvPicPr>
          <p:cNvPr id="2009" name="Google Shape;2009;p68"/>
          <p:cNvPicPr preferRelativeResize="0"/>
          <p:nvPr/>
        </p:nvPicPr>
        <p:blipFill>
          <a:blip r:embed="rId3">
            <a:alphaModFix/>
          </a:blip>
          <a:stretch>
            <a:fillRect/>
          </a:stretch>
        </p:blipFill>
        <p:spPr>
          <a:xfrm>
            <a:off x="5773352" y="3000894"/>
            <a:ext cx="439051" cy="435300"/>
          </a:xfrm>
          <a:prstGeom prst="rect">
            <a:avLst/>
          </a:prstGeom>
          <a:noFill/>
          <a:ln>
            <a:noFill/>
          </a:ln>
        </p:spPr>
      </p:pic>
      <p:pic>
        <p:nvPicPr>
          <p:cNvPr id="2010" name="Google Shape;2010;p68"/>
          <p:cNvPicPr preferRelativeResize="0"/>
          <p:nvPr/>
        </p:nvPicPr>
        <p:blipFill>
          <a:blip r:embed="rId4">
            <a:alphaModFix/>
          </a:blip>
          <a:stretch>
            <a:fillRect/>
          </a:stretch>
        </p:blipFill>
        <p:spPr>
          <a:xfrm>
            <a:off x="311663" y="987786"/>
            <a:ext cx="3562304" cy="2604403"/>
          </a:xfrm>
          <a:prstGeom prst="rect">
            <a:avLst/>
          </a:prstGeom>
          <a:noFill/>
          <a:ln>
            <a:noFill/>
          </a:ln>
        </p:spPr>
      </p:pic>
      <p:sp>
        <p:nvSpPr>
          <p:cNvPr id="2011" name="Google Shape;2011;p68"/>
          <p:cNvSpPr/>
          <p:nvPr/>
        </p:nvSpPr>
        <p:spPr>
          <a:xfrm>
            <a:off x="1401075" y="1954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2" name="Google Shape;2012;p68"/>
          <p:cNvPicPr preferRelativeResize="0"/>
          <p:nvPr/>
        </p:nvPicPr>
        <p:blipFill>
          <a:blip r:embed="rId3">
            <a:alphaModFix/>
          </a:blip>
          <a:stretch>
            <a:fillRect/>
          </a:stretch>
        </p:blipFill>
        <p:spPr>
          <a:xfrm>
            <a:off x="4798327" y="3000894"/>
            <a:ext cx="439051" cy="435300"/>
          </a:xfrm>
          <a:prstGeom prst="rect">
            <a:avLst/>
          </a:prstGeom>
          <a:noFill/>
          <a:ln>
            <a:noFill/>
          </a:ln>
        </p:spPr>
      </p:pic>
      <p:pic>
        <p:nvPicPr>
          <p:cNvPr id="2013" name="Google Shape;2013;p68"/>
          <p:cNvPicPr preferRelativeResize="0"/>
          <p:nvPr/>
        </p:nvPicPr>
        <p:blipFill>
          <a:blip r:embed="rId3">
            <a:alphaModFix/>
          </a:blip>
          <a:stretch>
            <a:fillRect/>
          </a:stretch>
        </p:blipFill>
        <p:spPr>
          <a:xfrm>
            <a:off x="6081052" y="2072332"/>
            <a:ext cx="439051" cy="435300"/>
          </a:xfrm>
          <a:prstGeom prst="rect">
            <a:avLst/>
          </a:prstGeom>
          <a:noFill/>
          <a:ln>
            <a:noFill/>
          </a:ln>
        </p:spPr>
      </p:pic>
      <p:cxnSp>
        <p:nvCxnSpPr>
          <p:cNvPr id="2014" name="Google Shape;2014;p68"/>
          <p:cNvCxnSpPr/>
          <p:nvPr/>
        </p:nvCxnSpPr>
        <p:spPr>
          <a:xfrm>
            <a:off x="2128086" y="1105401"/>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2015" name="Google Shape;2015;p68"/>
          <p:cNvCxnSpPr/>
          <p:nvPr/>
        </p:nvCxnSpPr>
        <p:spPr>
          <a:xfrm flipH="1" rot="10800000">
            <a:off x="251581" y="2287135"/>
            <a:ext cx="1898100" cy="19800"/>
          </a:xfrm>
          <a:prstGeom prst="straightConnector1">
            <a:avLst/>
          </a:prstGeom>
          <a:noFill/>
          <a:ln cap="flat" cmpd="sng" w="28575">
            <a:solidFill>
              <a:srgbClr val="0000FF"/>
            </a:solidFill>
            <a:prstDash val="solid"/>
            <a:round/>
            <a:headEnd len="med" w="med" type="none"/>
            <a:tailEnd len="med" w="med" type="none"/>
          </a:ln>
        </p:spPr>
      </p:cxnSp>
      <p:cxnSp>
        <p:nvCxnSpPr>
          <p:cNvPr id="2016" name="Google Shape;2016;p68"/>
          <p:cNvCxnSpPr/>
          <p:nvPr/>
        </p:nvCxnSpPr>
        <p:spPr>
          <a:xfrm flipH="1" rot="-106563">
            <a:off x="1760031" y="1060170"/>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2017" name="Google Shape;2017;p68"/>
          <p:cNvCxnSpPr/>
          <p:nvPr/>
        </p:nvCxnSpPr>
        <p:spPr>
          <a:xfrm>
            <a:off x="4819313" y="2816029"/>
            <a:ext cx="455100" cy="254400"/>
          </a:xfrm>
          <a:prstGeom prst="straightConnector1">
            <a:avLst/>
          </a:prstGeom>
          <a:noFill/>
          <a:ln cap="flat" cmpd="sng" w="76200">
            <a:solidFill>
              <a:srgbClr val="00FF00"/>
            </a:solidFill>
            <a:prstDash val="solid"/>
            <a:round/>
            <a:headEnd len="med" w="med" type="none"/>
            <a:tailEnd len="med" w="med" type="none"/>
          </a:ln>
        </p:spPr>
      </p:cxnSp>
      <p:cxnSp>
        <p:nvCxnSpPr>
          <p:cNvPr id="2018" name="Google Shape;2018;p68"/>
          <p:cNvCxnSpPr/>
          <p:nvPr/>
        </p:nvCxnSpPr>
        <p:spPr>
          <a:xfrm>
            <a:off x="5770130" y="2816254"/>
            <a:ext cx="455100" cy="254400"/>
          </a:xfrm>
          <a:prstGeom prst="straightConnector1">
            <a:avLst/>
          </a:prstGeom>
          <a:noFill/>
          <a:ln cap="flat" cmpd="sng" w="76200">
            <a:solidFill>
              <a:srgbClr val="FF9900"/>
            </a:solidFill>
            <a:prstDash val="solid"/>
            <a:round/>
            <a:headEnd len="med" w="med" type="none"/>
            <a:tailEnd len="med" w="med" type="none"/>
          </a:ln>
        </p:spPr>
      </p:cxnSp>
      <p:cxnSp>
        <p:nvCxnSpPr>
          <p:cNvPr id="2019" name="Google Shape;2019;p68"/>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2020" name="Google Shape;2020;p68"/>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2021" name="Google Shape;2021;p68"/>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2022" name="Google Shape;2022;p68"/>
          <p:cNvCxnSpPr/>
          <p:nvPr/>
        </p:nvCxnSpPr>
        <p:spPr>
          <a:xfrm flipH="1">
            <a:off x="4826070" y="2124567"/>
            <a:ext cx="472200" cy="271200"/>
          </a:xfrm>
          <a:prstGeom prst="straightConnector1">
            <a:avLst/>
          </a:prstGeom>
          <a:noFill/>
          <a:ln cap="flat" cmpd="sng" w="38100">
            <a:solidFill>
              <a:srgbClr val="FF9900"/>
            </a:solidFill>
            <a:prstDash val="solid"/>
            <a:round/>
            <a:headEnd len="med" w="med" type="none"/>
            <a:tailEnd len="med" w="med" type="none"/>
          </a:ln>
        </p:spPr>
      </p:cxnSp>
      <p:cxnSp>
        <p:nvCxnSpPr>
          <p:cNvPr id="2023" name="Google Shape;2023;p68"/>
          <p:cNvCxnSpPr/>
          <p:nvPr/>
        </p:nvCxnSpPr>
        <p:spPr>
          <a:xfrm flipH="1" rot="-106563">
            <a:off x="1120570" y="2226785"/>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2024" name="Google Shape;2024;p68"/>
          <p:cNvCxnSpPr/>
          <p:nvPr/>
        </p:nvCxnSpPr>
        <p:spPr>
          <a:xfrm flipH="1" rot="-106563">
            <a:off x="1113050" y="990785"/>
            <a:ext cx="38719" cy="1354430"/>
          </a:xfrm>
          <a:prstGeom prst="straightConnector1">
            <a:avLst/>
          </a:prstGeom>
          <a:noFill/>
          <a:ln cap="flat" cmpd="sng" w="19050">
            <a:solidFill>
              <a:srgbClr val="FF0000"/>
            </a:solidFill>
            <a:prstDash val="dot"/>
            <a:round/>
            <a:headEnd len="med" w="med" type="none"/>
            <a:tailEnd len="med" w="med" type="none"/>
          </a:ln>
        </p:spPr>
      </p:cxnSp>
      <p:sp>
        <p:nvSpPr>
          <p:cNvPr id="2025" name="Google Shape;2025;p68"/>
          <p:cNvSpPr/>
          <p:nvPr/>
        </p:nvSpPr>
        <p:spPr>
          <a:xfrm>
            <a:off x="533400" y="25146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8"/>
          <p:cNvSpPr/>
          <p:nvPr/>
        </p:nvSpPr>
        <p:spPr>
          <a:xfrm>
            <a:off x="762000" y="26670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8"/>
          <p:cNvSpPr/>
          <p:nvPr/>
        </p:nvSpPr>
        <p:spPr>
          <a:xfrm>
            <a:off x="838200" y="24384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8"/>
          <p:cNvSpPr/>
          <p:nvPr/>
        </p:nvSpPr>
        <p:spPr>
          <a:xfrm>
            <a:off x="762000" y="30480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8"/>
          <p:cNvSpPr/>
          <p:nvPr/>
        </p:nvSpPr>
        <p:spPr>
          <a:xfrm>
            <a:off x="304800" y="31242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8"/>
          <p:cNvSpPr/>
          <p:nvPr/>
        </p:nvSpPr>
        <p:spPr>
          <a:xfrm>
            <a:off x="1005639" y="2339641"/>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1" name="Google Shape;2031;p68"/>
          <p:cNvCxnSpPr>
            <a:stCxn id="2011" idx="2"/>
          </p:cNvCxnSpPr>
          <p:nvPr/>
        </p:nvCxnSpPr>
        <p:spPr>
          <a:xfrm rot="10800000">
            <a:off x="1143042" y="2057450"/>
            <a:ext cx="277800" cy="10200"/>
          </a:xfrm>
          <a:prstGeom prst="straightConnector1">
            <a:avLst/>
          </a:prstGeom>
          <a:noFill/>
          <a:ln cap="flat" cmpd="sng" w="28575">
            <a:solidFill>
              <a:srgbClr val="FF9900"/>
            </a:solidFill>
            <a:prstDash val="dash"/>
            <a:round/>
            <a:headEnd len="med" w="med" type="none"/>
            <a:tailEnd len="med" w="med" type="none"/>
          </a:ln>
        </p:spPr>
      </p:cxnSp>
      <p:sp>
        <p:nvSpPr>
          <p:cNvPr id="2032" name="Google Shape;2032;p68"/>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6" name="Shape 2036"/>
        <p:cNvGrpSpPr/>
        <p:nvPr/>
      </p:nvGrpSpPr>
      <p:grpSpPr>
        <a:xfrm>
          <a:off x="0" y="0"/>
          <a:ext cx="0" cy="0"/>
          <a:chOff x="0" y="0"/>
          <a:chExt cx="0" cy="0"/>
        </a:xfrm>
      </p:grpSpPr>
      <p:sp>
        <p:nvSpPr>
          <p:cNvPr id="2037" name="Google Shape;2037;p69"/>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2038" name="Google Shape;2038;p69"/>
          <p:cNvSpPr txBox="1"/>
          <p:nvPr>
            <p:ph idx="1" type="body"/>
          </p:nvPr>
        </p:nvSpPr>
        <p:spPr>
          <a:xfrm>
            <a:off x="173650" y="3794675"/>
            <a:ext cx="87876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Could the left child of (2, 2) give us a better distance? (we’re checking the bad branch now) </a:t>
            </a:r>
            <a:endParaRPr sz="1400"/>
          </a:p>
          <a:p>
            <a:pPr indent="0" lvl="0" marL="0" rtl="0" algn="l">
              <a:spcBef>
                <a:spcPts val="0"/>
              </a:spcBef>
              <a:spcAft>
                <a:spcPts val="0"/>
              </a:spcAft>
              <a:buNone/>
            </a:pPr>
            <a:r>
              <a:rPr lang="en" sz="1400"/>
              <a:t>That’s hard to do in code! So we approximate using the perpendicular.</a:t>
            </a:r>
            <a:endParaRPr sz="1400"/>
          </a:p>
          <a:p>
            <a:pPr indent="0" lvl="0" marL="0" rtl="0" algn="l">
              <a:spcBef>
                <a:spcPts val="0"/>
              </a:spcBef>
              <a:spcAft>
                <a:spcPts val="0"/>
              </a:spcAft>
              <a:buNone/>
            </a:pPr>
            <a:r>
              <a:rPr lang="en" sz="1400"/>
              <a:t>The perpendicular is smaller than that other line… so we’re ok about correctness. </a:t>
            </a:r>
            <a:r>
              <a:rPr b="1" lang="en" sz="1400"/>
              <a:t>Why?</a:t>
            </a:r>
            <a:endParaRPr b="1"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grpSp>
        <p:nvGrpSpPr>
          <p:cNvPr id="2039" name="Google Shape;2039;p69"/>
          <p:cNvGrpSpPr/>
          <p:nvPr/>
        </p:nvGrpSpPr>
        <p:grpSpPr>
          <a:xfrm>
            <a:off x="4259704" y="906952"/>
            <a:ext cx="4758357" cy="2874024"/>
            <a:chOff x="3451451" y="920688"/>
            <a:chExt cx="5227815" cy="3192651"/>
          </a:xfrm>
        </p:grpSpPr>
        <p:grpSp>
          <p:nvGrpSpPr>
            <p:cNvPr id="2040" name="Google Shape;2040;p69"/>
            <p:cNvGrpSpPr/>
            <p:nvPr/>
          </p:nvGrpSpPr>
          <p:grpSpPr>
            <a:xfrm>
              <a:off x="3451451" y="920688"/>
              <a:ext cx="5227815" cy="2472900"/>
              <a:chOff x="3451451" y="920688"/>
              <a:chExt cx="5227815" cy="2472900"/>
            </a:xfrm>
          </p:grpSpPr>
          <p:grpSp>
            <p:nvGrpSpPr>
              <p:cNvPr id="2041" name="Google Shape;2041;p69"/>
              <p:cNvGrpSpPr/>
              <p:nvPr/>
            </p:nvGrpSpPr>
            <p:grpSpPr>
              <a:xfrm>
                <a:off x="4028900" y="920687"/>
                <a:ext cx="4113964" cy="1652526"/>
                <a:chOff x="4028900" y="920688"/>
                <a:chExt cx="4113964" cy="1652526"/>
              </a:xfrm>
            </p:grpSpPr>
            <p:grpSp>
              <p:nvGrpSpPr>
                <p:cNvPr id="2042" name="Google Shape;2042;p69"/>
                <p:cNvGrpSpPr/>
                <p:nvPr/>
              </p:nvGrpSpPr>
              <p:grpSpPr>
                <a:xfrm>
                  <a:off x="4729163" y="920688"/>
                  <a:ext cx="2956690" cy="914363"/>
                  <a:chOff x="4729163" y="920688"/>
                  <a:chExt cx="2956690" cy="914363"/>
                </a:xfrm>
              </p:grpSpPr>
              <p:cxnSp>
                <p:nvCxnSpPr>
                  <p:cNvPr id="2043" name="Google Shape;2043;p69"/>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044" name="Google Shape;2044;p69"/>
                  <p:cNvCxnSpPr>
                    <a:stCxn id="2045"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2046" name="Google Shape;2046;p69"/>
                  <p:cNvCxnSpPr>
                    <a:stCxn id="2045"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2047" name="Google Shape;2047;p69"/>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048" name="Google Shape;2048;p69"/>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045" name="Google Shape;2045;p69"/>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2049" name="Google Shape;2049;p69"/>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050" name="Google Shape;2050;p69"/>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051" name="Google Shape;2051;p69"/>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052" name="Google Shape;2052;p69"/>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053" name="Google Shape;2053;p69"/>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054" name="Google Shape;2054;p69"/>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2055" name="Google Shape;2055;p69"/>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056" name="Google Shape;2056;p69"/>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057" name="Google Shape;2057;p69"/>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058" name="Google Shape;2058;p69"/>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059" name="Google Shape;2059;p69"/>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060" name="Google Shape;2060;p69"/>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2061" name="Google Shape;2061;p69"/>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062" name="Google Shape;2062;p69"/>
              <p:cNvCxnSpPr/>
              <p:nvPr/>
            </p:nvCxnSpPr>
            <p:spPr>
              <a:xfrm flipH="1">
                <a:off x="3547571" y="3041413"/>
                <a:ext cx="518700" cy="301200"/>
              </a:xfrm>
              <a:prstGeom prst="straightConnector1">
                <a:avLst/>
              </a:prstGeom>
              <a:noFill/>
              <a:ln cap="flat" cmpd="sng" w="76200">
                <a:solidFill>
                  <a:srgbClr val="FF9900"/>
                </a:solidFill>
                <a:prstDash val="solid"/>
                <a:round/>
                <a:headEnd len="med" w="med" type="none"/>
                <a:tailEnd len="med" w="med" type="none"/>
              </a:ln>
            </p:spPr>
          </p:cxnSp>
          <p:cxnSp>
            <p:nvCxnSpPr>
              <p:cNvPr id="2063" name="Google Shape;2063;p69"/>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064" name="Google Shape;2064;p69"/>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065" name="Google Shape;2065;p69"/>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066" name="Google Shape;2066;p69"/>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2067" name="Google Shape;2067;p69"/>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068" name="Google Shape;2068;p69"/>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069" name="Google Shape;2069;p69"/>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070" name="Google Shape;2070;p69"/>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071" name="Google Shape;2071;p69"/>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072" name="Google Shape;2072;p69"/>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2073" name="Google Shape;2073;p69"/>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074" name="Google Shape;2074;p69"/>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075" name="Google Shape;2075;p69"/>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076" name="Google Shape;2076;p69"/>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077" name="Google Shape;2077;p69"/>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078" name="Google Shape;2078;p69"/>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2079" name="Google Shape;2079;p69"/>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080" name="Google Shape;2080;p69"/>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081" name="Google Shape;2081;p69"/>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082" name="Google Shape;2082;p69"/>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083" name="Google Shape;2083;p69"/>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084" name="Google Shape;2084;p69"/>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2085" name="Google Shape;2085;p69"/>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086" name="Google Shape;2086;p69"/>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087" name="Google Shape;2087;p69"/>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088" name="Google Shape;2088;p69"/>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089" name="Google Shape;2089;p69"/>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090" name="Google Shape;2090;p69"/>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pic>
        <p:nvPicPr>
          <p:cNvPr id="2091" name="Google Shape;2091;p69"/>
          <p:cNvPicPr preferRelativeResize="0"/>
          <p:nvPr/>
        </p:nvPicPr>
        <p:blipFill>
          <a:blip r:embed="rId3">
            <a:alphaModFix/>
          </a:blip>
          <a:stretch>
            <a:fillRect/>
          </a:stretch>
        </p:blipFill>
        <p:spPr>
          <a:xfrm>
            <a:off x="5334302" y="3000894"/>
            <a:ext cx="439051" cy="435300"/>
          </a:xfrm>
          <a:prstGeom prst="rect">
            <a:avLst/>
          </a:prstGeom>
          <a:noFill/>
          <a:ln>
            <a:noFill/>
          </a:ln>
        </p:spPr>
      </p:pic>
      <p:pic>
        <p:nvPicPr>
          <p:cNvPr id="2092" name="Google Shape;2092;p69"/>
          <p:cNvPicPr preferRelativeResize="0"/>
          <p:nvPr/>
        </p:nvPicPr>
        <p:blipFill>
          <a:blip r:embed="rId3">
            <a:alphaModFix/>
          </a:blip>
          <a:stretch>
            <a:fillRect/>
          </a:stretch>
        </p:blipFill>
        <p:spPr>
          <a:xfrm>
            <a:off x="5773352" y="3000894"/>
            <a:ext cx="439051" cy="435300"/>
          </a:xfrm>
          <a:prstGeom prst="rect">
            <a:avLst/>
          </a:prstGeom>
          <a:noFill/>
          <a:ln>
            <a:noFill/>
          </a:ln>
        </p:spPr>
      </p:pic>
      <p:pic>
        <p:nvPicPr>
          <p:cNvPr id="2093" name="Google Shape;2093;p69"/>
          <p:cNvPicPr preferRelativeResize="0"/>
          <p:nvPr/>
        </p:nvPicPr>
        <p:blipFill>
          <a:blip r:embed="rId4">
            <a:alphaModFix/>
          </a:blip>
          <a:stretch>
            <a:fillRect/>
          </a:stretch>
        </p:blipFill>
        <p:spPr>
          <a:xfrm>
            <a:off x="311663" y="987786"/>
            <a:ext cx="3562304" cy="2604403"/>
          </a:xfrm>
          <a:prstGeom prst="rect">
            <a:avLst/>
          </a:prstGeom>
          <a:noFill/>
          <a:ln>
            <a:noFill/>
          </a:ln>
        </p:spPr>
      </p:pic>
      <p:sp>
        <p:nvSpPr>
          <p:cNvPr id="2094" name="Google Shape;2094;p69"/>
          <p:cNvSpPr/>
          <p:nvPr/>
        </p:nvSpPr>
        <p:spPr>
          <a:xfrm>
            <a:off x="1401075" y="1954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5" name="Google Shape;2095;p69"/>
          <p:cNvPicPr preferRelativeResize="0"/>
          <p:nvPr/>
        </p:nvPicPr>
        <p:blipFill>
          <a:blip r:embed="rId3">
            <a:alphaModFix/>
          </a:blip>
          <a:stretch>
            <a:fillRect/>
          </a:stretch>
        </p:blipFill>
        <p:spPr>
          <a:xfrm>
            <a:off x="4798327" y="3000894"/>
            <a:ext cx="439051" cy="435300"/>
          </a:xfrm>
          <a:prstGeom prst="rect">
            <a:avLst/>
          </a:prstGeom>
          <a:noFill/>
          <a:ln>
            <a:noFill/>
          </a:ln>
        </p:spPr>
      </p:pic>
      <p:pic>
        <p:nvPicPr>
          <p:cNvPr id="2096" name="Google Shape;2096;p69"/>
          <p:cNvPicPr preferRelativeResize="0"/>
          <p:nvPr/>
        </p:nvPicPr>
        <p:blipFill>
          <a:blip r:embed="rId3">
            <a:alphaModFix/>
          </a:blip>
          <a:stretch>
            <a:fillRect/>
          </a:stretch>
        </p:blipFill>
        <p:spPr>
          <a:xfrm>
            <a:off x="6081052" y="2072332"/>
            <a:ext cx="439051" cy="435300"/>
          </a:xfrm>
          <a:prstGeom prst="rect">
            <a:avLst/>
          </a:prstGeom>
          <a:noFill/>
          <a:ln>
            <a:noFill/>
          </a:ln>
        </p:spPr>
      </p:pic>
      <p:cxnSp>
        <p:nvCxnSpPr>
          <p:cNvPr id="2097" name="Google Shape;2097;p69"/>
          <p:cNvCxnSpPr/>
          <p:nvPr/>
        </p:nvCxnSpPr>
        <p:spPr>
          <a:xfrm>
            <a:off x="2128086" y="1105401"/>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2098" name="Google Shape;2098;p69"/>
          <p:cNvCxnSpPr/>
          <p:nvPr/>
        </p:nvCxnSpPr>
        <p:spPr>
          <a:xfrm flipH="1" rot="10800000">
            <a:off x="251581" y="2287135"/>
            <a:ext cx="1898100" cy="19800"/>
          </a:xfrm>
          <a:prstGeom prst="straightConnector1">
            <a:avLst/>
          </a:prstGeom>
          <a:noFill/>
          <a:ln cap="flat" cmpd="sng" w="28575">
            <a:solidFill>
              <a:srgbClr val="0000FF"/>
            </a:solidFill>
            <a:prstDash val="solid"/>
            <a:round/>
            <a:headEnd len="med" w="med" type="none"/>
            <a:tailEnd len="med" w="med" type="none"/>
          </a:ln>
        </p:spPr>
      </p:cxnSp>
      <p:cxnSp>
        <p:nvCxnSpPr>
          <p:cNvPr id="2099" name="Google Shape;2099;p69"/>
          <p:cNvCxnSpPr/>
          <p:nvPr/>
        </p:nvCxnSpPr>
        <p:spPr>
          <a:xfrm flipH="1" rot="-106563">
            <a:off x="1760031" y="1060170"/>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2100" name="Google Shape;2100;p69"/>
          <p:cNvCxnSpPr/>
          <p:nvPr/>
        </p:nvCxnSpPr>
        <p:spPr>
          <a:xfrm>
            <a:off x="4819313" y="2816029"/>
            <a:ext cx="455100" cy="254400"/>
          </a:xfrm>
          <a:prstGeom prst="straightConnector1">
            <a:avLst/>
          </a:prstGeom>
          <a:noFill/>
          <a:ln cap="flat" cmpd="sng" w="76200">
            <a:solidFill>
              <a:srgbClr val="00FF00"/>
            </a:solidFill>
            <a:prstDash val="solid"/>
            <a:round/>
            <a:headEnd len="med" w="med" type="none"/>
            <a:tailEnd len="med" w="med" type="none"/>
          </a:ln>
        </p:spPr>
      </p:cxnSp>
      <p:cxnSp>
        <p:nvCxnSpPr>
          <p:cNvPr id="2101" name="Google Shape;2101;p69"/>
          <p:cNvCxnSpPr/>
          <p:nvPr/>
        </p:nvCxnSpPr>
        <p:spPr>
          <a:xfrm>
            <a:off x="5770130" y="2816254"/>
            <a:ext cx="455100" cy="254400"/>
          </a:xfrm>
          <a:prstGeom prst="straightConnector1">
            <a:avLst/>
          </a:prstGeom>
          <a:noFill/>
          <a:ln cap="flat" cmpd="sng" w="76200">
            <a:solidFill>
              <a:srgbClr val="FF9900"/>
            </a:solidFill>
            <a:prstDash val="solid"/>
            <a:round/>
            <a:headEnd len="med" w="med" type="none"/>
            <a:tailEnd len="med" w="med" type="none"/>
          </a:ln>
        </p:spPr>
      </p:cxnSp>
      <p:cxnSp>
        <p:nvCxnSpPr>
          <p:cNvPr id="2102" name="Google Shape;2102;p69"/>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2103" name="Google Shape;2103;p69"/>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2104" name="Google Shape;2104;p69"/>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2105" name="Google Shape;2105;p69"/>
          <p:cNvCxnSpPr/>
          <p:nvPr/>
        </p:nvCxnSpPr>
        <p:spPr>
          <a:xfrm flipH="1">
            <a:off x="4826070" y="2124567"/>
            <a:ext cx="472200" cy="271200"/>
          </a:xfrm>
          <a:prstGeom prst="straightConnector1">
            <a:avLst/>
          </a:prstGeom>
          <a:noFill/>
          <a:ln cap="flat" cmpd="sng" w="38100">
            <a:solidFill>
              <a:srgbClr val="FF9900"/>
            </a:solidFill>
            <a:prstDash val="solid"/>
            <a:round/>
            <a:headEnd len="med" w="med" type="none"/>
            <a:tailEnd len="med" w="med" type="none"/>
          </a:ln>
        </p:spPr>
      </p:cxnSp>
      <p:cxnSp>
        <p:nvCxnSpPr>
          <p:cNvPr id="2106" name="Google Shape;2106;p69"/>
          <p:cNvCxnSpPr/>
          <p:nvPr/>
        </p:nvCxnSpPr>
        <p:spPr>
          <a:xfrm flipH="1" rot="-106563">
            <a:off x="1120570" y="2226785"/>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2107" name="Google Shape;2107;p69"/>
          <p:cNvCxnSpPr/>
          <p:nvPr/>
        </p:nvCxnSpPr>
        <p:spPr>
          <a:xfrm flipH="1" rot="-106563">
            <a:off x="1113050" y="990785"/>
            <a:ext cx="38719" cy="1354430"/>
          </a:xfrm>
          <a:prstGeom prst="straightConnector1">
            <a:avLst/>
          </a:prstGeom>
          <a:noFill/>
          <a:ln cap="flat" cmpd="sng" w="19050">
            <a:solidFill>
              <a:srgbClr val="FF0000"/>
            </a:solidFill>
            <a:prstDash val="dot"/>
            <a:round/>
            <a:headEnd len="med" w="med" type="none"/>
            <a:tailEnd len="med" w="med" type="none"/>
          </a:ln>
        </p:spPr>
      </p:cxnSp>
      <p:sp>
        <p:nvSpPr>
          <p:cNvPr id="2108" name="Google Shape;2108;p69"/>
          <p:cNvSpPr/>
          <p:nvPr/>
        </p:nvSpPr>
        <p:spPr>
          <a:xfrm>
            <a:off x="533400" y="25146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9"/>
          <p:cNvSpPr/>
          <p:nvPr/>
        </p:nvSpPr>
        <p:spPr>
          <a:xfrm>
            <a:off x="762000" y="26670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9"/>
          <p:cNvSpPr/>
          <p:nvPr/>
        </p:nvSpPr>
        <p:spPr>
          <a:xfrm>
            <a:off x="838200" y="24384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9"/>
          <p:cNvSpPr/>
          <p:nvPr/>
        </p:nvSpPr>
        <p:spPr>
          <a:xfrm>
            <a:off x="762000" y="30480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9"/>
          <p:cNvSpPr/>
          <p:nvPr/>
        </p:nvSpPr>
        <p:spPr>
          <a:xfrm>
            <a:off x="304800" y="31242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9"/>
          <p:cNvSpPr/>
          <p:nvPr/>
        </p:nvSpPr>
        <p:spPr>
          <a:xfrm>
            <a:off x="1005639" y="2339641"/>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4" name="Google Shape;2114;p69"/>
          <p:cNvCxnSpPr>
            <a:stCxn id="2094" idx="2"/>
          </p:cNvCxnSpPr>
          <p:nvPr/>
        </p:nvCxnSpPr>
        <p:spPr>
          <a:xfrm rot="10800000">
            <a:off x="1143042" y="2057450"/>
            <a:ext cx="277800" cy="10200"/>
          </a:xfrm>
          <a:prstGeom prst="straightConnector1">
            <a:avLst/>
          </a:prstGeom>
          <a:noFill/>
          <a:ln cap="flat" cmpd="sng" w="28575">
            <a:solidFill>
              <a:srgbClr val="FF9900"/>
            </a:solidFill>
            <a:prstDash val="dash"/>
            <a:round/>
            <a:headEnd len="med" w="med" type="none"/>
            <a:tailEnd len="med" w="med" type="none"/>
          </a:ln>
        </p:spPr>
      </p:cxnSp>
      <p:sp>
        <p:nvSpPr>
          <p:cNvPr id="2115" name="Google Shape;2115;p69"/>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9" name="Shape 2119"/>
        <p:cNvGrpSpPr/>
        <p:nvPr/>
      </p:nvGrpSpPr>
      <p:grpSpPr>
        <a:xfrm>
          <a:off x="0" y="0"/>
          <a:ext cx="0" cy="0"/>
          <a:chOff x="0" y="0"/>
          <a:chExt cx="0" cy="0"/>
        </a:xfrm>
      </p:grpSpPr>
      <p:sp>
        <p:nvSpPr>
          <p:cNvPr id="2120" name="Google Shape;2120;p70"/>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2121" name="Google Shape;2121;p70"/>
          <p:cNvSpPr txBox="1"/>
          <p:nvPr>
            <p:ph idx="1" type="body"/>
          </p:nvPr>
        </p:nvSpPr>
        <p:spPr>
          <a:xfrm>
            <a:off x="173650" y="3794675"/>
            <a:ext cx="87876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Could the left child of (2, 2) give us a better distance? (we’re checking the bad branch now) </a:t>
            </a:r>
            <a:endParaRPr sz="1400"/>
          </a:p>
          <a:p>
            <a:pPr indent="0" lvl="0" marL="0" rtl="0" algn="l">
              <a:spcBef>
                <a:spcPts val="1600"/>
              </a:spcBef>
              <a:spcAft>
                <a:spcPts val="0"/>
              </a:spcAft>
              <a:buNone/>
            </a:pPr>
            <a:r>
              <a:rPr lang="en" sz="1400"/>
              <a:t>Ok, so the perpendicular lands on the x = 2 line, aka at (2, 6). The length from (3, 6) to (2, 6) is 1 units. COULD BE BETTER!</a:t>
            </a:r>
            <a:endParaRPr b="1"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grpSp>
        <p:nvGrpSpPr>
          <p:cNvPr id="2122" name="Google Shape;2122;p70"/>
          <p:cNvGrpSpPr/>
          <p:nvPr/>
        </p:nvGrpSpPr>
        <p:grpSpPr>
          <a:xfrm>
            <a:off x="4259704" y="906952"/>
            <a:ext cx="4758357" cy="2874024"/>
            <a:chOff x="3451451" y="920688"/>
            <a:chExt cx="5227815" cy="3192651"/>
          </a:xfrm>
        </p:grpSpPr>
        <p:grpSp>
          <p:nvGrpSpPr>
            <p:cNvPr id="2123" name="Google Shape;2123;p70"/>
            <p:cNvGrpSpPr/>
            <p:nvPr/>
          </p:nvGrpSpPr>
          <p:grpSpPr>
            <a:xfrm>
              <a:off x="3451451" y="920688"/>
              <a:ext cx="5227815" cy="2472900"/>
              <a:chOff x="3451451" y="920688"/>
              <a:chExt cx="5227815" cy="2472900"/>
            </a:xfrm>
          </p:grpSpPr>
          <p:grpSp>
            <p:nvGrpSpPr>
              <p:cNvPr id="2124" name="Google Shape;2124;p70"/>
              <p:cNvGrpSpPr/>
              <p:nvPr/>
            </p:nvGrpSpPr>
            <p:grpSpPr>
              <a:xfrm>
                <a:off x="4028900" y="920687"/>
                <a:ext cx="4113964" cy="1652526"/>
                <a:chOff x="4028900" y="920688"/>
                <a:chExt cx="4113964" cy="1652526"/>
              </a:xfrm>
            </p:grpSpPr>
            <p:grpSp>
              <p:nvGrpSpPr>
                <p:cNvPr id="2125" name="Google Shape;2125;p70"/>
                <p:cNvGrpSpPr/>
                <p:nvPr/>
              </p:nvGrpSpPr>
              <p:grpSpPr>
                <a:xfrm>
                  <a:off x="4729163" y="920688"/>
                  <a:ext cx="2956690" cy="914363"/>
                  <a:chOff x="4729163" y="920688"/>
                  <a:chExt cx="2956690" cy="914363"/>
                </a:xfrm>
              </p:grpSpPr>
              <p:cxnSp>
                <p:nvCxnSpPr>
                  <p:cNvPr id="2126" name="Google Shape;2126;p70"/>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127" name="Google Shape;2127;p70"/>
                  <p:cNvCxnSpPr>
                    <a:stCxn id="2128"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2129" name="Google Shape;2129;p70"/>
                  <p:cNvCxnSpPr>
                    <a:stCxn id="2128"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2130" name="Google Shape;2130;p70"/>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131" name="Google Shape;2131;p70"/>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128" name="Google Shape;2128;p70"/>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2132" name="Google Shape;2132;p70"/>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133" name="Google Shape;2133;p70"/>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134" name="Google Shape;2134;p70"/>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135" name="Google Shape;2135;p70"/>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136" name="Google Shape;2136;p70"/>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137" name="Google Shape;2137;p70"/>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2138" name="Google Shape;2138;p70"/>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139" name="Google Shape;2139;p70"/>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140" name="Google Shape;2140;p70"/>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141" name="Google Shape;2141;p70"/>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142" name="Google Shape;2142;p70"/>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143" name="Google Shape;2143;p70"/>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2144" name="Google Shape;2144;p70"/>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145" name="Google Shape;2145;p70"/>
              <p:cNvCxnSpPr/>
              <p:nvPr/>
            </p:nvCxnSpPr>
            <p:spPr>
              <a:xfrm flipH="1">
                <a:off x="3547571" y="3041413"/>
                <a:ext cx="518700" cy="301200"/>
              </a:xfrm>
              <a:prstGeom prst="straightConnector1">
                <a:avLst/>
              </a:prstGeom>
              <a:noFill/>
              <a:ln cap="flat" cmpd="sng" w="76200">
                <a:solidFill>
                  <a:srgbClr val="FF9900"/>
                </a:solidFill>
                <a:prstDash val="solid"/>
                <a:round/>
                <a:headEnd len="med" w="med" type="none"/>
                <a:tailEnd len="med" w="med" type="none"/>
              </a:ln>
            </p:spPr>
          </p:cxnSp>
          <p:cxnSp>
            <p:nvCxnSpPr>
              <p:cNvPr id="2146" name="Google Shape;2146;p70"/>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147" name="Google Shape;2147;p70"/>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148" name="Google Shape;2148;p70"/>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149" name="Google Shape;2149;p70"/>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2150" name="Google Shape;2150;p70"/>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151" name="Google Shape;2151;p70"/>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152" name="Google Shape;2152;p70"/>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153" name="Google Shape;2153;p70"/>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154" name="Google Shape;2154;p70"/>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155" name="Google Shape;2155;p70"/>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2156" name="Google Shape;2156;p70"/>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157" name="Google Shape;2157;p70"/>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158" name="Google Shape;2158;p70"/>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159" name="Google Shape;2159;p70"/>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160" name="Google Shape;2160;p70"/>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161" name="Google Shape;2161;p70"/>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2162" name="Google Shape;2162;p70"/>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163" name="Google Shape;2163;p70"/>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164" name="Google Shape;2164;p70"/>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165" name="Google Shape;2165;p70"/>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166" name="Google Shape;2166;p70"/>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167" name="Google Shape;2167;p70"/>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2168" name="Google Shape;2168;p70"/>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169" name="Google Shape;2169;p70"/>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170" name="Google Shape;2170;p70"/>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171" name="Google Shape;2171;p70"/>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172" name="Google Shape;2172;p70"/>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173" name="Google Shape;2173;p70"/>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pic>
        <p:nvPicPr>
          <p:cNvPr id="2174" name="Google Shape;2174;p70"/>
          <p:cNvPicPr preferRelativeResize="0"/>
          <p:nvPr/>
        </p:nvPicPr>
        <p:blipFill>
          <a:blip r:embed="rId3">
            <a:alphaModFix/>
          </a:blip>
          <a:stretch>
            <a:fillRect/>
          </a:stretch>
        </p:blipFill>
        <p:spPr>
          <a:xfrm>
            <a:off x="5334302" y="3000894"/>
            <a:ext cx="439051" cy="435300"/>
          </a:xfrm>
          <a:prstGeom prst="rect">
            <a:avLst/>
          </a:prstGeom>
          <a:noFill/>
          <a:ln>
            <a:noFill/>
          </a:ln>
        </p:spPr>
      </p:pic>
      <p:pic>
        <p:nvPicPr>
          <p:cNvPr id="2175" name="Google Shape;2175;p70"/>
          <p:cNvPicPr preferRelativeResize="0"/>
          <p:nvPr/>
        </p:nvPicPr>
        <p:blipFill>
          <a:blip r:embed="rId3">
            <a:alphaModFix/>
          </a:blip>
          <a:stretch>
            <a:fillRect/>
          </a:stretch>
        </p:blipFill>
        <p:spPr>
          <a:xfrm>
            <a:off x="5773352" y="3000894"/>
            <a:ext cx="439051" cy="435300"/>
          </a:xfrm>
          <a:prstGeom prst="rect">
            <a:avLst/>
          </a:prstGeom>
          <a:noFill/>
          <a:ln>
            <a:noFill/>
          </a:ln>
        </p:spPr>
      </p:pic>
      <p:pic>
        <p:nvPicPr>
          <p:cNvPr id="2176" name="Google Shape;2176;p70"/>
          <p:cNvPicPr preferRelativeResize="0"/>
          <p:nvPr/>
        </p:nvPicPr>
        <p:blipFill>
          <a:blip r:embed="rId4">
            <a:alphaModFix/>
          </a:blip>
          <a:stretch>
            <a:fillRect/>
          </a:stretch>
        </p:blipFill>
        <p:spPr>
          <a:xfrm>
            <a:off x="311663" y="987786"/>
            <a:ext cx="3562304" cy="2604403"/>
          </a:xfrm>
          <a:prstGeom prst="rect">
            <a:avLst/>
          </a:prstGeom>
          <a:noFill/>
          <a:ln>
            <a:noFill/>
          </a:ln>
        </p:spPr>
      </p:pic>
      <p:sp>
        <p:nvSpPr>
          <p:cNvPr id="2177" name="Google Shape;2177;p70"/>
          <p:cNvSpPr/>
          <p:nvPr/>
        </p:nvSpPr>
        <p:spPr>
          <a:xfrm>
            <a:off x="1401075" y="1954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8" name="Google Shape;2178;p70"/>
          <p:cNvPicPr preferRelativeResize="0"/>
          <p:nvPr/>
        </p:nvPicPr>
        <p:blipFill>
          <a:blip r:embed="rId3">
            <a:alphaModFix/>
          </a:blip>
          <a:stretch>
            <a:fillRect/>
          </a:stretch>
        </p:blipFill>
        <p:spPr>
          <a:xfrm>
            <a:off x="4798327" y="3000894"/>
            <a:ext cx="439051" cy="435300"/>
          </a:xfrm>
          <a:prstGeom prst="rect">
            <a:avLst/>
          </a:prstGeom>
          <a:noFill/>
          <a:ln>
            <a:noFill/>
          </a:ln>
        </p:spPr>
      </p:pic>
      <p:pic>
        <p:nvPicPr>
          <p:cNvPr id="2179" name="Google Shape;2179;p70"/>
          <p:cNvPicPr preferRelativeResize="0"/>
          <p:nvPr/>
        </p:nvPicPr>
        <p:blipFill>
          <a:blip r:embed="rId3">
            <a:alphaModFix/>
          </a:blip>
          <a:stretch>
            <a:fillRect/>
          </a:stretch>
        </p:blipFill>
        <p:spPr>
          <a:xfrm>
            <a:off x="6081052" y="2072332"/>
            <a:ext cx="439051" cy="435300"/>
          </a:xfrm>
          <a:prstGeom prst="rect">
            <a:avLst/>
          </a:prstGeom>
          <a:noFill/>
          <a:ln>
            <a:noFill/>
          </a:ln>
        </p:spPr>
      </p:pic>
      <p:cxnSp>
        <p:nvCxnSpPr>
          <p:cNvPr id="2180" name="Google Shape;2180;p70"/>
          <p:cNvCxnSpPr/>
          <p:nvPr/>
        </p:nvCxnSpPr>
        <p:spPr>
          <a:xfrm>
            <a:off x="2128086" y="1105401"/>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2181" name="Google Shape;2181;p70"/>
          <p:cNvCxnSpPr/>
          <p:nvPr/>
        </p:nvCxnSpPr>
        <p:spPr>
          <a:xfrm flipH="1" rot="10800000">
            <a:off x="251581" y="2287135"/>
            <a:ext cx="1898100" cy="19800"/>
          </a:xfrm>
          <a:prstGeom prst="straightConnector1">
            <a:avLst/>
          </a:prstGeom>
          <a:noFill/>
          <a:ln cap="flat" cmpd="sng" w="28575">
            <a:solidFill>
              <a:srgbClr val="0000FF"/>
            </a:solidFill>
            <a:prstDash val="solid"/>
            <a:round/>
            <a:headEnd len="med" w="med" type="none"/>
            <a:tailEnd len="med" w="med" type="none"/>
          </a:ln>
        </p:spPr>
      </p:cxnSp>
      <p:cxnSp>
        <p:nvCxnSpPr>
          <p:cNvPr id="2182" name="Google Shape;2182;p70"/>
          <p:cNvCxnSpPr/>
          <p:nvPr/>
        </p:nvCxnSpPr>
        <p:spPr>
          <a:xfrm flipH="1" rot="-106563">
            <a:off x="1760031" y="1060170"/>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2183" name="Google Shape;2183;p70"/>
          <p:cNvCxnSpPr/>
          <p:nvPr/>
        </p:nvCxnSpPr>
        <p:spPr>
          <a:xfrm>
            <a:off x="4819313" y="2816029"/>
            <a:ext cx="455100" cy="254400"/>
          </a:xfrm>
          <a:prstGeom prst="straightConnector1">
            <a:avLst/>
          </a:prstGeom>
          <a:noFill/>
          <a:ln cap="flat" cmpd="sng" w="76200">
            <a:solidFill>
              <a:srgbClr val="00FF00"/>
            </a:solidFill>
            <a:prstDash val="solid"/>
            <a:round/>
            <a:headEnd len="med" w="med" type="none"/>
            <a:tailEnd len="med" w="med" type="none"/>
          </a:ln>
        </p:spPr>
      </p:cxnSp>
      <p:cxnSp>
        <p:nvCxnSpPr>
          <p:cNvPr id="2184" name="Google Shape;2184;p70"/>
          <p:cNvCxnSpPr/>
          <p:nvPr/>
        </p:nvCxnSpPr>
        <p:spPr>
          <a:xfrm>
            <a:off x="5770130" y="2816254"/>
            <a:ext cx="455100" cy="254400"/>
          </a:xfrm>
          <a:prstGeom prst="straightConnector1">
            <a:avLst/>
          </a:prstGeom>
          <a:noFill/>
          <a:ln cap="flat" cmpd="sng" w="76200">
            <a:solidFill>
              <a:srgbClr val="FF9900"/>
            </a:solidFill>
            <a:prstDash val="solid"/>
            <a:round/>
            <a:headEnd len="med" w="med" type="none"/>
            <a:tailEnd len="med" w="med" type="none"/>
          </a:ln>
        </p:spPr>
      </p:cxnSp>
      <p:cxnSp>
        <p:nvCxnSpPr>
          <p:cNvPr id="2185" name="Google Shape;2185;p70"/>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2186" name="Google Shape;2186;p70"/>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2187" name="Google Shape;2187;p70"/>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2188" name="Google Shape;2188;p70"/>
          <p:cNvCxnSpPr/>
          <p:nvPr/>
        </p:nvCxnSpPr>
        <p:spPr>
          <a:xfrm flipH="1">
            <a:off x="4826070" y="2124567"/>
            <a:ext cx="472200" cy="271200"/>
          </a:xfrm>
          <a:prstGeom prst="straightConnector1">
            <a:avLst/>
          </a:prstGeom>
          <a:noFill/>
          <a:ln cap="flat" cmpd="sng" w="38100">
            <a:solidFill>
              <a:srgbClr val="FF9900"/>
            </a:solidFill>
            <a:prstDash val="solid"/>
            <a:round/>
            <a:headEnd len="med" w="med" type="none"/>
            <a:tailEnd len="med" w="med" type="none"/>
          </a:ln>
        </p:spPr>
      </p:cxnSp>
      <p:cxnSp>
        <p:nvCxnSpPr>
          <p:cNvPr id="2189" name="Google Shape;2189;p70"/>
          <p:cNvCxnSpPr/>
          <p:nvPr/>
        </p:nvCxnSpPr>
        <p:spPr>
          <a:xfrm flipH="1" rot="-106563">
            <a:off x="1120570" y="2226785"/>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2190" name="Google Shape;2190;p70"/>
          <p:cNvCxnSpPr/>
          <p:nvPr/>
        </p:nvCxnSpPr>
        <p:spPr>
          <a:xfrm flipH="1" rot="-106563">
            <a:off x="1113050" y="990785"/>
            <a:ext cx="38719" cy="1354430"/>
          </a:xfrm>
          <a:prstGeom prst="straightConnector1">
            <a:avLst/>
          </a:prstGeom>
          <a:noFill/>
          <a:ln cap="flat" cmpd="sng" w="19050">
            <a:solidFill>
              <a:srgbClr val="FF0000"/>
            </a:solidFill>
            <a:prstDash val="dot"/>
            <a:round/>
            <a:headEnd len="med" w="med" type="none"/>
            <a:tailEnd len="med" w="med" type="none"/>
          </a:ln>
        </p:spPr>
      </p:cxnSp>
      <p:sp>
        <p:nvSpPr>
          <p:cNvPr id="2191" name="Google Shape;2191;p70"/>
          <p:cNvSpPr/>
          <p:nvPr/>
        </p:nvSpPr>
        <p:spPr>
          <a:xfrm>
            <a:off x="533400" y="25146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0"/>
          <p:cNvSpPr/>
          <p:nvPr/>
        </p:nvSpPr>
        <p:spPr>
          <a:xfrm>
            <a:off x="762000" y="26670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70"/>
          <p:cNvSpPr/>
          <p:nvPr/>
        </p:nvSpPr>
        <p:spPr>
          <a:xfrm>
            <a:off x="838200" y="24384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70"/>
          <p:cNvSpPr/>
          <p:nvPr/>
        </p:nvSpPr>
        <p:spPr>
          <a:xfrm>
            <a:off x="762000" y="30480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70"/>
          <p:cNvSpPr/>
          <p:nvPr/>
        </p:nvSpPr>
        <p:spPr>
          <a:xfrm>
            <a:off x="304800" y="31242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70"/>
          <p:cNvSpPr/>
          <p:nvPr/>
        </p:nvSpPr>
        <p:spPr>
          <a:xfrm>
            <a:off x="1005639" y="2339641"/>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7" name="Google Shape;2197;p70"/>
          <p:cNvCxnSpPr>
            <a:stCxn id="2177" idx="2"/>
          </p:cNvCxnSpPr>
          <p:nvPr/>
        </p:nvCxnSpPr>
        <p:spPr>
          <a:xfrm rot="10800000">
            <a:off x="1143042" y="2057450"/>
            <a:ext cx="277800" cy="10200"/>
          </a:xfrm>
          <a:prstGeom prst="straightConnector1">
            <a:avLst/>
          </a:prstGeom>
          <a:noFill/>
          <a:ln cap="flat" cmpd="sng" w="28575">
            <a:solidFill>
              <a:srgbClr val="FF9900"/>
            </a:solidFill>
            <a:prstDash val="dash"/>
            <a:round/>
            <a:headEnd len="med" w="med" type="none"/>
            <a:tailEnd len="med" w="med" type="none"/>
          </a:ln>
        </p:spPr>
      </p:cxnSp>
      <p:sp>
        <p:nvSpPr>
          <p:cNvPr id="2198" name="Google Shape;2198;p70"/>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2" name="Shape 2202"/>
        <p:cNvGrpSpPr/>
        <p:nvPr/>
      </p:nvGrpSpPr>
      <p:grpSpPr>
        <a:xfrm>
          <a:off x="0" y="0"/>
          <a:ext cx="0" cy="0"/>
          <a:chOff x="0" y="0"/>
          <a:chExt cx="0" cy="0"/>
        </a:xfrm>
      </p:grpSpPr>
      <p:sp>
        <p:nvSpPr>
          <p:cNvPr id="2203" name="Google Shape;2203;p71"/>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2204" name="Google Shape;2204;p71"/>
          <p:cNvSpPr txBox="1"/>
          <p:nvPr>
            <p:ph idx="1" type="body"/>
          </p:nvPr>
        </p:nvSpPr>
        <p:spPr>
          <a:xfrm>
            <a:off x="173650" y="3794675"/>
            <a:ext cx="87876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It’s null, go back to (2, 2).</a:t>
            </a:r>
            <a:endParaRPr sz="1400">
              <a:solidFill>
                <a:srgbClr val="000000"/>
              </a:solidFill>
            </a:endParaRPr>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grpSp>
        <p:nvGrpSpPr>
          <p:cNvPr id="2205" name="Google Shape;2205;p71"/>
          <p:cNvGrpSpPr/>
          <p:nvPr/>
        </p:nvGrpSpPr>
        <p:grpSpPr>
          <a:xfrm>
            <a:off x="4259704" y="906952"/>
            <a:ext cx="4758357" cy="2874024"/>
            <a:chOff x="3451451" y="920688"/>
            <a:chExt cx="5227815" cy="3192651"/>
          </a:xfrm>
        </p:grpSpPr>
        <p:grpSp>
          <p:nvGrpSpPr>
            <p:cNvPr id="2206" name="Google Shape;2206;p71"/>
            <p:cNvGrpSpPr/>
            <p:nvPr/>
          </p:nvGrpSpPr>
          <p:grpSpPr>
            <a:xfrm>
              <a:off x="3451451" y="920688"/>
              <a:ext cx="5227815" cy="2472900"/>
              <a:chOff x="3451451" y="920688"/>
              <a:chExt cx="5227815" cy="2472900"/>
            </a:xfrm>
          </p:grpSpPr>
          <p:grpSp>
            <p:nvGrpSpPr>
              <p:cNvPr id="2207" name="Google Shape;2207;p71"/>
              <p:cNvGrpSpPr/>
              <p:nvPr/>
            </p:nvGrpSpPr>
            <p:grpSpPr>
              <a:xfrm>
                <a:off x="4028900" y="920687"/>
                <a:ext cx="4113964" cy="1652526"/>
                <a:chOff x="4028900" y="920688"/>
                <a:chExt cx="4113964" cy="1652526"/>
              </a:xfrm>
            </p:grpSpPr>
            <p:grpSp>
              <p:nvGrpSpPr>
                <p:cNvPr id="2208" name="Google Shape;2208;p71"/>
                <p:cNvGrpSpPr/>
                <p:nvPr/>
              </p:nvGrpSpPr>
              <p:grpSpPr>
                <a:xfrm>
                  <a:off x="4729163" y="920688"/>
                  <a:ext cx="2956690" cy="914363"/>
                  <a:chOff x="4729163" y="920688"/>
                  <a:chExt cx="2956690" cy="914363"/>
                </a:xfrm>
              </p:grpSpPr>
              <p:cxnSp>
                <p:nvCxnSpPr>
                  <p:cNvPr id="2209" name="Google Shape;2209;p71"/>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210" name="Google Shape;2210;p71"/>
                  <p:cNvCxnSpPr>
                    <a:stCxn id="2211"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2212" name="Google Shape;2212;p71"/>
                  <p:cNvCxnSpPr>
                    <a:stCxn id="2211"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2213" name="Google Shape;2213;p71"/>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214" name="Google Shape;2214;p71"/>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211" name="Google Shape;2211;p71"/>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2215" name="Google Shape;2215;p71"/>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216" name="Google Shape;2216;p71"/>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217" name="Google Shape;2217;p71"/>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218" name="Google Shape;2218;p71"/>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219" name="Google Shape;2219;p71"/>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220" name="Google Shape;2220;p71"/>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2221" name="Google Shape;2221;p71"/>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222" name="Google Shape;2222;p71"/>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223" name="Google Shape;2223;p71"/>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224" name="Google Shape;2224;p71"/>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225" name="Google Shape;2225;p71"/>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226" name="Google Shape;2226;p71"/>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2227" name="Google Shape;2227;p71"/>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228" name="Google Shape;2228;p71"/>
              <p:cNvCxnSpPr/>
              <p:nvPr/>
            </p:nvCxnSpPr>
            <p:spPr>
              <a:xfrm flipH="1">
                <a:off x="3547571" y="3041413"/>
                <a:ext cx="518700" cy="301200"/>
              </a:xfrm>
              <a:prstGeom prst="straightConnector1">
                <a:avLst/>
              </a:prstGeom>
              <a:noFill/>
              <a:ln cap="flat" cmpd="sng" w="76200">
                <a:solidFill>
                  <a:schemeClr val="accent6"/>
                </a:solidFill>
                <a:prstDash val="solid"/>
                <a:round/>
                <a:headEnd len="med" w="med" type="none"/>
                <a:tailEnd len="med" w="med" type="none"/>
              </a:ln>
            </p:spPr>
          </p:cxnSp>
          <p:cxnSp>
            <p:nvCxnSpPr>
              <p:cNvPr id="2229" name="Google Shape;2229;p71"/>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230" name="Google Shape;2230;p71"/>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231" name="Google Shape;2231;p71"/>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232" name="Google Shape;2232;p71"/>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2233" name="Google Shape;2233;p71"/>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234" name="Google Shape;2234;p71"/>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235" name="Google Shape;2235;p71"/>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236" name="Google Shape;2236;p71"/>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237" name="Google Shape;2237;p71"/>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238" name="Google Shape;2238;p71"/>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2239" name="Google Shape;2239;p71"/>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240" name="Google Shape;2240;p71"/>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241" name="Google Shape;2241;p71"/>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242" name="Google Shape;2242;p71"/>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243" name="Google Shape;2243;p71"/>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244" name="Google Shape;2244;p71"/>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2245" name="Google Shape;2245;p71"/>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246" name="Google Shape;2246;p71"/>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247" name="Google Shape;2247;p71"/>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248" name="Google Shape;2248;p71"/>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249" name="Google Shape;2249;p71"/>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250" name="Google Shape;2250;p71"/>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2251" name="Google Shape;2251;p71"/>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252" name="Google Shape;2252;p71"/>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253" name="Google Shape;2253;p71"/>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254" name="Google Shape;2254;p71"/>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255" name="Google Shape;2255;p71"/>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256" name="Google Shape;2256;p71"/>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pic>
        <p:nvPicPr>
          <p:cNvPr id="2257" name="Google Shape;2257;p71"/>
          <p:cNvPicPr preferRelativeResize="0"/>
          <p:nvPr/>
        </p:nvPicPr>
        <p:blipFill>
          <a:blip r:embed="rId3">
            <a:alphaModFix/>
          </a:blip>
          <a:stretch>
            <a:fillRect/>
          </a:stretch>
        </p:blipFill>
        <p:spPr>
          <a:xfrm>
            <a:off x="5334302" y="3000894"/>
            <a:ext cx="439051" cy="435300"/>
          </a:xfrm>
          <a:prstGeom prst="rect">
            <a:avLst/>
          </a:prstGeom>
          <a:noFill/>
          <a:ln>
            <a:noFill/>
          </a:ln>
        </p:spPr>
      </p:pic>
      <p:pic>
        <p:nvPicPr>
          <p:cNvPr id="2258" name="Google Shape;2258;p71"/>
          <p:cNvPicPr preferRelativeResize="0"/>
          <p:nvPr/>
        </p:nvPicPr>
        <p:blipFill>
          <a:blip r:embed="rId3">
            <a:alphaModFix/>
          </a:blip>
          <a:stretch>
            <a:fillRect/>
          </a:stretch>
        </p:blipFill>
        <p:spPr>
          <a:xfrm>
            <a:off x="5773352" y="3000894"/>
            <a:ext cx="439051" cy="435300"/>
          </a:xfrm>
          <a:prstGeom prst="rect">
            <a:avLst/>
          </a:prstGeom>
          <a:noFill/>
          <a:ln>
            <a:noFill/>
          </a:ln>
        </p:spPr>
      </p:pic>
      <p:pic>
        <p:nvPicPr>
          <p:cNvPr id="2259" name="Google Shape;2259;p71"/>
          <p:cNvPicPr preferRelativeResize="0"/>
          <p:nvPr/>
        </p:nvPicPr>
        <p:blipFill>
          <a:blip r:embed="rId3">
            <a:alphaModFix/>
          </a:blip>
          <a:stretch>
            <a:fillRect/>
          </a:stretch>
        </p:blipFill>
        <p:spPr>
          <a:xfrm>
            <a:off x="4798327" y="3000894"/>
            <a:ext cx="439051" cy="435300"/>
          </a:xfrm>
          <a:prstGeom prst="rect">
            <a:avLst/>
          </a:prstGeom>
          <a:noFill/>
          <a:ln>
            <a:noFill/>
          </a:ln>
        </p:spPr>
      </p:pic>
      <p:pic>
        <p:nvPicPr>
          <p:cNvPr id="2260" name="Google Shape;2260;p71"/>
          <p:cNvPicPr preferRelativeResize="0"/>
          <p:nvPr/>
        </p:nvPicPr>
        <p:blipFill>
          <a:blip r:embed="rId3">
            <a:alphaModFix/>
          </a:blip>
          <a:stretch>
            <a:fillRect/>
          </a:stretch>
        </p:blipFill>
        <p:spPr>
          <a:xfrm>
            <a:off x="6081052" y="2072332"/>
            <a:ext cx="439051" cy="435300"/>
          </a:xfrm>
          <a:prstGeom prst="rect">
            <a:avLst/>
          </a:prstGeom>
          <a:noFill/>
          <a:ln>
            <a:noFill/>
          </a:ln>
        </p:spPr>
      </p:pic>
      <p:pic>
        <p:nvPicPr>
          <p:cNvPr id="2261" name="Google Shape;2261;p71"/>
          <p:cNvPicPr preferRelativeResize="0"/>
          <p:nvPr/>
        </p:nvPicPr>
        <p:blipFill>
          <a:blip r:embed="rId4">
            <a:alphaModFix/>
          </a:blip>
          <a:stretch>
            <a:fillRect/>
          </a:stretch>
        </p:blipFill>
        <p:spPr>
          <a:xfrm>
            <a:off x="311663" y="987786"/>
            <a:ext cx="3562304" cy="2604403"/>
          </a:xfrm>
          <a:prstGeom prst="rect">
            <a:avLst/>
          </a:prstGeom>
          <a:noFill/>
          <a:ln>
            <a:noFill/>
          </a:ln>
        </p:spPr>
      </p:pic>
      <p:sp>
        <p:nvSpPr>
          <p:cNvPr id="2262" name="Google Shape;2262;p71"/>
          <p:cNvSpPr/>
          <p:nvPr/>
        </p:nvSpPr>
        <p:spPr>
          <a:xfrm>
            <a:off x="1401075" y="1954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63" name="Google Shape;2263;p71"/>
          <p:cNvCxnSpPr/>
          <p:nvPr/>
        </p:nvCxnSpPr>
        <p:spPr>
          <a:xfrm>
            <a:off x="2128086" y="1105401"/>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2264" name="Google Shape;2264;p71"/>
          <p:cNvCxnSpPr/>
          <p:nvPr/>
        </p:nvCxnSpPr>
        <p:spPr>
          <a:xfrm flipH="1" rot="10800000">
            <a:off x="251581" y="2287135"/>
            <a:ext cx="1898100" cy="19800"/>
          </a:xfrm>
          <a:prstGeom prst="straightConnector1">
            <a:avLst/>
          </a:prstGeom>
          <a:noFill/>
          <a:ln cap="flat" cmpd="sng" w="28575">
            <a:solidFill>
              <a:srgbClr val="0000FF"/>
            </a:solidFill>
            <a:prstDash val="solid"/>
            <a:round/>
            <a:headEnd len="med" w="med" type="none"/>
            <a:tailEnd len="med" w="med" type="none"/>
          </a:ln>
        </p:spPr>
      </p:cxnSp>
      <p:cxnSp>
        <p:nvCxnSpPr>
          <p:cNvPr id="2265" name="Google Shape;2265;p71"/>
          <p:cNvCxnSpPr/>
          <p:nvPr/>
        </p:nvCxnSpPr>
        <p:spPr>
          <a:xfrm flipH="1" rot="-106563">
            <a:off x="1760031" y="1060170"/>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2266" name="Google Shape;2266;p71"/>
          <p:cNvCxnSpPr/>
          <p:nvPr/>
        </p:nvCxnSpPr>
        <p:spPr>
          <a:xfrm flipH="1" rot="-106563">
            <a:off x="1120570" y="2226785"/>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2267" name="Google Shape;2267;p71"/>
          <p:cNvCxnSpPr/>
          <p:nvPr/>
        </p:nvCxnSpPr>
        <p:spPr>
          <a:xfrm flipH="1" rot="-106563">
            <a:off x="1113050" y="990785"/>
            <a:ext cx="38719" cy="1354430"/>
          </a:xfrm>
          <a:prstGeom prst="straightConnector1">
            <a:avLst/>
          </a:prstGeom>
          <a:noFill/>
          <a:ln cap="flat" cmpd="sng" w="19050">
            <a:solidFill>
              <a:srgbClr val="FF0000"/>
            </a:solidFill>
            <a:prstDash val="dot"/>
            <a:round/>
            <a:headEnd len="med" w="med" type="none"/>
            <a:tailEnd len="med" w="med" type="none"/>
          </a:ln>
        </p:spPr>
      </p:cxnSp>
      <p:sp>
        <p:nvSpPr>
          <p:cNvPr id="2268" name="Google Shape;2268;p71"/>
          <p:cNvSpPr/>
          <p:nvPr/>
        </p:nvSpPr>
        <p:spPr>
          <a:xfrm>
            <a:off x="533400" y="25146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1"/>
          <p:cNvSpPr/>
          <p:nvPr/>
        </p:nvSpPr>
        <p:spPr>
          <a:xfrm>
            <a:off x="762000" y="26670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1"/>
          <p:cNvSpPr/>
          <p:nvPr/>
        </p:nvSpPr>
        <p:spPr>
          <a:xfrm>
            <a:off x="838200" y="24384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1"/>
          <p:cNvSpPr/>
          <p:nvPr/>
        </p:nvSpPr>
        <p:spPr>
          <a:xfrm>
            <a:off x="762000" y="30480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1"/>
          <p:cNvSpPr/>
          <p:nvPr/>
        </p:nvSpPr>
        <p:spPr>
          <a:xfrm>
            <a:off x="304800" y="31242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1"/>
          <p:cNvSpPr/>
          <p:nvPr/>
        </p:nvSpPr>
        <p:spPr>
          <a:xfrm>
            <a:off x="1005639" y="2339641"/>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4" name="Google Shape;2274;p71"/>
          <p:cNvCxnSpPr>
            <a:stCxn id="2262" idx="2"/>
          </p:cNvCxnSpPr>
          <p:nvPr/>
        </p:nvCxnSpPr>
        <p:spPr>
          <a:xfrm rot="10800000">
            <a:off x="1143042" y="2057450"/>
            <a:ext cx="277800" cy="10200"/>
          </a:xfrm>
          <a:prstGeom prst="straightConnector1">
            <a:avLst/>
          </a:prstGeom>
          <a:noFill/>
          <a:ln cap="flat" cmpd="sng" w="28575">
            <a:solidFill>
              <a:srgbClr val="FF9900"/>
            </a:solidFill>
            <a:prstDash val="dash"/>
            <a:round/>
            <a:headEnd len="med" w="med" type="none"/>
            <a:tailEnd len="med" w="med" type="none"/>
          </a:ln>
        </p:spPr>
      </p:cxnSp>
      <p:grpSp>
        <p:nvGrpSpPr>
          <p:cNvPr id="2275" name="Google Shape;2275;p71"/>
          <p:cNvGrpSpPr/>
          <p:nvPr/>
        </p:nvGrpSpPr>
        <p:grpSpPr>
          <a:xfrm>
            <a:off x="4259704" y="906952"/>
            <a:ext cx="4758357" cy="2874024"/>
            <a:chOff x="3451451" y="920688"/>
            <a:chExt cx="5227815" cy="3192651"/>
          </a:xfrm>
        </p:grpSpPr>
        <p:grpSp>
          <p:nvGrpSpPr>
            <p:cNvPr id="2276" name="Google Shape;2276;p71"/>
            <p:cNvGrpSpPr/>
            <p:nvPr/>
          </p:nvGrpSpPr>
          <p:grpSpPr>
            <a:xfrm>
              <a:off x="3451451" y="920688"/>
              <a:ext cx="5227815" cy="2472900"/>
              <a:chOff x="3451451" y="920688"/>
              <a:chExt cx="5227815" cy="2472900"/>
            </a:xfrm>
          </p:grpSpPr>
          <p:grpSp>
            <p:nvGrpSpPr>
              <p:cNvPr id="2277" name="Google Shape;2277;p71"/>
              <p:cNvGrpSpPr/>
              <p:nvPr/>
            </p:nvGrpSpPr>
            <p:grpSpPr>
              <a:xfrm>
                <a:off x="4028900" y="920687"/>
                <a:ext cx="4113964" cy="1652526"/>
                <a:chOff x="4028900" y="920688"/>
                <a:chExt cx="4113964" cy="1652526"/>
              </a:xfrm>
            </p:grpSpPr>
            <p:grpSp>
              <p:nvGrpSpPr>
                <p:cNvPr id="2278" name="Google Shape;2278;p71"/>
                <p:cNvGrpSpPr/>
                <p:nvPr/>
              </p:nvGrpSpPr>
              <p:grpSpPr>
                <a:xfrm>
                  <a:off x="4729163" y="920688"/>
                  <a:ext cx="2956690" cy="914363"/>
                  <a:chOff x="4729163" y="920688"/>
                  <a:chExt cx="2956690" cy="914363"/>
                </a:xfrm>
              </p:grpSpPr>
              <p:cxnSp>
                <p:nvCxnSpPr>
                  <p:cNvPr id="2279" name="Google Shape;2279;p71"/>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280" name="Google Shape;2280;p71"/>
                  <p:cNvCxnSpPr>
                    <a:stCxn id="2281"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2282" name="Google Shape;2282;p71"/>
                  <p:cNvCxnSpPr>
                    <a:stCxn id="2281"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2283" name="Google Shape;2283;p71"/>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284" name="Google Shape;2284;p71"/>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281" name="Google Shape;2281;p71"/>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2285" name="Google Shape;2285;p71"/>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286" name="Google Shape;2286;p71"/>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287" name="Google Shape;2287;p71"/>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288" name="Google Shape;2288;p71"/>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289" name="Google Shape;2289;p71"/>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290" name="Google Shape;2290;p71"/>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2291" name="Google Shape;2291;p71"/>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292" name="Google Shape;2292;p71"/>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293" name="Google Shape;2293;p71"/>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294" name="Google Shape;2294;p71"/>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295" name="Google Shape;2295;p71"/>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296" name="Google Shape;2296;p71"/>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2297" name="Google Shape;2297;p71"/>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298" name="Google Shape;2298;p71"/>
              <p:cNvCxnSpPr/>
              <p:nvPr/>
            </p:nvCxnSpPr>
            <p:spPr>
              <a:xfrm flipH="1">
                <a:off x="3547571" y="3041413"/>
                <a:ext cx="518700" cy="301200"/>
              </a:xfrm>
              <a:prstGeom prst="straightConnector1">
                <a:avLst/>
              </a:prstGeom>
              <a:noFill/>
              <a:ln cap="flat" cmpd="sng" w="76200">
                <a:solidFill>
                  <a:srgbClr val="FF9900"/>
                </a:solidFill>
                <a:prstDash val="solid"/>
                <a:round/>
                <a:headEnd len="med" w="med" type="none"/>
                <a:tailEnd len="med" w="med" type="none"/>
              </a:ln>
            </p:spPr>
          </p:cxnSp>
          <p:cxnSp>
            <p:nvCxnSpPr>
              <p:cNvPr id="2299" name="Google Shape;2299;p71"/>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300" name="Google Shape;2300;p71"/>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301" name="Google Shape;2301;p71"/>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302" name="Google Shape;2302;p71"/>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2303" name="Google Shape;2303;p71"/>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304" name="Google Shape;2304;p71"/>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305" name="Google Shape;2305;p71"/>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306" name="Google Shape;2306;p71"/>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307" name="Google Shape;2307;p71"/>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308" name="Google Shape;2308;p71"/>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2309" name="Google Shape;2309;p71"/>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310" name="Google Shape;2310;p71"/>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311" name="Google Shape;2311;p71"/>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312" name="Google Shape;2312;p71"/>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313" name="Google Shape;2313;p71"/>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314" name="Google Shape;2314;p71"/>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2315" name="Google Shape;2315;p71"/>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316" name="Google Shape;2316;p71"/>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317" name="Google Shape;2317;p71"/>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318" name="Google Shape;2318;p71"/>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319" name="Google Shape;2319;p71"/>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320" name="Google Shape;2320;p71"/>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2321" name="Google Shape;2321;p71"/>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322" name="Google Shape;2322;p71"/>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323" name="Google Shape;2323;p71"/>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324" name="Google Shape;2324;p71"/>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325" name="Google Shape;2325;p71"/>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326" name="Google Shape;2326;p71"/>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cxnSp>
        <p:nvCxnSpPr>
          <p:cNvPr id="2327" name="Google Shape;2327;p71"/>
          <p:cNvCxnSpPr/>
          <p:nvPr/>
        </p:nvCxnSpPr>
        <p:spPr>
          <a:xfrm>
            <a:off x="4819313" y="2816029"/>
            <a:ext cx="455100" cy="254400"/>
          </a:xfrm>
          <a:prstGeom prst="straightConnector1">
            <a:avLst/>
          </a:prstGeom>
          <a:noFill/>
          <a:ln cap="flat" cmpd="sng" w="76200">
            <a:solidFill>
              <a:srgbClr val="00FF00"/>
            </a:solidFill>
            <a:prstDash val="solid"/>
            <a:round/>
            <a:headEnd len="med" w="med" type="none"/>
            <a:tailEnd len="med" w="med" type="none"/>
          </a:ln>
        </p:spPr>
      </p:cxnSp>
      <p:cxnSp>
        <p:nvCxnSpPr>
          <p:cNvPr id="2328" name="Google Shape;2328;p71"/>
          <p:cNvCxnSpPr/>
          <p:nvPr/>
        </p:nvCxnSpPr>
        <p:spPr>
          <a:xfrm>
            <a:off x="5770130" y="2816254"/>
            <a:ext cx="455100" cy="254400"/>
          </a:xfrm>
          <a:prstGeom prst="straightConnector1">
            <a:avLst/>
          </a:prstGeom>
          <a:noFill/>
          <a:ln cap="flat" cmpd="sng" w="76200">
            <a:solidFill>
              <a:srgbClr val="FF9900"/>
            </a:solidFill>
            <a:prstDash val="solid"/>
            <a:round/>
            <a:headEnd len="med" w="med" type="none"/>
            <a:tailEnd len="med" w="med" type="none"/>
          </a:ln>
        </p:spPr>
      </p:cxnSp>
      <p:cxnSp>
        <p:nvCxnSpPr>
          <p:cNvPr id="2329" name="Google Shape;2329;p71"/>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2330" name="Google Shape;2330;p71"/>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2331" name="Google Shape;2331;p71"/>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2332" name="Google Shape;2332;p71"/>
          <p:cNvCxnSpPr/>
          <p:nvPr/>
        </p:nvCxnSpPr>
        <p:spPr>
          <a:xfrm flipH="1">
            <a:off x="4826070" y="2124567"/>
            <a:ext cx="472200" cy="271200"/>
          </a:xfrm>
          <a:prstGeom prst="straightConnector1">
            <a:avLst/>
          </a:prstGeom>
          <a:noFill/>
          <a:ln cap="flat" cmpd="sng" w="38100">
            <a:solidFill>
              <a:srgbClr val="FF9900"/>
            </a:solidFill>
            <a:prstDash val="solid"/>
            <a:round/>
            <a:headEnd len="med" w="med" type="none"/>
            <a:tailEnd len="med" w="med" type="none"/>
          </a:ln>
        </p:spPr>
      </p:cxnSp>
      <p:sp>
        <p:nvSpPr>
          <p:cNvPr id="2333" name="Google Shape;2333;p71"/>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DFS: Inorder</a:t>
            </a:r>
            <a:endParaRPr/>
          </a:p>
        </p:txBody>
      </p:sp>
      <p:sp>
        <p:nvSpPr>
          <p:cNvPr id="140" name="Google Shape;140;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In-Order: Traverse left child, “visit” node, then traverse right child</a:t>
            </a:r>
            <a:endParaRPr/>
          </a:p>
          <a:p>
            <a:pPr indent="0" lvl="0" marL="0" rtl="0" algn="l">
              <a:lnSpc>
                <a:spcPct val="100000"/>
              </a:lnSpc>
              <a:spcBef>
                <a:spcPts val="1600"/>
              </a:spcBef>
              <a:spcAft>
                <a:spcPts val="0"/>
              </a:spcAft>
              <a:buClr>
                <a:srgbClr val="000000"/>
              </a:buClr>
              <a:buSzPts val="1100"/>
              <a:buFont typeface="Arial"/>
              <a:buNone/>
            </a:pPr>
            <a:r>
              <a:rPr lang="en" sz="2000">
                <a:solidFill>
                  <a:srgbClr val="000000"/>
                </a:solidFill>
                <a:latin typeface="Consolas"/>
                <a:ea typeface="Consolas"/>
                <a:cs typeface="Consolas"/>
                <a:sym typeface="Consolas"/>
              </a:rPr>
              <a:t>inOrder</a:t>
            </a:r>
            <a:r>
              <a:rPr lang="en" sz="2000">
                <a:solidFill>
                  <a:srgbClr val="666666"/>
                </a:solidFill>
                <a:latin typeface="Consolas"/>
                <a:ea typeface="Consolas"/>
                <a:cs typeface="Consolas"/>
                <a:sym typeface="Consolas"/>
              </a:rPr>
              <a:t>(</a:t>
            </a:r>
            <a:r>
              <a:rPr lang="en" sz="2000">
                <a:solidFill>
                  <a:srgbClr val="000000"/>
                </a:solidFill>
                <a:latin typeface="Consolas"/>
                <a:ea typeface="Consolas"/>
                <a:cs typeface="Consolas"/>
                <a:sym typeface="Consolas"/>
              </a:rPr>
              <a:t>BSTNode x</a:t>
            </a:r>
            <a:r>
              <a:rPr lang="en" sz="2000">
                <a:solidFill>
                  <a:srgbClr val="666666"/>
                </a:solidFill>
                <a:latin typeface="Consolas"/>
                <a:ea typeface="Consolas"/>
                <a:cs typeface="Consolas"/>
                <a:sym typeface="Consolas"/>
              </a:rPr>
              <a:t>)</a:t>
            </a:r>
            <a:r>
              <a:rPr lang="en" sz="2000">
                <a:solidFill>
                  <a:srgbClr val="000000"/>
                </a:solidFill>
                <a:latin typeface="Consolas"/>
                <a:ea typeface="Consolas"/>
                <a:cs typeface="Consolas"/>
                <a:sym typeface="Consolas"/>
              </a:rPr>
              <a:t> </a:t>
            </a:r>
            <a:r>
              <a:rPr lang="en" sz="2000">
                <a:solidFill>
                  <a:srgbClr val="666666"/>
                </a:solidFill>
                <a:latin typeface="Consolas"/>
                <a:ea typeface="Consolas"/>
                <a:cs typeface="Consolas"/>
                <a:sym typeface="Consolas"/>
              </a:rPr>
              <a:t>{</a:t>
            </a:r>
            <a:endParaRPr sz="2000">
              <a:solidFill>
                <a:srgbClr val="666666"/>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sz="2000">
                <a:solidFill>
                  <a:srgbClr val="000000"/>
                </a:solidFill>
                <a:latin typeface="Consolas"/>
                <a:ea typeface="Consolas"/>
                <a:cs typeface="Consolas"/>
                <a:sym typeface="Consolas"/>
              </a:rPr>
              <a:t>    if (x == null) return;</a:t>
            </a:r>
            <a:br>
              <a:rPr lang="en" sz="2000">
                <a:solidFill>
                  <a:srgbClr val="000000"/>
                </a:solidFill>
                <a:latin typeface="Consolas"/>
                <a:ea typeface="Consolas"/>
                <a:cs typeface="Consolas"/>
                <a:sym typeface="Consolas"/>
              </a:rPr>
            </a:br>
            <a:r>
              <a:rPr lang="en" sz="2000">
                <a:solidFill>
                  <a:srgbClr val="000000"/>
                </a:solidFill>
                <a:latin typeface="Consolas"/>
                <a:ea typeface="Consolas"/>
                <a:cs typeface="Consolas"/>
                <a:sym typeface="Consolas"/>
              </a:rPr>
              <a:t>    inOrder</a:t>
            </a:r>
            <a:r>
              <a:rPr lang="en" sz="2000">
                <a:solidFill>
                  <a:srgbClr val="666666"/>
                </a:solidFill>
                <a:latin typeface="Consolas"/>
                <a:ea typeface="Consolas"/>
                <a:cs typeface="Consolas"/>
                <a:sym typeface="Consolas"/>
              </a:rPr>
              <a:t>(</a:t>
            </a:r>
            <a:r>
              <a:rPr lang="en" sz="2000">
                <a:solidFill>
                  <a:srgbClr val="000000"/>
                </a:solidFill>
                <a:latin typeface="Consolas"/>
                <a:ea typeface="Consolas"/>
                <a:cs typeface="Consolas"/>
                <a:sym typeface="Consolas"/>
              </a:rPr>
              <a:t>x</a:t>
            </a:r>
            <a:r>
              <a:rPr lang="en" sz="2000">
                <a:solidFill>
                  <a:srgbClr val="666666"/>
                </a:solidFill>
                <a:latin typeface="Consolas"/>
                <a:ea typeface="Consolas"/>
                <a:cs typeface="Consolas"/>
                <a:sym typeface="Consolas"/>
              </a:rPr>
              <a:t>.</a:t>
            </a:r>
            <a:r>
              <a:rPr lang="en" sz="2000">
                <a:solidFill>
                  <a:srgbClr val="BB4444"/>
                </a:solidFill>
                <a:latin typeface="Consolas"/>
                <a:ea typeface="Consolas"/>
                <a:cs typeface="Consolas"/>
                <a:sym typeface="Consolas"/>
              </a:rPr>
              <a:t>left</a:t>
            </a:r>
            <a:r>
              <a:rPr lang="en" sz="2000">
                <a:solidFill>
                  <a:srgbClr val="666666"/>
                </a:solidFill>
                <a:latin typeface="Consolas"/>
                <a:ea typeface="Consolas"/>
                <a:cs typeface="Consolas"/>
                <a:sym typeface="Consolas"/>
              </a:rPr>
              <a:t>)</a:t>
            </a:r>
            <a:br>
              <a:rPr lang="en" sz="2000">
                <a:solidFill>
                  <a:srgbClr val="000000"/>
                </a:solidFill>
                <a:latin typeface="Consolas"/>
                <a:ea typeface="Consolas"/>
                <a:cs typeface="Consolas"/>
                <a:sym typeface="Consolas"/>
              </a:rPr>
            </a:br>
            <a:r>
              <a:rPr lang="en" sz="2000">
                <a:solidFill>
                  <a:srgbClr val="000000"/>
                </a:solidFill>
                <a:latin typeface="Consolas"/>
                <a:ea typeface="Consolas"/>
                <a:cs typeface="Consolas"/>
                <a:sym typeface="Consolas"/>
              </a:rPr>
              <a:t>    print</a:t>
            </a:r>
            <a:r>
              <a:rPr lang="en" sz="2000">
                <a:solidFill>
                  <a:srgbClr val="666666"/>
                </a:solidFill>
                <a:latin typeface="Consolas"/>
                <a:ea typeface="Consolas"/>
                <a:cs typeface="Consolas"/>
                <a:sym typeface="Consolas"/>
              </a:rPr>
              <a:t>(</a:t>
            </a:r>
            <a:r>
              <a:rPr lang="en" sz="2000">
                <a:solidFill>
                  <a:srgbClr val="000000"/>
                </a:solidFill>
                <a:latin typeface="Consolas"/>
                <a:ea typeface="Consolas"/>
                <a:cs typeface="Consolas"/>
                <a:sym typeface="Consolas"/>
              </a:rPr>
              <a:t>x</a:t>
            </a:r>
            <a:r>
              <a:rPr lang="en" sz="2000">
                <a:solidFill>
                  <a:srgbClr val="666666"/>
                </a:solidFill>
                <a:latin typeface="Consolas"/>
                <a:ea typeface="Consolas"/>
                <a:cs typeface="Consolas"/>
                <a:sym typeface="Consolas"/>
              </a:rPr>
              <a:t>.</a:t>
            </a:r>
            <a:r>
              <a:rPr lang="en" sz="2000">
                <a:solidFill>
                  <a:srgbClr val="BB4444"/>
                </a:solidFill>
                <a:latin typeface="Consolas"/>
                <a:ea typeface="Consolas"/>
                <a:cs typeface="Consolas"/>
                <a:sym typeface="Consolas"/>
              </a:rPr>
              <a:t>key</a:t>
            </a:r>
            <a:r>
              <a:rPr lang="en" sz="2000">
                <a:solidFill>
                  <a:srgbClr val="666666"/>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sz="2000">
                <a:solidFill>
                  <a:srgbClr val="000000"/>
                </a:solidFill>
                <a:latin typeface="Consolas"/>
                <a:ea typeface="Consolas"/>
                <a:cs typeface="Consolas"/>
                <a:sym typeface="Consolas"/>
              </a:rPr>
              <a:t>    inOrder</a:t>
            </a:r>
            <a:r>
              <a:rPr lang="en" sz="2000">
                <a:solidFill>
                  <a:srgbClr val="666666"/>
                </a:solidFill>
                <a:latin typeface="Consolas"/>
                <a:ea typeface="Consolas"/>
                <a:cs typeface="Consolas"/>
                <a:sym typeface="Consolas"/>
              </a:rPr>
              <a:t>(</a:t>
            </a:r>
            <a:r>
              <a:rPr lang="en" sz="2000">
                <a:solidFill>
                  <a:srgbClr val="000000"/>
                </a:solidFill>
                <a:latin typeface="Consolas"/>
                <a:ea typeface="Consolas"/>
                <a:cs typeface="Consolas"/>
                <a:sym typeface="Consolas"/>
              </a:rPr>
              <a:t>x</a:t>
            </a:r>
            <a:r>
              <a:rPr lang="en" sz="2000">
                <a:solidFill>
                  <a:srgbClr val="666666"/>
                </a:solidFill>
                <a:latin typeface="Consolas"/>
                <a:ea typeface="Consolas"/>
                <a:cs typeface="Consolas"/>
                <a:sym typeface="Consolas"/>
              </a:rPr>
              <a:t>.</a:t>
            </a:r>
            <a:r>
              <a:rPr lang="en" sz="2000">
                <a:solidFill>
                  <a:srgbClr val="BB4444"/>
                </a:solidFill>
                <a:latin typeface="Consolas"/>
                <a:ea typeface="Consolas"/>
                <a:cs typeface="Consolas"/>
                <a:sym typeface="Consolas"/>
              </a:rPr>
              <a:t>right</a:t>
            </a:r>
            <a:r>
              <a:rPr lang="en" sz="2000">
                <a:solidFill>
                  <a:srgbClr val="666666"/>
                </a:solidFill>
                <a:latin typeface="Consolas"/>
                <a:ea typeface="Consolas"/>
                <a:cs typeface="Consolas"/>
                <a:sym typeface="Consolas"/>
              </a:rPr>
              <a:t>)</a:t>
            </a:r>
            <a:br>
              <a:rPr lang="en" sz="2000">
                <a:solidFill>
                  <a:srgbClr val="000000"/>
                </a:solidFill>
                <a:latin typeface="Consolas"/>
                <a:ea typeface="Consolas"/>
                <a:cs typeface="Consolas"/>
                <a:sym typeface="Consolas"/>
              </a:rPr>
            </a:br>
            <a:r>
              <a:rPr lang="en" sz="2000">
                <a:solidFill>
                  <a:srgbClr val="666666"/>
                </a:solidFill>
                <a:latin typeface="Consolas"/>
                <a:ea typeface="Consolas"/>
                <a:cs typeface="Consolas"/>
                <a:sym typeface="Consolas"/>
              </a:rPr>
              <a:t>}</a:t>
            </a:r>
            <a:endParaRPr sz="2000">
              <a:solidFill>
                <a:srgbClr val="666666"/>
              </a:solidFill>
              <a:latin typeface="Consolas"/>
              <a:ea typeface="Consolas"/>
              <a:cs typeface="Consolas"/>
              <a:sym typeface="Consolas"/>
            </a:endParaRPr>
          </a:p>
          <a:p>
            <a:pPr indent="0" lvl="0" marL="0" rtl="0" algn="l">
              <a:spcBef>
                <a:spcPts val="0"/>
              </a:spcBef>
              <a:spcAft>
                <a:spcPts val="1600"/>
              </a:spcAft>
              <a:buNone/>
            </a:pPr>
            <a:r>
              <a:t/>
            </a:r>
            <a:endParaRPr/>
          </a:p>
        </p:txBody>
      </p:sp>
      <p:sp>
        <p:nvSpPr>
          <p:cNvPr id="141" name="Google Shape;141;p18"/>
          <p:cNvSpPr/>
          <p:nvPr/>
        </p:nvSpPr>
        <p:spPr>
          <a:xfrm>
            <a:off x="4652775" y="4213875"/>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A</a:t>
            </a:r>
            <a:endParaRPr sz="2200">
              <a:latin typeface="Consolas"/>
              <a:ea typeface="Consolas"/>
              <a:cs typeface="Consolas"/>
              <a:sym typeface="Consolas"/>
            </a:endParaRPr>
          </a:p>
        </p:txBody>
      </p:sp>
      <p:sp>
        <p:nvSpPr>
          <p:cNvPr id="142" name="Google Shape;142;p18"/>
          <p:cNvSpPr/>
          <p:nvPr/>
        </p:nvSpPr>
        <p:spPr>
          <a:xfrm>
            <a:off x="5319117" y="3528075"/>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B</a:t>
            </a:r>
            <a:endParaRPr sz="2200">
              <a:latin typeface="Consolas"/>
              <a:ea typeface="Consolas"/>
              <a:cs typeface="Consolas"/>
              <a:sym typeface="Consolas"/>
            </a:endParaRPr>
          </a:p>
        </p:txBody>
      </p:sp>
      <p:sp>
        <p:nvSpPr>
          <p:cNvPr id="143" name="Google Shape;143;p18"/>
          <p:cNvSpPr/>
          <p:nvPr/>
        </p:nvSpPr>
        <p:spPr>
          <a:xfrm>
            <a:off x="6642775" y="2880300"/>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D</a:t>
            </a:r>
            <a:endParaRPr sz="2200">
              <a:latin typeface="Consolas"/>
              <a:ea typeface="Consolas"/>
              <a:cs typeface="Consolas"/>
              <a:sym typeface="Consolas"/>
            </a:endParaRPr>
          </a:p>
        </p:txBody>
      </p:sp>
      <p:sp>
        <p:nvSpPr>
          <p:cNvPr id="144" name="Google Shape;144;p18"/>
          <p:cNvSpPr/>
          <p:nvPr/>
        </p:nvSpPr>
        <p:spPr>
          <a:xfrm>
            <a:off x="7248292" y="4175700"/>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E</a:t>
            </a:r>
            <a:endParaRPr sz="2200">
              <a:latin typeface="Consolas"/>
              <a:ea typeface="Consolas"/>
              <a:cs typeface="Consolas"/>
              <a:sym typeface="Consolas"/>
            </a:endParaRPr>
          </a:p>
        </p:txBody>
      </p:sp>
      <p:sp>
        <p:nvSpPr>
          <p:cNvPr id="145" name="Google Shape;145;p18"/>
          <p:cNvSpPr/>
          <p:nvPr/>
        </p:nvSpPr>
        <p:spPr>
          <a:xfrm>
            <a:off x="7914633" y="3566100"/>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F</a:t>
            </a:r>
            <a:endParaRPr sz="2200">
              <a:latin typeface="Consolas"/>
              <a:ea typeface="Consolas"/>
              <a:cs typeface="Consolas"/>
              <a:sym typeface="Consolas"/>
            </a:endParaRPr>
          </a:p>
        </p:txBody>
      </p:sp>
      <p:sp>
        <p:nvSpPr>
          <p:cNvPr id="146" name="Google Shape;146;p18"/>
          <p:cNvSpPr/>
          <p:nvPr/>
        </p:nvSpPr>
        <p:spPr>
          <a:xfrm>
            <a:off x="8580975" y="4175700"/>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G</a:t>
            </a:r>
            <a:endParaRPr sz="2200">
              <a:latin typeface="Consolas"/>
              <a:ea typeface="Consolas"/>
              <a:cs typeface="Consolas"/>
              <a:sym typeface="Consolas"/>
            </a:endParaRPr>
          </a:p>
        </p:txBody>
      </p:sp>
      <p:cxnSp>
        <p:nvCxnSpPr>
          <p:cNvPr id="147" name="Google Shape;147;p18"/>
          <p:cNvCxnSpPr>
            <a:stCxn id="141" idx="7"/>
            <a:endCxn id="142" idx="3"/>
          </p:cNvCxnSpPr>
          <p:nvPr/>
        </p:nvCxnSpPr>
        <p:spPr>
          <a:xfrm flipH="1" rot="10800000">
            <a:off x="5075540" y="3950710"/>
            <a:ext cx="316200" cy="335700"/>
          </a:xfrm>
          <a:prstGeom prst="straightConnector1">
            <a:avLst/>
          </a:prstGeom>
          <a:noFill/>
          <a:ln cap="flat" cmpd="sng" w="19050">
            <a:solidFill>
              <a:srgbClr val="666666"/>
            </a:solidFill>
            <a:prstDash val="solid"/>
            <a:round/>
            <a:headEnd len="med" w="med" type="triangle"/>
            <a:tailEnd len="med" w="med" type="none"/>
          </a:ln>
        </p:spPr>
      </p:cxnSp>
      <p:cxnSp>
        <p:nvCxnSpPr>
          <p:cNvPr id="148" name="Google Shape;148;p18"/>
          <p:cNvCxnSpPr>
            <a:stCxn id="142" idx="5"/>
          </p:cNvCxnSpPr>
          <p:nvPr/>
        </p:nvCxnSpPr>
        <p:spPr>
          <a:xfrm>
            <a:off x="5741882" y="3950840"/>
            <a:ext cx="316200" cy="335700"/>
          </a:xfrm>
          <a:prstGeom prst="straightConnector1">
            <a:avLst/>
          </a:prstGeom>
          <a:noFill/>
          <a:ln cap="flat" cmpd="sng" w="19050">
            <a:solidFill>
              <a:srgbClr val="666666"/>
            </a:solidFill>
            <a:prstDash val="solid"/>
            <a:round/>
            <a:headEnd len="med" w="med" type="none"/>
            <a:tailEnd len="med" w="med" type="triangle"/>
          </a:ln>
        </p:spPr>
      </p:cxnSp>
      <p:cxnSp>
        <p:nvCxnSpPr>
          <p:cNvPr id="149" name="Google Shape;149;p18"/>
          <p:cNvCxnSpPr>
            <a:stCxn id="144" idx="7"/>
            <a:endCxn id="145" idx="3"/>
          </p:cNvCxnSpPr>
          <p:nvPr/>
        </p:nvCxnSpPr>
        <p:spPr>
          <a:xfrm flipH="1" rot="10800000">
            <a:off x="7671057" y="3988735"/>
            <a:ext cx="316200" cy="259500"/>
          </a:xfrm>
          <a:prstGeom prst="straightConnector1">
            <a:avLst/>
          </a:prstGeom>
          <a:noFill/>
          <a:ln cap="flat" cmpd="sng" w="19050">
            <a:solidFill>
              <a:srgbClr val="666666"/>
            </a:solidFill>
            <a:prstDash val="solid"/>
            <a:round/>
            <a:headEnd len="med" w="med" type="triangle"/>
            <a:tailEnd len="med" w="med" type="none"/>
          </a:ln>
        </p:spPr>
      </p:cxnSp>
      <p:cxnSp>
        <p:nvCxnSpPr>
          <p:cNvPr id="150" name="Google Shape;150;p18"/>
          <p:cNvCxnSpPr>
            <a:stCxn id="145" idx="5"/>
            <a:endCxn id="146" idx="1"/>
          </p:cNvCxnSpPr>
          <p:nvPr/>
        </p:nvCxnSpPr>
        <p:spPr>
          <a:xfrm>
            <a:off x="8337398" y="3988865"/>
            <a:ext cx="316200" cy="259500"/>
          </a:xfrm>
          <a:prstGeom prst="straightConnector1">
            <a:avLst/>
          </a:prstGeom>
          <a:noFill/>
          <a:ln cap="flat" cmpd="sng" w="19050">
            <a:solidFill>
              <a:srgbClr val="666666"/>
            </a:solidFill>
            <a:prstDash val="solid"/>
            <a:round/>
            <a:headEnd len="med" w="med" type="none"/>
            <a:tailEnd len="med" w="med" type="triangle"/>
          </a:ln>
        </p:spPr>
      </p:cxnSp>
      <p:cxnSp>
        <p:nvCxnSpPr>
          <p:cNvPr id="151" name="Google Shape;151;p18"/>
          <p:cNvCxnSpPr>
            <a:stCxn id="143" idx="3"/>
            <a:endCxn id="142" idx="7"/>
          </p:cNvCxnSpPr>
          <p:nvPr/>
        </p:nvCxnSpPr>
        <p:spPr>
          <a:xfrm flipH="1">
            <a:off x="5741810" y="3303065"/>
            <a:ext cx="973500" cy="297600"/>
          </a:xfrm>
          <a:prstGeom prst="straightConnector1">
            <a:avLst/>
          </a:prstGeom>
          <a:noFill/>
          <a:ln cap="flat" cmpd="sng" w="19050">
            <a:solidFill>
              <a:srgbClr val="666666"/>
            </a:solidFill>
            <a:prstDash val="solid"/>
            <a:round/>
            <a:headEnd len="med" w="med" type="none"/>
            <a:tailEnd len="med" w="med" type="triangle"/>
          </a:ln>
        </p:spPr>
      </p:cxnSp>
      <p:cxnSp>
        <p:nvCxnSpPr>
          <p:cNvPr id="152" name="Google Shape;152;p18"/>
          <p:cNvCxnSpPr>
            <a:stCxn id="143" idx="5"/>
            <a:endCxn id="145" idx="1"/>
          </p:cNvCxnSpPr>
          <p:nvPr/>
        </p:nvCxnSpPr>
        <p:spPr>
          <a:xfrm>
            <a:off x="7065540" y="3303065"/>
            <a:ext cx="921600" cy="335700"/>
          </a:xfrm>
          <a:prstGeom prst="straightConnector1">
            <a:avLst/>
          </a:prstGeom>
          <a:noFill/>
          <a:ln cap="flat" cmpd="sng" w="19050">
            <a:solidFill>
              <a:srgbClr val="666666"/>
            </a:solidFill>
            <a:prstDash val="solid"/>
            <a:round/>
            <a:headEnd len="med" w="med" type="none"/>
            <a:tailEnd len="med" w="med" type="triangle"/>
          </a:ln>
        </p:spPr>
      </p:cxnSp>
      <p:sp>
        <p:nvSpPr>
          <p:cNvPr id="153" name="Google Shape;153;p18"/>
          <p:cNvSpPr/>
          <p:nvPr/>
        </p:nvSpPr>
        <p:spPr>
          <a:xfrm>
            <a:off x="4353824" y="2912975"/>
            <a:ext cx="3386400" cy="1987150"/>
          </a:xfrm>
          <a:custGeom>
            <a:rect b="b" l="l" r="r" t="t"/>
            <a:pathLst>
              <a:path extrusionOk="0" h="79486" w="135456">
                <a:moveTo>
                  <a:pt x="82856" y="0"/>
                </a:moveTo>
                <a:cubicBezTo>
                  <a:pt x="82856" y="3107"/>
                  <a:pt x="83839" y="6374"/>
                  <a:pt x="82856" y="9322"/>
                </a:cubicBezTo>
                <a:cubicBezTo>
                  <a:pt x="81851" y="12337"/>
                  <a:pt x="76650" y="10696"/>
                  <a:pt x="73534" y="11319"/>
                </a:cubicBezTo>
                <a:cubicBezTo>
                  <a:pt x="63549" y="13317"/>
                  <a:pt x="53898" y="16754"/>
                  <a:pt x="44238" y="19975"/>
                </a:cubicBezTo>
                <a:cubicBezTo>
                  <a:pt x="35097" y="23024"/>
                  <a:pt x="32041" y="34904"/>
                  <a:pt x="26260" y="42613"/>
                </a:cubicBezTo>
                <a:cubicBezTo>
                  <a:pt x="17762" y="53945"/>
                  <a:pt x="-6232" y="65451"/>
                  <a:pt x="1625" y="77236"/>
                </a:cubicBezTo>
                <a:cubicBezTo>
                  <a:pt x="3629" y="80242"/>
                  <a:pt x="8665" y="79234"/>
                  <a:pt x="12278" y="79234"/>
                </a:cubicBezTo>
                <a:cubicBezTo>
                  <a:pt x="21161" y="79234"/>
                  <a:pt x="30855" y="78170"/>
                  <a:pt x="38245" y="73241"/>
                </a:cubicBezTo>
                <a:cubicBezTo>
                  <a:pt x="41517" y="71059"/>
                  <a:pt x="40620" y="65737"/>
                  <a:pt x="41574" y="61922"/>
                </a:cubicBezTo>
                <a:cubicBezTo>
                  <a:pt x="42760" y="57180"/>
                  <a:pt x="46154" y="51788"/>
                  <a:pt x="50896" y="50603"/>
                </a:cubicBezTo>
                <a:cubicBezTo>
                  <a:pt x="58118" y="48798"/>
                  <a:pt x="59078" y="63356"/>
                  <a:pt x="60883" y="70578"/>
                </a:cubicBezTo>
                <a:cubicBezTo>
                  <a:pt x="62622" y="77535"/>
                  <a:pt x="74055" y="80836"/>
                  <a:pt x="80858" y="78568"/>
                </a:cubicBezTo>
                <a:cubicBezTo>
                  <a:pt x="85533" y="77010"/>
                  <a:pt x="86979" y="70809"/>
                  <a:pt x="89514" y="66583"/>
                </a:cubicBezTo>
                <a:cubicBezTo>
                  <a:pt x="91428" y="63393"/>
                  <a:pt x="93746" y="59539"/>
                  <a:pt x="92843" y="55930"/>
                </a:cubicBezTo>
                <a:cubicBezTo>
                  <a:pt x="91738" y="51512"/>
                  <a:pt x="87987" y="46835"/>
                  <a:pt x="83521" y="45942"/>
                </a:cubicBezTo>
                <a:cubicBezTo>
                  <a:pt x="80382" y="45314"/>
                  <a:pt x="74342" y="43588"/>
                  <a:pt x="75531" y="40616"/>
                </a:cubicBezTo>
                <a:cubicBezTo>
                  <a:pt x="80068" y="29277"/>
                  <a:pt x="97941" y="28631"/>
                  <a:pt x="110154" y="28631"/>
                </a:cubicBezTo>
                <a:cubicBezTo>
                  <a:pt x="118635" y="28631"/>
                  <a:pt x="129459" y="25297"/>
                  <a:pt x="135456" y="31294"/>
                </a:cubicBezTo>
              </a:path>
            </a:pathLst>
          </a:custGeom>
          <a:noFill/>
          <a:ln cap="flat" cmpd="sng" w="19050">
            <a:solidFill>
              <a:srgbClr val="FF0000"/>
            </a:solidFill>
            <a:prstDash val="solid"/>
            <a:round/>
            <a:headEnd len="med" w="med" type="none"/>
            <a:tailEnd len="med" w="med" type="none"/>
          </a:ln>
        </p:spPr>
      </p:sp>
      <p:sp>
        <p:nvSpPr>
          <p:cNvPr id="154" name="Google Shape;154;p18"/>
          <p:cNvSpPr txBox="1"/>
          <p:nvPr/>
        </p:nvSpPr>
        <p:spPr>
          <a:xfrm>
            <a:off x="5319125" y="1874038"/>
            <a:ext cx="35055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Hack: draw “pegs” on the </a:t>
            </a:r>
            <a:r>
              <a:rPr b="1" lang="en">
                <a:latin typeface="Open Sans"/>
                <a:ea typeface="Open Sans"/>
                <a:cs typeface="Open Sans"/>
                <a:sym typeface="Open Sans"/>
              </a:rPr>
              <a:t>bottom</a:t>
            </a:r>
            <a:r>
              <a:rPr lang="en">
                <a:latin typeface="Open Sans"/>
                <a:ea typeface="Open Sans"/>
                <a:cs typeface="Open Sans"/>
                <a:sym typeface="Open Sans"/>
              </a:rPr>
              <a:t> of each node and take a walk around the edges of the tree. The Inorder is the order in which you hit the pegs</a:t>
            </a:r>
            <a:endParaRPr>
              <a:latin typeface="Open Sans"/>
              <a:ea typeface="Open Sans"/>
              <a:cs typeface="Open Sans"/>
              <a:sym typeface="Open Sans"/>
            </a:endParaRPr>
          </a:p>
        </p:txBody>
      </p:sp>
      <p:sp>
        <p:nvSpPr>
          <p:cNvPr id="155" name="Google Shape;155;p18"/>
          <p:cNvSpPr txBox="1"/>
          <p:nvPr/>
        </p:nvSpPr>
        <p:spPr>
          <a:xfrm>
            <a:off x="1993450" y="4286550"/>
            <a:ext cx="2433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In-Order: ABCDEFG</a:t>
            </a:r>
            <a:endParaRPr>
              <a:latin typeface="Open Sans"/>
              <a:ea typeface="Open Sans"/>
              <a:cs typeface="Open Sans"/>
              <a:sym typeface="Open Sans"/>
            </a:endParaRPr>
          </a:p>
        </p:txBody>
      </p:sp>
      <p:sp>
        <p:nvSpPr>
          <p:cNvPr id="156" name="Google Shape;156;p18"/>
          <p:cNvSpPr/>
          <p:nvPr/>
        </p:nvSpPr>
        <p:spPr>
          <a:xfrm>
            <a:off x="5985459" y="4213875"/>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C</a:t>
            </a:r>
            <a:endParaRPr sz="2200">
              <a:latin typeface="Consolas"/>
              <a:ea typeface="Consolas"/>
              <a:cs typeface="Consolas"/>
              <a:sym typeface="Consolas"/>
            </a:endParaRPr>
          </a:p>
        </p:txBody>
      </p:sp>
      <p:cxnSp>
        <p:nvCxnSpPr>
          <p:cNvPr id="157" name="Google Shape;157;p18"/>
          <p:cNvCxnSpPr>
            <a:stCxn id="143" idx="4"/>
          </p:cNvCxnSpPr>
          <p:nvPr/>
        </p:nvCxnSpPr>
        <p:spPr>
          <a:xfrm>
            <a:off x="6890425" y="3375600"/>
            <a:ext cx="17400" cy="3627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18"/>
          <p:cNvCxnSpPr>
            <a:stCxn id="141" idx="4"/>
          </p:cNvCxnSpPr>
          <p:nvPr/>
        </p:nvCxnSpPr>
        <p:spPr>
          <a:xfrm>
            <a:off x="4900425" y="4709175"/>
            <a:ext cx="9900" cy="4107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18"/>
          <p:cNvCxnSpPr>
            <a:stCxn id="142" idx="4"/>
          </p:cNvCxnSpPr>
          <p:nvPr/>
        </p:nvCxnSpPr>
        <p:spPr>
          <a:xfrm>
            <a:off x="5566767" y="4023375"/>
            <a:ext cx="26100" cy="3807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18"/>
          <p:cNvCxnSpPr>
            <a:stCxn id="156" idx="4"/>
          </p:cNvCxnSpPr>
          <p:nvPr/>
        </p:nvCxnSpPr>
        <p:spPr>
          <a:xfrm>
            <a:off x="6233109" y="4709175"/>
            <a:ext cx="9000" cy="3939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18"/>
          <p:cNvCxnSpPr>
            <a:stCxn id="144" idx="4"/>
          </p:cNvCxnSpPr>
          <p:nvPr/>
        </p:nvCxnSpPr>
        <p:spPr>
          <a:xfrm>
            <a:off x="7495942" y="4671000"/>
            <a:ext cx="11100" cy="3156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18"/>
          <p:cNvCxnSpPr>
            <a:stCxn id="145" idx="4"/>
          </p:cNvCxnSpPr>
          <p:nvPr/>
        </p:nvCxnSpPr>
        <p:spPr>
          <a:xfrm>
            <a:off x="8162283" y="4061400"/>
            <a:ext cx="10800" cy="4092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18"/>
          <p:cNvCxnSpPr>
            <a:stCxn id="146" idx="4"/>
          </p:cNvCxnSpPr>
          <p:nvPr/>
        </p:nvCxnSpPr>
        <p:spPr>
          <a:xfrm>
            <a:off x="8828625" y="4671000"/>
            <a:ext cx="10200" cy="382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7" name="Shape 2337"/>
        <p:cNvGrpSpPr/>
        <p:nvPr/>
      </p:nvGrpSpPr>
      <p:grpSpPr>
        <a:xfrm>
          <a:off x="0" y="0"/>
          <a:ext cx="0" cy="0"/>
          <a:chOff x="0" y="0"/>
          <a:chExt cx="0" cy="0"/>
        </a:xfrm>
      </p:grpSpPr>
      <p:sp>
        <p:nvSpPr>
          <p:cNvPr id="2338" name="Google Shape;2338;p72"/>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2339" name="Google Shape;2339;p72"/>
          <p:cNvSpPr txBox="1"/>
          <p:nvPr>
            <p:ph idx="1" type="body"/>
          </p:nvPr>
        </p:nvSpPr>
        <p:spPr>
          <a:xfrm>
            <a:off x="173650" y="3794675"/>
            <a:ext cx="87876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It’s null, go back to (2, 2).</a:t>
            </a:r>
            <a:endParaRPr sz="1400">
              <a:solidFill>
                <a:srgbClr val="000000"/>
              </a:solidFill>
            </a:endParaRPr>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grpSp>
        <p:nvGrpSpPr>
          <p:cNvPr id="2340" name="Google Shape;2340;p72"/>
          <p:cNvGrpSpPr/>
          <p:nvPr/>
        </p:nvGrpSpPr>
        <p:grpSpPr>
          <a:xfrm>
            <a:off x="4259704" y="906952"/>
            <a:ext cx="4758357" cy="2874024"/>
            <a:chOff x="3451451" y="920688"/>
            <a:chExt cx="5227815" cy="3192651"/>
          </a:xfrm>
        </p:grpSpPr>
        <p:grpSp>
          <p:nvGrpSpPr>
            <p:cNvPr id="2341" name="Google Shape;2341;p72"/>
            <p:cNvGrpSpPr/>
            <p:nvPr/>
          </p:nvGrpSpPr>
          <p:grpSpPr>
            <a:xfrm>
              <a:off x="3451451" y="920688"/>
              <a:ext cx="5227815" cy="2472900"/>
              <a:chOff x="3451451" y="920688"/>
              <a:chExt cx="5227815" cy="2472900"/>
            </a:xfrm>
          </p:grpSpPr>
          <p:grpSp>
            <p:nvGrpSpPr>
              <p:cNvPr id="2342" name="Google Shape;2342;p72"/>
              <p:cNvGrpSpPr/>
              <p:nvPr/>
            </p:nvGrpSpPr>
            <p:grpSpPr>
              <a:xfrm>
                <a:off x="4028900" y="920687"/>
                <a:ext cx="4113964" cy="1652526"/>
                <a:chOff x="4028900" y="920688"/>
                <a:chExt cx="4113964" cy="1652526"/>
              </a:xfrm>
            </p:grpSpPr>
            <p:grpSp>
              <p:nvGrpSpPr>
                <p:cNvPr id="2343" name="Google Shape;2343;p72"/>
                <p:cNvGrpSpPr/>
                <p:nvPr/>
              </p:nvGrpSpPr>
              <p:grpSpPr>
                <a:xfrm>
                  <a:off x="4729163" y="920688"/>
                  <a:ext cx="2956690" cy="914363"/>
                  <a:chOff x="4729163" y="920688"/>
                  <a:chExt cx="2956690" cy="914363"/>
                </a:xfrm>
              </p:grpSpPr>
              <p:cxnSp>
                <p:nvCxnSpPr>
                  <p:cNvPr id="2344" name="Google Shape;2344;p72"/>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345" name="Google Shape;2345;p72"/>
                  <p:cNvCxnSpPr>
                    <a:stCxn id="2346"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2347" name="Google Shape;2347;p72"/>
                  <p:cNvCxnSpPr>
                    <a:stCxn id="2346"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2348" name="Google Shape;2348;p72"/>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349" name="Google Shape;2349;p72"/>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346" name="Google Shape;2346;p72"/>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2350" name="Google Shape;2350;p72"/>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351" name="Google Shape;2351;p72"/>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352" name="Google Shape;2352;p72"/>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353" name="Google Shape;2353;p72"/>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354" name="Google Shape;2354;p72"/>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355" name="Google Shape;2355;p72"/>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2356" name="Google Shape;2356;p72"/>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357" name="Google Shape;2357;p72"/>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358" name="Google Shape;2358;p72"/>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359" name="Google Shape;2359;p72"/>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360" name="Google Shape;2360;p72"/>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361" name="Google Shape;2361;p72"/>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2362" name="Google Shape;2362;p72"/>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363" name="Google Shape;2363;p72"/>
              <p:cNvCxnSpPr/>
              <p:nvPr/>
            </p:nvCxnSpPr>
            <p:spPr>
              <a:xfrm flipH="1">
                <a:off x="3547571" y="3041413"/>
                <a:ext cx="518700" cy="301200"/>
              </a:xfrm>
              <a:prstGeom prst="straightConnector1">
                <a:avLst/>
              </a:prstGeom>
              <a:noFill/>
              <a:ln cap="flat" cmpd="sng" w="76200">
                <a:solidFill>
                  <a:schemeClr val="accent6"/>
                </a:solidFill>
                <a:prstDash val="solid"/>
                <a:round/>
                <a:headEnd len="med" w="med" type="none"/>
                <a:tailEnd len="med" w="med" type="none"/>
              </a:ln>
            </p:spPr>
          </p:cxnSp>
          <p:cxnSp>
            <p:nvCxnSpPr>
              <p:cNvPr id="2364" name="Google Shape;2364;p72"/>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365" name="Google Shape;2365;p72"/>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366" name="Google Shape;2366;p72"/>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367" name="Google Shape;2367;p72"/>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2368" name="Google Shape;2368;p72"/>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369" name="Google Shape;2369;p72"/>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370" name="Google Shape;2370;p72"/>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371" name="Google Shape;2371;p72"/>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372" name="Google Shape;2372;p72"/>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373" name="Google Shape;2373;p72"/>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2374" name="Google Shape;2374;p72"/>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375" name="Google Shape;2375;p72"/>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376" name="Google Shape;2376;p72"/>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377" name="Google Shape;2377;p72"/>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378" name="Google Shape;2378;p72"/>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379" name="Google Shape;2379;p72"/>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2380" name="Google Shape;2380;p72"/>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381" name="Google Shape;2381;p72"/>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382" name="Google Shape;2382;p72"/>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383" name="Google Shape;2383;p72"/>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384" name="Google Shape;2384;p72"/>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385" name="Google Shape;2385;p72"/>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2386" name="Google Shape;2386;p72"/>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387" name="Google Shape;2387;p72"/>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388" name="Google Shape;2388;p72"/>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389" name="Google Shape;2389;p72"/>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390" name="Google Shape;2390;p72"/>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391" name="Google Shape;2391;p72"/>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pic>
        <p:nvPicPr>
          <p:cNvPr id="2392" name="Google Shape;2392;p72"/>
          <p:cNvPicPr preferRelativeResize="0"/>
          <p:nvPr/>
        </p:nvPicPr>
        <p:blipFill>
          <a:blip r:embed="rId3">
            <a:alphaModFix/>
          </a:blip>
          <a:stretch>
            <a:fillRect/>
          </a:stretch>
        </p:blipFill>
        <p:spPr>
          <a:xfrm>
            <a:off x="5334302" y="3000894"/>
            <a:ext cx="439051" cy="435300"/>
          </a:xfrm>
          <a:prstGeom prst="rect">
            <a:avLst/>
          </a:prstGeom>
          <a:noFill/>
          <a:ln>
            <a:noFill/>
          </a:ln>
        </p:spPr>
      </p:pic>
      <p:pic>
        <p:nvPicPr>
          <p:cNvPr id="2393" name="Google Shape;2393;p72"/>
          <p:cNvPicPr preferRelativeResize="0"/>
          <p:nvPr/>
        </p:nvPicPr>
        <p:blipFill>
          <a:blip r:embed="rId3">
            <a:alphaModFix/>
          </a:blip>
          <a:stretch>
            <a:fillRect/>
          </a:stretch>
        </p:blipFill>
        <p:spPr>
          <a:xfrm>
            <a:off x="5773352" y="3000894"/>
            <a:ext cx="439051" cy="435300"/>
          </a:xfrm>
          <a:prstGeom prst="rect">
            <a:avLst/>
          </a:prstGeom>
          <a:noFill/>
          <a:ln>
            <a:noFill/>
          </a:ln>
        </p:spPr>
      </p:pic>
      <p:grpSp>
        <p:nvGrpSpPr>
          <p:cNvPr id="2394" name="Google Shape;2394;p72"/>
          <p:cNvGrpSpPr/>
          <p:nvPr/>
        </p:nvGrpSpPr>
        <p:grpSpPr>
          <a:xfrm>
            <a:off x="311663" y="987786"/>
            <a:ext cx="3562303" cy="2604403"/>
            <a:chOff x="875200" y="2962300"/>
            <a:chExt cx="1696901" cy="1696900"/>
          </a:xfrm>
        </p:grpSpPr>
        <p:pic>
          <p:nvPicPr>
            <p:cNvPr id="2395" name="Google Shape;2395;p72"/>
            <p:cNvPicPr preferRelativeResize="0"/>
            <p:nvPr/>
          </p:nvPicPr>
          <p:blipFill>
            <a:blip r:embed="rId4">
              <a:alphaModFix/>
            </a:blip>
            <a:stretch>
              <a:fillRect/>
            </a:stretch>
          </p:blipFill>
          <p:spPr>
            <a:xfrm>
              <a:off x="875200" y="2962300"/>
              <a:ext cx="1696901" cy="1696900"/>
            </a:xfrm>
            <a:prstGeom prst="rect">
              <a:avLst/>
            </a:prstGeom>
            <a:noFill/>
            <a:ln>
              <a:noFill/>
            </a:ln>
          </p:spPr>
        </p:pic>
        <p:sp>
          <p:nvSpPr>
            <p:cNvPr id="2396" name="Google Shape;2396;p72"/>
            <p:cNvSpPr/>
            <p:nvPr/>
          </p:nvSpPr>
          <p:spPr>
            <a:xfrm>
              <a:off x="943400" y="3053225"/>
              <a:ext cx="786900" cy="1530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72"/>
            <p:cNvSpPr/>
            <p:nvPr/>
          </p:nvSpPr>
          <p:spPr>
            <a:xfrm>
              <a:off x="972550" y="3810175"/>
              <a:ext cx="757800" cy="7731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72"/>
            <p:cNvSpPr/>
            <p:nvPr/>
          </p:nvSpPr>
          <p:spPr>
            <a:xfrm>
              <a:off x="949050" y="3819075"/>
              <a:ext cx="318600" cy="7722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9" name="Google Shape;2399;p72"/>
          <p:cNvSpPr/>
          <p:nvPr/>
        </p:nvSpPr>
        <p:spPr>
          <a:xfrm>
            <a:off x="1401075" y="1954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0" name="Google Shape;2400;p72"/>
          <p:cNvCxnSpPr/>
          <p:nvPr/>
        </p:nvCxnSpPr>
        <p:spPr>
          <a:xfrm flipH="1" rot="10800000">
            <a:off x="1100150" y="2006600"/>
            <a:ext cx="343200" cy="9300"/>
          </a:xfrm>
          <a:prstGeom prst="straightConnector1">
            <a:avLst/>
          </a:prstGeom>
          <a:noFill/>
          <a:ln cap="flat" cmpd="sng" w="38100">
            <a:solidFill>
              <a:schemeClr val="accent4"/>
            </a:solidFill>
            <a:prstDash val="solid"/>
            <a:round/>
            <a:headEnd len="med" w="med" type="none"/>
            <a:tailEnd len="med" w="med" type="none"/>
          </a:ln>
        </p:spPr>
      </p:cxnSp>
      <p:pic>
        <p:nvPicPr>
          <p:cNvPr id="2401" name="Google Shape;2401;p72"/>
          <p:cNvPicPr preferRelativeResize="0"/>
          <p:nvPr/>
        </p:nvPicPr>
        <p:blipFill>
          <a:blip r:embed="rId3">
            <a:alphaModFix/>
          </a:blip>
          <a:stretch>
            <a:fillRect/>
          </a:stretch>
        </p:blipFill>
        <p:spPr>
          <a:xfrm>
            <a:off x="4798327" y="3000894"/>
            <a:ext cx="439051" cy="435300"/>
          </a:xfrm>
          <a:prstGeom prst="rect">
            <a:avLst/>
          </a:prstGeom>
          <a:noFill/>
          <a:ln>
            <a:noFill/>
          </a:ln>
        </p:spPr>
      </p:pic>
      <p:pic>
        <p:nvPicPr>
          <p:cNvPr id="2402" name="Google Shape;2402;p72"/>
          <p:cNvPicPr preferRelativeResize="0"/>
          <p:nvPr/>
        </p:nvPicPr>
        <p:blipFill>
          <a:blip r:embed="rId3">
            <a:alphaModFix/>
          </a:blip>
          <a:stretch>
            <a:fillRect/>
          </a:stretch>
        </p:blipFill>
        <p:spPr>
          <a:xfrm>
            <a:off x="4116627" y="3078069"/>
            <a:ext cx="439051" cy="435300"/>
          </a:xfrm>
          <a:prstGeom prst="rect">
            <a:avLst/>
          </a:prstGeom>
          <a:noFill/>
          <a:ln>
            <a:noFill/>
          </a:ln>
        </p:spPr>
      </p:pic>
      <p:pic>
        <p:nvPicPr>
          <p:cNvPr id="2403" name="Google Shape;2403;p72"/>
          <p:cNvPicPr preferRelativeResize="0"/>
          <p:nvPr/>
        </p:nvPicPr>
        <p:blipFill>
          <a:blip r:embed="rId3">
            <a:alphaModFix/>
          </a:blip>
          <a:stretch>
            <a:fillRect/>
          </a:stretch>
        </p:blipFill>
        <p:spPr>
          <a:xfrm>
            <a:off x="6081052" y="2072332"/>
            <a:ext cx="439051" cy="435300"/>
          </a:xfrm>
          <a:prstGeom prst="rect">
            <a:avLst/>
          </a:prstGeom>
          <a:noFill/>
          <a:ln>
            <a:noFill/>
          </a:ln>
        </p:spPr>
      </p:pic>
      <p:pic>
        <p:nvPicPr>
          <p:cNvPr id="2404" name="Google Shape;2404;p72"/>
          <p:cNvPicPr preferRelativeResize="0"/>
          <p:nvPr/>
        </p:nvPicPr>
        <p:blipFill>
          <a:blip r:embed="rId3">
            <a:alphaModFix/>
          </a:blip>
          <a:stretch>
            <a:fillRect/>
          </a:stretch>
        </p:blipFill>
        <p:spPr>
          <a:xfrm>
            <a:off x="4116627" y="2072332"/>
            <a:ext cx="439051" cy="435300"/>
          </a:xfrm>
          <a:prstGeom prst="rect">
            <a:avLst/>
          </a:prstGeom>
          <a:noFill/>
          <a:ln>
            <a:noFill/>
          </a:ln>
        </p:spPr>
      </p:pic>
      <p:grpSp>
        <p:nvGrpSpPr>
          <p:cNvPr id="2405" name="Google Shape;2405;p72"/>
          <p:cNvGrpSpPr/>
          <p:nvPr/>
        </p:nvGrpSpPr>
        <p:grpSpPr>
          <a:xfrm>
            <a:off x="4259704" y="906952"/>
            <a:ext cx="4758357" cy="2874024"/>
            <a:chOff x="3451451" y="920688"/>
            <a:chExt cx="5227815" cy="3192651"/>
          </a:xfrm>
        </p:grpSpPr>
        <p:grpSp>
          <p:nvGrpSpPr>
            <p:cNvPr id="2406" name="Google Shape;2406;p72"/>
            <p:cNvGrpSpPr/>
            <p:nvPr/>
          </p:nvGrpSpPr>
          <p:grpSpPr>
            <a:xfrm>
              <a:off x="3451451" y="920688"/>
              <a:ext cx="5227815" cy="2472900"/>
              <a:chOff x="3451451" y="920688"/>
              <a:chExt cx="5227815" cy="2472900"/>
            </a:xfrm>
          </p:grpSpPr>
          <p:grpSp>
            <p:nvGrpSpPr>
              <p:cNvPr id="2407" name="Google Shape;2407;p72"/>
              <p:cNvGrpSpPr/>
              <p:nvPr/>
            </p:nvGrpSpPr>
            <p:grpSpPr>
              <a:xfrm>
                <a:off x="4028900" y="920687"/>
                <a:ext cx="4113964" cy="1652526"/>
                <a:chOff x="4028900" y="920688"/>
                <a:chExt cx="4113964" cy="1652526"/>
              </a:xfrm>
            </p:grpSpPr>
            <p:grpSp>
              <p:nvGrpSpPr>
                <p:cNvPr id="2408" name="Google Shape;2408;p72"/>
                <p:cNvGrpSpPr/>
                <p:nvPr/>
              </p:nvGrpSpPr>
              <p:grpSpPr>
                <a:xfrm>
                  <a:off x="4729163" y="920688"/>
                  <a:ext cx="2956690" cy="914363"/>
                  <a:chOff x="4729163" y="920688"/>
                  <a:chExt cx="2956690" cy="914363"/>
                </a:xfrm>
              </p:grpSpPr>
              <p:cxnSp>
                <p:nvCxnSpPr>
                  <p:cNvPr id="2409" name="Google Shape;2409;p72"/>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410" name="Google Shape;2410;p72"/>
                  <p:cNvCxnSpPr>
                    <a:stCxn id="2411"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2412" name="Google Shape;2412;p72"/>
                  <p:cNvCxnSpPr>
                    <a:stCxn id="2411"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2413" name="Google Shape;2413;p72"/>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414" name="Google Shape;2414;p72"/>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411" name="Google Shape;2411;p72"/>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2415" name="Google Shape;2415;p72"/>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416" name="Google Shape;2416;p72"/>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417" name="Google Shape;2417;p72"/>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418" name="Google Shape;2418;p72"/>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419" name="Google Shape;2419;p72"/>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420" name="Google Shape;2420;p72"/>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2421" name="Google Shape;2421;p72"/>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422" name="Google Shape;2422;p72"/>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423" name="Google Shape;2423;p72"/>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424" name="Google Shape;2424;p72"/>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425" name="Google Shape;2425;p72"/>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426" name="Google Shape;2426;p72"/>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2427" name="Google Shape;2427;p72"/>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428" name="Google Shape;2428;p72"/>
              <p:cNvCxnSpPr/>
              <p:nvPr/>
            </p:nvCxnSpPr>
            <p:spPr>
              <a:xfrm flipH="1">
                <a:off x="3547571" y="3041413"/>
                <a:ext cx="518700" cy="301200"/>
              </a:xfrm>
              <a:prstGeom prst="straightConnector1">
                <a:avLst/>
              </a:prstGeom>
              <a:noFill/>
              <a:ln cap="flat" cmpd="sng" w="76200">
                <a:solidFill>
                  <a:srgbClr val="FF9900"/>
                </a:solidFill>
                <a:prstDash val="solid"/>
                <a:round/>
                <a:headEnd len="med" w="med" type="none"/>
                <a:tailEnd len="med" w="med" type="none"/>
              </a:ln>
            </p:spPr>
          </p:cxnSp>
          <p:cxnSp>
            <p:nvCxnSpPr>
              <p:cNvPr id="2429" name="Google Shape;2429;p72"/>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430" name="Google Shape;2430;p72"/>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431" name="Google Shape;2431;p72"/>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432" name="Google Shape;2432;p72"/>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2433" name="Google Shape;2433;p72"/>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434" name="Google Shape;2434;p72"/>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435" name="Google Shape;2435;p72"/>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436" name="Google Shape;2436;p72"/>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437" name="Google Shape;2437;p72"/>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438" name="Google Shape;2438;p72"/>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2439" name="Google Shape;2439;p72"/>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440" name="Google Shape;2440;p72"/>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441" name="Google Shape;2441;p72"/>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442" name="Google Shape;2442;p72"/>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443" name="Google Shape;2443;p72"/>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444" name="Google Shape;2444;p72"/>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2445" name="Google Shape;2445;p72"/>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446" name="Google Shape;2446;p72"/>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447" name="Google Shape;2447;p72"/>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448" name="Google Shape;2448;p72"/>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449" name="Google Shape;2449;p72"/>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450" name="Google Shape;2450;p72"/>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2451" name="Google Shape;2451;p72"/>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452" name="Google Shape;2452;p72"/>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453" name="Google Shape;2453;p72"/>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454" name="Google Shape;2454;p72"/>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455" name="Google Shape;2455;p72"/>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456" name="Google Shape;2456;p72"/>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cxnSp>
        <p:nvCxnSpPr>
          <p:cNvPr id="2457" name="Google Shape;2457;p72"/>
          <p:cNvCxnSpPr/>
          <p:nvPr/>
        </p:nvCxnSpPr>
        <p:spPr>
          <a:xfrm>
            <a:off x="4819313" y="2816029"/>
            <a:ext cx="455100" cy="254400"/>
          </a:xfrm>
          <a:prstGeom prst="straightConnector1">
            <a:avLst/>
          </a:prstGeom>
          <a:noFill/>
          <a:ln cap="flat" cmpd="sng" w="76200">
            <a:solidFill>
              <a:srgbClr val="00FF00"/>
            </a:solidFill>
            <a:prstDash val="solid"/>
            <a:round/>
            <a:headEnd len="med" w="med" type="none"/>
            <a:tailEnd len="med" w="med" type="none"/>
          </a:ln>
        </p:spPr>
      </p:cxnSp>
      <p:cxnSp>
        <p:nvCxnSpPr>
          <p:cNvPr id="2458" name="Google Shape;2458;p72"/>
          <p:cNvCxnSpPr/>
          <p:nvPr/>
        </p:nvCxnSpPr>
        <p:spPr>
          <a:xfrm>
            <a:off x="5770130" y="2816254"/>
            <a:ext cx="455100" cy="254400"/>
          </a:xfrm>
          <a:prstGeom prst="straightConnector1">
            <a:avLst/>
          </a:prstGeom>
          <a:noFill/>
          <a:ln cap="flat" cmpd="sng" w="76200">
            <a:solidFill>
              <a:srgbClr val="FF9900"/>
            </a:solidFill>
            <a:prstDash val="solid"/>
            <a:round/>
            <a:headEnd len="med" w="med" type="none"/>
            <a:tailEnd len="med" w="med" type="none"/>
          </a:ln>
        </p:spPr>
      </p:cxnSp>
      <p:cxnSp>
        <p:nvCxnSpPr>
          <p:cNvPr id="2459" name="Google Shape;2459;p72"/>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2460" name="Google Shape;2460;p72"/>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2461" name="Google Shape;2461;p72"/>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2462" name="Google Shape;2462;p72"/>
          <p:cNvCxnSpPr/>
          <p:nvPr/>
        </p:nvCxnSpPr>
        <p:spPr>
          <a:xfrm flipH="1">
            <a:off x="4826070" y="2124567"/>
            <a:ext cx="472200" cy="271200"/>
          </a:xfrm>
          <a:prstGeom prst="straightConnector1">
            <a:avLst/>
          </a:prstGeom>
          <a:noFill/>
          <a:ln cap="flat" cmpd="sng" w="38100">
            <a:solidFill>
              <a:srgbClr val="FF9900"/>
            </a:solidFill>
            <a:prstDash val="solid"/>
            <a:round/>
            <a:headEnd len="med" w="med" type="none"/>
            <a:tailEnd len="med" w="med" type="none"/>
          </a:ln>
        </p:spPr>
      </p:cxnSp>
      <p:pic>
        <p:nvPicPr>
          <p:cNvPr id="2463" name="Google Shape;2463;p72"/>
          <p:cNvPicPr preferRelativeResize="0"/>
          <p:nvPr/>
        </p:nvPicPr>
        <p:blipFill>
          <a:blip r:embed="rId4">
            <a:alphaModFix/>
          </a:blip>
          <a:stretch>
            <a:fillRect/>
          </a:stretch>
        </p:blipFill>
        <p:spPr>
          <a:xfrm>
            <a:off x="311663" y="987786"/>
            <a:ext cx="3562304" cy="2604403"/>
          </a:xfrm>
          <a:prstGeom prst="rect">
            <a:avLst/>
          </a:prstGeom>
          <a:noFill/>
          <a:ln>
            <a:noFill/>
          </a:ln>
        </p:spPr>
      </p:pic>
      <p:sp>
        <p:nvSpPr>
          <p:cNvPr id="2464" name="Google Shape;2464;p72"/>
          <p:cNvSpPr/>
          <p:nvPr/>
        </p:nvSpPr>
        <p:spPr>
          <a:xfrm>
            <a:off x="1401075" y="1954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5" name="Google Shape;2465;p72"/>
          <p:cNvCxnSpPr/>
          <p:nvPr/>
        </p:nvCxnSpPr>
        <p:spPr>
          <a:xfrm>
            <a:off x="2128086" y="1105401"/>
            <a:ext cx="0" cy="2743200"/>
          </a:xfrm>
          <a:prstGeom prst="straightConnector1">
            <a:avLst/>
          </a:prstGeom>
          <a:noFill/>
          <a:ln cap="flat" cmpd="sng" w="19050">
            <a:solidFill>
              <a:srgbClr val="FF0000"/>
            </a:solidFill>
            <a:prstDash val="solid"/>
            <a:round/>
            <a:headEnd len="med" w="med" type="none"/>
            <a:tailEnd len="med" w="med" type="none"/>
          </a:ln>
        </p:spPr>
      </p:cxnSp>
      <p:cxnSp>
        <p:nvCxnSpPr>
          <p:cNvPr id="2466" name="Google Shape;2466;p72"/>
          <p:cNvCxnSpPr/>
          <p:nvPr/>
        </p:nvCxnSpPr>
        <p:spPr>
          <a:xfrm flipH="1" rot="10800000">
            <a:off x="251581" y="2287135"/>
            <a:ext cx="1898100" cy="19800"/>
          </a:xfrm>
          <a:prstGeom prst="straightConnector1">
            <a:avLst/>
          </a:prstGeom>
          <a:noFill/>
          <a:ln cap="flat" cmpd="sng" w="28575">
            <a:solidFill>
              <a:srgbClr val="0000FF"/>
            </a:solidFill>
            <a:prstDash val="solid"/>
            <a:round/>
            <a:headEnd len="med" w="med" type="none"/>
            <a:tailEnd len="med" w="med" type="none"/>
          </a:ln>
        </p:spPr>
      </p:cxnSp>
      <p:cxnSp>
        <p:nvCxnSpPr>
          <p:cNvPr id="2467" name="Google Shape;2467;p72"/>
          <p:cNvCxnSpPr/>
          <p:nvPr/>
        </p:nvCxnSpPr>
        <p:spPr>
          <a:xfrm flipH="1" rot="-106563">
            <a:off x="1760031" y="1060170"/>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2468" name="Google Shape;2468;p72"/>
          <p:cNvCxnSpPr/>
          <p:nvPr/>
        </p:nvCxnSpPr>
        <p:spPr>
          <a:xfrm flipH="1" rot="-106563">
            <a:off x="1120570" y="2226785"/>
            <a:ext cx="38719" cy="1354430"/>
          </a:xfrm>
          <a:prstGeom prst="straightConnector1">
            <a:avLst/>
          </a:prstGeom>
          <a:noFill/>
          <a:ln cap="flat" cmpd="sng" w="19050">
            <a:solidFill>
              <a:srgbClr val="FF0000"/>
            </a:solidFill>
            <a:prstDash val="solid"/>
            <a:round/>
            <a:headEnd len="med" w="med" type="none"/>
            <a:tailEnd len="med" w="med" type="none"/>
          </a:ln>
        </p:spPr>
      </p:cxnSp>
      <p:cxnSp>
        <p:nvCxnSpPr>
          <p:cNvPr id="2469" name="Google Shape;2469;p72"/>
          <p:cNvCxnSpPr/>
          <p:nvPr/>
        </p:nvCxnSpPr>
        <p:spPr>
          <a:xfrm flipH="1" rot="-106563">
            <a:off x="1113050" y="990785"/>
            <a:ext cx="38719" cy="1354430"/>
          </a:xfrm>
          <a:prstGeom prst="straightConnector1">
            <a:avLst/>
          </a:prstGeom>
          <a:noFill/>
          <a:ln cap="flat" cmpd="sng" w="19050">
            <a:solidFill>
              <a:srgbClr val="FF0000"/>
            </a:solidFill>
            <a:prstDash val="dot"/>
            <a:round/>
            <a:headEnd len="med" w="med" type="none"/>
            <a:tailEnd len="med" w="med" type="none"/>
          </a:ln>
        </p:spPr>
      </p:cxnSp>
      <p:sp>
        <p:nvSpPr>
          <p:cNvPr id="2470" name="Google Shape;2470;p72"/>
          <p:cNvSpPr/>
          <p:nvPr/>
        </p:nvSpPr>
        <p:spPr>
          <a:xfrm>
            <a:off x="533400" y="25146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72"/>
          <p:cNvSpPr/>
          <p:nvPr/>
        </p:nvSpPr>
        <p:spPr>
          <a:xfrm>
            <a:off x="762000" y="26670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72"/>
          <p:cNvSpPr/>
          <p:nvPr/>
        </p:nvSpPr>
        <p:spPr>
          <a:xfrm>
            <a:off x="838200" y="24384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72"/>
          <p:cNvSpPr/>
          <p:nvPr/>
        </p:nvSpPr>
        <p:spPr>
          <a:xfrm>
            <a:off x="762000" y="30480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72"/>
          <p:cNvSpPr/>
          <p:nvPr/>
        </p:nvSpPr>
        <p:spPr>
          <a:xfrm>
            <a:off x="304800" y="3124200"/>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72"/>
          <p:cNvSpPr/>
          <p:nvPr/>
        </p:nvSpPr>
        <p:spPr>
          <a:xfrm>
            <a:off x="1005639" y="2339641"/>
            <a:ext cx="762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6" name="Google Shape;2476;p72"/>
          <p:cNvCxnSpPr>
            <a:stCxn id="2464" idx="2"/>
          </p:cNvCxnSpPr>
          <p:nvPr/>
        </p:nvCxnSpPr>
        <p:spPr>
          <a:xfrm rot="10800000">
            <a:off x="1143042" y="2057450"/>
            <a:ext cx="277800" cy="10200"/>
          </a:xfrm>
          <a:prstGeom prst="straightConnector1">
            <a:avLst/>
          </a:prstGeom>
          <a:noFill/>
          <a:ln cap="flat" cmpd="sng" w="28575">
            <a:solidFill>
              <a:srgbClr val="FF9900"/>
            </a:solidFill>
            <a:prstDash val="dash"/>
            <a:round/>
            <a:headEnd len="med" w="med" type="none"/>
            <a:tailEnd len="med" w="med" type="none"/>
          </a:ln>
        </p:spPr>
      </p:cxnSp>
      <p:sp>
        <p:nvSpPr>
          <p:cNvPr id="2477" name="Google Shape;2477;p72"/>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1" name="Shape 2481"/>
        <p:cNvGrpSpPr/>
        <p:nvPr/>
      </p:nvGrpSpPr>
      <p:grpSpPr>
        <a:xfrm>
          <a:off x="0" y="0"/>
          <a:ext cx="0" cy="0"/>
          <a:chOff x="0" y="0"/>
          <a:chExt cx="0" cy="0"/>
        </a:xfrm>
      </p:grpSpPr>
      <p:sp>
        <p:nvSpPr>
          <p:cNvPr id="2482" name="Google Shape;2482;p73"/>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2483" name="Google Shape;2483;p73"/>
          <p:cNvSpPr txBox="1"/>
          <p:nvPr>
            <p:ph idx="1" type="body"/>
          </p:nvPr>
        </p:nvSpPr>
        <p:spPr>
          <a:xfrm>
            <a:off x="135975" y="1904650"/>
            <a:ext cx="37380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Now we’ve traversed everything on the left side of the root. Let’s </a:t>
            </a:r>
            <a:r>
              <a:rPr b="1" lang="en"/>
              <a:t>decide </a:t>
            </a:r>
            <a:r>
              <a:rPr lang="en"/>
              <a:t>if we should explore the right side.</a:t>
            </a:r>
            <a:endParaRPr sz="1400"/>
          </a:p>
          <a:p>
            <a:pPr indent="0" lvl="0" marL="0" rtl="0" algn="l">
              <a:spcBef>
                <a:spcPts val="1600"/>
              </a:spcBef>
              <a:spcAft>
                <a:spcPts val="1600"/>
              </a:spcAft>
              <a:buNone/>
            </a:pPr>
            <a:r>
              <a:t/>
            </a:r>
            <a:endParaRPr sz="1400"/>
          </a:p>
        </p:txBody>
      </p:sp>
      <p:grpSp>
        <p:nvGrpSpPr>
          <p:cNvPr id="2484" name="Google Shape;2484;p73"/>
          <p:cNvGrpSpPr/>
          <p:nvPr/>
        </p:nvGrpSpPr>
        <p:grpSpPr>
          <a:xfrm>
            <a:off x="4259704" y="906952"/>
            <a:ext cx="4758357" cy="2874024"/>
            <a:chOff x="3451451" y="920688"/>
            <a:chExt cx="5227815" cy="3192651"/>
          </a:xfrm>
        </p:grpSpPr>
        <p:grpSp>
          <p:nvGrpSpPr>
            <p:cNvPr id="2485" name="Google Shape;2485;p73"/>
            <p:cNvGrpSpPr/>
            <p:nvPr/>
          </p:nvGrpSpPr>
          <p:grpSpPr>
            <a:xfrm>
              <a:off x="3451451" y="920688"/>
              <a:ext cx="5227815" cy="2472900"/>
              <a:chOff x="3451451" y="920688"/>
              <a:chExt cx="5227815" cy="2472900"/>
            </a:xfrm>
          </p:grpSpPr>
          <p:grpSp>
            <p:nvGrpSpPr>
              <p:cNvPr id="2486" name="Google Shape;2486;p73"/>
              <p:cNvGrpSpPr/>
              <p:nvPr/>
            </p:nvGrpSpPr>
            <p:grpSpPr>
              <a:xfrm>
                <a:off x="4028900" y="920687"/>
                <a:ext cx="4113964" cy="1652526"/>
                <a:chOff x="4028900" y="920688"/>
                <a:chExt cx="4113964" cy="1652526"/>
              </a:xfrm>
            </p:grpSpPr>
            <p:grpSp>
              <p:nvGrpSpPr>
                <p:cNvPr id="2487" name="Google Shape;2487;p73"/>
                <p:cNvGrpSpPr/>
                <p:nvPr/>
              </p:nvGrpSpPr>
              <p:grpSpPr>
                <a:xfrm>
                  <a:off x="4729163" y="920688"/>
                  <a:ext cx="2956690" cy="914363"/>
                  <a:chOff x="4729163" y="920688"/>
                  <a:chExt cx="2956690" cy="914363"/>
                </a:xfrm>
              </p:grpSpPr>
              <p:cxnSp>
                <p:nvCxnSpPr>
                  <p:cNvPr id="2488" name="Google Shape;2488;p73"/>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489" name="Google Shape;2489;p73"/>
                  <p:cNvCxnSpPr>
                    <a:stCxn id="2490"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2491" name="Google Shape;2491;p73"/>
                  <p:cNvCxnSpPr>
                    <a:stCxn id="2490"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2492" name="Google Shape;2492;p73"/>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493" name="Google Shape;2493;p73"/>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490" name="Google Shape;2490;p73"/>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2494" name="Google Shape;2494;p73"/>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495" name="Google Shape;2495;p73"/>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496" name="Google Shape;2496;p73"/>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497" name="Google Shape;2497;p73"/>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498" name="Google Shape;2498;p73"/>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499" name="Google Shape;2499;p73"/>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2500" name="Google Shape;2500;p73"/>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501" name="Google Shape;2501;p73"/>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502" name="Google Shape;2502;p73"/>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503" name="Google Shape;2503;p73"/>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504" name="Google Shape;2504;p73"/>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505" name="Google Shape;2505;p73"/>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2506" name="Google Shape;2506;p73"/>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507" name="Google Shape;2507;p73"/>
              <p:cNvCxnSpPr/>
              <p:nvPr/>
            </p:nvCxnSpPr>
            <p:spPr>
              <a:xfrm flipH="1">
                <a:off x="3547571" y="3041413"/>
                <a:ext cx="518700" cy="301200"/>
              </a:xfrm>
              <a:prstGeom prst="straightConnector1">
                <a:avLst/>
              </a:prstGeom>
              <a:noFill/>
              <a:ln cap="flat" cmpd="sng" w="76200">
                <a:solidFill>
                  <a:schemeClr val="accent6"/>
                </a:solidFill>
                <a:prstDash val="solid"/>
                <a:round/>
                <a:headEnd len="med" w="med" type="none"/>
                <a:tailEnd len="med" w="med" type="none"/>
              </a:ln>
            </p:spPr>
          </p:cxnSp>
          <p:cxnSp>
            <p:nvCxnSpPr>
              <p:cNvPr id="2508" name="Google Shape;2508;p73"/>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509" name="Google Shape;2509;p73"/>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510" name="Google Shape;2510;p73"/>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511" name="Google Shape;2511;p73"/>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2512" name="Google Shape;2512;p73"/>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513" name="Google Shape;2513;p73"/>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514" name="Google Shape;2514;p73"/>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515" name="Google Shape;2515;p73"/>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516" name="Google Shape;2516;p73"/>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517" name="Google Shape;2517;p73"/>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2518" name="Google Shape;2518;p73"/>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519" name="Google Shape;2519;p73"/>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520" name="Google Shape;2520;p73"/>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521" name="Google Shape;2521;p73"/>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522" name="Google Shape;2522;p73"/>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523" name="Google Shape;2523;p73"/>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2524" name="Google Shape;2524;p73"/>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525" name="Google Shape;2525;p73"/>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526" name="Google Shape;2526;p73"/>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527" name="Google Shape;2527;p73"/>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528" name="Google Shape;2528;p73"/>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529" name="Google Shape;2529;p73"/>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2530" name="Google Shape;2530;p73"/>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531" name="Google Shape;2531;p73"/>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532" name="Google Shape;2532;p73"/>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533" name="Google Shape;2533;p73"/>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534" name="Google Shape;2534;p73"/>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535" name="Google Shape;2535;p73"/>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pic>
        <p:nvPicPr>
          <p:cNvPr id="2536" name="Google Shape;2536;p73"/>
          <p:cNvPicPr preferRelativeResize="0"/>
          <p:nvPr/>
        </p:nvPicPr>
        <p:blipFill>
          <a:blip r:embed="rId3">
            <a:alphaModFix/>
          </a:blip>
          <a:stretch>
            <a:fillRect/>
          </a:stretch>
        </p:blipFill>
        <p:spPr>
          <a:xfrm>
            <a:off x="5334302" y="3000894"/>
            <a:ext cx="439051" cy="435300"/>
          </a:xfrm>
          <a:prstGeom prst="rect">
            <a:avLst/>
          </a:prstGeom>
          <a:noFill/>
          <a:ln>
            <a:noFill/>
          </a:ln>
        </p:spPr>
      </p:pic>
      <p:pic>
        <p:nvPicPr>
          <p:cNvPr id="2537" name="Google Shape;2537;p73"/>
          <p:cNvPicPr preferRelativeResize="0"/>
          <p:nvPr/>
        </p:nvPicPr>
        <p:blipFill>
          <a:blip r:embed="rId3">
            <a:alphaModFix/>
          </a:blip>
          <a:stretch>
            <a:fillRect/>
          </a:stretch>
        </p:blipFill>
        <p:spPr>
          <a:xfrm>
            <a:off x="5773352" y="3000894"/>
            <a:ext cx="439051" cy="435300"/>
          </a:xfrm>
          <a:prstGeom prst="rect">
            <a:avLst/>
          </a:prstGeom>
          <a:noFill/>
          <a:ln>
            <a:noFill/>
          </a:ln>
        </p:spPr>
      </p:pic>
      <p:pic>
        <p:nvPicPr>
          <p:cNvPr id="2538" name="Google Shape;2538;p73"/>
          <p:cNvPicPr preferRelativeResize="0"/>
          <p:nvPr/>
        </p:nvPicPr>
        <p:blipFill>
          <a:blip r:embed="rId3">
            <a:alphaModFix/>
          </a:blip>
          <a:stretch>
            <a:fillRect/>
          </a:stretch>
        </p:blipFill>
        <p:spPr>
          <a:xfrm>
            <a:off x="4798327" y="3000894"/>
            <a:ext cx="439051" cy="435300"/>
          </a:xfrm>
          <a:prstGeom prst="rect">
            <a:avLst/>
          </a:prstGeom>
          <a:noFill/>
          <a:ln>
            <a:noFill/>
          </a:ln>
        </p:spPr>
      </p:pic>
      <p:pic>
        <p:nvPicPr>
          <p:cNvPr id="2539" name="Google Shape;2539;p73"/>
          <p:cNvPicPr preferRelativeResize="0"/>
          <p:nvPr/>
        </p:nvPicPr>
        <p:blipFill>
          <a:blip r:embed="rId3">
            <a:alphaModFix/>
          </a:blip>
          <a:stretch>
            <a:fillRect/>
          </a:stretch>
        </p:blipFill>
        <p:spPr>
          <a:xfrm>
            <a:off x="4116627" y="3078069"/>
            <a:ext cx="439051" cy="435300"/>
          </a:xfrm>
          <a:prstGeom prst="rect">
            <a:avLst/>
          </a:prstGeom>
          <a:noFill/>
          <a:ln>
            <a:noFill/>
          </a:ln>
        </p:spPr>
      </p:pic>
      <p:pic>
        <p:nvPicPr>
          <p:cNvPr id="2540" name="Google Shape;2540;p73"/>
          <p:cNvPicPr preferRelativeResize="0"/>
          <p:nvPr/>
        </p:nvPicPr>
        <p:blipFill>
          <a:blip r:embed="rId3">
            <a:alphaModFix/>
          </a:blip>
          <a:stretch>
            <a:fillRect/>
          </a:stretch>
        </p:blipFill>
        <p:spPr>
          <a:xfrm>
            <a:off x="6081052" y="2072332"/>
            <a:ext cx="439051" cy="435300"/>
          </a:xfrm>
          <a:prstGeom prst="rect">
            <a:avLst/>
          </a:prstGeom>
          <a:noFill/>
          <a:ln>
            <a:noFill/>
          </a:ln>
        </p:spPr>
      </p:pic>
      <p:pic>
        <p:nvPicPr>
          <p:cNvPr id="2541" name="Google Shape;2541;p73"/>
          <p:cNvPicPr preferRelativeResize="0"/>
          <p:nvPr/>
        </p:nvPicPr>
        <p:blipFill>
          <a:blip r:embed="rId3">
            <a:alphaModFix/>
          </a:blip>
          <a:stretch>
            <a:fillRect/>
          </a:stretch>
        </p:blipFill>
        <p:spPr>
          <a:xfrm>
            <a:off x="4116627" y="2072332"/>
            <a:ext cx="439051" cy="435300"/>
          </a:xfrm>
          <a:prstGeom prst="rect">
            <a:avLst/>
          </a:prstGeom>
          <a:noFill/>
          <a:ln>
            <a:noFill/>
          </a:ln>
        </p:spPr>
      </p:pic>
      <p:pic>
        <p:nvPicPr>
          <p:cNvPr id="2542" name="Google Shape;2542;p73"/>
          <p:cNvPicPr preferRelativeResize="0"/>
          <p:nvPr/>
        </p:nvPicPr>
        <p:blipFill>
          <a:blip r:embed="rId3">
            <a:alphaModFix/>
          </a:blip>
          <a:stretch>
            <a:fillRect/>
          </a:stretch>
        </p:blipFill>
        <p:spPr>
          <a:xfrm>
            <a:off x="4798327" y="1237407"/>
            <a:ext cx="439051" cy="435300"/>
          </a:xfrm>
          <a:prstGeom prst="rect">
            <a:avLst/>
          </a:prstGeom>
          <a:noFill/>
          <a:ln>
            <a:noFill/>
          </a:ln>
        </p:spPr>
      </p:pic>
      <p:grpSp>
        <p:nvGrpSpPr>
          <p:cNvPr id="2543" name="Google Shape;2543;p73"/>
          <p:cNvGrpSpPr/>
          <p:nvPr/>
        </p:nvGrpSpPr>
        <p:grpSpPr>
          <a:xfrm>
            <a:off x="4259704" y="906952"/>
            <a:ext cx="4758357" cy="2874024"/>
            <a:chOff x="3451451" y="920688"/>
            <a:chExt cx="5227815" cy="3192651"/>
          </a:xfrm>
        </p:grpSpPr>
        <p:grpSp>
          <p:nvGrpSpPr>
            <p:cNvPr id="2544" name="Google Shape;2544;p73"/>
            <p:cNvGrpSpPr/>
            <p:nvPr/>
          </p:nvGrpSpPr>
          <p:grpSpPr>
            <a:xfrm>
              <a:off x="3451451" y="920688"/>
              <a:ext cx="5227815" cy="2472900"/>
              <a:chOff x="3451451" y="920688"/>
              <a:chExt cx="5227815" cy="2472900"/>
            </a:xfrm>
          </p:grpSpPr>
          <p:grpSp>
            <p:nvGrpSpPr>
              <p:cNvPr id="2545" name="Google Shape;2545;p73"/>
              <p:cNvGrpSpPr/>
              <p:nvPr/>
            </p:nvGrpSpPr>
            <p:grpSpPr>
              <a:xfrm>
                <a:off x="4028900" y="920687"/>
                <a:ext cx="4113964" cy="1652526"/>
                <a:chOff x="4028900" y="920688"/>
                <a:chExt cx="4113964" cy="1652526"/>
              </a:xfrm>
            </p:grpSpPr>
            <p:grpSp>
              <p:nvGrpSpPr>
                <p:cNvPr id="2546" name="Google Shape;2546;p73"/>
                <p:cNvGrpSpPr/>
                <p:nvPr/>
              </p:nvGrpSpPr>
              <p:grpSpPr>
                <a:xfrm>
                  <a:off x="4729163" y="920688"/>
                  <a:ext cx="2956690" cy="914363"/>
                  <a:chOff x="4729163" y="920688"/>
                  <a:chExt cx="2956690" cy="914363"/>
                </a:xfrm>
              </p:grpSpPr>
              <p:cxnSp>
                <p:nvCxnSpPr>
                  <p:cNvPr id="2547" name="Google Shape;2547;p73"/>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548" name="Google Shape;2548;p73"/>
                  <p:cNvCxnSpPr>
                    <a:stCxn id="2549"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2550" name="Google Shape;2550;p73"/>
                  <p:cNvCxnSpPr>
                    <a:stCxn id="2549"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2551" name="Google Shape;2551;p73"/>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552" name="Google Shape;2552;p73"/>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549" name="Google Shape;2549;p73"/>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2553" name="Google Shape;2553;p73"/>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554" name="Google Shape;2554;p73"/>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555" name="Google Shape;2555;p73"/>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556" name="Google Shape;2556;p73"/>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557" name="Google Shape;2557;p73"/>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558" name="Google Shape;2558;p73"/>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2559" name="Google Shape;2559;p73"/>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560" name="Google Shape;2560;p73"/>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561" name="Google Shape;2561;p73"/>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562" name="Google Shape;2562;p73"/>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563" name="Google Shape;2563;p73"/>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564" name="Google Shape;2564;p73"/>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2565" name="Google Shape;2565;p73"/>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566" name="Google Shape;2566;p73"/>
              <p:cNvCxnSpPr/>
              <p:nvPr/>
            </p:nvCxnSpPr>
            <p:spPr>
              <a:xfrm flipH="1">
                <a:off x="3547571" y="3041413"/>
                <a:ext cx="518700" cy="301200"/>
              </a:xfrm>
              <a:prstGeom prst="straightConnector1">
                <a:avLst/>
              </a:prstGeom>
              <a:noFill/>
              <a:ln cap="flat" cmpd="sng" w="76200">
                <a:solidFill>
                  <a:srgbClr val="FF9900"/>
                </a:solidFill>
                <a:prstDash val="solid"/>
                <a:round/>
                <a:headEnd len="med" w="med" type="none"/>
                <a:tailEnd len="med" w="med" type="none"/>
              </a:ln>
            </p:spPr>
          </p:cxnSp>
          <p:cxnSp>
            <p:nvCxnSpPr>
              <p:cNvPr id="2567" name="Google Shape;2567;p73"/>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568" name="Google Shape;2568;p73"/>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569" name="Google Shape;2569;p73"/>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570" name="Google Shape;2570;p73"/>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2571" name="Google Shape;2571;p73"/>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572" name="Google Shape;2572;p73"/>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573" name="Google Shape;2573;p73"/>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574" name="Google Shape;2574;p73"/>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575" name="Google Shape;2575;p73"/>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576" name="Google Shape;2576;p73"/>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2577" name="Google Shape;2577;p73"/>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578" name="Google Shape;2578;p73"/>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579" name="Google Shape;2579;p73"/>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580" name="Google Shape;2580;p73"/>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581" name="Google Shape;2581;p73"/>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582" name="Google Shape;2582;p73"/>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2583" name="Google Shape;2583;p73"/>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584" name="Google Shape;2584;p73"/>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585" name="Google Shape;2585;p73"/>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586" name="Google Shape;2586;p73"/>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587" name="Google Shape;2587;p73"/>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588" name="Google Shape;2588;p73"/>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2589" name="Google Shape;2589;p73"/>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590" name="Google Shape;2590;p73"/>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591" name="Google Shape;2591;p73"/>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592" name="Google Shape;2592;p73"/>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593" name="Google Shape;2593;p73"/>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594" name="Google Shape;2594;p73"/>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cxnSp>
        <p:nvCxnSpPr>
          <p:cNvPr id="2595" name="Google Shape;2595;p73"/>
          <p:cNvCxnSpPr/>
          <p:nvPr/>
        </p:nvCxnSpPr>
        <p:spPr>
          <a:xfrm>
            <a:off x="4819313" y="2816029"/>
            <a:ext cx="455100" cy="254400"/>
          </a:xfrm>
          <a:prstGeom prst="straightConnector1">
            <a:avLst/>
          </a:prstGeom>
          <a:noFill/>
          <a:ln cap="flat" cmpd="sng" w="76200">
            <a:solidFill>
              <a:srgbClr val="00FF00"/>
            </a:solidFill>
            <a:prstDash val="solid"/>
            <a:round/>
            <a:headEnd len="med" w="med" type="none"/>
            <a:tailEnd len="med" w="med" type="none"/>
          </a:ln>
        </p:spPr>
      </p:cxnSp>
      <p:cxnSp>
        <p:nvCxnSpPr>
          <p:cNvPr id="2596" name="Google Shape;2596;p73"/>
          <p:cNvCxnSpPr/>
          <p:nvPr/>
        </p:nvCxnSpPr>
        <p:spPr>
          <a:xfrm>
            <a:off x="5770130" y="2816254"/>
            <a:ext cx="455100" cy="254400"/>
          </a:xfrm>
          <a:prstGeom prst="straightConnector1">
            <a:avLst/>
          </a:prstGeom>
          <a:noFill/>
          <a:ln cap="flat" cmpd="sng" w="76200">
            <a:solidFill>
              <a:srgbClr val="FF9900"/>
            </a:solidFill>
            <a:prstDash val="solid"/>
            <a:round/>
            <a:headEnd len="med" w="med" type="none"/>
            <a:tailEnd len="med" w="med" type="none"/>
          </a:ln>
        </p:spPr>
      </p:cxnSp>
      <p:cxnSp>
        <p:nvCxnSpPr>
          <p:cNvPr id="2597" name="Google Shape;2597;p73"/>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2598" name="Google Shape;2598;p73"/>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2599" name="Google Shape;2599;p73"/>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2600" name="Google Shape;2600;p73"/>
          <p:cNvCxnSpPr/>
          <p:nvPr/>
        </p:nvCxnSpPr>
        <p:spPr>
          <a:xfrm flipH="1">
            <a:off x="4826070" y="2124567"/>
            <a:ext cx="472200" cy="271200"/>
          </a:xfrm>
          <a:prstGeom prst="straightConnector1">
            <a:avLst/>
          </a:prstGeom>
          <a:noFill/>
          <a:ln cap="flat" cmpd="sng" w="38100">
            <a:solidFill>
              <a:srgbClr val="FF9900"/>
            </a:solidFill>
            <a:prstDash val="solid"/>
            <a:round/>
            <a:headEnd len="med" w="med" type="none"/>
            <a:tailEnd len="med" w="med" type="none"/>
          </a:ln>
        </p:spPr>
      </p:cxnSp>
      <p:sp>
        <p:nvSpPr>
          <p:cNvPr id="2601" name="Google Shape;2601;p73"/>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5" name="Shape 2605"/>
        <p:cNvGrpSpPr/>
        <p:nvPr/>
      </p:nvGrpSpPr>
      <p:grpSpPr>
        <a:xfrm>
          <a:off x="0" y="0"/>
          <a:ext cx="0" cy="0"/>
          <a:chOff x="0" y="0"/>
          <a:chExt cx="0" cy="0"/>
        </a:xfrm>
      </p:grpSpPr>
      <p:sp>
        <p:nvSpPr>
          <p:cNvPr id="2606" name="Google Shape;2606;p74"/>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2607" name="Google Shape;2607;p74"/>
          <p:cNvSpPr txBox="1"/>
          <p:nvPr>
            <p:ph idx="1" type="body"/>
          </p:nvPr>
        </p:nvSpPr>
        <p:spPr>
          <a:xfrm>
            <a:off x="173650" y="3794675"/>
            <a:ext cx="87876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400"/>
              <a:t>Will the right side (aka </a:t>
            </a:r>
            <a:r>
              <a:rPr b="1" lang="en" sz="1400" u="sng"/>
              <a:t>badBranch</a:t>
            </a:r>
            <a:r>
              <a:rPr lang="en" sz="1400"/>
              <a:t>) yield a closer coordinate? </a:t>
            </a:r>
            <a:endParaRPr sz="1400"/>
          </a:p>
        </p:txBody>
      </p:sp>
      <p:grpSp>
        <p:nvGrpSpPr>
          <p:cNvPr id="2608" name="Google Shape;2608;p74"/>
          <p:cNvGrpSpPr/>
          <p:nvPr/>
        </p:nvGrpSpPr>
        <p:grpSpPr>
          <a:xfrm>
            <a:off x="4259704" y="906952"/>
            <a:ext cx="4758357" cy="2874024"/>
            <a:chOff x="3451451" y="920688"/>
            <a:chExt cx="5227815" cy="3192651"/>
          </a:xfrm>
        </p:grpSpPr>
        <p:grpSp>
          <p:nvGrpSpPr>
            <p:cNvPr id="2609" name="Google Shape;2609;p74"/>
            <p:cNvGrpSpPr/>
            <p:nvPr/>
          </p:nvGrpSpPr>
          <p:grpSpPr>
            <a:xfrm>
              <a:off x="3451451" y="920688"/>
              <a:ext cx="5227815" cy="2472900"/>
              <a:chOff x="3451451" y="920688"/>
              <a:chExt cx="5227815" cy="2472900"/>
            </a:xfrm>
          </p:grpSpPr>
          <p:grpSp>
            <p:nvGrpSpPr>
              <p:cNvPr id="2610" name="Google Shape;2610;p74"/>
              <p:cNvGrpSpPr/>
              <p:nvPr/>
            </p:nvGrpSpPr>
            <p:grpSpPr>
              <a:xfrm>
                <a:off x="4028900" y="920687"/>
                <a:ext cx="4113964" cy="1652526"/>
                <a:chOff x="4028900" y="920688"/>
                <a:chExt cx="4113964" cy="1652526"/>
              </a:xfrm>
            </p:grpSpPr>
            <p:grpSp>
              <p:nvGrpSpPr>
                <p:cNvPr id="2611" name="Google Shape;2611;p74"/>
                <p:cNvGrpSpPr/>
                <p:nvPr/>
              </p:nvGrpSpPr>
              <p:grpSpPr>
                <a:xfrm>
                  <a:off x="4729163" y="920688"/>
                  <a:ext cx="2956690" cy="914363"/>
                  <a:chOff x="4729163" y="920688"/>
                  <a:chExt cx="2956690" cy="914363"/>
                </a:xfrm>
              </p:grpSpPr>
              <p:cxnSp>
                <p:nvCxnSpPr>
                  <p:cNvPr id="2612" name="Google Shape;2612;p74"/>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613" name="Google Shape;2613;p74"/>
                  <p:cNvCxnSpPr>
                    <a:stCxn id="2614"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2615" name="Google Shape;2615;p74"/>
                  <p:cNvCxnSpPr>
                    <a:stCxn id="2614"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2616" name="Google Shape;2616;p74"/>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617" name="Google Shape;2617;p74"/>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614" name="Google Shape;2614;p74"/>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2618" name="Google Shape;2618;p74"/>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619" name="Google Shape;2619;p74"/>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620" name="Google Shape;2620;p74"/>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621" name="Google Shape;2621;p74"/>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622" name="Google Shape;2622;p74"/>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623" name="Google Shape;2623;p74"/>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2624" name="Google Shape;2624;p74"/>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625" name="Google Shape;2625;p74"/>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626" name="Google Shape;2626;p74"/>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627" name="Google Shape;2627;p74"/>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628" name="Google Shape;2628;p74"/>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629" name="Google Shape;2629;p74"/>
                <p:cNvSpPr/>
                <p:nvPr/>
              </p:nvSpPr>
              <p:spPr>
                <a:xfrm>
                  <a:off x="4170825" y="1812013"/>
                  <a:ext cx="851700" cy="435300"/>
                </a:xfrm>
                <a:prstGeom prst="roundRect">
                  <a:avLst>
                    <a:gd fmla="val 16667" name="adj"/>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2630" name="Google Shape;2630;p74"/>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631" name="Google Shape;2631;p74"/>
              <p:cNvCxnSpPr/>
              <p:nvPr/>
            </p:nvCxnSpPr>
            <p:spPr>
              <a:xfrm flipH="1">
                <a:off x="3547571" y="3041413"/>
                <a:ext cx="518700" cy="301200"/>
              </a:xfrm>
              <a:prstGeom prst="straightConnector1">
                <a:avLst/>
              </a:prstGeom>
              <a:noFill/>
              <a:ln cap="flat" cmpd="sng" w="76200">
                <a:solidFill>
                  <a:schemeClr val="accent6"/>
                </a:solidFill>
                <a:prstDash val="solid"/>
                <a:round/>
                <a:headEnd len="med" w="med" type="none"/>
                <a:tailEnd len="med" w="med" type="none"/>
              </a:ln>
            </p:spPr>
          </p:cxnSp>
          <p:cxnSp>
            <p:nvCxnSpPr>
              <p:cNvPr id="2632" name="Google Shape;2632;p74"/>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633" name="Google Shape;2633;p74"/>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634" name="Google Shape;2634;p74"/>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635" name="Google Shape;2635;p74"/>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2636" name="Google Shape;2636;p74"/>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637" name="Google Shape;2637;p74"/>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638" name="Google Shape;2638;p74"/>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639" name="Google Shape;2639;p74"/>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640" name="Google Shape;2640;p74"/>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641" name="Google Shape;2641;p74"/>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2642" name="Google Shape;2642;p74"/>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643" name="Google Shape;2643;p74"/>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644" name="Google Shape;2644;p74"/>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645" name="Google Shape;2645;p74"/>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646" name="Google Shape;2646;p74"/>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647" name="Google Shape;2647;p74"/>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2648" name="Google Shape;2648;p74"/>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649" name="Google Shape;2649;p74"/>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650" name="Google Shape;2650;p74"/>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651" name="Google Shape;2651;p74"/>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652" name="Google Shape;2652;p74"/>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653" name="Google Shape;2653;p74"/>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2654" name="Google Shape;2654;p74"/>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655" name="Google Shape;2655;p74"/>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656" name="Google Shape;2656;p74"/>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657" name="Google Shape;2657;p74"/>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658" name="Google Shape;2658;p74"/>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659" name="Google Shape;2659;p74"/>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pic>
        <p:nvPicPr>
          <p:cNvPr id="2660" name="Google Shape;2660;p74"/>
          <p:cNvPicPr preferRelativeResize="0"/>
          <p:nvPr/>
        </p:nvPicPr>
        <p:blipFill>
          <a:blip r:embed="rId3">
            <a:alphaModFix/>
          </a:blip>
          <a:stretch>
            <a:fillRect/>
          </a:stretch>
        </p:blipFill>
        <p:spPr>
          <a:xfrm>
            <a:off x="5334302" y="3000894"/>
            <a:ext cx="439051" cy="435300"/>
          </a:xfrm>
          <a:prstGeom prst="rect">
            <a:avLst/>
          </a:prstGeom>
          <a:noFill/>
          <a:ln>
            <a:noFill/>
          </a:ln>
        </p:spPr>
      </p:pic>
      <p:pic>
        <p:nvPicPr>
          <p:cNvPr id="2661" name="Google Shape;2661;p74"/>
          <p:cNvPicPr preferRelativeResize="0"/>
          <p:nvPr/>
        </p:nvPicPr>
        <p:blipFill>
          <a:blip r:embed="rId3">
            <a:alphaModFix/>
          </a:blip>
          <a:stretch>
            <a:fillRect/>
          </a:stretch>
        </p:blipFill>
        <p:spPr>
          <a:xfrm>
            <a:off x="5773352" y="3000894"/>
            <a:ext cx="439051" cy="435300"/>
          </a:xfrm>
          <a:prstGeom prst="rect">
            <a:avLst/>
          </a:prstGeom>
          <a:noFill/>
          <a:ln>
            <a:noFill/>
          </a:ln>
        </p:spPr>
      </p:pic>
      <p:pic>
        <p:nvPicPr>
          <p:cNvPr id="2662" name="Google Shape;2662;p74"/>
          <p:cNvPicPr preferRelativeResize="0"/>
          <p:nvPr/>
        </p:nvPicPr>
        <p:blipFill>
          <a:blip r:embed="rId3">
            <a:alphaModFix/>
          </a:blip>
          <a:stretch>
            <a:fillRect/>
          </a:stretch>
        </p:blipFill>
        <p:spPr>
          <a:xfrm>
            <a:off x="4798327" y="3000894"/>
            <a:ext cx="439051" cy="435300"/>
          </a:xfrm>
          <a:prstGeom prst="rect">
            <a:avLst/>
          </a:prstGeom>
          <a:noFill/>
          <a:ln>
            <a:noFill/>
          </a:ln>
        </p:spPr>
      </p:pic>
      <p:pic>
        <p:nvPicPr>
          <p:cNvPr id="2663" name="Google Shape;2663;p74"/>
          <p:cNvPicPr preferRelativeResize="0"/>
          <p:nvPr/>
        </p:nvPicPr>
        <p:blipFill>
          <a:blip r:embed="rId3">
            <a:alphaModFix/>
          </a:blip>
          <a:stretch>
            <a:fillRect/>
          </a:stretch>
        </p:blipFill>
        <p:spPr>
          <a:xfrm>
            <a:off x="4116627" y="3078069"/>
            <a:ext cx="439051" cy="435300"/>
          </a:xfrm>
          <a:prstGeom prst="rect">
            <a:avLst/>
          </a:prstGeom>
          <a:noFill/>
          <a:ln>
            <a:noFill/>
          </a:ln>
        </p:spPr>
      </p:pic>
      <p:pic>
        <p:nvPicPr>
          <p:cNvPr id="2664" name="Google Shape;2664;p74"/>
          <p:cNvPicPr preferRelativeResize="0"/>
          <p:nvPr/>
        </p:nvPicPr>
        <p:blipFill>
          <a:blip r:embed="rId3">
            <a:alphaModFix/>
          </a:blip>
          <a:stretch>
            <a:fillRect/>
          </a:stretch>
        </p:blipFill>
        <p:spPr>
          <a:xfrm>
            <a:off x="6081052" y="2072332"/>
            <a:ext cx="439051" cy="435300"/>
          </a:xfrm>
          <a:prstGeom prst="rect">
            <a:avLst/>
          </a:prstGeom>
          <a:noFill/>
          <a:ln>
            <a:noFill/>
          </a:ln>
        </p:spPr>
      </p:pic>
      <p:pic>
        <p:nvPicPr>
          <p:cNvPr id="2665" name="Google Shape;2665;p74"/>
          <p:cNvPicPr preferRelativeResize="0"/>
          <p:nvPr/>
        </p:nvPicPr>
        <p:blipFill>
          <a:blip r:embed="rId3">
            <a:alphaModFix/>
          </a:blip>
          <a:stretch>
            <a:fillRect/>
          </a:stretch>
        </p:blipFill>
        <p:spPr>
          <a:xfrm>
            <a:off x="4116627" y="2072332"/>
            <a:ext cx="439051" cy="435300"/>
          </a:xfrm>
          <a:prstGeom prst="rect">
            <a:avLst/>
          </a:prstGeom>
          <a:noFill/>
          <a:ln>
            <a:noFill/>
          </a:ln>
        </p:spPr>
      </p:pic>
      <p:pic>
        <p:nvPicPr>
          <p:cNvPr id="2666" name="Google Shape;2666;p74"/>
          <p:cNvPicPr preferRelativeResize="0"/>
          <p:nvPr/>
        </p:nvPicPr>
        <p:blipFill>
          <a:blip r:embed="rId3">
            <a:alphaModFix/>
          </a:blip>
          <a:stretch>
            <a:fillRect/>
          </a:stretch>
        </p:blipFill>
        <p:spPr>
          <a:xfrm>
            <a:off x="4895252" y="1132032"/>
            <a:ext cx="439051" cy="435300"/>
          </a:xfrm>
          <a:prstGeom prst="rect">
            <a:avLst/>
          </a:prstGeom>
          <a:noFill/>
          <a:ln>
            <a:noFill/>
          </a:ln>
        </p:spPr>
      </p:pic>
      <p:pic>
        <p:nvPicPr>
          <p:cNvPr id="2667" name="Google Shape;2667;p74"/>
          <p:cNvPicPr preferRelativeResize="0"/>
          <p:nvPr/>
        </p:nvPicPr>
        <p:blipFill>
          <a:blip r:embed="rId4">
            <a:alphaModFix/>
          </a:blip>
          <a:stretch>
            <a:fillRect/>
          </a:stretch>
        </p:blipFill>
        <p:spPr>
          <a:xfrm>
            <a:off x="395605" y="1209703"/>
            <a:ext cx="3327961" cy="2588961"/>
          </a:xfrm>
          <a:prstGeom prst="rect">
            <a:avLst/>
          </a:prstGeom>
          <a:noFill/>
          <a:ln>
            <a:noFill/>
          </a:ln>
        </p:spPr>
      </p:pic>
      <p:grpSp>
        <p:nvGrpSpPr>
          <p:cNvPr id="2668" name="Google Shape;2668;p74"/>
          <p:cNvGrpSpPr/>
          <p:nvPr/>
        </p:nvGrpSpPr>
        <p:grpSpPr>
          <a:xfrm>
            <a:off x="4259704" y="906952"/>
            <a:ext cx="4758357" cy="2874024"/>
            <a:chOff x="3451451" y="920688"/>
            <a:chExt cx="5227815" cy="3192651"/>
          </a:xfrm>
        </p:grpSpPr>
        <p:grpSp>
          <p:nvGrpSpPr>
            <p:cNvPr id="2669" name="Google Shape;2669;p74"/>
            <p:cNvGrpSpPr/>
            <p:nvPr/>
          </p:nvGrpSpPr>
          <p:grpSpPr>
            <a:xfrm>
              <a:off x="3451451" y="920688"/>
              <a:ext cx="5227815" cy="2472900"/>
              <a:chOff x="3451451" y="920688"/>
              <a:chExt cx="5227815" cy="2472900"/>
            </a:xfrm>
          </p:grpSpPr>
          <p:grpSp>
            <p:nvGrpSpPr>
              <p:cNvPr id="2670" name="Google Shape;2670;p74"/>
              <p:cNvGrpSpPr/>
              <p:nvPr/>
            </p:nvGrpSpPr>
            <p:grpSpPr>
              <a:xfrm>
                <a:off x="4028900" y="920687"/>
                <a:ext cx="4113964" cy="1652526"/>
                <a:chOff x="4028900" y="920688"/>
                <a:chExt cx="4113964" cy="1652526"/>
              </a:xfrm>
            </p:grpSpPr>
            <p:grpSp>
              <p:nvGrpSpPr>
                <p:cNvPr id="2671" name="Google Shape;2671;p74"/>
                <p:cNvGrpSpPr/>
                <p:nvPr/>
              </p:nvGrpSpPr>
              <p:grpSpPr>
                <a:xfrm>
                  <a:off x="4729163" y="920688"/>
                  <a:ext cx="2956690" cy="914363"/>
                  <a:chOff x="4729163" y="920688"/>
                  <a:chExt cx="2956690" cy="914363"/>
                </a:xfrm>
              </p:grpSpPr>
              <p:cxnSp>
                <p:nvCxnSpPr>
                  <p:cNvPr id="2672" name="Google Shape;2672;p74"/>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673" name="Google Shape;2673;p74"/>
                  <p:cNvCxnSpPr>
                    <a:stCxn id="2674"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2675" name="Google Shape;2675;p74"/>
                  <p:cNvCxnSpPr>
                    <a:stCxn id="2674"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2676" name="Google Shape;2676;p74"/>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677" name="Google Shape;2677;p74"/>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674" name="Google Shape;2674;p74"/>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2678" name="Google Shape;2678;p74"/>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679" name="Google Shape;2679;p74"/>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680" name="Google Shape;2680;p74"/>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681" name="Google Shape;2681;p74"/>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682" name="Google Shape;2682;p74"/>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683" name="Google Shape;2683;p74"/>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2684" name="Google Shape;2684;p74"/>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685" name="Google Shape;2685;p74"/>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686" name="Google Shape;2686;p74"/>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687" name="Google Shape;2687;p74"/>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688" name="Google Shape;2688;p74"/>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689" name="Google Shape;2689;p74"/>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2690" name="Google Shape;2690;p74"/>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691" name="Google Shape;2691;p74"/>
              <p:cNvCxnSpPr/>
              <p:nvPr/>
            </p:nvCxnSpPr>
            <p:spPr>
              <a:xfrm flipH="1">
                <a:off x="3547571" y="3041413"/>
                <a:ext cx="518700" cy="301200"/>
              </a:xfrm>
              <a:prstGeom prst="straightConnector1">
                <a:avLst/>
              </a:prstGeom>
              <a:noFill/>
              <a:ln cap="flat" cmpd="sng" w="76200">
                <a:solidFill>
                  <a:srgbClr val="FF9900"/>
                </a:solidFill>
                <a:prstDash val="solid"/>
                <a:round/>
                <a:headEnd len="med" w="med" type="none"/>
                <a:tailEnd len="med" w="med" type="none"/>
              </a:ln>
            </p:spPr>
          </p:cxnSp>
          <p:cxnSp>
            <p:nvCxnSpPr>
              <p:cNvPr id="2692" name="Google Shape;2692;p74"/>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693" name="Google Shape;2693;p74"/>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694" name="Google Shape;2694;p74"/>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695" name="Google Shape;2695;p74"/>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2696" name="Google Shape;2696;p74"/>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697" name="Google Shape;2697;p74"/>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698" name="Google Shape;2698;p74"/>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699" name="Google Shape;2699;p74"/>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700" name="Google Shape;2700;p74"/>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701" name="Google Shape;2701;p74"/>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2702" name="Google Shape;2702;p74"/>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703" name="Google Shape;2703;p74"/>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704" name="Google Shape;2704;p74"/>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705" name="Google Shape;2705;p74"/>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706" name="Google Shape;2706;p74"/>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707" name="Google Shape;2707;p74"/>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2708" name="Google Shape;2708;p74"/>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709" name="Google Shape;2709;p74"/>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710" name="Google Shape;2710;p74"/>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711" name="Google Shape;2711;p74"/>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712" name="Google Shape;2712;p74"/>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713" name="Google Shape;2713;p74"/>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2714" name="Google Shape;2714;p74"/>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715" name="Google Shape;2715;p74"/>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716" name="Google Shape;2716;p74"/>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717" name="Google Shape;2717;p74"/>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718" name="Google Shape;2718;p74"/>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719" name="Google Shape;2719;p74"/>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cxnSp>
        <p:nvCxnSpPr>
          <p:cNvPr id="2720" name="Google Shape;2720;p74"/>
          <p:cNvCxnSpPr/>
          <p:nvPr/>
        </p:nvCxnSpPr>
        <p:spPr>
          <a:xfrm>
            <a:off x="4819313" y="2816029"/>
            <a:ext cx="455100" cy="254400"/>
          </a:xfrm>
          <a:prstGeom prst="straightConnector1">
            <a:avLst/>
          </a:prstGeom>
          <a:noFill/>
          <a:ln cap="flat" cmpd="sng" w="76200">
            <a:solidFill>
              <a:srgbClr val="00FF00"/>
            </a:solidFill>
            <a:prstDash val="solid"/>
            <a:round/>
            <a:headEnd len="med" w="med" type="none"/>
            <a:tailEnd len="med" w="med" type="none"/>
          </a:ln>
        </p:spPr>
      </p:cxnSp>
      <p:cxnSp>
        <p:nvCxnSpPr>
          <p:cNvPr id="2721" name="Google Shape;2721;p74"/>
          <p:cNvCxnSpPr/>
          <p:nvPr/>
        </p:nvCxnSpPr>
        <p:spPr>
          <a:xfrm>
            <a:off x="5770130" y="2816254"/>
            <a:ext cx="455100" cy="254400"/>
          </a:xfrm>
          <a:prstGeom prst="straightConnector1">
            <a:avLst/>
          </a:prstGeom>
          <a:noFill/>
          <a:ln cap="flat" cmpd="sng" w="76200">
            <a:solidFill>
              <a:srgbClr val="FF9900"/>
            </a:solidFill>
            <a:prstDash val="solid"/>
            <a:round/>
            <a:headEnd len="med" w="med" type="none"/>
            <a:tailEnd len="med" w="med" type="none"/>
          </a:ln>
        </p:spPr>
      </p:cxnSp>
      <p:cxnSp>
        <p:nvCxnSpPr>
          <p:cNvPr id="2722" name="Google Shape;2722;p74"/>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2723" name="Google Shape;2723;p74"/>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2724" name="Google Shape;2724;p74"/>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2725" name="Google Shape;2725;p74"/>
          <p:cNvCxnSpPr/>
          <p:nvPr/>
        </p:nvCxnSpPr>
        <p:spPr>
          <a:xfrm flipH="1">
            <a:off x="4826070" y="2124567"/>
            <a:ext cx="472200" cy="271200"/>
          </a:xfrm>
          <a:prstGeom prst="straightConnector1">
            <a:avLst/>
          </a:prstGeom>
          <a:noFill/>
          <a:ln cap="flat" cmpd="sng" w="38100">
            <a:solidFill>
              <a:srgbClr val="FF9900"/>
            </a:solidFill>
            <a:prstDash val="solid"/>
            <a:round/>
            <a:headEnd len="med" w="med" type="none"/>
            <a:tailEnd len="med" w="med" type="none"/>
          </a:ln>
        </p:spPr>
      </p:cxnSp>
      <p:cxnSp>
        <p:nvCxnSpPr>
          <p:cNvPr id="2726" name="Google Shape;2726;p74"/>
          <p:cNvCxnSpPr/>
          <p:nvPr/>
        </p:nvCxnSpPr>
        <p:spPr>
          <a:xfrm>
            <a:off x="2098007" y="1105401"/>
            <a:ext cx="0" cy="2743200"/>
          </a:xfrm>
          <a:prstGeom prst="straightConnector1">
            <a:avLst/>
          </a:prstGeom>
          <a:noFill/>
          <a:ln cap="flat" cmpd="sng" w="19050">
            <a:solidFill>
              <a:srgbClr val="FF0000"/>
            </a:solidFill>
            <a:prstDash val="solid"/>
            <a:round/>
            <a:headEnd len="med" w="med" type="none"/>
            <a:tailEnd len="med" w="med" type="none"/>
          </a:ln>
        </p:spPr>
      </p:cxnSp>
      <p:sp>
        <p:nvSpPr>
          <p:cNvPr id="2727" name="Google Shape;2727;p74"/>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
        <p:nvSpPr>
          <p:cNvPr id="2728" name="Google Shape;2728;p74"/>
          <p:cNvSpPr/>
          <p:nvPr/>
        </p:nvSpPr>
        <p:spPr>
          <a:xfrm>
            <a:off x="1401075" y="1954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2" name="Shape 2732"/>
        <p:cNvGrpSpPr/>
        <p:nvPr/>
      </p:nvGrpSpPr>
      <p:grpSpPr>
        <a:xfrm>
          <a:off x="0" y="0"/>
          <a:ext cx="0" cy="0"/>
          <a:chOff x="0" y="0"/>
          <a:chExt cx="0" cy="0"/>
        </a:xfrm>
      </p:grpSpPr>
      <p:sp>
        <p:nvSpPr>
          <p:cNvPr id="2733" name="Google Shape;2733;p75"/>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2734" name="Google Shape;2734;p75"/>
          <p:cNvSpPr txBox="1"/>
          <p:nvPr>
            <p:ph idx="1" type="body"/>
          </p:nvPr>
        </p:nvSpPr>
        <p:spPr>
          <a:xfrm>
            <a:off x="173650" y="3794675"/>
            <a:ext cx="87876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Will the right side (aka </a:t>
            </a:r>
            <a:r>
              <a:rPr b="1" lang="en" sz="1400" u="sng"/>
              <a:t>badBranch</a:t>
            </a:r>
            <a:r>
              <a:rPr lang="en" sz="1400"/>
              <a:t>) yield a closer coordinate?</a:t>
            </a:r>
            <a:endParaRPr sz="1400"/>
          </a:p>
          <a:p>
            <a:pPr indent="0" lvl="0" marL="0" rtl="0" algn="l">
              <a:spcBef>
                <a:spcPts val="1600"/>
              </a:spcBef>
              <a:spcAft>
                <a:spcPts val="1600"/>
              </a:spcAft>
              <a:buNone/>
            </a:pPr>
            <a:r>
              <a:rPr lang="en" sz="1400"/>
              <a:t>Perpendicular is length 2 </a:t>
            </a:r>
            <a:endParaRPr sz="1400"/>
          </a:p>
        </p:txBody>
      </p:sp>
      <p:grpSp>
        <p:nvGrpSpPr>
          <p:cNvPr id="2735" name="Google Shape;2735;p75"/>
          <p:cNvGrpSpPr/>
          <p:nvPr/>
        </p:nvGrpSpPr>
        <p:grpSpPr>
          <a:xfrm>
            <a:off x="4259704" y="906952"/>
            <a:ext cx="4758357" cy="2874024"/>
            <a:chOff x="3451451" y="920688"/>
            <a:chExt cx="5227815" cy="3192651"/>
          </a:xfrm>
        </p:grpSpPr>
        <p:grpSp>
          <p:nvGrpSpPr>
            <p:cNvPr id="2736" name="Google Shape;2736;p75"/>
            <p:cNvGrpSpPr/>
            <p:nvPr/>
          </p:nvGrpSpPr>
          <p:grpSpPr>
            <a:xfrm>
              <a:off x="3451451" y="920688"/>
              <a:ext cx="5227815" cy="2472900"/>
              <a:chOff x="3451451" y="920688"/>
              <a:chExt cx="5227815" cy="2472900"/>
            </a:xfrm>
          </p:grpSpPr>
          <p:grpSp>
            <p:nvGrpSpPr>
              <p:cNvPr id="2737" name="Google Shape;2737;p75"/>
              <p:cNvGrpSpPr/>
              <p:nvPr/>
            </p:nvGrpSpPr>
            <p:grpSpPr>
              <a:xfrm>
                <a:off x="4028900" y="920687"/>
                <a:ext cx="4113964" cy="1652526"/>
                <a:chOff x="4028900" y="920688"/>
                <a:chExt cx="4113964" cy="1652526"/>
              </a:xfrm>
            </p:grpSpPr>
            <p:grpSp>
              <p:nvGrpSpPr>
                <p:cNvPr id="2738" name="Google Shape;2738;p75"/>
                <p:cNvGrpSpPr/>
                <p:nvPr/>
              </p:nvGrpSpPr>
              <p:grpSpPr>
                <a:xfrm>
                  <a:off x="4729163" y="920688"/>
                  <a:ext cx="2956690" cy="914363"/>
                  <a:chOff x="4729163" y="920688"/>
                  <a:chExt cx="2956690" cy="914363"/>
                </a:xfrm>
              </p:grpSpPr>
              <p:cxnSp>
                <p:nvCxnSpPr>
                  <p:cNvPr id="2739" name="Google Shape;2739;p75"/>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740" name="Google Shape;2740;p75"/>
                  <p:cNvCxnSpPr>
                    <a:stCxn id="2741"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2742" name="Google Shape;2742;p75"/>
                  <p:cNvCxnSpPr>
                    <a:stCxn id="2741"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2743" name="Google Shape;2743;p75"/>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744" name="Google Shape;2744;p75"/>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741" name="Google Shape;2741;p75"/>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2745" name="Google Shape;2745;p75"/>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746" name="Google Shape;2746;p75"/>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747" name="Google Shape;2747;p75"/>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748" name="Google Shape;2748;p75"/>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749" name="Google Shape;2749;p75"/>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750" name="Google Shape;2750;p75"/>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2751" name="Google Shape;2751;p75"/>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752" name="Google Shape;2752;p75"/>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753" name="Google Shape;2753;p75"/>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754" name="Google Shape;2754;p75"/>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755" name="Google Shape;2755;p75"/>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756" name="Google Shape;2756;p75"/>
                <p:cNvSpPr/>
                <p:nvPr/>
              </p:nvSpPr>
              <p:spPr>
                <a:xfrm>
                  <a:off x="4170825" y="1812013"/>
                  <a:ext cx="851700" cy="435300"/>
                </a:xfrm>
                <a:prstGeom prst="roundRect">
                  <a:avLst>
                    <a:gd fmla="val 16667" name="adj"/>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2757" name="Google Shape;2757;p75"/>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758" name="Google Shape;2758;p75"/>
              <p:cNvCxnSpPr/>
              <p:nvPr/>
            </p:nvCxnSpPr>
            <p:spPr>
              <a:xfrm flipH="1">
                <a:off x="3547571" y="3041413"/>
                <a:ext cx="518700" cy="301200"/>
              </a:xfrm>
              <a:prstGeom prst="straightConnector1">
                <a:avLst/>
              </a:prstGeom>
              <a:noFill/>
              <a:ln cap="flat" cmpd="sng" w="76200">
                <a:solidFill>
                  <a:schemeClr val="accent6"/>
                </a:solidFill>
                <a:prstDash val="solid"/>
                <a:round/>
                <a:headEnd len="med" w="med" type="none"/>
                <a:tailEnd len="med" w="med" type="none"/>
              </a:ln>
            </p:spPr>
          </p:cxnSp>
          <p:cxnSp>
            <p:nvCxnSpPr>
              <p:cNvPr id="2759" name="Google Shape;2759;p75"/>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760" name="Google Shape;2760;p75"/>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761" name="Google Shape;2761;p75"/>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762" name="Google Shape;2762;p75"/>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2763" name="Google Shape;2763;p75"/>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764" name="Google Shape;2764;p75"/>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765" name="Google Shape;2765;p75"/>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766" name="Google Shape;2766;p75"/>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767" name="Google Shape;2767;p75"/>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768" name="Google Shape;2768;p75"/>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2769" name="Google Shape;2769;p75"/>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770" name="Google Shape;2770;p75"/>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771" name="Google Shape;2771;p75"/>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772" name="Google Shape;2772;p75"/>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773" name="Google Shape;2773;p75"/>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774" name="Google Shape;2774;p75"/>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2775" name="Google Shape;2775;p75"/>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776" name="Google Shape;2776;p75"/>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777" name="Google Shape;2777;p75"/>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778" name="Google Shape;2778;p75"/>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779" name="Google Shape;2779;p75"/>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780" name="Google Shape;2780;p75"/>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2781" name="Google Shape;2781;p75"/>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782" name="Google Shape;2782;p75"/>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783" name="Google Shape;2783;p75"/>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784" name="Google Shape;2784;p75"/>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785" name="Google Shape;2785;p75"/>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786" name="Google Shape;2786;p75"/>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pic>
        <p:nvPicPr>
          <p:cNvPr id="2787" name="Google Shape;2787;p75"/>
          <p:cNvPicPr preferRelativeResize="0"/>
          <p:nvPr/>
        </p:nvPicPr>
        <p:blipFill>
          <a:blip r:embed="rId3">
            <a:alphaModFix/>
          </a:blip>
          <a:stretch>
            <a:fillRect/>
          </a:stretch>
        </p:blipFill>
        <p:spPr>
          <a:xfrm>
            <a:off x="5334302" y="3000894"/>
            <a:ext cx="439051" cy="435300"/>
          </a:xfrm>
          <a:prstGeom prst="rect">
            <a:avLst/>
          </a:prstGeom>
          <a:noFill/>
          <a:ln>
            <a:noFill/>
          </a:ln>
        </p:spPr>
      </p:pic>
      <p:pic>
        <p:nvPicPr>
          <p:cNvPr id="2788" name="Google Shape;2788;p75"/>
          <p:cNvPicPr preferRelativeResize="0"/>
          <p:nvPr/>
        </p:nvPicPr>
        <p:blipFill>
          <a:blip r:embed="rId3">
            <a:alphaModFix/>
          </a:blip>
          <a:stretch>
            <a:fillRect/>
          </a:stretch>
        </p:blipFill>
        <p:spPr>
          <a:xfrm>
            <a:off x="5773352" y="3000894"/>
            <a:ext cx="439051" cy="435300"/>
          </a:xfrm>
          <a:prstGeom prst="rect">
            <a:avLst/>
          </a:prstGeom>
          <a:noFill/>
          <a:ln>
            <a:noFill/>
          </a:ln>
        </p:spPr>
      </p:pic>
      <p:pic>
        <p:nvPicPr>
          <p:cNvPr id="2789" name="Google Shape;2789;p75"/>
          <p:cNvPicPr preferRelativeResize="0"/>
          <p:nvPr/>
        </p:nvPicPr>
        <p:blipFill>
          <a:blip r:embed="rId3">
            <a:alphaModFix/>
          </a:blip>
          <a:stretch>
            <a:fillRect/>
          </a:stretch>
        </p:blipFill>
        <p:spPr>
          <a:xfrm>
            <a:off x="4798327" y="3000894"/>
            <a:ext cx="439051" cy="435300"/>
          </a:xfrm>
          <a:prstGeom prst="rect">
            <a:avLst/>
          </a:prstGeom>
          <a:noFill/>
          <a:ln>
            <a:noFill/>
          </a:ln>
        </p:spPr>
      </p:pic>
      <p:pic>
        <p:nvPicPr>
          <p:cNvPr id="2790" name="Google Shape;2790;p75"/>
          <p:cNvPicPr preferRelativeResize="0"/>
          <p:nvPr/>
        </p:nvPicPr>
        <p:blipFill>
          <a:blip r:embed="rId3">
            <a:alphaModFix/>
          </a:blip>
          <a:stretch>
            <a:fillRect/>
          </a:stretch>
        </p:blipFill>
        <p:spPr>
          <a:xfrm>
            <a:off x="4116627" y="3078069"/>
            <a:ext cx="439051" cy="435300"/>
          </a:xfrm>
          <a:prstGeom prst="rect">
            <a:avLst/>
          </a:prstGeom>
          <a:noFill/>
          <a:ln>
            <a:noFill/>
          </a:ln>
        </p:spPr>
      </p:pic>
      <p:pic>
        <p:nvPicPr>
          <p:cNvPr id="2791" name="Google Shape;2791;p75"/>
          <p:cNvPicPr preferRelativeResize="0"/>
          <p:nvPr/>
        </p:nvPicPr>
        <p:blipFill>
          <a:blip r:embed="rId3">
            <a:alphaModFix/>
          </a:blip>
          <a:stretch>
            <a:fillRect/>
          </a:stretch>
        </p:blipFill>
        <p:spPr>
          <a:xfrm>
            <a:off x="6081052" y="2072332"/>
            <a:ext cx="439051" cy="435300"/>
          </a:xfrm>
          <a:prstGeom prst="rect">
            <a:avLst/>
          </a:prstGeom>
          <a:noFill/>
          <a:ln>
            <a:noFill/>
          </a:ln>
        </p:spPr>
      </p:pic>
      <p:pic>
        <p:nvPicPr>
          <p:cNvPr id="2792" name="Google Shape;2792;p75"/>
          <p:cNvPicPr preferRelativeResize="0"/>
          <p:nvPr/>
        </p:nvPicPr>
        <p:blipFill>
          <a:blip r:embed="rId3">
            <a:alphaModFix/>
          </a:blip>
          <a:stretch>
            <a:fillRect/>
          </a:stretch>
        </p:blipFill>
        <p:spPr>
          <a:xfrm>
            <a:off x="4116627" y="2072332"/>
            <a:ext cx="439051" cy="435300"/>
          </a:xfrm>
          <a:prstGeom prst="rect">
            <a:avLst/>
          </a:prstGeom>
          <a:noFill/>
          <a:ln>
            <a:noFill/>
          </a:ln>
        </p:spPr>
      </p:pic>
      <p:pic>
        <p:nvPicPr>
          <p:cNvPr id="2793" name="Google Shape;2793;p75"/>
          <p:cNvPicPr preferRelativeResize="0"/>
          <p:nvPr/>
        </p:nvPicPr>
        <p:blipFill>
          <a:blip r:embed="rId3">
            <a:alphaModFix/>
          </a:blip>
          <a:stretch>
            <a:fillRect/>
          </a:stretch>
        </p:blipFill>
        <p:spPr>
          <a:xfrm>
            <a:off x="4895252" y="1132032"/>
            <a:ext cx="439051" cy="435300"/>
          </a:xfrm>
          <a:prstGeom prst="rect">
            <a:avLst/>
          </a:prstGeom>
          <a:noFill/>
          <a:ln>
            <a:noFill/>
          </a:ln>
        </p:spPr>
      </p:pic>
      <p:pic>
        <p:nvPicPr>
          <p:cNvPr id="2794" name="Google Shape;2794;p75"/>
          <p:cNvPicPr preferRelativeResize="0"/>
          <p:nvPr/>
        </p:nvPicPr>
        <p:blipFill>
          <a:blip r:embed="rId4">
            <a:alphaModFix/>
          </a:blip>
          <a:stretch>
            <a:fillRect/>
          </a:stretch>
        </p:blipFill>
        <p:spPr>
          <a:xfrm>
            <a:off x="395605" y="1209703"/>
            <a:ext cx="3327962" cy="2588961"/>
          </a:xfrm>
          <a:prstGeom prst="rect">
            <a:avLst/>
          </a:prstGeom>
          <a:noFill/>
          <a:ln>
            <a:noFill/>
          </a:ln>
        </p:spPr>
      </p:pic>
      <p:grpSp>
        <p:nvGrpSpPr>
          <p:cNvPr id="2795" name="Google Shape;2795;p75"/>
          <p:cNvGrpSpPr/>
          <p:nvPr/>
        </p:nvGrpSpPr>
        <p:grpSpPr>
          <a:xfrm>
            <a:off x="4259704" y="906952"/>
            <a:ext cx="4758357" cy="2874024"/>
            <a:chOff x="3451451" y="920688"/>
            <a:chExt cx="5227815" cy="3192651"/>
          </a:xfrm>
        </p:grpSpPr>
        <p:grpSp>
          <p:nvGrpSpPr>
            <p:cNvPr id="2796" name="Google Shape;2796;p75"/>
            <p:cNvGrpSpPr/>
            <p:nvPr/>
          </p:nvGrpSpPr>
          <p:grpSpPr>
            <a:xfrm>
              <a:off x="3451451" y="920688"/>
              <a:ext cx="5227815" cy="2472900"/>
              <a:chOff x="3451451" y="920688"/>
              <a:chExt cx="5227815" cy="2472900"/>
            </a:xfrm>
          </p:grpSpPr>
          <p:grpSp>
            <p:nvGrpSpPr>
              <p:cNvPr id="2797" name="Google Shape;2797;p75"/>
              <p:cNvGrpSpPr/>
              <p:nvPr/>
            </p:nvGrpSpPr>
            <p:grpSpPr>
              <a:xfrm>
                <a:off x="4028900" y="920687"/>
                <a:ext cx="4113964" cy="1652526"/>
                <a:chOff x="4028900" y="920688"/>
                <a:chExt cx="4113964" cy="1652526"/>
              </a:xfrm>
            </p:grpSpPr>
            <p:grpSp>
              <p:nvGrpSpPr>
                <p:cNvPr id="2798" name="Google Shape;2798;p75"/>
                <p:cNvGrpSpPr/>
                <p:nvPr/>
              </p:nvGrpSpPr>
              <p:grpSpPr>
                <a:xfrm>
                  <a:off x="4729163" y="920688"/>
                  <a:ext cx="2956690" cy="914363"/>
                  <a:chOff x="4729163" y="920688"/>
                  <a:chExt cx="2956690" cy="914363"/>
                </a:xfrm>
              </p:grpSpPr>
              <p:cxnSp>
                <p:nvCxnSpPr>
                  <p:cNvPr id="2799" name="Google Shape;2799;p75"/>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800" name="Google Shape;2800;p75"/>
                  <p:cNvCxnSpPr>
                    <a:stCxn id="2801"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2802" name="Google Shape;2802;p75"/>
                  <p:cNvCxnSpPr>
                    <a:stCxn id="2801"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2803" name="Google Shape;2803;p75"/>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804" name="Google Shape;2804;p75"/>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801" name="Google Shape;2801;p75"/>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2805" name="Google Shape;2805;p75"/>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806" name="Google Shape;2806;p75"/>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807" name="Google Shape;2807;p75"/>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808" name="Google Shape;2808;p75"/>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809" name="Google Shape;2809;p75"/>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810" name="Google Shape;2810;p75"/>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2811" name="Google Shape;2811;p75"/>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812" name="Google Shape;2812;p75"/>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813" name="Google Shape;2813;p75"/>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814" name="Google Shape;2814;p75"/>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815" name="Google Shape;2815;p75"/>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816" name="Google Shape;2816;p75"/>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2817" name="Google Shape;2817;p75"/>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818" name="Google Shape;2818;p75"/>
              <p:cNvCxnSpPr/>
              <p:nvPr/>
            </p:nvCxnSpPr>
            <p:spPr>
              <a:xfrm flipH="1">
                <a:off x="3547571" y="3041413"/>
                <a:ext cx="518700" cy="301200"/>
              </a:xfrm>
              <a:prstGeom prst="straightConnector1">
                <a:avLst/>
              </a:prstGeom>
              <a:noFill/>
              <a:ln cap="flat" cmpd="sng" w="76200">
                <a:solidFill>
                  <a:srgbClr val="FF9900"/>
                </a:solidFill>
                <a:prstDash val="solid"/>
                <a:round/>
                <a:headEnd len="med" w="med" type="none"/>
                <a:tailEnd len="med" w="med" type="none"/>
              </a:ln>
            </p:spPr>
          </p:cxnSp>
          <p:cxnSp>
            <p:nvCxnSpPr>
              <p:cNvPr id="2819" name="Google Shape;2819;p75"/>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820" name="Google Shape;2820;p75"/>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821" name="Google Shape;2821;p75"/>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822" name="Google Shape;2822;p75"/>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2823" name="Google Shape;2823;p75"/>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824" name="Google Shape;2824;p75"/>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825" name="Google Shape;2825;p75"/>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826" name="Google Shape;2826;p75"/>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827" name="Google Shape;2827;p75"/>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828" name="Google Shape;2828;p75"/>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2829" name="Google Shape;2829;p75"/>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830" name="Google Shape;2830;p75"/>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831" name="Google Shape;2831;p75"/>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832" name="Google Shape;2832;p75"/>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833" name="Google Shape;2833;p75"/>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834" name="Google Shape;2834;p75"/>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2835" name="Google Shape;2835;p75"/>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836" name="Google Shape;2836;p75"/>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837" name="Google Shape;2837;p75"/>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838" name="Google Shape;2838;p75"/>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839" name="Google Shape;2839;p75"/>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840" name="Google Shape;2840;p75"/>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2841" name="Google Shape;2841;p75"/>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842" name="Google Shape;2842;p75"/>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843" name="Google Shape;2843;p75"/>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844" name="Google Shape;2844;p75"/>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845" name="Google Shape;2845;p75"/>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846" name="Google Shape;2846;p75"/>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cxnSp>
        <p:nvCxnSpPr>
          <p:cNvPr id="2847" name="Google Shape;2847;p75"/>
          <p:cNvCxnSpPr/>
          <p:nvPr/>
        </p:nvCxnSpPr>
        <p:spPr>
          <a:xfrm>
            <a:off x="4819313" y="2816029"/>
            <a:ext cx="455100" cy="254400"/>
          </a:xfrm>
          <a:prstGeom prst="straightConnector1">
            <a:avLst/>
          </a:prstGeom>
          <a:noFill/>
          <a:ln cap="flat" cmpd="sng" w="76200">
            <a:solidFill>
              <a:srgbClr val="00FF00"/>
            </a:solidFill>
            <a:prstDash val="solid"/>
            <a:round/>
            <a:headEnd len="med" w="med" type="none"/>
            <a:tailEnd len="med" w="med" type="none"/>
          </a:ln>
        </p:spPr>
      </p:cxnSp>
      <p:cxnSp>
        <p:nvCxnSpPr>
          <p:cNvPr id="2848" name="Google Shape;2848;p75"/>
          <p:cNvCxnSpPr/>
          <p:nvPr/>
        </p:nvCxnSpPr>
        <p:spPr>
          <a:xfrm>
            <a:off x="5770130" y="2816254"/>
            <a:ext cx="455100" cy="254400"/>
          </a:xfrm>
          <a:prstGeom prst="straightConnector1">
            <a:avLst/>
          </a:prstGeom>
          <a:noFill/>
          <a:ln cap="flat" cmpd="sng" w="76200">
            <a:solidFill>
              <a:srgbClr val="FF9900"/>
            </a:solidFill>
            <a:prstDash val="solid"/>
            <a:round/>
            <a:headEnd len="med" w="med" type="none"/>
            <a:tailEnd len="med" w="med" type="none"/>
          </a:ln>
        </p:spPr>
      </p:cxnSp>
      <p:cxnSp>
        <p:nvCxnSpPr>
          <p:cNvPr id="2849" name="Google Shape;2849;p75"/>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2850" name="Google Shape;2850;p75"/>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2851" name="Google Shape;2851;p75"/>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2852" name="Google Shape;2852;p75"/>
          <p:cNvCxnSpPr/>
          <p:nvPr/>
        </p:nvCxnSpPr>
        <p:spPr>
          <a:xfrm flipH="1">
            <a:off x="4826070" y="2124567"/>
            <a:ext cx="472200" cy="271200"/>
          </a:xfrm>
          <a:prstGeom prst="straightConnector1">
            <a:avLst/>
          </a:prstGeom>
          <a:noFill/>
          <a:ln cap="flat" cmpd="sng" w="38100">
            <a:solidFill>
              <a:srgbClr val="FF9900"/>
            </a:solidFill>
            <a:prstDash val="solid"/>
            <a:round/>
            <a:headEnd len="med" w="med" type="none"/>
            <a:tailEnd len="med" w="med" type="none"/>
          </a:ln>
        </p:spPr>
      </p:cxnSp>
      <p:cxnSp>
        <p:nvCxnSpPr>
          <p:cNvPr id="2853" name="Google Shape;2853;p75"/>
          <p:cNvCxnSpPr/>
          <p:nvPr/>
        </p:nvCxnSpPr>
        <p:spPr>
          <a:xfrm>
            <a:off x="2098007" y="1105401"/>
            <a:ext cx="0" cy="2743200"/>
          </a:xfrm>
          <a:prstGeom prst="straightConnector1">
            <a:avLst/>
          </a:prstGeom>
          <a:noFill/>
          <a:ln cap="flat" cmpd="sng" w="19050">
            <a:solidFill>
              <a:srgbClr val="FF0000"/>
            </a:solidFill>
            <a:prstDash val="solid"/>
            <a:round/>
            <a:headEnd len="med" w="med" type="none"/>
            <a:tailEnd len="med" w="med" type="none"/>
          </a:ln>
        </p:spPr>
      </p:cxnSp>
      <p:sp>
        <p:nvSpPr>
          <p:cNvPr id="2854" name="Google Shape;2854;p75"/>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
        <p:nvSpPr>
          <p:cNvPr id="2855" name="Google Shape;2855;p75"/>
          <p:cNvSpPr/>
          <p:nvPr/>
        </p:nvSpPr>
        <p:spPr>
          <a:xfrm>
            <a:off x="1401075" y="1954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56" name="Google Shape;2856;p75"/>
          <p:cNvCxnSpPr/>
          <p:nvPr/>
        </p:nvCxnSpPr>
        <p:spPr>
          <a:xfrm flipH="1" rot="-10740548">
            <a:off x="1499909" y="2019803"/>
            <a:ext cx="572486" cy="10204"/>
          </a:xfrm>
          <a:prstGeom prst="straightConnector1">
            <a:avLst/>
          </a:prstGeom>
          <a:noFill/>
          <a:ln cap="flat" cmpd="sng" w="28575">
            <a:solidFill>
              <a:srgbClr val="FF9900"/>
            </a:solidFill>
            <a:prstDash val="solid"/>
            <a:round/>
            <a:headEnd len="med" w="med" type="none"/>
            <a:tailEnd len="med" w="med" type="non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0" name="Shape 2860"/>
        <p:cNvGrpSpPr/>
        <p:nvPr/>
      </p:nvGrpSpPr>
      <p:grpSpPr>
        <a:xfrm>
          <a:off x="0" y="0"/>
          <a:ext cx="0" cy="0"/>
          <a:chOff x="0" y="0"/>
          <a:chExt cx="0" cy="0"/>
        </a:xfrm>
      </p:grpSpPr>
      <p:sp>
        <p:nvSpPr>
          <p:cNvPr id="2861" name="Google Shape;2861;p76"/>
          <p:cNvSpPr txBox="1"/>
          <p:nvPr>
            <p:ph type="title"/>
          </p:nvPr>
        </p:nvSpPr>
        <p:spPr>
          <a:xfrm>
            <a:off x="311700" y="224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2862" name="Google Shape;2862;p76"/>
          <p:cNvSpPr txBox="1"/>
          <p:nvPr>
            <p:ph idx="1" type="body"/>
          </p:nvPr>
        </p:nvSpPr>
        <p:spPr>
          <a:xfrm>
            <a:off x="173650" y="3794675"/>
            <a:ext cx="8787600" cy="123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Will the right side (aka </a:t>
            </a:r>
            <a:r>
              <a:rPr b="1" lang="en" sz="1400" u="sng"/>
              <a:t>badBranch</a:t>
            </a:r>
            <a:r>
              <a:rPr lang="en" sz="1400"/>
              <a:t>) yield a closer coordinate?</a:t>
            </a:r>
            <a:endParaRPr sz="1400"/>
          </a:p>
          <a:p>
            <a:pPr indent="0" lvl="0" marL="0" rtl="0" algn="l">
              <a:spcBef>
                <a:spcPts val="1600"/>
              </a:spcBef>
              <a:spcAft>
                <a:spcPts val="1600"/>
              </a:spcAft>
              <a:buNone/>
            </a:pPr>
            <a:r>
              <a:rPr lang="en" sz="1400"/>
              <a:t>Perpendicular is length 2. We already have something that’s “2” distance… so why bother? </a:t>
            </a:r>
            <a:endParaRPr sz="1400"/>
          </a:p>
        </p:txBody>
      </p:sp>
      <p:grpSp>
        <p:nvGrpSpPr>
          <p:cNvPr id="2863" name="Google Shape;2863;p76"/>
          <p:cNvGrpSpPr/>
          <p:nvPr/>
        </p:nvGrpSpPr>
        <p:grpSpPr>
          <a:xfrm>
            <a:off x="4259704" y="906952"/>
            <a:ext cx="4758357" cy="2874024"/>
            <a:chOff x="3451451" y="920688"/>
            <a:chExt cx="5227815" cy="3192651"/>
          </a:xfrm>
        </p:grpSpPr>
        <p:grpSp>
          <p:nvGrpSpPr>
            <p:cNvPr id="2864" name="Google Shape;2864;p76"/>
            <p:cNvGrpSpPr/>
            <p:nvPr/>
          </p:nvGrpSpPr>
          <p:grpSpPr>
            <a:xfrm>
              <a:off x="3451451" y="920688"/>
              <a:ext cx="5227815" cy="2472900"/>
              <a:chOff x="3451451" y="920688"/>
              <a:chExt cx="5227815" cy="2472900"/>
            </a:xfrm>
          </p:grpSpPr>
          <p:grpSp>
            <p:nvGrpSpPr>
              <p:cNvPr id="2865" name="Google Shape;2865;p76"/>
              <p:cNvGrpSpPr/>
              <p:nvPr/>
            </p:nvGrpSpPr>
            <p:grpSpPr>
              <a:xfrm>
                <a:off x="4028900" y="920687"/>
                <a:ext cx="4113964" cy="1652526"/>
                <a:chOff x="4028900" y="920688"/>
                <a:chExt cx="4113964" cy="1652526"/>
              </a:xfrm>
            </p:grpSpPr>
            <p:grpSp>
              <p:nvGrpSpPr>
                <p:cNvPr id="2866" name="Google Shape;2866;p76"/>
                <p:cNvGrpSpPr/>
                <p:nvPr/>
              </p:nvGrpSpPr>
              <p:grpSpPr>
                <a:xfrm>
                  <a:off x="4729163" y="920688"/>
                  <a:ext cx="2956690" cy="914363"/>
                  <a:chOff x="4729163" y="920688"/>
                  <a:chExt cx="2956690" cy="914363"/>
                </a:xfrm>
              </p:grpSpPr>
              <p:cxnSp>
                <p:nvCxnSpPr>
                  <p:cNvPr id="2867" name="Google Shape;2867;p76"/>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868" name="Google Shape;2868;p76"/>
                  <p:cNvCxnSpPr>
                    <a:stCxn id="2869"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2870" name="Google Shape;2870;p76"/>
                  <p:cNvCxnSpPr>
                    <a:stCxn id="2869"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2871" name="Google Shape;2871;p76"/>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872" name="Google Shape;2872;p76"/>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869" name="Google Shape;2869;p76"/>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2873" name="Google Shape;2873;p76"/>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874" name="Google Shape;2874;p76"/>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875" name="Google Shape;2875;p76"/>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876" name="Google Shape;2876;p76"/>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877" name="Google Shape;2877;p76"/>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878" name="Google Shape;2878;p76"/>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2879" name="Google Shape;2879;p76"/>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880" name="Google Shape;2880;p76"/>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881" name="Google Shape;2881;p76"/>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882" name="Google Shape;2882;p76"/>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883" name="Google Shape;2883;p76"/>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884" name="Google Shape;2884;p76"/>
                <p:cNvSpPr/>
                <p:nvPr/>
              </p:nvSpPr>
              <p:spPr>
                <a:xfrm>
                  <a:off x="4170825" y="1812013"/>
                  <a:ext cx="851700" cy="435300"/>
                </a:xfrm>
                <a:prstGeom prst="roundRect">
                  <a:avLst>
                    <a:gd fmla="val 16667" name="adj"/>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2885" name="Google Shape;2885;p76"/>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886" name="Google Shape;2886;p76"/>
              <p:cNvCxnSpPr/>
              <p:nvPr/>
            </p:nvCxnSpPr>
            <p:spPr>
              <a:xfrm flipH="1">
                <a:off x="3547571" y="3041413"/>
                <a:ext cx="518700" cy="301200"/>
              </a:xfrm>
              <a:prstGeom prst="straightConnector1">
                <a:avLst/>
              </a:prstGeom>
              <a:noFill/>
              <a:ln cap="flat" cmpd="sng" w="76200">
                <a:solidFill>
                  <a:schemeClr val="accent6"/>
                </a:solidFill>
                <a:prstDash val="solid"/>
                <a:round/>
                <a:headEnd len="med" w="med" type="none"/>
                <a:tailEnd len="med" w="med" type="none"/>
              </a:ln>
            </p:spPr>
          </p:cxnSp>
          <p:cxnSp>
            <p:nvCxnSpPr>
              <p:cNvPr id="2887" name="Google Shape;2887;p76"/>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888" name="Google Shape;2888;p76"/>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889" name="Google Shape;2889;p76"/>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890" name="Google Shape;2890;p76"/>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2891" name="Google Shape;2891;p76"/>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892" name="Google Shape;2892;p76"/>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893" name="Google Shape;2893;p76"/>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894" name="Google Shape;2894;p76"/>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895" name="Google Shape;2895;p76"/>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896" name="Google Shape;2896;p76"/>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2897" name="Google Shape;2897;p76"/>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898" name="Google Shape;2898;p76"/>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899" name="Google Shape;2899;p76"/>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900" name="Google Shape;2900;p76"/>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901" name="Google Shape;2901;p76"/>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902" name="Google Shape;2902;p76"/>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2903" name="Google Shape;2903;p76"/>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904" name="Google Shape;2904;p76"/>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905" name="Google Shape;2905;p76"/>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906" name="Google Shape;2906;p76"/>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907" name="Google Shape;2907;p76"/>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908" name="Google Shape;2908;p76"/>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2909" name="Google Shape;2909;p76"/>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910" name="Google Shape;2910;p76"/>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911" name="Google Shape;2911;p76"/>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912" name="Google Shape;2912;p76"/>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913" name="Google Shape;2913;p76"/>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914" name="Google Shape;2914;p76"/>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pic>
        <p:nvPicPr>
          <p:cNvPr id="2915" name="Google Shape;2915;p76"/>
          <p:cNvPicPr preferRelativeResize="0"/>
          <p:nvPr/>
        </p:nvPicPr>
        <p:blipFill>
          <a:blip r:embed="rId3">
            <a:alphaModFix/>
          </a:blip>
          <a:stretch>
            <a:fillRect/>
          </a:stretch>
        </p:blipFill>
        <p:spPr>
          <a:xfrm>
            <a:off x="5334302" y="3000894"/>
            <a:ext cx="439051" cy="435300"/>
          </a:xfrm>
          <a:prstGeom prst="rect">
            <a:avLst/>
          </a:prstGeom>
          <a:noFill/>
          <a:ln>
            <a:noFill/>
          </a:ln>
        </p:spPr>
      </p:pic>
      <p:pic>
        <p:nvPicPr>
          <p:cNvPr id="2916" name="Google Shape;2916;p76"/>
          <p:cNvPicPr preferRelativeResize="0"/>
          <p:nvPr/>
        </p:nvPicPr>
        <p:blipFill>
          <a:blip r:embed="rId3">
            <a:alphaModFix/>
          </a:blip>
          <a:stretch>
            <a:fillRect/>
          </a:stretch>
        </p:blipFill>
        <p:spPr>
          <a:xfrm>
            <a:off x="5773352" y="3000894"/>
            <a:ext cx="439051" cy="435300"/>
          </a:xfrm>
          <a:prstGeom prst="rect">
            <a:avLst/>
          </a:prstGeom>
          <a:noFill/>
          <a:ln>
            <a:noFill/>
          </a:ln>
        </p:spPr>
      </p:pic>
      <p:pic>
        <p:nvPicPr>
          <p:cNvPr id="2917" name="Google Shape;2917;p76"/>
          <p:cNvPicPr preferRelativeResize="0"/>
          <p:nvPr/>
        </p:nvPicPr>
        <p:blipFill>
          <a:blip r:embed="rId3">
            <a:alphaModFix/>
          </a:blip>
          <a:stretch>
            <a:fillRect/>
          </a:stretch>
        </p:blipFill>
        <p:spPr>
          <a:xfrm>
            <a:off x="4798327" y="3000894"/>
            <a:ext cx="439051" cy="435300"/>
          </a:xfrm>
          <a:prstGeom prst="rect">
            <a:avLst/>
          </a:prstGeom>
          <a:noFill/>
          <a:ln>
            <a:noFill/>
          </a:ln>
        </p:spPr>
      </p:pic>
      <p:pic>
        <p:nvPicPr>
          <p:cNvPr id="2918" name="Google Shape;2918;p76"/>
          <p:cNvPicPr preferRelativeResize="0"/>
          <p:nvPr/>
        </p:nvPicPr>
        <p:blipFill>
          <a:blip r:embed="rId3">
            <a:alphaModFix/>
          </a:blip>
          <a:stretch>
            <a:fillRect/>
          </a:stretch>
        </p:blipFill>
        <p:spPr>
          <a:xfrm>
            <a:off x="4116627" y="3078069"/>
            <a:ext cx="439051" cy="435300"/>
          </a:xfrm>
          <a:prstGeom prst="rect">
            <a:avLst/>
          </a:prstGeom>
          <a:noFill/>
          <a:ln>
            <a:noFill/>
          </a:ln>
        </p:spPr>
      </p:pic>
      <p:pic>
        <p:nvPicPr>
          <p:cNvPr id="2919" name="Google Shape;2919;p76"/>
          <p:cNvPicPr preferRelativeResize="0"/>
          <p:nvPr/>
        </p:nvPicPr>
        <p:blipFill>
          <a:blip r:embed="rId3">
            <a:alphaModFix/>
          </a:blip>
          <a:stretch>
            <a:fillRect/>
          </a:stretch>
        </p:blipFill>
        <p:spPr>
          <a:xfrm>
            <a:off x="6081052" y="2072332"/>
            <a:ext cx="439051" cy="435300"/>
          </a:xfrm>
          <a:prstGeom prst="rect">
            <a:avLst/>
          </a:prstGeom>
          <a:noFill/>
          <a:ln>
            <a:noFill/>
          </a:ln>
        </p:spPr>
      </p:pic>
      <p:pic>
        <p:nvPicPr>
          <p:cNvPr id="2920" name="Google Shape;2920;p76"/>
          <p:cNvPicPr preferRelativeResize="0"/>
          <p:nvPr/>
        </p:nvPicPr>
        <p:blipFill>
          <a:blip r:embed="rId3">
            <a:alphaModFix/>
          </a:blip>
          <a:stretch>
            <a:fillRect/>
          </a:stretch>
        </p:blipFill>
        <p:spPr>
          <a:xfrm>
            <a:off x="4116627" y="2072332"/>
            <a:ext cx="439051" cy="435300"/>
          </a:xfrm>
          <a:prstGeom prst="rect">
            <a:avLst/>
          </a:prstGeom>
          <a:noFill/>
          <a:ln>
            <a:noFill/>
          </a:ln>
        </p:spPr>
      </p:pic>
      <p:pic>
        <p:nvPicPr>
          <p:cNvPr id="2921" name="Google Shape;2921;p76"/>
          <p:cNvPicPr preferRelativeResize="0"/>
          <p:nvPr/>
        </p:nvPicPr>
        <p:blipFill>
          <a:blip r:embed="rId3">
            <a:alphaModFix/>
          </a:blip>
          <a:stretch>
            <a:fillRect/>
          </a:stretch>
        </p:blipFill>
        <p:spPr>
          <a:xfrm>
            <a:off x="4895252" y="1132032"/>
            <a:ext cx="439051" cy="435300"/>
          </a:xfrm>
          <a:prstGeom prst="rect">
            <a:avLst/>
          </a:prstGeom>
          <a:noFill/>
          <a:ln>
            <a:noFill/>
          </a:ln>
        </p:spPr>
      </p:pic>
      <p:pic>
        <p:nvPicPr>
          <p:cNvPr id="2922" name="Google Shape;2922;p76"/>
          <p:cNvPicPr preferRelativeResize="0"/>
          <p:nvPr/>
        </p:nvPicPr>
        <p:blipFill>
          <a:blip r:embed="rId4">
            <a:alphaModFix/>
          </a:blip>
          <a:stretch>
            <a:fillRect/>
          </a:stretch>
        </p:blipFill>
        <p:spPr>
          <a:xfrm>
            <a:off x="395605" y="1209703"/>
            <a:ext cx="3327962" cy="2588961"/>
          </a:xfrm>
          <a:prstGeom prst="rect">
            <a:avLst/>
          </a:prstGeom>
          <a:noFill/>
          <a:ln>
            <a:noFill/>
          </a:ln>
        </p:spPr>
      </p:pic>
      <p:grpSp>
        <p:nvGrpSpPr>
          <p:cNvPr id="2923" name="Google Shape;2923;p76"/>
          <p:cNvGrpSpPr/>
          <p:nvPr/>
        </p:nvGrpSpPr>
        <p:grpSpPr>
          <a:xfrm>
            <a:off x="4259704" y="906952"/>
            <a:ext cx="4758357" cy="2874024"/>
            <a:chOff x="3451451" y="920688"/>
            <a:chExt cx="5227815" cy="3192651"/>
          </a:xfrm>
        </p:grpSpPr>
        <p:grpSp>
          <p:nvGrpSpPr>
            <p:cNvPr id="2924" name="Google Shape;2924;p76"/>
            <p:cNvGrpSpPr/>
            <p:nvPr/>
          </p:nvGrpSpPr>
          <p:grpSpPr>
            <a:xfrm>
              <a:off x="3451451" y="920688"/>
              <a:ext cx="5227815" cy="2472900"/>
              <a:chOff x="3451451" y="920688"/>
              <a:chExt cx="5227815" cy="2472900"/>
            </a:xfrm>
          </p:grpSpPr>
          <p:grpSp>
            <p:nvGrpSpPr>
              <p:cNvPr id="2925" name="Google Shape;2925;p76"/>
              <p:cNvGrpSpPr/>
              <p:nvPr/>
            </p:nvGrpSpPr>
            <p:grpSpPr>
              <a:xfrm>
                <a:off x="4028900" y="920687"/>
                <a:ext cx="4113964" cy="1652526"/>
                <a:chOff x="4028900" y="920688"/>
                <a:chExt cx="4113964" cy="1652526"/>
              </a:xfrm>
            </p:grpSpPr>
            <p:grpSp>
              <p:nvGrpSpPr>
                <p:cNvPr id="2926" name="Google Shape;2926;p76"/>
                <p:cNvGrpSpPr/>
                <p:nvPr/>
              </p:nvGrpSpPr>
              <p:grpSpPr>
                <a:xfrm>
                  <a:off x="4729163" y="920688"/>
                  <a:ext cx="2956690" cy="914363"/>
                  <a:chOff x="4729163" y="920688"/>
                  <a:chExt cx="2956690" cy="914363"/>
                </a:xfrm>
              </p:grpSpPr>
              <p:cxnSp>
                <p:nvCxnSpPr>
                  <p:cNvPr id="2927" name="Google Shape;2927;p76"/>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928" name="Google Shape;2928;p76"/>
                  <p:cNvCxnSpPr>
                    <a:stCxn id="2929"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2930" name="Google Shape;2930;p76"/>
                  <p:cNvCxnSpPr>
                    <a:stCxn id="2929" idx="2"/>
                  </p:cNvCxnSpPr>
                  <p:nvPr/>
                </p:nvCxnSpPr>
                <p:spPr>
                  <a:xfrm>
                    <a:off x="5975200" y="1469650"/>
                    <a:ext cx="1346400" cy="365400"/>
                  </a:xfrm>
                  <a:prstGeom prst="straightConnector1">
                    <a:avLst/>
                  </a:prstGeom>
                  <a:noFill/>
                  <a:ln cap="flat" cmpd="sng" w="19050">
                    <a:solidFill>
                      <a:srgbClr val="666666"/>
                    </a:solidFill>
                    <a:prstDash val="solid"/>
                    <a:round/>
                    <a:headEnd len="med" w="med" type="none"/>
                    <a:tailEnd len="med" w="med" type="none"/>
                  </a:ln>
                </p:spPr>
              </p:cxnSp>
              <p:sp>
                <p:nvSpPr>
                  <p:cNvPr id="2931" name="Google Shape;2931;p76"/>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932" name="Google Shape;2932;p76"/>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929" name="Google Shape;2929;p76"/>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grpSp>
            <p:cxnSp>
              <p:nvCxnSpPr>
                <p:cNvPr id="2933" name="Google Shape;2933;p76"/>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934" name="Google Shape;2934;p76"/>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935" name="Google Shape;2935;p76"/>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936" name="Google Shape;2936;p76"/>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937" name="Google Shape;2937;p76"/>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938" name="Google Shape;2938;p76"/>
                <p:cNvSpPr/>
                <p:nvPr/>
              </p:nvSpPr>
              <p:spPr>
                <a:xfrm>
                  <a:off x="6969713" y="18382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2939" name="Google Shape;2939;p76"/>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940" name="Google Shape;2940;p76"/>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941" name="Google Shape;2941;p76"/>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942" name="Google Shape;2942;p76"/>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943" name="Google Shape;2943;p76"/>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944" name="Google Shape;2944;p76"/>
                <p:cNvSpPr/>
                <p:nvPr/>
              </p:nvSpPr>
              <p:spPr>
                <a:xfrm>
                  <a:off x="4170825" y="1812013"/>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grpSp>
          <p:cxnSp>
            <p:nvCxnSpPr>
              <p:cNvPr id="2945" name="Google Shape;2945;p76"/>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946" name="Google Shape;2946;p76"/>
              <p:cNvCxnSpPr/>
              <p:nvPr/>
            </p:nvCxnSpPr>
            <p:spPr>
              <a:xfrm flipH="1">
                <a:off x="3547571" y="3041413"/>
                <a:ext cx="518700" cy="301200"/>
              </a:xfrm>
              <a:prstGeom prst="straightConnector1">
                <a:avLst/>
              </a:prstGeom>
              <a:noFill/>
              <a:ln cap="flat" cmpd="sng" w="76200">
                <a:solidFill>
                  <a:srgbClr val="FF9900"/>
                </a:solidFill>
                <a:prstDash val="solid"/>
                <a:round/>
                <a:headEnd len="med" w="med" type="none"/>
                <a:tailEnd len="med" w="med" type="none"/>
              </a:ln>
            </p:spPr>
          </p:cxnSp>
          <p:cxnSp>
            <p:nvCxnSpPr>
              <p:cNvPr id="2947" name="Google Shape;2947;p76"/>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948" name="Google Shape;2948;p76"/>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949" name="Google Shape;2949;p76"/>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950" name="Google Shape;2950;p76"/>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2951" name="Google Shape;2951;p76"/>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952" name="Google Shape;2952;p76"/>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953" name="Google Shape;2953;p76"/>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954" name="Google Shape;2954;p76"/>
              <p:cNvSpPr txBox="1"/>
              <p:nvPr/>
            </p:nvSpPr>
            <p:spPr>
              <a:xfrm>
                <a:off x="4579794"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955" name="Google Shape;2955;p76"/>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956" name="Google Shape;2956;p76"/>
              <p:cNvSpPr/>
              <p:nvPr/>
            </p:nvSpPr>
            <p:spPr>
              <a:xfrm>
                <a:off x="4688163" y="260637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2957" name="Google Shape;2957;p76"/>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958" name="Google Shape;2958;p76"/>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959" name="Google Shape;2959;p76"/>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960" name="Google Shape;2960;p76"/>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961" name="Google Shape;2961;p76"/>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962" name="Google Shape;2962;p76"/>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2963" name="Google Shape;2963;p76"/>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964" name="Google Shape;2964;p76"/>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965" name="Google Shape;2965;p76"/>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966" name="Google Shape;2966;p76"/>
              <p:cNvSpPr txBox="1"/>
              <p:nvPr/>
            </p:nvSpPr>
            <p:spPr>
              <a:xfrm>
                <a:off x="7283869"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967" name="Google Shape;2967;p76"/>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968" name="Google Shape;2968;p76"/>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8, </a:t>
                </a:r>
                <a:r>
                  <a:rPr b="1" lang="en">
                    <a:solidFill>
                      <a:srgbClr val="666666"/>
                    </a:solidFill>
                  </a:rPr>
                  <a:t>7</a:t>
                </a:r>
                <a:r>
                  <a:rPr lang="en"/>
                  <a:t>)</a:t>
                </a:r>
                <a:endParaRPr/>
              </a:p>
            </p:txBody>
          </p:sp>
        </p:grpSp>
        <p:cxnSp>
          <p:nvCxnSpPr>
            <p:cNvPr id="2969" name="Google Shape;2969;p76"/>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970" name="Google Shape;2970;p76"/>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971" name="Google Shape;2971;p76"/>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2972" name="Google Shape;2972;p76"/>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973" name="Google Shape;2973;p76"/>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2974" name="Google Shape;2974;p76"/>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grpSp>
      <p:cxnSp>
        <p:nvCxnSpPr>
          <p:cNvPr id="2975" name="Google Shape;2975;p76"/>
          <p:cNvCxnSpPr/>
          <p:nvPr/>
        </p:nvCxnSpPr>
        <p:spPr>
          <a:xfrm>
            <a:off x="4819313" y="2816029"/>
            <a:ext cx="455100" cy="254400"/>
          </a:xfrm>
          <a:prstGeom prst="straightConnector1">
            <a:avLst/>
          </a:prstGeom>
          <a:noFill/>
          <a:ln cap="flat" cmpd="sng" w="76200">
            <a:solidFill>
              <a:srgbClr val="00FF00"/>
            </a:solidFill>
            <a:prstDash val="solid"/>
            <a:round/>
            <a:headEnd len="med" w="med" type="none"/>
            <a:tailEnd len="med" w="med" type="none"/>
          </a:ln>
        </p:spPr>
      </p:cxnSp>
      <p:cxnSp>
        <p:nvCxnSpPr>
          <p:cNvPr id="2976" name="Google Shape;2976;p76"/>
          <p:cNvCxnSpPr/>
          <p:nvPr/>
        </p:nvCxnSpPr>
        <p:spPr>
          <a:xfrm>
            <a:off x="5770130" y="2816254"/>
            <a:ext cx="455100" cy="254400"/>
          </a:xfrm>
          <a:prstGeom prst="straightConnector1">
            <a:avLst/>
          </a:prstGeom>
          <a:noFill/>
          <a:ln cap="flat" cmpd="sng" w="76200">
            <a:solidFill>
              <a:srgbClr val="FF9900"/>
            </a:solidFill>
            <a:prstDash val="solid"/>
            <a:round/>
            <a:headEnd len="med" w="med" type="none"/>
            <a:tailEnd len="med" w="med" type="none"/>
          </a:ln>
        </p:spPr>
      </p:cxnSp>
      <p:cxnSp>
        <p:nvCxnSpPr>
          <p:cNvPr id="2977" name="Google Shape;2977;p76"/>
          <p:cNvCxnSpPr/>
          <p:nvPr/>
        </p:nvCxnSpPr>
        <p:spPr>
          <a:xfrm flipH="1">
            <a:off x="5510120" y="1401128"/>
            <a:ext cx="1046700" cy="308100"/>
          </a:xfrm>
          <a:prstGeom prst="straightConnector1">
            <a:avLst/>
          </a:prstGeom>
          <a:noFill/>
          <a:ln cap="flat" cmpd="sng" w="28575">
            <a:solidFill>
              <a:srgbClr val="00FF00"/>
            </a:solidFill>
            <a:prstDash val="solid"/>
            <a:round/>
            <a:headEnd len="med" w="med" type="none"/>
            <a:tailEnd len="med" w="med" type="none"/>
          </a:ln>
        </p:spPr>
      </p:cxnSp>
      <p:cxnSp>
        <p:nvCxnSpPr>
          <p:cNvPr id="2978" name="Google Shape;2978;p76"/>
          <p:cNvCxnSpPr/>
          <p:nvPr/>
        </p:nvCxnSpPr>
        <p:spPr>
          <a:xfrm>
            <a:off x="5298270" y="2099842"/>
            <a:ext cx="455100" cy="254400"/>
          </a:xfrm>
          <a:prstGeom prst="straightConnector1">
            <a:avLst/>
          </a:prstGeom>
          <a:noFill/>
          <a:ln cap="flat" cmpd="sng" w="28575">
            <a:solidFill>
              <a:srgbClr val="00FF00"/>
            </a:solidFill>
            <a:prstDash val="solid"/>
            <a:round/>
            <a:headEnd len="med" w="med" type="none"/>
            <a:tailEnd len="med" w="med" type="none"/>
          </a:ln>
        </p:spPr>
      </p:cxnSp>
      <p:cxnSp>
        <p:nvCxnSpPr>
          <p:cNvPr id="2979" name="Google Shape;2979;p76"/>
          <p:cNvCxnSpPr/>
          <p:nvPr/>
        </p:nvCxnSpPr>
        <p:spPr>
          <a:xfrm flipH="1">
            <a:off x="5297930" y="2816254"/>
            <a:ext cx="472200" cy="271200"/>
          </a:xfrm>
          <a:prstGeom prst="straightConnector1">
            <a:avLst/>
          </a:prstGeom>
          <a:noFill/>
          <a:ln cap="flat" cmpd="sng" w="38100">
            <a:solidFill>
              <a:srgbClr val="00FF00"/>
            </a:solidFill>
            <a:prstDash val="solid"/>
            <a:round/>
            <a:headEnd len="med" w="med" type="none"/>
            <a:tailEnd len="med" w="med" type="none"/>
          </a:ln>
        </p:spPr>
      </p:cxnSp>
      <p:cxnSp>
        <p:nvCxnSpPr>
          <p:cNvPr id="2980" name="Google Shape;2980;p76"/>
          <p:cNvCxnSpPr/>
          <p:nvPr/>
        </p:nvCxnSpPr>
        <p:spPr>
          <a:xfrm flipH="1">
            <a:off x="4826070" y="2124567"/>
            <a:ext cx="472200" cy="271200"/>
          </a:xfrm>
          <a:prstGeom prst="straightConnector1">
            <a:avLst/>
          </a:prstGeom>
          <a:noFill/>
          <a:ln cap="flat" cmpd="sng" w="38100">
            <a:solidFill>
              <a:srgbClr val="FF9900"/>
            </a:solidFill>
            <a:prstDash val="solid"/>
            <a:round/>
            <a:headEnd len="med" w="med" type="none"/>
            <a:tailEnd len="med" w="med" type="none"/>
          </a:ln>
        </p:spPr>
      </p:cxnSp>
      <p:cxnSp>
        <p:nvCxnSpPr>
          <p:cNvPr id="2981" name="Google Shape;2981;p76"/>
          <p:cNvCxnSpPr/>
          <p:nvPr/>
        </p:nvCxnSpPr>
        <p:spPr>
          <a:xfrm>
            <a:off x="2098007" y="1105401"/>
            <a:ext cx="0" cy="2743200"/>
          </a:xfrm>
          <a:prstGeom prst="straightConnector1">
            <a:avLst/>
          </a:prstGeom>
          <a:noFill/>
          <a:ln cap="flat" cmpd="sng" w="19050">
            <a:solidFill>
              <a:srgbClr val="FF0000"/>
            </a:solidFill>
            <a:prstDash val="solid"/>
            <a:round/>
            <a:headEnd len="med" w="med" type="none"/>
            <a:tailEnd len="med" w="med" type="none"/>
          </a:ln>
        </p:spPr>
      </p:cxnSp>
      <p:sp>
        <p:nvSpPr>
          <p:cNvPr id="2982" name="Google Shape;2982;p76"/>
          <p:cNvSpPr txBox="1"/>
          <p:nvPr/>
        </p:nvSpPr>
        <p:spPr>
          <a:xfrm>
            <a:off x="3961500" y="152400"/>
            <a:ext cx="34299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globalBestDistance: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globalBestPoint: (5, 6)</a:t>
            </a:r>
            <a:endParaRPr>
              <a:latin typeface="Roboto Mono"/>
              <a:ea typeface="Roboto Mono"/>
              <a:cs typeface="Roboto Mono"/>
              <a:sym typeface="Roboto Mono"/>
            </a:endParaRPr>
          </a:p>
        </p:txBody>
      </p:sp>
      <p:sp>
        <p:nvSpPr>
          <p:cNvPr id="2983" name="Google Shape;2983;p76"/>
          <p:cNvSpPr/>
          <p:nvPr/>
        </p:nvSpPr>
        <p:spPr>
          <a:xfrm>
            <a:off x="1401075" y="1954850"/>
            <a:ext cx="103500" cy="112800"/>
          </a:xfrm>
          <a:prstGeom prst="star5">
            <a:avLst>
              <a:gd fmla="val 19098" name="adj"/>
              <a:gd fmla="val 105146" name="hf"/>
              <a:gd fmla="val 110557" name="vf"/>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4" name="Google Shape;2984;p76"/>
          <p:cNvCxnSpPr/>
          <p:nvPr/>
        </p:nvCxnSpPr>
        <p:spPr>
          <a:xfrm flipH="1" rot="-10740548">
            <a:off x="1499909" y="2019803"/>
            <a:ext cx="572486" cy="10204"/>
          </a:xfrm>
          <a:prstGeom prst="straightConnector1">
            <a:avLst/>
          </a:prstGeom>
          <a:noFill/>
          <a:ln cap="flat" cmpd="sng" w="28575">
            <a:solidFill>
              <a:srgbClr val="FF9900"/>
            </a:solidFill>
            <a:prstDash val="solid"/>
            <a:round/>
            <a:headEnd len="med" w="med" type="none"/>
            <a:tailEnd len="med" w="med" type="non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8" name="Shape 2988"/>
        <p:cNvGrpSpPr/>
        <p:nvPr/>
      </p:nvGrpSpPr>
      <p:grpSpPr>
        <a:xfrm>
          <a:off x="0" y="0"/>
          <a:ext cx="0" cy="0"/>
          <a:chOff x="0" y="0"/>
          <a:chExt cx="0" cy="0"/>
        </a:xfrm>
      </p:grpSpPr>
      <p:sp>
        <p:nvSpPr>
          <p:cNvPr id="2989" name="Google Shape;2989;p7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2990" name="Google Shape;2990;p77"/>
          <p:cNvSpPr txBox="1"/>
          <p:nvPr>
            <p:ph idx="1" type="body"/>
          </p:nvPr>
        </p:nvSpPr>
        <p:spPr>
          <a:xfrm>
            <a:off x="311700" y="1266325"/>
            <a:ext cx="28902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rPr lang="en"/>
              <a:t>nearest((3, 6)) is (5, 6).</a:t>
            </a:r>
            <a:endParaRPr/>
          </a:p>
        </p:txBody>
      </p:sp>
      <p:cxnSp>
        <p:nvCxnSpPr>
          <p:cNvPr id="2991" name="Google Shape;2991;p77"/>
          <p:cNvCxnSpPr/>
          <p:nvPr/>
        </p:nvCxnSpPr>
        <p:spPr>
          <a:xfrm rot="10800000">
            <a:off x="5975200" y="9206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2992" name="Google Shape;2992;p77"/>
          <p:cNvCxnSpPr>
            <a:stCxn id="2993" idx="2"/>
          </p:cNvCxnSpPr>
          <p:nvPr/>
        </p:nvCxnSpPr>
        <p:spPr>
          <a:xfrm flipH="1">
            <a:off x="4825300" y="1469650"/>
            <a:ext cx="1149900" cy="342300"/>
          </a:xfrm>
          <a:prstGeom prst="straightConnector1">
            <a:avLst/>
          </a:prstGeom>
          <a:noFill/>
          <a:ln cap="flat" cmpd="sng" w="19050">
            <a:solidFill>
              <a:srgbClr val="666666"/>
            </a:solidFill>
            <a:prstDash val="solid"/>
            <a:round/>
            <a:headEnd len="med" w="med" type="none"/>
            <a:tailEnd len="med" w="med" type="none"/>
          </a:ln>
        </p:spPr>
      </p:cxnSp>
      <p:cxnSp>
        <p:nvCxnSpPr>
          <p:cNvPr id="2994" name="Google Shape;2994;p77"/>
          <p:cNvCxnSpPr>
            <a:stCxn id="2993" idx="2"/>
          </p:cNvCxnSpPr>
          <p:nvPr/>
        </p:nvCxnSpPr>
        <p:spPr>
          <a:xfrm>
            <a:off x="5975200" y="1469650"/>
            <a:ext cx="1346400" cy="365100"/>
          </a:xfrm>
          <a:prstGeom prst="straightConnector1">
            <a:avLst/>
          </a:prstGeom>
          <a:noFill/>
          <a:ln cap="flat" cmpd="sng" w="19050">
            <a:solidFill>
              <a:srgbClr val="666666"/>
            </a:solidFill>
            <a:prstDash val="solid"/>
            <a:round/>
            <a:headEnd len="med" w="med" type="none"/>
            <a:tailEnd len="med" w="med" type="none"/>
          </a:ln>
        </p:spPr>
      </p:cxnSp>
      <p:sp>
        <p:nvSpPr>
          <p:cNvPr id="2995" name="Google Shape;2995;p77"/>
          <p:cNvSpPr txBox="1"/>
          <p:nvPr/>
        </p:nvSpPr>
        <p:spPr>
          <a:xfrm>
            <a:off x="4729163" y="1399419"/>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2996" name="Google Shape;2996;p77"/>
          <p:cNvSpPr txBox="1"/>
          <p:nvPr/>
        </p:nvSpPr>
        <p:spPr>
          <a:xfrm>
            <a:off x="7167153" y="14861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993" name="Google Shape;2993;p77"/>
          <p:cNvSpPr/>
          <p:nvPr/>
        </p:nvSpPr>
        <p:spPr>
          <a:xfrm>
            <a:off x="5549350" y="10343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5</a:t>
            </a:r>
            <a:r>
              <a:rPr lang="en"/>
              <a:t>, 6)</a:t>
            </a:r>
            <a:endParaRPr/>
          </a:p>
        </p:txBody>
      </p:sp>
      <p:cxnSp>
        <p:nvCxnSpPr>
          <p:cNvPr id="2997" name="Google Shape;2997;p77"/>
          <p:cNvCxnSpPr/>
          <p:nvPr/>
        </p:nvCxnSpPr>
        <p:spPr>
          <a:xfrm rot="10800000">
            <a:off x="6827788" y="2065650"/>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2998" name="Google Shape;2998;p77"/>
          <p:cNvCxnSpPr/>
          <p:nvPr/>
        </p:nvCxnSpPr>
        <p:spPr>
          <a:xfrm flipH="1">
            <a:off x="6872669" y="2272014"/>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2999" name="Google Shape;2999;p77"/>
          <p:cNvCxnSpPr/>
          <p:nvPr/>
        </p:nvCxnSpPr>
        <p:spPr>
          <a:xfrm>
            <a:off x="7391369" y="2272014"/>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3000" name="Google Shape;3000;p77"/>
          <p:cNvSpPr txBox="1"/>
          <p:nvPr/>
        </p:nvSpPr>
        <p:spPr>
          <a:xfrm>
            <a:off x="6874653" y="2171002"/>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3001" name="Google Shape;3001;p77"/>
          <p:cNvSpPr txBox="1"/>
          <p:nvPr/>
        </p:nvSpPr>
        <p:spPr>
          <a:xfrm>
            <a:off x="7624164" y="2171115"/>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3002" name="Google Shape;3002;p77"/>
          <p:cNvSpPr/>
          <p:nvPr/>
        </p:nvSpPr>
        <p:spPr>
          <a:xfrm>
            <a:off x="6969713" y="1838200"/>
            <a:ext cx="851700" cy="435300"/>
          </a:xfrm>
          <a:prstGeom prst="roundRect">
            <a:avLst>
              <a:gd fmla="val 16667" name="adj"/>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(7, </a:t>
            </a:r>
            <a:r>
              <a:rPr b="1" lang="en">
                <a:solidFill>
                  <a:srgbClr val="0000FF"/>
                </a:solidFill>
              </a:rPr>
              <a:t>3</a:t>
            </a:r>
            <a:r>
              <a:rPr lang="en"/>
              <a:t>)</a:t>
            </a:r>
            <a:endParaRPr/>
          </a:p>
        </p:txBody>
      </p:sp>
      <p:cxnSp>
        <p:nvCxnSpPr>
          <p:cNvPr id="3003" name="Google Shape;3003;p77"/>
          <p:cNvCxnSpPr/>
          <p:nvPr/>
        </p:nvCxnSpPr>
        <p:spPr>
          <a:xfrm rot="10800000">
            <a:off x="4028900" y="2039463"/>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3004" name="Google Shape;3004;p77"/>
          <p:cNvCxnSpPr/>
          <p:nvPr/>
        </p:nvCxnSpPr>
        <p:spPr>
          <a:xfrm flipH="1">
            <a:off x="4073782" y="2245826"/>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3005" name="Google Shape;3005;p77"/>
          <p:cNvCxnSpPr/>
          <p:nvPr/>
        </p:nvCxnSpPr>
        <p:spPr>
          <a:xfrm>
            <a:off x="4592482" y="2245826"/>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3006" name="Google Shape;3006;p77"/>
          <p:cNvSpPr txBox="1"/>
          <p:nvPr/>
        </p:nvSpPr>
        <p:spPr>
          <a:xfrm>
            <a:off x="4075766" y="2144814"/>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3007" name="Google Shape;3007;p77"/>
          <p:cNvSpPr txBox="1"/>
          <p:nvPr/>
        </p:nvSpPr>
        <p:spPr>
          <a:xfrm>
            <a:off x="4825277" y="21449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3008" name="Google Shape;3008;p77"/>
          <p:cNvSpPr/>
          <p:nvPr/>
        </p:nvSpPr>
        <p:spPr>
          <a:xfrm>
            <a:off x="4170825" y="1812013"/>
            <a:ext cx="851700" cy="435300"/>
          </a:xfrm>
          <a:prstGeom prst="roundRect">
            <a:avLst>
              <a:gd fmla="val 16667" name="adj"/>
            </a:avLst>
          </a:prstGeom>
          <a:solidFill>
            <a:srgbClr val="C9DAF8"/>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b="1" lang="en">
                <a:solidFill>
                  <a:srgbClr val="0000FF"/>
                </a:solidFill>
              </a:rPr>
              <a:t>5</a:t>
            </a:r>
            <a:r>
              <a:rPr lang="en"/>
              <a:t>)</a:t>
            </a:r>
            <a:endParaRPr/>
          </a:p>
        </p:txBody>
      </p:sp>
      <p:cxnSp>
        <p:nvCxnSpPr>
          <p:cNvPr id="3009" name="Google Shape;3009;p77"/>
          <p:cNvCxnSpPr/>
          <p:nvPr/>
        </p:nvCxnSpPr>
        <p:spPr>
          <a:xfrm rot="10800000">
            <a:off x="4069388" y="249246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3010" name="Google Shape;3010;p77"/>
          <p:cNvCxnSpPr/>
          <p:nvPr/>
        </p:nvCxnSpPr>
        <p:spPr>
          <a:xfrm flipH="1">
            <a:off x="3547571" y="304141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3011" name="Google Shape;3011;p77"/>
          <p:cNvCxnSpPr/>
          <p:nvPr/>
        </p:nvCxnSpPr>
        <p:spPr>
          <a:xfrm>
            <a:off x="4066271" y="304141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3012" name="Google Shape;3012;p77"/>
          <p:cNvSpPr txBox="1"/>
          <p:nvPr/>
        </p:nvSpPr>
        <p:spPr>
          <a:xfrm>
            <a:off x="3451451" y="293003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3013" name="Google Shape;3013;p77"/>
          <p:cNvSpPr txBox="1"/>
          <p:nvPr/>
        </p:nvSpPr>
        <p:spPr>
          <a:xfrm>
            <a:off x="4411866" y="297528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3014" name="Google Shape;3014;p77"/>
          <p:cNvSpPr/>
          <p:nvPr/>
        </p:nvSpPr>
        <p:spPr>
          <a:xfrm>
            <a:off x="3643538" y="26061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2</a:t>
            </a:r>
            <a:r>
              <a:rPr lang="en"/>
              <a:t>, 2)</a:t>
            </a:r>
            <a:endParaRPr/>
          </a:p>
        </p:txBody>
      </p:sp>
      <p:cxnSp>
        <p:nvCxnSpPr>
          <p:cNvPr id="3015" name="Google Shape;3015;p77"/>
          <p:cNvCxnSpPr/>
          <p:nvPr/>
        </p:nvCxnSpPr>
        <p:spPr>
          <a:xfrm rot="10800000">
            <a:off x="5114013" y="2492713"/>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3016" name="Google Shape;3016;p77"/>
          <p:cNvCxnSpPr/>
          <p:nvPr/>
        </p:nvCxnSpPr>
        <p:spPr>
          <a:xfrm flipH="1">
            <a:off x="4592196" y="3041663"/>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3017" name="Google Shape;3017;p77"/>
          <p:cNvCxnSpPr/>
          <p:nvPr/>
        </p:nvCxnSpPr>
        <p:spPr>
          <a:xfrm>
            <a:off x="5110896" y="3041663"/>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3018" name="Google Shape;3018;p77"/>
          <p:cNvSpPr txBox="1"/>
          <p:nvPr/>
        </p:nvSpPr>
        <p:spPr>
          <a:xfrm>
            <a:off x="4496076" y="293028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3019" name="Google Shape;3019;p77"/>
          <p:cNvSpPr txBox="1"/>
          <p:nvPr/>
        </p:nvSpPr>
        <p:spPr>
          <a:xfrm>
            <a:off x="5456491" y="297553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3020" name="Google Shape;3020;p77"/>
          <p:cNvSpPr/>
          <p:nvPr/>
        </p:nvSpPr>
        <p:spPr>
          <a:xfrm>
            <a:off x="4688163" y="2606375"/>
            <a:ext cx="851700" cy="435300"/>
          </a:xfrm>
          <a:prstGeom prst="roundRect">
            <a:avLst>
              <a:gd fmla="val 16667" name="adj"/>
            </a:avLst>
          </a:prstGeom>
          <a:solidFill>
            <a:srgbClr val="C9DAF8"/>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FF0000"/>
                </a:solidFill>
              </a:rPr>
              <a:t>4</a:t>
            </a:r>
            <a:r>
              <a:rPr lang="en"/>
              <a:t>, 9)</a:t>
            </a:r>
            <a:endParaRPr/>
          </a:p>
        </p:txBody>
      </p:sp>
      <p:cxnSp>
        <p:nvCxnSpPr>
          <p:cNvPr id="3021" name="Google Shape;3021;p77"/>
          <p:cNvCxnSpPr/>
          <p:nvPr/>
        </p:nvCxnSpPr>
        <p:spPr>
          <a:xfrm rot="10800000">
            <a:off x="6773463" y="254318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3022" name="Google Shape;3022;p77"/>
          <p:cNvCxnSpPr/>
          <p:nvPr/>
        </p:nvCxnSpPr>
        <p:spPr>
          <a:xfrm flipH="1">
            <a:off x="6251646" y="309213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3023" name="Google Shape;3023;p77"/>
          <p:cNvCxnSpPr/>
          <p:nvPr/>
        </p:nvCxnSpPr>
        <p:spPr>
          <a:xfrm>
            <a:off x="6770346" y="309213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3024" name="Google Shape;3024;p77"/>
          <p:cNvSpPr txBox="1"/>
          <p:nvPr/>
        </p:nvSpPr>
        <p:spPr>
          <a:xfrm>
            <a:off x="6155526" y="298075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3025" name="Google Shape;3025;p77"/>
          <p:cNvSpPr txBox="1"/>
          <p:nvPr/>
        </p:nvSpPr>
        <p:spPr>
          <a:xfrm>
            <a:off x="7115941" y="302601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3026" name="Google Shape;3026;p77"/>
          <p:cNvSpPr/>
          <p:nvPr/>
        </p:nvSpPr>
        <p:spPr>
          <a:xfrm>
            <a:off x="6347613" y="265685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lang="en">
                <a:solidFill>
                  <a:srgbClr val="FF0000"/>
                </a:solidFill>
              </a:rPr>
              <a:t>9</a:t>
            </a:r>
            <a:r>
              <a:rPr lang="en"/>
              <a:t>, 1)</a:t>
            </a:r>
            <a:endParaRPr/>
          </a:p>
        </p:txBody>
      </p:sp>
      <p:cxnSp>
        <p:nvCxnSpPr>
          <p:cNvPr id="3027" name="Google Shape;3027;p77"/>
          <p:cNvCxnSpPr/>
          <p:nvPr/>
        </p:nvCxnSpPr>
        <p:spPr>
          <a:xfrm rot="10800000">
            <a:off x="7818088" y="2543438"/>
            <a:ext cx="0" cy="692400"/>
          </a:xfrm>
          <a:prstGeom prst="straightConnector1">
            <a:avLst/>
          </a:prstGeom>
          <a:noFill/>
          <a:ln cap="flat" cmpd="sng" w="28575">
            <a:solidFill>
              <a:srgbClr val="FF0000"/>
            </a:solidFill>
            <a:prstDash val="solid"/>
            <a:round/>
            <a:headEnd len="med" w="med" type="none"/>
            <a:tailEnd len="med" w="med" type="none"/>
          </a:ln>
        </p:spPr>
      </p:cxnSp>
      <p:cxnSp>
        <p:nvCxnSpPr>
          <p:cNvPr id="3028" name="Google Shape;3028;p77"/>
          <p:cNvCxnSpPr/>
          <p:nvPr/>
        </p:nvCxnSpPr>
        <p:spPr>
          <a:xfrm flipH="1">
            <a:off x="7296271" y="3092388"/>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3029" name="Google Shape;3029;p77"/>
          <p:cNvCxnSpPr/>
          <p:nvPr/>
        </p:nvCxnSpPr>
        <p:spPr>
          <a:xfrm>
            <a:off x="7814971" y="3092388"/>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3030" name="Google Shape;3030;p77"/>
          <p:cNvSpPr txBox="1"/>
          <p:nvPr/>
        </p:nvSpPr>
        <p:spPr>
          <a:xfrm>
            <a:off x="7200151" y="2981006"/>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3031" name="Google Shape;3031;p77"/>
          <p:cNvSpPr txBox="1"/>
          <p:nvPr/>
        </p:nvSpPr>
        <p:spPr>
          <a:xfrm>
            <a:off x="8160566" y="3026261"/>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3032" name="Google Shape;3032;p77"/>
          <p:cNvSpPr/>
          <p:nvPr/>
        </p:nvSpPr>
        <p:spPr>
          <a:xfrm>
            <a:off x="7392238" y="2657100"/>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 (</a:t>
            </a:r>
            <a:r>
              <a:rPr b="1" lang="en">
                <a:solidFill>
                  <a:srgbClr val="FF0000"/>
                </a:solidFill>
              </a:rPr>
              <a:t>8, </a:t>
            </a:r>
            <a:r>
              <a:rPr b="1" lang="en">
                <a:solidFill>
                  <a:srgbClr val="666666"/>
                </a:solidFill>
              </a:rPr>
              <a:t>7</a:t>
            </a:r>
            <a:r>
              <a:rPr lang="en"/>
              <a:t>)</a:t>
            </a:r>
            <a:endParaRPr/>
          </a:p>
        </p:txBody>
      </p:sp>
      <p:cxnSp>
        <p:nvCxnSpPr>
          <p:cNvPr id="3033" name="Google Shape;3033;p77"/>
          <p:cNvCxnSpPr/>
          <p:nvPr/>
        </p:nvCxnSpPr>
        <p:spPr>
          <a:xfrm rot="10800000">
            <a:off x="5705938" y="3605775"/>
            <a:ext cx="1126200" cy="0"/>
          </a:xfrm>
          <a:prstGeom prst="straightConnector1">
            <a:avLst/>
          </a:prstGeom>
          <a:noFill/>
          <a:ln cap="flat" cmpd="sng" w="28575">
            <a:solidFill>
              <a:srgbClr val="0000FF"/>
            </a:solidFill>
            <a:prstDash val="solid"/>
            <a:round/>
            <a:headEnd len="med" w="med" type="none"/>
            <a:tailEnd len="med" w="med" type="none"/>
          </a:ln>
        </p:spPr>
      </p:cxnSp>
      <p:cxnSp>
        <p:nvCxnSpPr>
          <p:cNvPr id="3034" name="Google Shape;3034;p77"/>
          <p:cNvCxnSpPr/>
          <p:nvPr/>
        </p:nvCxnSpPr>
        <p:spPr>
          <a:xfrm flipH="1">
            <a:off x="5750819" y="3812139"/>
            <a:ext cx="518700" cy="301200"/>
          </a:xfrm>
          <a:prstGeom prst="straightConnector1">
            <a:avLst/>
          </a:prstGeom>
          <a:noFill/>
          <a:ln cap="flat" cmpd="sng" w="19050">
            <a:solidFill>
              <a:srgbClr val="666666"/>
            </a:solidFill>
            <a:prstDash val="solid"/>
            <a:round/>
            <a:headEnd len="med" w="med" type="none"/>
            <a:tailEnd len="med" w="med" type="none"/>
          </a:ln>
        </p:spPr>
      </p:cxnSp>
      <p:cxnSp>
        <p:nvCxnSpPr>
          <p:cNvPr id="3035" name="Google Shape;3035;p77"/>
          <p:cNvCxnSpPr/>
          <p:nvPr/>
        </p:nvCxnSpPr>
        <p:spPr>
          <a:xfrm>
            <a:off x="6269519" y="3812139"/>
            <a:ext cx="500100" cy="282600"/>
          </a:xfrm>
          <a:prstGeom prst="straightConnector1">
            <a:avLst/>
          </a:prstGeom>
          <a:noFill/>
          <a:ln cap="flat" cmpd="sng" w="19050">
            <a:solidFill>
              <a:srgbClr val="666666"/>
            </a:solidFill>
            <a:prstDash val="solid"/>
            <a:round/>
            <a:headEnd len="med" w="med" type="none"/>
            <a:tailEnd len="med" w="med" type="none"/>
          </a:ln>
        </p:spPr>
      </p:cxnSp>
      <p:sp>
        <p:nvSpPr>
          <p:cNvPr id="3036" name="Google Shape;3036;p77"/>
          <p:cNvSpPr txBox="1"/>
          <p:nvPr/>
        </p:nvSpPr>
        <p:spPr>
          <a:xfrm>
            <a:off x="5752803" y="3711127"/>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3037" name="Google Shape;3037;p77"/>
          <p:cNvSpPr txBox="1"/>
          <p:nvPr/>
        </p:nvSpPr>
        <p:spPr>
          <a:xfrm>
            <a:off x="6502314" y="3711240"/>
            <a:ext cx="518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3038" name="Google Shape;3038;p77"/>
          <p:cNvSpPr/>
          <p:nvPr/>
        </p:nvSpPr>
        <p:spPr>
          <a:xfrm>
            <a:off x="5847863" y="3378325"/>
            <a:ext cx="851700" cy="435300"/>
          </a:xfrm>
          <a:prstGeom prst="roundRect">
            <a:avLst>
              <a:gd fmla="val 16667" name="adj"/>
            </a:avLst>
          </a:prstGeom>
          <a:solidFill>
            <a:srgbClr val="CFE2F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a:t>
            </a:r>
            <a:r>
              <a:rPr b="1" lang="en">
                <a:solidFill>
                  <a:srgbClr val="0000FF"/>
                </a:solidFill>
              </a:rPr>
              <a:t>2</a:t>
            </a:r>
            <a:r>
              <a:rPr lang="en"/>
              <a:t>)</a:t>
            </a:r>
            <a:endParaRPr/>
          </a:p>
        </p:txBody>
      </p:sp>
      <p:sp>
        <p:nvSpPr>
          <p:cNvPr id="3039" name="Google Shape;3039;p77"/>
          <p:cNvSpPr txBox="1"/>
          <p:nvPr/>
        </p:nvSpPr>
        <p:spPr>
          <a:xfrm>
            <a:off x="3497950" y="649175"/>
            <a:ext cx="16137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Roboto Mono"/>
                <a:ea typeface="Roboto Mono"/>
                <a:cs typeface="Roboto Mono"/>
                <a:sym typeface="Roboto Mono"/>
              </a:rPr>
              <a:t>globalBest: 2</a:t>
            </a:r>
            <a:endParaRPr>
              <a:latin typeface="Roboto Mono"/>
              <a:ea typeface="Roboto Mono"/>
              <a:cs typeface="Roboto Mono"/>
              <a:sym typeface="Roboto Mono"/>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3040" name="Google Shape;3040;p77"/>
          <p:cNvSpPr/>
          <p:nvPr/>
        </p:nvSpPr>
        <p:spPr>
          <a:xfrm>
            <a:off x="5705950" y="1172425"/>
            <a:ext cx="2991900" cy="37641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41" name="Google Shape;3041;p77"/>
          <p:cNvPicPr preferRelativeResize="0"/>
          <p:nvPr/>
        </p:nvPicPr>
        <p:blipFill>
          <a:blip r:embed="rId3">
            <a:alphaModFix/>
          </a:blip>
          <a:stretch>
            <a:fillRect/>
          </a:stretch>
        </p:blipFill>
        <p:spPr>
          <a:xfrm>
            <a:off x="4451702" y="1320657"/>
            <a:ext cx="439051" cy="435300"/>
          </a:xfrm>
          <a:prstGeom prst="rect">
            <a:avLst/>
          </a:prstGeom>
          <a:noFill/>
          <a:ln>
            <a:noFill/>
          </a:ln>
        </p:spPr>
      </p:pic>
      <p:pic>
        <p:nvPicPr>
          <p:cNvPr id="3042" name="Google Shape;3042;p77"/>
          <p:cNvPicPr preferRelativeResize="0"/>
          <p:nvPr/>
        </p:nvPicPr>
        <p:blipFill>
          <a:blip r:embed="rId3">
            <a:alphaModFix/>
          </a:blip>
          <a:stretch>
            <a:fillRect/>
          </a:stretch>
        </p:blipFill>
        <p:spPr>
          <a:xfrm>
            <a:off x="5252502" y="2129182"/>
            <a:ext cx="439051" cy="435300"/>
          </a:xfrm>
          <a:prstGeom prst="rect">
            <a:avLst/>
          </a:prstGeom>
          <a:noFill/>
          <a:ln>
            <a:noFill/>
          </a:ln>
        </p:spPr>
      </p:pic>
      <p:pic>
        <p:nvPicPr>
          <p:cNvPr id="3043" name="Google Shape;3043;p77"/>
          <p:cNvPicPr preferRelativeResize="0"/>
          <p:nvPr/>
        </p:nvPicPr>
        <p:blipFill>
          <a:blip r:embed="rId3">
            <a:alphaModFix/>
          </a:blip>
          <a:stretch>
            <a:fillRect/>
          </a:stretch>
        </p:blipFill>
        <p:spPr>
          <a:xfrm>
            <a:off x="5343977" y="3350569"/>
            <a:ext cx="439051" cy="435300"/>
          </a:xfrm>
          <a:prstGeom prst="rect">
            <a:avLst/>
          </a:prstGeom>
          <a:noFill/>
          <a:ln>
            <a:noFill/>
          </a:ln>
        </p:spPr>
      </p:pic>
      <p:pic>
        <p:nvPicPr>
          <p:cNvPr id="3044" name="Google Shape;3044;p77"/>
          <p:cNvPicPr preferRelativeResize="0"/>
          <p:nvPr/>
        </p:nvPicPr>
        <p:blipFill>
          <a:blip r:embed="rId3">
            <a:alphaModFix/>
          </a:blip>
          <a:stretch>
            <a:fillRect/>
          </a:stretch>
        </p:blipFill>
        <p:spPr>
          <a:xfrm>
            <a:off x="4576902" y="3350582"/>
            <a:ext cx="439051" cy="435300"/>
          </a:xfrm>
          <a:prstGeom prst="rect">
            <a:avLst/>
          </a:prstGeom>
          <a:noFill/>
          <a:ln>
            <a:noFill/>
          </a:ln>
        </p:spPr>
      </p:pic>
      <p:pic>
        <p:nvPicPr>
          <p:cNvPr id="3045" name="Google Shape;3045;p77"/>
          <p:cNvPicPr preferRelativeResize="0"/>
          <p:nvPr/>
        </p:nvPicPr>
        <p:blipFill>
          <a:blip r:embed="rId3">
            <a:alphaModFix/>
          </a:blip>
          <a:stretch>
            <a:fillRect/>
          </a:stretch>
        </p:blipFill>
        <p:spPr>
          <a:xfrm>
            <a:off x="4234402" y="3400232"/>
            <a:ext cx="439051" cy="435300"/>
          </a:xfrm>
          <a:prstGeom prst="rect">
            <a:avLst/>
          </a:prstGeom>
          <a:noFill/>
          <a:ln>
            <a:noFill/>
          </a:ln>
        </p:spPr>
      </p:pic>
      <p:pic>
        <p:nvPicPr>
          <p:cNvPr id="3046" name="Google Shape;3046;p77"/>
          <p:cNvPicPr preferRelativeResize="0"/>
          <p:nvPr/>
        </p:nvPicPr>
        <p:blipFill>
          <a:blip r:embed="rId3">
            <a:alphaModFix/>
          </a:blip>
          <a:stretch>
            <a:fillRect/>
          </a:stretch>
        </p:blipFill>
        <p:spPr>
          <a:xfrm>
            <a:off x="3401002" y="3350582"/>
            <a:ext cx="439051" cy="435300"/>
          </a:xfrm>
          <a:prstGeom prst="rect">
            <a:avLst/>
          </a:prstGeom>
          <a:noFill/>
          <a:ln>
            <a:noFill/>
          </a:ln>
        </p:spPr>
      </p:pic>
      <p:pic>
        <p:nvPicPr>
          <p:cNvPr id="3047" name="Google Shape;3047;p77"/>
          <p:cNvPicPr preferRelativeResize="0"/>
          <p:nvPr/>
        </p:nvPicPr>
        <p:blipFill>
          <a:blip r:embed="rId3">
            <a:alphaModFix/>
          </a:blip>
          <a:stretch>
            <a:fillRect/>
          </a:stretch>
        </p:blipFill>
        <p:spPr>
          <a:xfrm>
            <a:off x="3270827" y="2204982"/>
            <a:ext cx="439051" cy="43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DFS: Postorder</a:t>
            </a:r>
            <a:endParaRPr/>
          </a:p>
        </p:txBody>
      </p:sp>
      <p:sp>
        <p:nvSpPr>
          <p:cNvPr id="169" name="Google Shape;169;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Post-Order: Traverse children, then “visit” node.</a:t>
            </a:r>
            <a:endParaRPr/>
          </a:p>
          <a:p>
            <a:pPr indent="0" lvl="0" marL="0" rtl="0" algn="l">
              <a:lnSpc>
                <a:spcPct val="100000"/>
              </a:lnSpc>
              <a:spcBef>
                <a:spcPts val="1600"/>
              </a:spcBef>
              <a:spcAft>
                <a:spcPts val="0"/>
              </a:spcAft>
              <a:buClr>
                <a:srgbClr val="000000"/>
              </a:buClr>
              <a:buSzPts val="1100"/>
              <a:buFont typeface="Arial"/>
              <a:buNone/>
            </a:pPr>
            <a:r>
              <a:rPr lang="en" sz="2000">
                <a:solidFill>
                  <a:srgbClr val="000000"/>
                </a:solidFill>
                <a:latin typeface="Consolas"/>
                <a:ea typeface="Consolas"/>
                <a:cs typeface="Consolas"/>
                <a:sym typeface="Consolas"/>
              </a:rPr>
              <a:t>postOrder</a:t>
            </a:r>
            <a:r>
              <a:rPr lang="en" sz="2000">
                <a:solidFill>
                  <a:srgbClr val="666666"/>
                </a:solidFill>
                <a:latin typeface="Consolas"/>
                <a:ea typeface="Consolas"/>
                <a:cs typeface="Consolas"/>
                <a:sym typeface="Consolas"/>
              </a:rPr>
              <a:t>(</a:t>
            </a:r>
            <a:r>
              <a:rPr lang="en" sz="2000">
                <a:solidFill>
                  <a:srgbClr val="000000"/>
                </a:solidFill>
                <a:latin typeface="Consolas"/>
                <a:ea typeface="Consolas"/>
                <a:cs typeface="Consolas"/>
                <a:sym typeface="Consolas"/>
              </a:rPr>
              <a:t>BSTNode x</a:t>
            </a:r>
            <a:r>
              <a:rPr lang="en" sz="2000">
                <a:solidFill>
                  <a:srgbClr val="666666"/>
                </a:solidFill>
                <a:latin typeface="Consolas"/>
                <a:ea typeface="Consolas"/>
                <a:cs typeface="Consolas"/>
                <a:sym typeface="Consolas"/>
              </a:rPr>
              <a:t>)</a:t>
            </a:r>
            <a:r>
              <a:rPr lang="en" sz="2000">
                <a:solidFill>
                  <a:srgbClr val="000000"/>
                </a:solidFill>
                <a:latin typeface="Consolas"/>
                <a:ea typeface="Consolas"/>
                <a:cs typeface="Consolas"/>
                <a:sym typeface="Consolas"/>
              </a:rPr>
              <a:t> </a:t>
            </a:r>
            <a:r>
              <a:rPr lang="en" sz="2000">
                <a:solidFill>
                  <a:srgbClr val="666666"/>
                </a:solidFill>
                <a:latin typeface="Consolas"/>
                <a:ea typeface="Consolas"/>
                <a:cs typeface="Consolas"/>
                <a:sym typeface="Consolas"/>
              </a:rPr>
              <a:t>{</a:t>
            </a:r>
            <a:endParaRPr sz="2000">
              <a:solidFill>
                <a:srgbClr val="666666"/>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sz="2000">
                <a:solidFill>
                  <a:srgbClr val="000000"/>
                </a:solidFill>
                <a:latin typeface="Consolas"/>
                <a:ea typeface="Consolas"/>
                <a:cs typeface="Consolas"/>
                <a:sym typeface="Consolas"/>
              </a:rPr>
              <a:t>    if (x == null) return;</a:t>
            </a:r>
            <a:br>
              <a:rPr lang="en" sz="2000">
                <a:solidFill>
                  <a:srgbClr val="000000"/>
                </a:solidFill>
                <a:latin typeface="Consolas"/>
                <a:ea typeface="Consolas"/>
                <a:cs typeface="Consolas"/>
                <a:sym typeface="Consolas"/>
              </a:rPr>
            </a:br>
            <a:r>
              <a:rPr lang="en" sz="2000">
                <a:solidFill>
                  <a:srgbClr val="000000"/>
                </a:solidFill>
                <a:latin typeface="Consolas"/>
                <a:ea typeface="Consolas"/>
                <a:cs typeface="Consolas"/>
                <a:sym typeface="Consolas"/>
              </a:rPr>
              <a:t>    postOrder</a:t>
            </a:r>
            <a:r>
              <a:rPr lang="en" sz="2000">
                <a:solidFill>
                  <a:srgbClr val="666666"/>
                </a:solidFill>
                <a:latin typeface="Consolas"/>
                <a:ea typeface="Consolas"/>
                <a:cs typeface="Consolas"/>
                <a:sym typeface="Consolas"/>
              </a:rPr>
              <a:t>(</a:t>
            </a:r>
            <a:r>
              <a:rPr lang="en" sz="2000">
                <a:solidFill>
                  <a:srgbClr val="000000"/>
                </a:solidFill>
                <a:latin typeface="Consolas"/>
                <a:ea typeface="Consolas"/>
                <a:cs typeface="Consolas"/>
                <a:sym typeface="Consolas"/>
              </a:rPr>
              <a:t>x</a:t>
            </a:r>
            <a:r>
              <a:rPr lang="en" sz="2000">
                <a:solidFill>
                  <a:srgbClr val="666666"/>
                </a:solidFill>
                <a:latin typeface="Consolas"/>
                <a:ea typeface="Consolas"/>
                <a:cs typeface="Consolas"/>
                <a:sym typeface="Consolas"/>
              </a:rPr>
              <a:t>.</a:t>
            </a:r>
            <a:r>
              <a:rPr lang="en" sz="2000">
                <a:solidFill>
                  <a:srgbClr val="BB4444"/>
                </a:solidFill>
                <a:latin typeface="Consolas"/>
                <a:ea typeface="Consolas"/>
                <a:cs typeface="Consolas"/>
                <a:sym typeface="Consolas"/>
              </a:rPr>
              <a:t>left</a:t>
            </a:r>
            <a:r>
              <a:rPr lang="en" sz="2000">
                <a:solidFill>
                  <a:srgbClr val="666666"/>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sz="2000">
                <a:solidFill>
                  <a:srgbClr val="000000"/>
                </a:solidFill>
                <a:latin typeface="Consolas"/>
                <a:ea typeface="Consolas"/>
                <a:cs typeface="Consolas"/>
                <a:sym typeface="Consolas"/>
              </a:rPr>
              <a:t>    postOrder</a:t>
            </a:r>
            <a:r>
              <a:rPr lang="en" sz="2000">
                <a:solidFill>
                  <a:srgbClr val="666666"/>
                </a:solidFill>
                <a:latin typeface="Consolas"/>
                <a:ea typeface="Consolas"/>
                <a:cs typeface="Consolas"/>
                <a:sym typeface="Consolas"/>
              </a:rPr>
              <a:t>(</a:t>
            </a:r>
            <a:r>
              <a:rPr lang="en" sz="2000">
                <a:solidFill>
                  <a:srgbClr val="000000"/>
                </a:solidFill>
                <a:latin typeface="Consolas"/>
                <a:ea typeface="Consolas"/>
                <a:cs typeface="Consolas"/>
                <a:sym typeface="Consolas"/>
              </a:rPr>
              <a:t>x</a:t>
            </a:r>
            <a:r>
              <a:rPr lang="en" sz="2000">
                <a:solidFill>
                  <a:srgbClr val="666666"/>
                </a:solidFill>
                <a:latin typeface="Consolas"/>
                <a:ea typeface="Consolas"/>
                <a:cs typeface="Consolas"/>
                <a:sym typeface="Consolas"/>
              </a:rPr>
              <a:t>.</a:t>
            </a:r>
            <a:r>
              <a:rPr lang="en" sz="2000">
                <a:solidFill>
                  <a:srgbClr val="BB4444"/>
                </a:solidFill>
                <a:latin typeface="Consolas"/>
                <a:ea typeface="Consolas"/>
                <a:cs typeface="Consolas"/>
                <a:sym typeface="Consolas"/>
              </a:rPr>
              <a:t>right</a:t>
            </a:r>
            <a:r>
              <a:rPr lang="en" sz="2000">
                <a:solidFill>
                  <a:srgbClr val="666666"/>
                </a:solidFill>
                <a:latin typeface="Consolas"/>
                <a:ea typeface="Consolas"/>
                <a:cs typeface="Consolas"/>
                <a:sym typeface="Consolas"/>
              </a:rPr>
              <a:t>)</a:t>
            </a:r>
            <a:br>
              <a:rPr lang="en" sz="2000">
                <a:solidFill>
                  <a:srgbClr val="000000"/>
                </a:solidFill>
                <a:latin typeface="Consolas"/>
                <a:ea typeface="Consolas"/>
                <a:cs typeface="Consolas"/>
                <a:sym typeface="Consolas"/>
              </a:rPr>
            </a:br>
            <a:r>
              <a:rPr lang="en" sz="2000">
                <a:solidFill>
                  <a:srgbClr val="000000"/>
                </a:solidFill>
                <a:latin typeface="Consolas"/>
                <a:ea typeface="Consolas"/>
                <a:cs typeface="Consolas"/>
                <a:sym typeface="Consolas"/>
              </a:rPr>
              <a:t>    print</a:t>
            </a:r>
            <a:r>
              <a:rPr lang="en" sz="2000">
                <a:solidFill>
                  <a:srgbClr val="666666"/>
                </a:solidFill>
                <a:latin typeface="Consolas"/>
                <a:ea typeface="Consolas"/>
                <a:cs typeface="Consolas"/>
                <a:sym typeface="Consolas"/>
              </a:rPr>
              <a:t>(</a:t>
            </a:r>
            <a:r>
              <a:rPr lang="en" sz="2000">
                <a:solidFill>
                  <a:srgbClr val="000000"/>
                </a:solidFill>
                <a:latin typeface="Consolas"/>
                <a:ea typeface="Consolas"/>
                <a:cs typeface="Consolas"/>
                <a:sym typeface="Consolas"/>
              </a:rPr>
              <a:t>x</a:t>
            </a:r>
            <a:r>
              <a:rPr lang="en" sz="2000">
                <a:solidFill>
                  <a:srgbClr val="666666"/>
                </a:solidFill>
                <a:latin typeface="Consolas"/>
                <a:ea typeface="Consolas"/>
                <a:cs typeface="Consolas"/>
                <a:sym typeface="Consolas"/>
              </a:rPr>
              <a:t>.</a:t>
            </a:r>
            <a:r>
              <a:rPr lang="en" sz="2000">
                <a:solidFill>
                  <a:srgbClr val="BB4444"/>
                </a:solidFill>
                <a:latin typeface="Consolas"/>
                <a:ea typeface="Consolas"/>
                <a:cs typeface="Consolas"/>
                <a:sym typeface="Consolas"/>
              </a:rPr>
              <a:t>key</a:t>
            </a:r>
            <a:r>
              <a:rPr lang="en" sz="2000">
                <a:solidFill>
                  <a:srgbClr val="666666"/>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sz="2000">
                <a:solidFill>
                  <a:srgbClr val="666666"/>
                </a:solidFill>
                <a:latin typeface="Consolas"/>
                <a:ea typeface="Consolas"/>
                <a:cs typeface="Consolas"/>
                <a:sym typeface="Consolas"/>
              </a:rPr>
              <a:t>}</a:t>
            </a:r>
            <a:endParaRPr sz="2000">
              <a:solidFill>
                <a:srgbClr val="666666"/>
              </a:solidFill>
              <a:latin typeface="Consolas"/>
              <a:ea typeface="Consolas"/>
              <a:cs typeface="Consolas"/>
              <a:sym typeface="Consolas"/>
            </a:endParaRPr>
          </a:p>
          <a:p>
            <a:pPr indent="0" lvl="0" marL="0" rtl="0" algn="l">
              <a:spcBef>
                <a:spcPts val="0"/>
              </a:spcBef>
              <a:spcAft>
                <a:spcPts val="1600"/>
              </a:spcAft>
              <a:buNone/>
            </a:pPr>
            <a:r>
              <a:t/>
            </a:r>
            <a:endParaRPr/>
          </a:p>
        </p:txBody>
      </p:sp>
      <p:sp>
        <p:nvSpPr>
          <p:cNvPr id="170" name="Google Shape;170;p19"/>
          <p:cNvSpPr/>
          <p:nvPr/>
        </p:nvSpPr>
        <p:spPr>
          <a:xfrm>
            <a:off x="4652775" y="4213875"/>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A</a:t>
            </a:r>
            <a:endParaRPr sz="2200">
              <a:latin typeface="Consolas"/>
              <a:ea typeface="Consolas"/>
              <a:cs typeface="Consolas"/>
              <a:sym typeface="Consolas"/>
            </a:endParaRPr>
          </a:p>
        </p:txBody>
      </p:sp>
      <p:sp>
        <p:nvSpPr>
          <p:cNvPr id="171" name="Google Shape;171;p19"/>
          <p:cNvSpPr/>
          <p:nvPr/>
        </p:nvSpPr>
        <p:spPr>
          <a:xfrm>
            <a:off x="5319117" y="3528075"/>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B</a:t>
            </a:r>
            <a:endParaRPr sz="2200">
              <a:latin typeface="Consolas"/>
              <a:ea typeface="Consolas"/>
              <a:cs typeface="Consolas"/>
              <a:sym typeface="Consolas"/>
            </a:endParaRPr>
          </a:p>
        </p:txBody>
      </p:sp>
      <p:sp>
        <p:nvSpPr>
          <p:cNvPr id="172" name="Google Shape;172;p19"/>
          <p:cNvSpPr/>
          <p:nvPr/>
        </p:nvSpPr>
        <p:spPr>
          <a:xfrm>
            <a:off x="6642775" y="2880300"/>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D</a:t>
            </a:r>
            <a:endParaRPr sz="2200">
              <a:latin typeface="Consolas"/>
              <a:ea typeface="Consolas"/>
              <a:cs typeface="Consolas"/>
              <a:sym typeface="Consolas"/>
            </a:endParaRPr>
          </a:p>
        </p:txBody>
      </p:sp>
      <p:sp>
        <p:nvSpPr>
          <p:cNvPr id="173" name="Google Shape;173;p19"/>
          <p:cNvSpPr/>
          <p:nvPr/>
        </p:nvSpPr>
        <p:spPr>
          <a:xfrm>
            <a:off x="7248292" y="4175700"/>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E</a:t>
            </a:r>
            <a:endParaRPr sz="2200">
              <a:latin typeface="Consolas"/>
              <a:ea typeface="Consolas"/>
              <a:cs typeface="Consolas"/>
              <a:sym typeface="Consolas"/>
            </a:endParaRPr>
          </a:p>
        </p:txBody>
      </p:sp>
      <p:sp>
        <p:nvSpPr>
          <p:cNvPr id="174" name="Google Shape;174;p19"/>
          <p:cNvSpPr/>
          <p:nvPr/>
        </p:nvSpPr>
        <p:spPr>
          <a:xfrm>
            <a:off x="7914633" y="3566100"/>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F</a:t>
            </a:r>
            <a:endParaRPr sz="2200">
              <a:latin typeface="Consolas"/>
              <a:ea typeface="Consolas"/>
              <a:cs typeface="Consolas"/>
              <a:sym typeface="Consolas"/>
            </a:endParaRPr>
          </a:p>
        </p:txBody>
      </p:sp>
      <p:sp>
        <p:nvSpPr>
          <p:cNvPr id="175" name="Google Shape;175;p19"/>
          <p:cNvSpPr/>
          <p:nvPr/>
        </p:nvSpPr>
        <p:spPr>
          <a:xfrm>
            <a:off x="8580975" y="4175700"/>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G</a:t>
            </a:r>
            <a:endParaRPr sz="2200">
              <a:latin typeface="Consolas"/>
              <a:ea typeface="Consolas"/>
              <a:cs typeface="Consolas"/>
              <a:sym typeface="Consolas"/>
            </a:endParaRPr>
          </a:p>
        </p:txBody>
      </p:sp>
      <p:cxnSp>
        <p:nvCxnSpPr>
          <p:cNvPr id="176" name="Google Shape;176;p19"/>
          <p:cNvCxnSpPr>
            <a:stCxn id="170" idx="7"/>
            <a:endCxn id="171" idx="3"/>
          </p:cNvCxnSpPr>
          <p:nvPr/>
        </p:nvCxnSpPr>
        <p:spPr>
          <a:xfrm flipH="1" rot="10800000">
            <a:off x="5075540" y="3950710"/>
            <a:ext cx="316200" cy="335700"/>
          </a:xfrm>
          <a:prstGeom prst="straightConnector1">
            <a:avLst/>
          </a:prstGeom>
          <a:noFill/>
          <a:ln cap="flat" cmpd="sng" w="19050">
            <a:solidFill>
              <a:srgbClr val="666666"/>
            </a:solidFill>
            <a:prstDash val="solid"/>
            <a:round/>
            <a:headEnd len="med" w="med" type="triangle"/>
            <a:tailEnd len="med" w="med" type="none"/>
          </a:ln>
        </p:spPr>
      </p:cxnSp>
      <p:cxnSp>
        <p:nvCxnSpPr>
          <p:cNvPr id="177" name="Google Shape;177;p19"/>
          <p:cNvCxnSpPr>
            <a:stCxn id="171" idx="5"/>
          </p:cNvCxnSpPr>
          <p:nvPr/>
        </p:nvCxnSpPr>
        <p:spPr>
          <a:xfrm>
            <a:off x="5741882" y="3950840"/>
            <a:ext cx="316200" cy="335700"/>
          </a:xfrm>
          <a:prstGeom prst="straightConnector1">
            <a:avLst/>
          </a:prstGeom>
          <a:noFill/>
          <a:ln cap="flat" cmpd="sng" w="19050">
            <a:solidFill>
              <a:srgbClr val="666666"/>
            </a:solidFill>
            <a:prstDash val="solid"/>
            <a:round/>
            <a:headEnd len="med" w="med" type="none"/>
            <a:tailEnd len="med" w="med" type="triangle"/>
          </a:ln>
        </p:spPr>
      </p:cxnSp>
      <p:cxnSp>
        <p:nvCxnSpPr>
          <p:cNvPr id="178" name="Google Shape;178;p19"/>
          <p:cNvCxnSpPr>
            <a:stCxn id="173" idx="7"/>
            <a:endCxn id="174" idx="3"/>
          </p:cNvCxnSpPr>
          <p:nvPr/>
        </p:nvCxnSpPr>
        <p:spPr>
          <a:xfrm flipH="1" rot="10800000">
            <a:off x="7671057" y="3988735"/>
            <a:ext cx="316200" cy="259500"/>
          </a:xfrm>
          <a:prstGeom prst="straightConnector1">
            <a:avLst/>
          </a:prstGeom>
          <a:noFill/>
          <a:ln cap="flat" cmpd="sng" w="19050">
            <a:solidFill>
              <a:srgbClr val="666666"/>
            </a:solidFill>
            <a:prstDash val="solid"/>
            <a:round/>
            <a:headEnd len="med" w="med" type="triangle"/>
            <a:tailEnd len="med" w="med" type="none"/>
          </a:ln>
        </p:spPr>
      </p:cxnSp>
      <p:cxnSp>
        <p:nvCxnSpPr>
          <p:cNvPr id="179" name="Google Shape;179;p19"/>
          <p:cNvCxnSpPr>
            <a:stCxn id="174" idx="5"/>
            <a:endCxn id="175" idx="1"/>
          </p:cNvCxnSpPr>
          <p:nvPr/>
        </p:nvCxnSpPr>
        <p:spPr>
          <a:xfrm>
            <a:off x="8337398" y="3988865"/>
            <a:ext cx="316200" cy="259500"/>
          </a:xfrm>
          <a:prstGeom prst="straightConnector1">
            <a:avLst/>
          </a:prstGeom>
          <a:noFill/>
          <a:ln cap="flat" cmpd="sng" w="19050">
            <a:solidFill>
              <a:srgbClr val="666666"/>
            </a:solidFill>
            <a:prstDash val="solid"/>
            <a:round/>
            <a:headEnd len="med" w="med" type="none"/>
            <a:tailEnd len="med" w="med" type="triangle"/>
          </a:ln>
        </p:spPr>
      </p:cxnSp>
      <p:cxnSp>
        <p:nvCxnSpPr>
          <p:cNvPr id="180" name="Google Shape;180;p19"/>
          <p:cNvCxnSpPr>
            <a:stCxn id="172" idx="3"/>
            <a:endCxn id="171" idx="7"/>
          </p:cNvCxnSpPr>
          <p:nvPr/>
        </p:nvCxnSpPr>
        <p:spPr>
          <a:xfrm flipH="1">
            <a:off x="5741810" y="3303065"/>
            <a:ext cx="973500" cy="297600"/>
          </a:xfrm>
          <a:prstGeom prst="straightConnector1">
            <a:avLst/>
          </a:prstGeom>
          <a:noFill/>
          <a:ln cap="flat" cmpd="sng" w="19050">
            <a:solidFill>
              <a:srgbClr val="666666"/>
            </a:solidFill>
            <a:prstDash val="solid"/>
            <a:round/>
            <a:headEnd len="med" w="med" type="none"/>
            <a:tailEnd len="med" w="med" type="triangle"/>
          </a:ln>
        </p:spPr>
      </p:cxnSp>
      <p:cxnSp>
        <p:nvCxnSpPr>
          <p:cNvPr id="181" name="Google Shape;181;p19"/>
          <p:cNvCxnSpPr>
            <a:stCxn id="172" idx="5"/>
            <a:endCxn id="174" idx="1"/>
          </p:cNvCxnSpPr>
          <p:nvPr/>
        </p:nvCxnSpPr>
        <p:spPr>
          <a:xfrm>
            <a:off x="7065540" y="3303065"/>
            <a:ext cx="921600" cy="335700"/>
          </a:xfrm>
          <a:prstGeom prst="straightConnector1">
            <a:avLst/>
          </a:prstGeom>
          <a:noFill/>
          <a:ln cap="flat" cmpd="sng" w="19050">
            <a:solidFill>
              <a:srgbClr val="666666"/>
            </a:solidFill>
            <a:prstDash val="solid"/>
            <a:round/>
            <a:headEnd len="med" w="med" type="none"/>
            <a:tailEnd len="med" w="med" type="triangle"/>
          </a:ln>
        </p:spPr>
      </p:cxnSp>
      <p:sp>
        <p:nvSpPr>
          <p:cNvPr id="182" name="Google Shape;182;p19"/>
          <p:cNvSpPr/>
          <p:nvPr/>
        </p:nvSpPr>
        <p:spPr>
          <a:xfrm>
            <a:off x="4353824" y="2912975"/>
            <a:ext cx="3386400" cy="1987150"/>
          </a:xfrm>
          <a:custGeom>
            <a:rect b="b" l="l" r="r" t="t"/>
            <a:pathLst>
              <a:path extrusionOk="0" h="79486" w="135456">
                <a:moveTo>
                  <a:pt x="82856" y="0"/>
                </a:moveTo>
                <a:cubicBezTo>
                  <a:pt x="82856" y="3107"/>
                  <a:pt x="83839" y="6374"/>
                  <a:pt x="82856" y="9322"/>
                </a:cubicBezTo>
                <a:cubicBezTo>
                  <a:pt x="81851" y="12337"/>
                  <a:pt x="76650" y="10696"/>
                  <a:pt x="73534" y="11319"/>
                </a:cubicBezTo>
                <a:cubicBezTo>
                  <a:pt x="63549" y="13317"/>
                  <a:pt x="53898" y="16754"/>
                  <a:pt x="44238" y="19975"/>
                </a:cubicBezTo>
                <a:cubicBezTo>
                  <a:pt x="35097" y="23024"/>
                  <a:pt x="32041" y="34904"/>
                  <a:pt x="26260" y="42613"/>
                </a:cubicBezTo>
                <a:cubicBezTo>
                  <a:pt x="17762" y="53945"/>
                  <a:pt x="-6232" y="65451"/>
                  <a:pt x="1625" y="77236"/>
                </a:cubicBezTo>
                <a:cubicBezTo>
                  <a:pt x="3629" y="80242"/>
                  <a:pt x="8665" y="79234"/>
                  <a:pt x="12278" y="79234"/>
                </a:cubicBezTo>
                <a:cubicBezTo>
                  <a:pt x="21161" y="79234"/>
                  <a:pt x="30855" y="78170"/>
                  <a:pt x="38245" y="73241"/>
                </a:cubicBezTo>
                <a:cubicBezTo>
                  <a:pt x="41517" y="71059"/>
                  <a:pt x="40620" y="65737"/>
                  <a:pt x="41574" y="61922"/>
                </a:cubicBezTo>
                <a:cubicBezTo>
                  <a:pt x="42760" y="57180"/>
                  <a:pt x="46154" y="51788"/>
                  <a:pt x="50896" y="50603"/>
                </a:cubicBezTo>
                <a:cubicBezTo>
                  <a:pt x="58118" y="48798"/>
                  <a:pt x="59078" y="63356"/>
                  <a:pt x="60883" y="70578"/>
                </a:cubicBezTo>
                <a:cubicBezTo>
                  <a:pt x="62622" y="77535"/>
                  <a:pt x="74055" y="80836"/>
                  <a:pt x="80858" y="78568"/>
                </a:cubicBezTo>
                <a:cubicBezTo>
                  <a:pt x="85533" y="77010"/>
                  <a:pt x="86979" y="70809"/>
                  <a:pt x="89514" y="66583"/>
                </a:cubicBezTo>
                <a:cubicBezTo>
                  <a:pt x="91428" y="63393"/>
                  <a:pt x="93746" y="59539"/>
                  <a:pt x="92843" y="55930"/>
                </a:cubicBezTo>
                <a:cubicBezTo>
                  <a:pt x="91738" y="51512"/>
                  <a:pt x="87987" y="46835"/>
                  <a:pt x="83521" y="45942"/>
                </a:cubicBezTo>
                <a:cubicBezTo>
                  <a:pt x="80382" y="45314"/>
                  <a:pt x="74342" y="43588"/>
                  <a:pt x="75531" y="40616"/>
                </a:cubicBezTo>
                <a:cubicBezTo>
                  <a:pt x="80068" y="29277"/>
                  <a:pt x="97941" y="28631"/>
                  <a:pt x="110154" y="28631"/>
                </a:cubicBezTo>
                <a:cubicBezTo>
                  <a:pt x="118635" y="28631"/>
                  <a:pt x="129459" y="25297"/>
                  <a:pt x="135456" y="31294"/>
                </a:cubicBezTo>
              </a:path>
            </a:pathLst>
          </a:custGeom>
          <a:noFill/>
          <a:ln cap="flat" cmpd="sng" w="19050">
            <a:solidFill>
              <a:srgbClr val="FF0000"/>
            </a:solidFill>
            <a:prstDash val="solid"/>
            <a:round/>
            <a:headEnd len="med" w="med" type="none"/>
            <a:tailEnd len="med" w="med" type="none"/>
          </a:ln>
        </p:spPr>
      </p:sp>
      <p:sp>
        <p:nvSpPr>
          <p:cNvPr id="183" name="Google Shape;183;p19"/>
          <p:cNvSpPr txBox="1"/>
          <p:nvPr/>
        </p:nvSpPr>
        <p:spPr>
          <a:xfrm>
            <a:off x="5319125" y="1874038"/>
            <a:ext cx="35055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Hack: draw “pegs” on the </a:t>
            </a:r>
            <a:r>
              <a:rPr b="1" lang="en">
                <a:latin typeface="Open Sans"/>
                <a:ea typeface="Open Sans"/>
                <a:cs typeface="Open Sans"/>
                <a:sym typeface="Open Sans"/>
              </a:rPr>
              <a:t>right side</a:t>
            </a:r>
            <a:r>
              <a:rPr lang="en">
                <a:latin typeface="Open Sans"/>
                <a:ea typeface="Open Sans"/>
                <a:cs typeface="Open Sans"/>
                <a:sym typeface="Open Sans"/>
              </a:rPr>
              <a:t> of each node and take a walk around the edges of the tree. The postorder is the order in which you hit the pegs</a:t>
            </a:r>
            <a:endParaRPr>
              <a:latin typeface="Open Sans"/>
              <a:ea typeface="Open Sans"/>
              <a:cs typeface="Open Sans"/>
              <a:sym typeface="Open Sans"/>
            </a:endParaRPr>
          </a:p>
        </p:txBody>
      </p:sp>
      <p:sp>
        <p:nvSpPr>
          <p:cNvPr id="184" name="Google Shape;184;p19"/>
          <p:cNvSpPr txBox="1"/>
          <p:nvPr/>
        </p:nvSpPr>
        <p:spPr>
          <a:xfrm>
            <a:off x="2059275" y="4230225"/>
            <a:ext cx="2291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Post-Order: ACBEGFD</a:t>
            </a:r>
            <a:endParaRPr>
              <a:latin typeface="Open Sans"/>
              <a:ea typeface="Open Sans"/>
              <a:cs typeface="Open Sans"/>
              <a:sym typeface="Open Sans"/>
            </a:endParaRPr>
          </a:p>
        </p:txBody>
      </p:sp>
      <p:sp>
        <p:nvSpPr>
          <p:cNvPr id="185" name="Google Shape;185;p19"/>
          <p:cNvSpPr/>
          <p:nvPr/>
        </p:nvSpPr>
        <p:spPr>
          <a:xfrm>
            <a:off x="5985459" y="4213875"/>
            <a:ext cx="495300" cy="495300"/>
          </a:xfrm>
          <a:prstGeom prst="ellipse">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C</a:t>
            </a:r>
            <a:endParaRPr sz="2200">
              <a:latin typeface="Consolas"/>
              <a:ea typeface="Consolas"/>
              <a:cs typeface="Consolas"/>
              <a:sym typeface="Consolas"/>
            </a:endParaRPr>
          </a:p>
        </p:txBody>
      </p:sp>
      <p:cxnSp>
        <p:nvCxnSpPr>
          <p:cNvPr id="186" name="Google Shape;186;p19"/>
          <p:cNvCxnSpPr>
            <a:stCxn id="172" idx="6"/>
          </p:cNvCxnSpPr>
          <p:nvPr/>
        </p:nvCxnSpPr>
        <p:spPr>
          <a:xfrm>
            <a:off x="7138075" y="3127950"/>
            <a:ext cx="452400" cy="15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19"/>
          <p:cNvCxnSpPr>
            <a:stCxn id="171" idx="6"/>
          </p:cNvCxnSpPr>
          <p:nvPr/>
        </p:nvCxnSpPr>
        <p:spPr>
          <a:xfrm>
            <a:off x="5814417" y="3775725"/>
            <a:ext cx="677400" cy="195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19"/>
          <p:cNvCxnSpPr>
            <a:stCxn id="170" idx="6"/>
          </p:cNvCxnSpPr>
          <p:nvPr/>
        </p:nvCxnSpPr>
        <p:spPr>
          <a:xfrm>
            <a:off x="5148075" y="4461525"/>
            <a:ext cx="444900" cy="327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19"/>
          <p:cNvCxnSpPr>
            <a:stCxn id="185" idx="6"/>
          </p:cNvCxnSpPr>
          <p:nvPr/>
        </p:nvCxnSpPr>
        <p:spPr>
          <a:xfrm>
            <a:off x="6480759" y="4461525"/>
            <a:ext cx="360600" cy="162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19"/>
          <p:cNvCxnSpPr>
            <a:stCxn id="173" idx="6"/>
          </p:cNvCxnSpPr>
          <p:nvPr/>
        </p:nvCxnSpPr>
        <p:spPr>
          <a:xfrm>
            <a:off x="7743592" y="4423350"/>
            <a:ext cx="396000" cy="45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19"/>
          <p:cNvCxnSpPr>
            <a:stCxn id="174" idx="6"/>
          </p:cNvCxnSpPr>
          <p:nvPr/>
        </p:nvCxnSpPr>
        <p:spPr>
          <a:xfrm flipH="1" rot="10800000">
            <a:off x="8409933" y="3811950"/>
            <a:ext cx="345600" cy="18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19"/>
          <p:cNvCxnSpPr>
            <a:stCxn id="175" idx="6"/>
          </p:cNvCxnSpPr>
          <p:nvPr/>
        </p:nvCxnSpPr>
        <p:spPr>
          <a:xfrm flipH="1" rot="10800000">
            <a:off x="9076275" y="4411050"/>
            <a:ext cx="295200" cy="12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1.1</a:t>
            </a:r>
            <a:endParaRPr/>
          </a:p>
        </p:txBody>
      </p:sp>
      <p:sp>
        <p:nvSpPr>
          <p:cNvPr id="198" name="Google Shape;19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9" name="Google Shape;199;p20"/>
          <p:cNvPicPr preferRelativeResize="0"/>
          <p:nvPr/>
        </p:nvPicPr>
        <p:blipFill>
          <a:blip r:embed="rId3">
            <a:alphaModFix/>
          </a:blip>
          <a:stretch>
            <a:fillRect/>
          </a:stretch>
        </p:blipFill>
        <p:spPr>
          <a:xfrm>
            <a:off x="293325" y="1281725"/>
            <a:ext cx="6761824" cy="338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205" name="Google Shape;205;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Pre-Order: 10, 3, 1, 7, 12, 11, 14, 13, 15</a:t>
            </a:r>
            <a:endParaRPr/>
          </a:p>
          <a:p>
            <a:pPr indent="0" lvl="0" marL="0" rtl="0" algn="l">
              <a:spcBef>
                <a:spcPts val="1600"/>
              </a:spcBef>
              <a:spcAft>
                <a:spcPts val="0"/>
              </a:spcAft>
              <a:buNone/>
            </a:pPr>
            <a:r>
              <a:rPr lang="en"/>
              <a:t>In-Order: 1, 3, 7, 10, 11, 12, 13, 14, 15 </a:t>
            </a:r>
            <a:endParaRPr/>
          </a:p>
          <a:p>
            <a:pPr indent="0" lvl="0" marL="0" rtl="0" algn="l">
              <a:spcBef>
                <a:spcPts val="1600"/>
              </a:spcBef>
              <a:spcAft>
                <a:spcPts val="0"/>
              </a:spcAft>
              <a:buNone/>
            </a:pPr>
            <a:r>
              <a:rPr lang="en"/>
              <a:t>Post-Order: 1, 7, 3, 11, 13, 15, 14, 12, 10</a:t>
            </a:r>
            <a:endParaRPr/>
          </a:p>
          <a:p>
            <a:pPr indent="0" lvl="0" marL="0" rtl="0" algn="l">
              <a:spcBef>
                <a:spcPts val="1600"/>
              </a:spcBef>
              <a:spcAft>
                <a:spcPts val="0"/>
              </a:spcAft>
              <a:buNone/>
            </a:pPr>
            <a:r>
              <a:rPr lang="en"/>
              <a:t>Level-Order: 10, 3, 12, 1, 7, 11, 14, 13, 15</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