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2a7dc8c9834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2a7dc8c983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github.com/Moado/The-Data-Scientist-s-Toolbox" TargetMode="External"/><Relationship Id="rId4" Type="http://schemas.openxmlformats.org/officeDocument/2006/relationships/hyperlink" Target="https://www.linkedin.com/posts/activity-6886507870905532416-l78E?utm_source=share&amp;utm_medium=member_desktop" TargetMode="External"/><Relationship Id="rId5"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546450" y="213925"/>
            <a:ext cx="2790300" cy="18975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fr"/>
              <a:t>      </a:t>
            </a:r>
            <a:r>
              <a:rPr lang="fr" sz="2750"/>
              <a:t>Readme</a:t>
            </a:r>
            <a:endParaRPr sz="275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5085725" y="4434325"/>
            <a:ext cx="3746700" cy="79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lang="fr">
                <a:solidFill>
                  <a:schemeClr val="dk1"/>
                </a:solidFill>
              </a:rPr>
              <a:t>Github  </a:t>
            </a:r>
            <a:r>
              <a:rPr lang="fr" u="sng">
                <a:solidFill>
                  <a:schemeClr val="hlink"/>
                </a:solidFill>
                <a:hlinkClick r:id="rId3"/>
              </a:rPr>
              <a:t>https://github.com/Moado/The-Data-Scientist-s-Toolbox</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56" name="Google Shape;56;p13"/>
          <p:cNvSpPr txBox="1"/>
          <p:nvPr>
            <p:ph idx="1" type="subTitle"/>
          </p:nvPr>
        </p:nvSpPr>
        <p:spPr>
          <a:xfrm>
            <a:off x="589925" y="4434325"/>
            <a:ext cx="4229700" cy="792600"/>
          </a:xfrm>
          <a:prstGeom prst="rect">
            <a:avLst/>
          </a:prstGeom>
        </p:spPr>
        <p:txBody>
          <a:bodyPr anchorCtr="0" anchor="t" bIns="91425" lIns="91425" spcFirstLastPara="1" rIns="91425" wrap="square" tIns="91425">
            <a:normAutofit fontScale="40000" lnSpcReduction="20000"/>
          </a:bodyPr>
          <a:lstStyle/>
          <a:p>
            <a:pPr indent="0" lvl="0" marL="0" rtl="0" algn="ctr">
              <a:spcBef>
                <a:spcPts val="0"/>
              </a:spcBef>
              <a:spcAft>
                <a:spcPts val="0"/>
              </a:spcAft>
              <a:buNone/>
            </a:pPr>
            <a:r>
              <a:rPr lang="fr">
                <a:solidFill>
                  <a:schemeClr val="dk1"/>
                </a:solidFill>
              </a:rPr>
              <a:t>LinkedIn  </a:t>
            </a:r>
            <a:r>
              <a:rPr lang="fr" u="sng">
                <a:solidFill>
                  <a:schemeClr val="hlink"/>
                </a:solidFill>
                <a:hlinkClick r:id="rId4"/>
              </a:rPr>
              <a:t>https://www.linkedin.com/posts/activity-6886507870905532416-l78E?utm_source=share&amp;utm_medium=member_desktop</a:t>
            </a:r>
            <a:endParaRPr/>
          </a:p>
          <a:p>
            <a:pPr indent="0" lvl="0" marL="0" rtl="0" algn="ctr">
              <a:spcBef>
                <a:spcPts val="0"/>
              </a:spcBef>
              <a:spcAft>
                <a:spcPts val="0"/>
              </a:spcAft>
              <a:buNone/>
            </a:pPr>
            <a:r>
              <a:t/>
            </a:r>
            <a:endParaRPr/>
          </a:p>
        </p:txBody>
      </p:sp>
      <p:sp>
        <p:nvSpPr>
          <p:cNvPr id="57" name="Google Shape;57;p13"/>
          <p:cNvSpPr txBox="1"/>
          <p:nvPr/>
        </p:nvSpPr>
        <p:spPr>
          <a:xfrm>
            <a:off x="155575" y="615950"/>
            <a:ext cx="8905800" cy="3848100"/>
          </a:xfrm>
          <a:prstGeom prst="rect">
            <a:avLst/>
          </a:prstGeom>
          <a:noFill/>
          <a:ln cap="flat" cmpd="sng" w="19050">
            <a:solidFill>
              <a:srgbClr val="CC0000"/>
            </a:solidFill>
            <a:prstDash val="solid"/>
            <a:round/>
            <a:headEnd len="sm" w="sm" type="none"/>
            <a:tailEnd len="sm" w="sm" type="none"/>
          </a:ln>
        </p:spPr>
        <p:txBody>
          <a:bodyPr anchorCtr="0" anchor="t" bIns="91425" lIns="91425" spcFirstLastPara="1" rIns="91425" wrap="square" tIns="91425">
            <a:spAutoFit/>
          </a:bodyPr>
          <a:lstStyle/>
          <a:p>
            <a:pPr indent="0" lvl="0" marL="0" rtl="0" algn="just">
              <a:spcBef>
                <a:spcPts val="0"/>
              </a:spcBef>
              <a:spcAft>
                <a:spcPts val="0"/>
              </a:spcAft>
              <a:buNone/>
            </a:pPr>
            <a:r>
              <a:rPr lang="fr">
                <a:solidFill>
                  <a:schemeClr val="dk1"/>
                </a:solidFill>
              </a:rPr>
              <a:t>Moad Hani created this directory, which is also the result of a collaboration between some of his professors and close friends who shared courses with him when they were attending leading universities. The aim is to provide</a:t>
            </a:r>
            <a:r>
              <a:rPr lang="fr">
                <a:solidFill>
                  <a:srgbClr val="00FF00"/>
                </a:solidFill>
              </a:rPr>
              <a:t> useful</a:t>
            </a:r>
            <a:r>
              <a:rPr lang="fr">
                <a:solidFill>
                  <a:schemeClr val="dk1"/>
                </a:solidFill>
              </a:rPr>
              <a:t>,</a:t>
            </a:r>
            <a:r>
              <a:rPr lang="fr">
                <a:solidFill>
                  <a:srgbClr val="00FF00"/>
                </a:solidFill>
              </a:rPr>
              <a:t> open-access</a:t>
            </a:r>
            <a:r>
              <a:rPr lang="fr">
                <a:solidFill>
                  <a:schemeClr val="dk1"/>
                </a:solidFill>
              </a:rPr>
              <a:t>, and</a:t>
            </a:r>
            <a:r>
              <a:rPr lang="fr">
                <a:solidFill>
                  <a:srgbClr val="00FF00"/>
                </a:solidFill>
              </a:rPr>
              <a:t> free</a:t>
            </a:r>
            <a:r>
              <a:rPr lang="fr">
                <a:solidFill>
                  <a:schemeClr val="dk1"/>
                </a:solidFill>
              </a:rPr>
              <a:t> data science tools for anyone wishing to learn the basics of this field.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fr">
                <a:solidFill>
                  <a:schemeClr val="dk1"/>
                </a:solidFill>
              </a:rPr>
              <a:t>For instance, it can be used:</a:t>
            </a:r>
            <a:endParaRPr>
              <a:solidFill>
                <a:schemeClr val="dk1"/>
              </a:solidFill>
            </a:endParaRPr>
          </a:p>
          <a:p>
            <a:pPr indent="0" lvl="0" marL="0" rtl="0" algn="just">
              <a:spcBef>
                <a:spcPts val="0"/>
              </a:spcBef>
              <a:spcAft>
                <a:spcPts val="0"/>
              </a:spcAft>
              <a:buNone/>
            </a:pPr>
            <a:r>
              <a:t/>
            </a:r>
            <a:endParaRPr>
              <a:solidFill>
                <a:schemeClr val="dk1"/>
              </a:solidFill>
            </a:endParaRPr>
          </a:p>
          <a:p>
            <a:pPr indent="-317500" lvl="0" marL="457200" rtl="0" algn="just">
              <a:spcBef>
                <a:spcPts val="0"/>
              </a:spcBef>
              <a:spcAft>
                <a:spcPts val="0"/>
              </a:spcAft>
              <a:buClr>
                <a:schemeClr val="dk1"/>
              </a:buClr>
              <a:buSzPts val="1400"/>
              <a:buChar char="-"/>
            </a:pPr>
            <a:r>
              <a:rPr lang="fr">
                <a:solidFill>
                  <a:schemeClr val="dk1"/>
                </a:solidFill>
              </a:rPr>
              <a:t>By students who have only taken mathematics/ computer science courses to help them specialize.  </a:t>
            </a:r>
            <a:endParaRPr>
              <a:solidFill>
                <a:schemeClr val="dk1"/>
              </a:solidFill>
            </a:endParaRPr>
          </a:p>
          <a:p>
            <a:pPr indent="-317500" lvl="0" marL="457200" rtl="0" algn="just">
              <a:spcBef>
                <a:spcPts val="0"/>
              </a:spcBef>
              <a:spcAft>
                <a:spcPts val="0"/>
              </a:spcAft>
              <a:buClr>
                <a:schemeClr val="dk1"/>
              </a:buClr>
              <a:buSzPts val="1400"/>
              <a:buChar char="-"/>
            </a:pPr>
            <a:r>
              <a:rPr lang="fr">
                <a:solidFill>
                  <a:schemeClr val="dk1"/>
                </a:solidFill>
              </a:rPr>
              <a:t>By managers of small start-ups who want to learn to speak the same language as their staff</a:t>
            </a:r>
            <a:endParaRPr>
              <a:solidFill>
                <a:schemeClr val="dk1"/>
              </a:solidFill>
            </a:endParaRPr>
          </a:p>
          <a:p>
            <a:pPr indent="-317500" lvl="0" marL="457200" rtl="0" algn="just">
              <a:spcBef>
                <a:spcPts val="0"/>
              </a:spcBef>
              <a:spcAft>
                <a:spcPts val="0"/>
              </a:spcAft>
              <a:buClr>
                <a:schemeClr val="dk1"/>
              </a:buClr>
              <a:buSzPts val="1400"/>
              <a:buChar char="-"/>
            </a:pPr>
            <a:r>
              <a:rPr lang="fr">
                <a:solidFill>
                  <a:schemeClr val="dk1"/>
                </a:solidFill>
              </a:rPr>
              <a:t>By those wishing to integrate AI into their field, </a:t>
            </a:r>
            <a:r>
              <a:rPr lang="fr">
                <a:solidFill>
                  <a:schemeClr val="dk1"/>
                </a:solidFill>
              </a:rPr>
              <a:t>as a career transition tool.</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fr">
                <a:solidFill>
                  <a:schemeClr val="dk1"/>
                </a:solidFill>
              </a:rPr>
              <a:t>If you would like to request a modification, deletion or addition of any of the resources, please do not hesitate to contact me at </a:t>
            </a:r>
            <a:r>
              <a:rPr lang="fr">
                <a:solidFill>
                  <a:srgbClr val="EA9999"/>
                </a:solidFill>
              </a:rPr>
              <a:t>moad11320347@gmail.com</a:t>
            </a:r>
            <a:r>
              <a:rPr lang="fr">
                <a:solidFill>
                  <a:schemeClr val="dk1"/>
                </a:solidFill>
              </a:rPr>
              <a:t>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lang="fr">
                <a:solidFill>
                  <a:schemeClr val="dk1"/>
                </a:solidFill>
              </a:rPr>
              <a:t>Don't forget that life is what you make of it. Every gift deserves gratitude. Your brain, your time and your health are the greatest gifts you have. The best way to be truly grateful is to use them well </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t/>
            </a:r>
            <a:endParaRPr>
              <a:solidFill>
                <a:schemeClr val="dk1"/>
              </a:solidFill>
            </a:endParaRPr>
          </a:p>
        </p:txBody>
      </p:sp>
      <p:pic>
        <p:nvPicPr>
          <p:cNvPr id="58" name="Google Shape;58;p13"/>
          <p:cNvPicPr preferRelativeResize="0"/>
          <p:nvPr/>
        </p:nvPicPr>
        <p:blipFill>
          <a:blip r:embed="rId5">
            <a:alphaModFix/>
          </a:blip>
          <a:stretch>
            <a:fillRect/>
          </a:stretch>
        </p:blipFill>
        <p:spPr>
          <a:xfrm>
            <a:off x="6875550" y="3663950"/>
            <a:ext cx="259525" cy="228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64" name="Google Shape;64;p14"/>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5" name="Google Shape;65;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pic>
        <p:nvPicPr>
          <p:cNvPr id="66" name="Google Shape;66;p14"/>
          <p:cNvPicPr preferRelativeResize="0"/>
          <p:nvPr/>
        </p:nvPicPr>
        <p:blipFill rotWithShape="1">
          <a:blip r:embed="rId3">
            <a:alphaModFix/>
          </a:blip>
          <a:srcRect b="0" l="0" r="606" t="0"/>
          <a:stretch/>
        </p:blipFill>
        <p:spPr>
          <a:xfrm>
            <a:off x="-44450" y="-41275"/>
            <a:ext cx="9300874" cy="52673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