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5143500" cx="9144000"/>
  <p:notesSz cx="6858000" cy="9144000"/>
  <p:embeddedFontLst>
    <p:embeddedFont>
      <p:font typeface="Roboto"/>
      <p:regular r:id="rId80"/>
      <p:bold r:id="rId81"/>
      <p:italic r:id="rId82"/>
      <p:boldItalic r:id="rId83"/>
    </p:embeddedFont>
    <p:embeddedFont>
      <p:font typeface="Lora"/>
      <p:regular r:id="rId84"/>
      <p:bold r:id="rId85"/>
      <p:italic r:id="rId86"/>
      <p:boldItalic r:id="rId87"/>
    </p:embeddedFont>
    <p:embeddedFont>
      <p:font typeface="Merriweather"/>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C9CF58-4D59-4557-A6E4-657FE3E2290A}">
  <a:tblStyle styleId="{C0C9CF58-4D59-4557-A6E4-657FE3E2290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E21D712-1E3F-46B1-BA75-635277B3638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4356FB6-4C20-4B0D-8DB4-2A760B318702}"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Lora-regular.fntdata"/><Relationship Id="rId83" Type="http://schemas.openxmlformats.org/officeDocument/2006/relationships/font" Target="fonts/Roboto-boldItalic.fntdata"/><Relationship Id="rId42" Type="http://schemas.openxmlformats.org/officeDocument/2006/relationships/slide" Target="slides/slide34.xml"/><Relationship Id="rId86" Type="http://schemas.openxmlformats.org/officeDocument/2006/relationships/font" Target="fonts/Lora-italic.fntdata"/><Relationship Id="rId41" Type="http://schemas.openxmlformats.org/officeDocument/2006/relationships/slide" Target="slides/slide33.xml"/><Relationship Id="rId85" Type="http://schemas.openxmlformats.org/officeDocument/2006/relationships/font" Target="fonts/Lora-bold.fntdata"/><Relationship Id="rId44" Type="http://schemas.openxmlformats.org/officeDocument/2006/relationships/slide" Target="slides/slide36.xml"/><Relationship Id="rId88" Type="http://schemas.openxmlformats.org/officeDocument/2006/relationships/font" Target="fonts/Merriweather-regular.fntdata"/><Relationship Id="rId43" Type="http://schemas.openxmlformats.org/officeDocument/2006/relationships/slide" Target="slides/slide35.xml"/><Relationship Id="rId87" Type="http://schemas.openxmlformats.org/officeDocument/2006/relationships/font" Target="fonts/Lora-bold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Merriweather-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schemas.openxmlformats.org/officeDocument/2006/relationships/font" Target="fonts/Merriweather-boldItalic.fntdata"/><Relationship Id="rId90" Type="http://schemas.openxmlformats.org/officeDocument/2006/relationships/font" Target="fonts/Merriweather-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ee77fb6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ee77fb6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aee77fb65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aee77fb65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6aee77fb6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6aee77fb6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ee77fb65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ee77fb6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6aee77fb6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6aee77fb6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ee77fb65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ee77fb6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aee77fb6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aee77fb6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6aee77fb65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6aee77fb65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ee77fb65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ee77fb65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aee77fb65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aee77fb65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ee77fb6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ee77fb6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ee77fb6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ee77fb6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aee77fb6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aee77fb6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6aee77fb65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6aee77fb65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aee77fb65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aee77fb65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aee77fb65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aee77fb65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aee77fb6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aee77fb6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aee77fb6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aee77fb6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6aee77fb65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6aee77fb65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6aee77fb65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6aee77fb65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aee77fb65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aee77fb65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6aee77fb65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6aee77fb65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ee77fb65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ee77fb65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aee77fb65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6aee77fb65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6aee77fb65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6aee77fb65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6aee77fb65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6aee77fb65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aee77fb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aee77fb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6aee77fb65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6aee77fb65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aee77fb65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aee77fb65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aee77fb6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aee77fb6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6aee77fb65_0_1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6aee77fb65_0_1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6aee77fb6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6aee77fb6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6aee77fb6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6aee77fb6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6aee77fb6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6aee77fb6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6aee77fb65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6aee77fb65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aee77fb65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aee77fb65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aee77fb65_0_1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aee77fb65_0_1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6aee77fb65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6aee77fb65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6aee77fb65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6aee77fb65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6aee77fb65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6aee77fb65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6aee77fb65_0_1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6aee77fb65_0_1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aee77fb65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aee77fb65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6aee77fb65_0_1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6aee77fb65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6aee77fb65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6aee77fb65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6aee77fb6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6aee77fb6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6aee77fb65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6aee77fb65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6aee77fb65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6aee77fb65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6aee77fb65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6aee77fb65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aee77fb65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aee77fb65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6aee77fb65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6aee77fb65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6aee77fb65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6aee77fb65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6aee77fb65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6aee77fb65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6aee77fb65_0_1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6aee77fb65_0_1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6aee77fb65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16aee77fb65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16aee77fb65_0_1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16aee77fb65_0_1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6aee77fb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6aee77fb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6aee77fb65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6aee77fb65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6aee77fb65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6aee77fb65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6aee77fb65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6aee77fb65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6aee77fb65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6aee77fb65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6aee77fb65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6aee77fb65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6aee77fb65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6aee77fb65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6aee77fb65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6aee77fb65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6aee77fb65_0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6aee77fb65_0_1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6aee77fb65_0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6aee77fb65_0_1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6aee77fb65_0_1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6aee77fb65_0_1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aee77fb6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aee77fb6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6aee77fb6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6aee77fb65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6aee77fb65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6aee77fb65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6aee77fb6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6aee77fb6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aee77fb6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aee77fb6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1.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careerkarma.com/blog/python-modules/" TargetMode="Externa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0.xml"/><Relationship Id="rId3" Type="http://schemas.openxmlformats.org/officeDocument/2006/relationships/hyperlink" Target="https://youtu.be/YeupGcOW-3k" TargetMode="External"/><Relationship Id="rId4" Type="http://schemas.openxmlformats.org/officeDocument/2006/relationships/image" Target="../media/image2.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71.xml.rels><?xml version="1.0" encoding="UTF-8" standalone="yes"?><Relationships xmlns="http://schemas.openxmlformats.org/package/2006/relationships"><Relationship Id="rId10" Type="http://schemas.openxmlformats.org/officeDocument/2006/relationships/hyperlink" Target="https://t.me/nitmantalks/" TargetMode="External"/><Relationship Id="rId1" Type="http://schemas.openxmlformats.org/officeDocument/2006/relationships/slideLayout" Target="../slideLayouts/slideLayout16.xml"/><Relationship Id="rId2" Type="http://schemas.openxmlformats.org/officeDocument/2006/relationships/notesSlide" Target="../notesSlides/notesSlide71.xml"/><Relationship Id="rId3" Type="http://schemas.openxmlformats.org/officeDocument/2006/relationships/hyperlink" Target="https://youtu.be/YeupGcOW-3k" TargetMode="External"/><Relationship Id="rId4" Type="http://schemas.openxmlformats.org/officeDocument/2006/relationships/image" Target="../media/image2.png"/><Relationship Id="rId9" Type="http://schemas.openxmlformats.org/officeDocument/2006/relationships/hyperlink" Target="https://twitter.com/nitinmangotra07/" TargetMode="External"/><Relationship Id="rId5" Type="http://schemas.openxmlformats.org/officeDocument/2006/relationships/hyperlink" Target="https://www.youtube.com/c/nitmantalks" TargetMode="External"/><Relationship Id="rId6" Type="http://schemas.openxmlformats.org/officeDocument/2006/relationships/hyperlink" Target="https://www.instagram.com/nitinmangotra/" TargetMode="External"/><Relationship Id="rId7" Type="http://schemas.openxmlformats.org/officeDocument/2006/relationships/hyperlink" Target="https://www.linkedin.com/in/nitin-mangotra-9a075a149/" TargetMode="External"/><Relationship Id="rId8" Type="http://schemas.openxmlformats.org/officeDocument/2006/relationships/hyperlink" Target="https://www.facebook.com/NitManTal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u="sng">
                <a:solidFill>
                  <a:srgbClr val="00FFFF"/>
                </a:solidFill>
                <a:latin typeface="Roboto"/>
                <a:ea typeface="Roboto"/>
                <a:cs typeface="Roboto"/>
                <a:sym typeface="Roboto"/>
                <a:hlinkClick r:id="rId4">
                  <a:extLst>
                    <a:ext uri="{A12FA001-AC4F-418D-AE19-62706E023703}">
                      <ahyp:hlinkClr val="tx"/>
                    </a:ext>
                  </a:extLst>
                </a:hlinkClick>
              </a:rPr>
              <a:t>https://youtu.be/YeupGcOW-3k</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5"/>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6"/>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7"/>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8"/>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9"/>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10"/>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9. What are Generators. Explain it with Example.</a:t>
            </a:r>
            <a:endParaRPr b="1" sz="4100"/>
          </a:p>
        </p:txBody>
      </p:sp>
      <p:sp>
        <p:nvSpPr>
          <p:cNvPr id="248" name="Google Shape;248;p46"/>
          <p:cNvSpPr txBox="1"/>
          <p:nvPr/>
        </p:nvSpPr>
        <p:spPr>
          <a:xfrm>
            <a:off x="395275" y="1541200"/>
            <a:ext cx="4978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indent="0" lvl="0" marL="457200" rtl="0" algn="l">
              <a:spcBef>
                <a:spcPts val="0"/>
              </a:spcBef>
              <a:spcAft>
                <a:spcPts val="0"/>
              </a:spcAft>
              <a:buNone/>
            </a:pPr>
            <a:r>
              <a:t/>
            </a:r>
            <a:endParaRPr sz="1100">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Example:</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3245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10. What are in-built Data Types in Python OR</a:t>
            </a:r>
            <a:endParaRPr b="1" sz="2100"/>
          </a:p>
          <a:p>
            <a:pPr indent="0" lvl="0" marL="0" rtl="0" algn="l">
              <a:spcBef>
                <a:spcPts val="0"/>
              </a:spcBef>
              <a:spcAft>
                <a:spcPts val="0"/>
              </a:spcAft>
              <a:buNone/>
            </a:pPr>
            <a:r>
              <a:rPr b="1" lang="en" sz="2100"/>
              <a:t>       Explain Mutable and Immutable Data Types</a:t>
            </a:r>
            <a:endParaRPr b="1" sz="2300"/>
          </a:p>
        </p:txBody>
      </p:sp>
      <p:sp>
        <p:nvSpPr>
          <p:cNvPr id="256" name="Google Shape;256;p47"/>
          <p:cNvSpPr txBox="1"/>
          <p:nvPr/>
        </p:nvSpPr>
        <p:spPr>
          <a:xfrm>
            <a:off x="231450" y="1364750"/>
            <a:ext cx="8681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b="1" lang="en" sz="1100">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b="1" lang="en" sz="1100">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{DE21D712-1E3F-46B1-BA75-635277B3638D}</a:tableStyleId>
              </a:tblPr>
              <a:tblGrid>
                <a:gridCol w="1540025"/>
                <a:gridCol w="3314850"/>
              </a:tblGrid>
              <a:tr h="246925">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DataType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b="1" lang="en" sz="1200">
                          <a:solidFill>
                            <a:srgbClr val="080808"/>
                          </a:solidFill>
                          <a:highlight>
                            <a:srgbClr val="F2F2F2"/>
                          </a:highlight>
                          <a:latin typeface="Merriweather"/>
                          <a:ea typeface="Merriweather"/>
                          <a:cs typeface="Merriweather"/>
                          <a:sym typeface="Merriweather"/>
                        </a:rPr>
                        <a:t>Mutable Or Immutable?</a:t>
                      </a:r>
                      <a:endParaRPr b="1" sz="12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r h="246925">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c>
                  <a:txBody>
                    <a:bodyPr/>
                    <a:lstStyle/>
                    <a:p>
                      <a:pPr indent="0" lvl="0" marL="0" rtl="0" algn="l">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T="63500" marB="63500" marR="63500" marL="63500"/>
                </a:tc>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11. Explain Ternary Operator in Python?</a:t>
            </a:r>
            <a:endParaRPr b="1" sz="2400"/>
          </a:p>
        </p:txBody>
      </p:sp>
      <p:sp>
        <p:nvSpPr>
          <p:cNvPr id="264" name="Google Shape;264;p48"/>
          <p:cNvSpPr txBox="1"/>
          <p:nvPr/>
        </p:nvSpPr>
        <p:spPr>
          <a:xfrm>
            <a:off x="631325" y="1653375"/>
            <a:ext cx="5577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457200" lvl="0" marL="0" rtl="0" algn="l">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12. What is Inheritance In Python</a:t>
            </a:r>
            <a:endParaRPr b="1" sz="2400"/>
          </a:p>
        </p:txBody>
      </p:sp>
      <p:sp>
        <p:nvSpPr>
          <p:cNvPr id="273" name="Google Shape;273;p49"/>
          <p:cNvSpPr txBox="1"/>
          <p:nvPr/>
        </p:nvSpPr>
        <p:spPr>
          <a:xfrm>
            <a:off x="349650" y="1472200"/>
            <a:ext cx="5395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EFEFEF"/>
                </a:highlight>
                <a:latin typeface="Merriweather"/>
                <a:ea typeface="Merriweather"/>
                <a:cs typeface="Merriweather"/>
                <a:sym typeface="Merriweather"/>
              </a:rPr>
              <a:t>Class A</a:t>
            </a:r>
            <a:r>
              <a:rPr b="1" lang="en" sz="1200">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200"/>
              <a:t>13. Difference Between Local and Global Variable in Python</a:t>
            </a:r>
            <a:endParaRPr b="1" sz="2200"/>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{C0C9CF58-4D59-4557-A6E4-657FE3E2290A}</a:tableStyleId>
              </a:tblPr>
              <a:tblGrid>
                <a:gridCol w="3578775"/>
                <a:gridCol w="3634475"/>
              </a:tblGrid>
              <a:tr h="276350">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Local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solidFill>
                      <a:prstDash val="solid"/>
                      <a:round/>
                      <a:headEnd len="sm" w="sm" type="none"/>
                      <a:tailEnd len="sm" w="sm" type="none"/>
                    </a:lnB>
                    <a:solidFill>
                      <a:srgbClr val="D9D9D9"/>
                    </a:solidFill>
                  </a:tcPr>
                </a:tc>
                <a:tc>
                  <a:txBody>
                    <a:bodyPr/>
                    <a:lstStyle/>
                    <a:p>
                      <a:pPr indent="0" lvl="0" marL="0" rtl="0" algn="ctr">
                        <a:lnSpc>
                          <a:spcPct val="50000"/>
                        </a:lnSpc>
                        <a:spcBef>
                          <a:spcPts val="0"/>
                        </a:spcBef>
                        <a:spcAft>
                          <a:spcPts val="0"/>
                        </a:spcAft>
                        <a:buNone/>
                      </a:pPr>
                      <a:r>
                        <a:rPr b="1" lang="en" sz="900">
                          <a:solidFill>
                            <a:srgbClr val="080808"/>
                          </a:solidFill>
                          <a:latin typeface="Merriweather"/>
                          <a:ea typeface="Merriweather"/>
                          <a:cs typeface="Merriweather"/>
                          <a:sym typeface="Merriweather"/>
                        </a:rPr>
                        <a:t>Global Variable</a:t>
                      </a:r>
                      <a:endParaRPr b="1" sz="900">
                        <a:solidFill>
                          <a:srgbClr val="080808"/>
                        </a:solidFill>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solidFill>
                      <a:srgbClr val="D9D9D9"/>
                    </a:solidFill>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EEEEEE"/>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EEEEEE"/>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9290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solidFill>
                          <a:srgbClr val="080808"/>
                        </a:solidFill>
                        <a:highlight>
                          <a:srgbClr val="EFEFEF"/>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76350">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82" name="Google Shape;282;p50"/>
          <p:cNvSpPr txBox="1"/>
          <p:nvPr/>
        </p:nvSpPr>
        <p:spPr>
          <a:xfrm>
            <a:off x="5719750" y="4820400"/>
            <a:ext cx="8611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https://www.guru99.com/local-vs-global-variable.html</a:t>
            </a:r>
            <a:endParaRPr i="1" sz="800">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911"/>
              <a:t>14. Explain Break, Continue and Pass Statement</a:t>
            </a:r>
            <a:endParaRPr b="1" sz="2911"/>
          </a:p>
        </p:txBody>
      </p:sp>
      <p:sp>
        <p:nvSpPr>
          <p:cNvPr id="289" name="Google Shape;289;p51"/>
          <p:cNvSpPr txBox="1"/>
          <p:nvPr/>
        </p:nvSpPr>
        <p:spPr>
          <a:xfrm>
            <a:off x="111400" y="1392625"/>
            <a:ext cx="8558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indent="-298450" lvl="0" marL="457200" rtl="0" algn="l">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b="1" lang="en" sz="1100">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sz="1000">
              <a:solidFill>
                <a:srgbClr val="222222"/>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b="1" lang="en" sz="1200">
                <a:solidFill>
                  <a:srgbClr val="222222"/>
                </a:solidFill>
                <a:highlight>
                  <a:srgbClr val="FFFFFF"/>
                </a:highlight>
                <a:latin typeface="Merriweather"/>
                <a:ea typeface="Merriweather"/>
                <a:cs typeface="Merriweather"/>
                <a:sym typeface="Merriweather"/>
              </a:rPr>
              <a:t>Output:</a:t>
            </a:r>
            <a:endParaRPr b="1" sz="12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Output:</a:t>
            </a:r>
            <a:endParaRPr b="1" sz="12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15. What is 'self' Keyword in python?</a:t>
            </a:r>
            <a:endParaRPr b="1" sz="2400"/>
          </a:p>
        </p:txBody>
      </p:sp>
      <p:sp>
        <p:nvSpPr>
          <p:cNvPr id="299" name="Google Shape;299;p52"/>
          <p:cNvSpPr txBox="1"/>
          <p:nvPr/>
        </p:nvSpPr>
        <p:spPr>
          <a:xfrm>
            <a:off x="389950" y="1504075"/>
            <a:ext cx="8307300" cy="5541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The </a:t>
            </a:r>
            <a:r>
              <a:rPr b="1" lang="en" sz="1200">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indent="0" lvl="0" marL="0" rtl="0" algn="l">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Output:</a:t>
            </a:r>
            <a:endParaRPr b="1" sz="1300"/>
          </a:p>
          <a:p>
            <a:pPr indent="0" lvl="0" marL="0" rtl="0" algn="l">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16. Difference Between Pickling and Unpickling?</a:t>
            </a:r>
            <a:endParaRPr b="1" sz="2400"/>
          </a:p>
        </p:txBody>
      </p:sp>
      <p:sp>
        <p:nvSpPr>
          <p:cNvPr id="308" name="Google Shape;308;p53"/>
          <p:cNvSpPr txBox="1"/>
          <p:nvPr/>
        </p:nvSpPr>
        <p:spPr>
          <a:xfrm>
            <a:off x="432325" y="1478450"/>
            <a:ext cx="8279400" cy="1623900"/>
          </a:xfrm>
          <a:prstGeom prst="rect">
            <a:avLst/>
          </a:prstGeom>
          <a:noFill/>
          <a:ln cap="flat" cmpd="sng" w="28575">
            <a:solidFill>
              <a:srgbClr val="33333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80808"/>
                </a:solidFill>
                <a:highlight>
                  <a:schemeClr val="lt1"/>
                </a:highlight>
                <a:latin typeface="Merriweather"/>
                <a:ea typeface="Merriweather"/>
                <a:cs typeface="Merriweather"/>
                <a:sym typeface="Merriweather"/>
              </a:rPr>
              <a:t>Pickling:</a:t>
            </a:r>
            <a:endParaRPr b="1" sz="16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b="1" lang="en" sz="1000">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b="1" lang="en" sz="1300">
                <a:solidFill>
                  <a:srgbClr val="080808"/>
                </a:solidFill>
                <a:highlight>
                  <a:schemeClr val="lt1"/>
                </a:highlight>
                <a:latin typeface="Merriweather"/>
                <a:ea typeface="Merriweather"/>
                <a:cs typeface="Merriweather"/>
                <a:sym typeface="Merriweather"/>
              </a:rPr>
              <a:t>Unpickling:</a:t>
            </a:r>
            <a:endParaRPr b="1" sz="13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b="1" lang="en" sz="1000">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b="1" lang="en" sz="1100">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b="1" lang="en" sz="1100">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b="1" sz="2400"/>
          </a:p>
        </p:txBody>
      </p:sp>
      <p:sp>
        <p:nvSpPr>
          <p:cNvPr id="316" name="Google Shape;316;p54"/>
          <p:cNvSpPr txBox="1"/>
          <p:nvPr/>
        </p:nvSpPr>
        <p:spPr>
          <a:xfrm>
            <a:off x="311725" y="1463000"/>
            <a:ext cx="4086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80000"/>
              </a:lnSpc>
              <a:spcBef>
                <a:spcPts val="0"/>
              </a:spcBef>
              <a:spcAft>
                <a:spcPts val="0"/>
              </a:spcAft>
              <a:buSzPts val="852"/>
              <a:buNone/>
            </a:pPr>
            <a:r>
              <a:rPr b="1" lang="en" sz="1240">
                <a:latin typeface="Merriweather"/>
                <a:ea typeface="Merriweather"/>
                <a:cs typeface="Merriweather"/>
                <a:sym typeface="Merriweather"/>
              </a:rPr>
              <a:t>Functions Of List</a:t>
            </a:r>
            <a:endParaRPr b="1" sz="1240">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indent="-282733" lvl="0" marL="457200" rtl="0" algn="l">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1500">
                <a:latin typeface="Merriweather"/>
                <a:ea typeface="Merriweather"/>
                <a:cs typeface="Merriweather"/>
                <a:sym typeface="Merriweather"/>
              </a:rPr>
              <a:t>Functions Of Tuple</a:t>
            </a:r>
            <a:endParaRPr b="1" sz="15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indent="-268287" lvl="0" marL="457200" rtl="0" algn="l">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457200" rtl="0" algn="l">
              <a:spcBef>
                <a:spcPts val="0"/>
              </a:spcBef>
              <a:spcAft>
                <a:spcPts val="0"/>
              </a:spcAft>
              <a:buNone/>
            </a:pPr>
            <a:r>
              <a:rPr b="1" lang="en">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indent="-277177"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b="1" lang="en">
                <a:latin typeface="Merriweather"/>
                <a:ea typeface="Merriweather"/>
                <a:cs typeface="Merriweather"/>
                <a:sym typeface="Merriweather"/>
              </a:rPr>
              <a:t>Functions Of Set</a:t>
            </a:r>
            <a:endParaRPr b="1">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indent="-264318" lvl="0" marL="457200" rtl="0" algn="l">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600">
                <a:highlight>
                  <a:schemeClr val="lt1"/>
                </a:highlight>
                <a:latin typeface="Merriweather"/>
                <a:ea typeface="Merriweather"/>
                <a:cs typeface="Merriweather"/>
                <a:sym typeface="Merriweather"/>
              </a:rPr>
              <a:t>Functions Of List</a:t>
            </a:r>
            <a:endParaRPr b="1" sz="1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500">
                <a:highlight>
                  <a:schemeClr val="lt1"/>
                </a:highlight>
                <a:latin typeface="Merriweather"/>
                <a:ea typeface="Merriweather"/>
                <a:cs typeface="Merriweather"/>
                <a:sym typeface="Merriweather"/>
              </a:rPr>
              <a:t>Functions Of Tuple</a:t>
            </a:r>
            <a:endParaRPr b="1" sz="15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2327100"/>
          </a:xfrm>
          <a:prstGeom prst="rect">
            <a:avLst/>
          </a:prstGeom>
          <a:solidFill>
            <a:srgbClr val="EEEEEE"/>
          </a:solidFill>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LIST</a:t>
            </a:r>
            <a:endParaRPr b="1" sz="3100">
              <a:solidFill>
                <a:schemeClr val="dk1"/>
              </a:solidFill>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b="1" lang="en" sz="1350">
                <a:solidFill>
                  <a:schemeClr val="dk1"/>
                </a:solidFill>
                <a:highlight>
                  <a:srgbClr val="F2F2F2"/>
                </a:highlight>
                <a:latin typeface="Merriweather"/>
                <a:ea typeface="Merriweather"/>
                <a:cs typeface="Merriweather"/>
                <a:sym typeface="Merriweather"/>
              </a:rPr>
              <a:t>mutable</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b="1" lang="en" sz="1350">
                <a:solidFill>
                  <a:schemeClr val="dk1"/>
                </a:solidFill>
                <a:highlight>
                  <a:srgbClr val="F2F2F2"/>
                </a:highlight>
                <a:latin typeface="Merriweather"/>
                <a:ea typeface="Merriweather"/>
                <a:cs typeface="Merriweather"/>
                <a:sym typeface="Merriweather"/>
              </a:rPr>
              <a:t>list = ['a', 'b', 'c', 1,2,3]</a:t>
            </a:r>
            <a:endParaRPr b="1"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indent="-301466" lvl="0" marL="457200" rtl="0" algn="l">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indent="-298767" lvl="0" marL="457200" rtl="0" algn="l">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600"/>
              <a:buAutoNum type="arabicPeriod"/>
            </a:pPr>
            <a:r>
              <a:rPr lang="en" sz="3600"/>
              <a:t>Difference Between List and Tuple</a:t>
            </a:r>
            <a:endParaRPr sz="3600"/>
          </a:p>
        </p:txBody>
      </p:sp>
      <p:sp>
        <p:nvSpPr>
          <p:cNvPr id="178" name="Google Shape;178;p38"/>
          <p:cNvSpPr txBox="1"/>
          <p:nvPr>
            <p:ph idx="2" type="body"/>
          </p:nvPr>
        </p:nvSpPr>
        <p:spPr>
          <a:xfrm>
            <a:off x="4628150" y="1505725"/>
            <a:ext cx="4087800" cy="2289900"/>
          </a:xfrm>
          <a:prstGeom prst="rect">
            <a:avLst/>
          </a:prstGeom>
          <a:solidFill>
            <a:srgbClr val="EEEEEE"/>
          </a:solidFill>
          <a:ln cap="flat" cmpd="sng" w="9525">
            <a:solidFill>
              <a:srgbClr val="D2D2D2"/>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sz="3100">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b="1" lang="en" sz="1350">
                <a:solidFill>
                  <a:schemeClr val="dk1"/>
                </a:solidFill>
                <a:latin typeface="Merriweather"/>
                <a:ea typeface="Merriweather"/>
                <a:cs typeface="Merriweather"/>
                <a:sym typeface="Merriweather"/>
              </a:rPr>
              <a:t>immutable</a:t>
            </a:r>
            <a:endParaRPr b="1"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rPr b="1" lang="en" sz="1350">
                <a:solidFill>
                  <a:schemeClr val="dk1"/>
                </a:solidFill>
                <a:latin typeface="Merriweather"/>
                <a:ea typeface="Merriweather"/>
                <a:cs typeface="Merriweather"/>
                <a:sym typeface="Merriweather"/>
              </a:rPr>
              <a:t>tuples = ('a', 'b', 'c', 1, 2) </a:t>
            </a:r>
            <a:endParaRPr b="1" sz="1350">
              <a:solidFill>
                <a:schemeClr val="dk1"/>
              </a:solidFill>
              <a:latin typeface="Merriweather"/>
              <a:ea typeface="Merriweather"/>
              <a:cs typeface="Merriweather"/>
              <a:sym typeface="Merriweather"/>
            </a:endParaRPr>
          </a:p>
          <a:p>
            <a:pPr indent="-295036" lvl="0" marL="457200" rtl="0" algn="l">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indent="-295036" lvl="0" marL="457200" rtl="0" algn="l">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18. What are Python Iterators?</a:t>
            </a:r>
            <a:endParaRPr b="1" sz="2700"/>
          </a:p>
        </p:txBody>
      </p:sp>
      <p:sp>
        <p:nvSpPr>
          <p:cNvPr id="342" name="Google Shape;342;p57"/>
          <p:cNvSpPr txBox="1"/>
          <p:nvPr/>
        </p:nvSpPr>
        <p:spPr>
          <a:xfrm>
            <a:off x="311725" y="1439950"/>
            <a:ext cx="847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19. Explain Type Conversion in Python. </a:t>
            </a:r>
            <a:endParaRPr b="1" sz="21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2100">
                <a:solidFill>
                  <a:schemeClr val="lt1"/>
                </a:solidFill>
                <a:latin typeface="Merriweather"/>
                <a:ea typeface="Merriweather"/>
                <a:cs typeface="Merriweather"/>
                <a:sym typeface="Merriweather"/>
              </a:rPr>
              <a:t>      [(int(), float(), ord(), oct(), str() etc.)]</a:t>
            </a:r>
            <a:endParaRPr b="1" sz="1500">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20. What does *args and **kwargs mean? Expain</a:t>
            </a:r>
            <a:endParaRPr b="1" sz="2400"/>
          </a:p>
        </p:txBody>
      </p:sp>
      <p:sp>
        <p:nvSpPr>
          <p:cNvPr id="357" name="Google Shape;357;p59"/>
          <p:cNvSpPr txBox="1"/>
          <p:nvPr/>
        </p:nvSpPr>
        <p:spPr>
          <a:xfrm>
            <a:off x="368050" y="1463000"/>
            <a:ext cx="8190000" cy="1262100"/>
          </a:xfrm>
          <a:prstGeom prst="rect">
            <a:avLst/>
          </a:prstGeom>
          <a:no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b="1" lang="en" sz="1000">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a:t>
            </a:r>
            <a:r>
              <a:rPr b="1" lang="en" sz="1000">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t>
            </a:r>
            <a:r>
              <a:rPr b="1" lang="en" sz="1000">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**Kwargs Python Example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21. What is "Open" and "With" statement in Python?</a:t>
            </a:r>
            <a:endParaRPr b="1" sz="2400"/>
          </a:p>
        </p:txBody>
      </p:sp>
      <p:sp>
        <p:nvSpPr>
          <p:cNvPr id="366" name="Google Shape;366;p60"/>
          <p:cNvSpPr txBox="1"/>
          <p:nvPr/>
        </p:nvSpPr>
        <p:spPr>
          <a:xfrm>
            <a:off x="1169650" y="2194475"/>
            <a:ext cx="2291100" cy="9852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f = </a:t>
            </a:r>
            <a:r>
              <a:rPr b="1" lang="en" sz="1300">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f.</a:t>
            </a:r>
            <a:r>
              <a:rPr b="1" lang="en" sz="1300">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indent="-314325" lvl="0" marL="457200" rtl="0" algn="l">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cap="flat" cmpd="sng" w="38100">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22. Different Ways To Read And Write In A File In Python?</a:t>
            </a:r>
            <a:endParaRPr b="1" sz="2200"/>
          </a:p>
        </p:txBody>
      </p:sp>
      <p:sp>
        <p:nvSpPr>
          <p:cNvPr id="375" name="Google Shape;375;p61"/>
          <p:cNvSpPr txBox="1"/>
          <p:nvPr/>
        </p:nvSpPr>
        <p:spPr>
          <a:xfrm>
            <a:off x="436475" y="1294363"/>
            <a:ext cx="5921100" cy="70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222222"/>
                </a:solidFill>
                <a:highlight>
                  <a:srgbClr val="FFFFFF"/>
                </a:highlight>
                <a:latin typeface="Merriweather"/>
                <a:ea typeface="Merriweather"/>
                <a:cs typeface="Merriweather"/>
                <a:sym typeface="Merriweather"/>
              </a:rPr>
              <a:t>Syntax of Python open file function:</a:t>
            </a:r>
            <a:endParaRPr b="1" sz="13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t/>
            </a:r>
            <a:endParaRPr b="1" sz="500">
              <a:solidFill>
                <a:srgbClr val="222222"/>
              </a:solidFill>
              <a:highlight>
                <a:srgbClr val="FFFFFF"/>
              </a:highlight>
              <a:latin typeface="Merriweather"/>
              <a:ea typeface="Merriweather"/>
              <a:cs typeface="Merriweather"/>
              <a:sym typeface="Merriweather"/>
            </a:endParaRPr>
          </a:p>
          <a:p>
            <a:pPr indent="0" lvl="0" marL="215900" marR="215900" rtl="0" algn="l">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5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E</a:t>
            </a:r>
            <a:r>
              <a:rPr b="1" lang="en" sz="900">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500">
              <a:solidFill>
                <a:srgbClr val="202124"/>
              </a:solidFill>
              <a:highlight>
                <a:schemeClr val="lt1"/>
              </a:highlight>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b="1" lang="en" sz="900">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b="1" sz="1000">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23. What is Pythonpath?</a:t>
            </a:r>
            <a:endParaRPr b="1" sz="2700"/>
          </a:p>
        </p:txBody>
      </p:sp>
      <p:sp>
        <p:nvSpPr>
          <p:cNvPr id="383" name="Google Shape;383;p62"/>
          <p:cNvSpPr txBox="1"/>
          <p:nvPr/>
        </p:nvSpPr>
        <p:spPr>
          <a:xfrm>
            <a:off x="464200" y="1513325"/>
            <a:ext cx="82053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24. How Exception Handled In Python?</a:t>
            </a:r>
            <a:endParaRPr b="1" sz="2500"/>
          </a:p>
        </p:txBody>
      </p:sp>
      <p:sp>
        <p:nvSpPr>
          <p:cNvPr id="390" name="Google Shape;390;p63"/>
          <p:cNvSpPr txBox="1"/>
          <p:nvPr/>
        </p:nvSpPr>
        <p:spPr>
          <a:xfrm>
            <a:off x="311725" y="1509750"/>
            <a:ext cx="3762000" cy="20319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cap="flat" cmpd="sng" w="9525">
            <a:solidFill>
              <a:srgbClr val="D2D2D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{C0C9CF58-4D59-4557-A6E4-657FE3E2290A}</a:tableStyleId>
              </a:tblPr>
              <a:tblGrid>
                <a:gridCol w="1525950"/>
                <a:gridCol w="3215675"/>
                <a:gridCol w="377897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T="91425" marB="91425" marR="91425" marL="91425">
                    <a:lnT cap="flat" cmpd="sng" w="11900">
                      <a:solidFill>
                        <a:srgbClr val="EEEEEE"/>
                      </a:solidFill>
                      <a:prstDash val="solid"/>
                      <a:round/>
                      <a:headEnd len="sm" w="sm" type="none"/>
                      <a:tailEnd len="sm" w="sm" type="none"/>
                    </a:lnT>
                    <a:lnB cap="flat" cmpd="sng" w="11900">
                      <a:solidFill>
                        <a:srgbClr val="EEEEEE"/>
                      </a:solidFill>
                      <a:prstDash val="solid"/>
                      <a:round/>
                      <a:headEnd len="sm" w="sm" type="none"/>
                      <a:tailEnd len="sm" w="sm" type="none"/>
                    </a:lnB>
                  </a:tcPr>
                </a:tc>
              </a:tr>
            </a:tbl>
          </a:graphicData>
        </a:graphic>
      </p:graphicFrame>
      <p:sp>
        <p:nvSpPr>
          <p:cNvPr id="399" name="Google Shape;399;p64"/>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25. Difference Between Python 2.0 &amp; Python 3.0</a:t>
            </a:r>
            <a:endParaRPr b="1" sz="2500"/>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{C0C9CF58-4D59-4557-A6E4-657FE3E2290A}</a:tableStyleId>
              </a:tblPr>
              <a:tblGrid>
                <a:gridCol w="1505500"/>
                <a:gridCol w="3567400"/>
                <a:gridCol w="3333525"/>
              </a:tblGrid>
              <a:tr h="262325">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c>
                  <a:txBody>
                    <a:bodyPr/>
                    <a:lstStyle/>
                    <a:p>
                      <a:pPr indent="0" lvl="0" marL="0" rtl="0" algn="l">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T="91425" marB="91425" marR="91425" marL="91425">
                    <a:lnB cap="flat" cmpd="sng" w="11900">
                      <a:solidFill>
                        <a:srgbClr val="EEEEEE">
                          <a:alpha val="0"/>
                        </a:srgbClr>
                      </a:solidFill>
                      <a:prstDash val="solid"/>
                      <a:round/>
                      <a:headEnd len="sm" w="sm" type="none"/>
                      <a:tailEnd len="sm" w="sm" type="none"/>
                    </a:lnB>
                    <a:solidFill>
                      <a:srgbClr val="CCCCCC"/>
                    </a:solidFill>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26232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11900">
                      <a:solidFill>
                        <a:srgbClr val="EEEEEE">
                          <a:alpha val="0"/>
                        </a:srgbClr>
                      </a:solidFill>
                      <a:prstDash val="solid"/>
                      <a:round/>
                      <a:headEnd len="sm" w="sm" type="none"/>
                      <a:tailEnd len="sm" w="sm" type="none"/>
                    </a:lnB>
                  </a:tcPr>
                </a:tc>
              </a:tr>
              <a:tr h="381575">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indent="0" lvl="0" marL="0" rtl="0" algn="l">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1900">
                      <a:solidFill>
                        <a:srgbClr val="EEEEEE">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08" name="Google Shape;408;p65"/>
          <p:cNvSpPr txBox="1"/>
          <p:nvPr/>
        </p:nvSpPr>
        <p:spPr>
          <a:xfrm>
            <a:off x="4864975" y="1067700"/>
            <a:ext cx="74253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950">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https://www.guru99.com/python-2-vs-python-3.html</a:t>
            </a:r>
            <a:endParaRPr i="1" sz="800">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p:nvPr>
            <p:ph type="title"/>
          </p:nvPr>
        </p:nvSpPr>
        <p:spPr>
          <a:xfrm>
            <a:off x="497425" y="1475775"/>
            <a:ext cx="3353400" cy="250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indent="0" lvl="0" marL="0" rtl="0" algn="l">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p:nvPr>
            <p:ph idx="1" type="body"/>
          </p:nvPr>
        </p:nvSpPr>
        <p:spPr>
          <a:xfrm>
            <a:off x="4797850" y="621650"/>
            <a:ext cx="4013100" cy="4380300"/>
          </a:xfrm>
          <a:prstGeom prst="rect">
            <a:avLst/>
          </a:prstGeom>
          <a:solidFill>
            <a:srgbClr val="D2D2D2"/>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indent="457200" lvl="0" marL="45720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SzPts val="852"/>
              <a:buNone/>
            </a:pPr>
            <a:r>
              <a:t/>
            </a: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2. What is Decorator?      </a:t>
            </a:r>
            <a:endParaRPr b="1" sz="2600">
              <a:solidFill>
                <a:schemeClr val="dk1"/>
              </a:solidFill>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2600">
                <a:solidFill>
                  <a:schemeClr val="dk1"/>
                </a:solidFill>
                <a:highlight>
                  <a:schemeClr val="lt1"/>
                </a:highlight>
                <a:latin typeface="Merriweather"/>
                <a:ea typeface="Merriweather"/>
                <a:cs typeface="Merriweather"/>
                <a:sym typeface="Merriweather"/>
              </a:rPr>
              <a:t>Explain With Example.</a:t>
            </a:r>
            <a:endParaRPr b="1" sz="2600">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26. What is ‘PIP’ In Python</a:t>
            </a:r>
            <a:endParaRPr b="1" sz="2700"/>
          </a:p>
        </p:txBody>
      </p:sp>
      <p:sp>
        <p:nvSpPr>
          <p:cNvPr id="416" name="Google Shape;416;p66"/>
          <p:cNvSpPr txBox="1"/>
          <p:nvPr/>
        </p:nvSpPr>
        <p:spPr>
          <a:xfrm>
            <a:off x="457350" y="1571525"/>
            <a:ext cx="822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Web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Desktop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Database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Networking Application</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Machine Learning</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Artificial Intelligence</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Data Analysis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IOT Applications</a:t>
            </a:r>
            <a:endParaRPr b="1" sz="1500">
              <a:latin typeface="Merriweather"/>
              <a:ea typeface="Merriweather"/>
              <a:cs typeface="Merriweather"/>
              <a:sym typeface="Merriweather"/>
            </a:endParaRPr>
          </a:p>
          <a:p>
            <a:pPr indent="-323850" lvl="0" marL="457200" rtl="0" algn="l">
              <a:spcBef>
                <a:spcPts val="0"/>
              </a:spcBef>
              <a:spcAft>
                <a:spcPts val="0"/>
              </a:spcAft>
              <a:buSzPts val="1500"/>
              <a:buFont typeface="Merriweather"/>
              <a:buChar char="❏"/>
            </a:pPr>
            <a:r>
              <a:rPr b="1" lang="en" sz="1500">
                <a:latin typeface="Merriweather"/>
                <a:ea typeface="Merriweather"/>
                <a:cs typeface="Merriweather"/>
                <a:sym typeface="Merriweather"/>
              </a:rPr>
              <a:t>Games and many more…!</a:t>
            </a:r>
            <a:endParaRPr b="1" sz="1500">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060"/>
              <a:t>28. How to use F String and Format or Replacement Operator?</a:t>
            </a:r>
            <a:endParaRPr b="1" sz="2060"/>
          </a:p>
        </p:txBody>
      </p:sp>
      <p:sp>
        <p:nvSpPr>
          <p:cNvPr id="432" name="Google Shape;432;p68"/>
          <p:cNvSpPr txBox="1"/>
          <p:nvPr/>
        </p:nvSpPr>
        <p:spPr>
          <a:xfrm>
            <a:off x="529650" y="1382575"/>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f-string</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a:t>
            </a:r>
            <a:r>
              <a:rPr b="1" lang="en" sz="1100">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b="1" lang="en" sz="1100">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b="1" lang="en" sz="1100">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D9D9D9"/>
                </a:highlight>
                <a:latin typeface="Merriweather"/>
                <a:ea typeface="Merriweather"/>
                <a:cs typeface="Merriweather"/>
                <a:sym typeface="Merriweather"/>
              </a:rPr>
              <a:t>#How To Use format Operator</a:t>
            </a:r>
            <a:endParaRPr b="1" sz="1300">
              <a:highlight>
                <a:srgbClr val="D9D9D9"/>
              </a:highlight>
              <a:latin typeface="Merriweather"/>
              <a:ea typeface="Merriweather"/>
              <a:cs typeface="Merriweather"/>
              <a:sym typeface="Merriweather"/>
            </a:endParaRPr>
          </a:p>
          <a:p>
            <a:pPr indent="0" lvl="0" marL="0" rtl="0" algn="l">
              <a:spcBef>
                <a:spcPts val="0"/>
              </a:spcBef>
              <a:spcAft>
                <a:spcPts val="0"/>
              </a:spcAft>
              <a:buNone/>
            </a:pPr>
            <a:r>
              <a:t/>
            </a:r>
            <a:endParaRPr b="1" sz="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b="1" lang="en" sz="1100">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Output:</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29. How to Get List of all keys in a Dictionary?</a:t>
            </a:r>
            <a:endParaRPr b="1" sz="2600"/>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Shortcut For Above Code:</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Using 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Shortcut for Above Code:</a:t>
            </a:r>
            <a:endParaRPr b="1" sz="12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indent="0" lvl="0" marL="0" rtl="0" algn="l">
              <a:spcBef>
                <a:spcPts val="0"/>
              </a:spcBef>
              <a:spcAft>
                <a:spcPts val="0"/>
              </a:spcAft>
              <a:buNone/>
            </a:pPr>
            <a:r>
              <a:rPr b="1" lang="en" sz="1300">
                <a:latin typeface="Merriweather"/>
                <a:ea typeface="Merriweather"/>
                <a:cs typeface="Merriweather"/>
                <a:sym typeface="Merriweather"/>
              </a:rPr>
              <a:t>['A', 'B', 'C']</a:t>
            </a:r>
            <a:endParaRPr b="1" sz="1600">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511"/>
              <a:t>30. Difference Between Abstraction and Encapsulation.</a:t>
            </a:r>
            <a:endParaRPr b="1" sz="251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{C0C9CF58-4D59-4557-A6E4-657FE3E2290A}</a:tableStyleId>
              </a:tblPr>
              <a:tblGrid>
                <a:gridCol w="4212775"/>
                <a:gridCol w="4212775"/>
              </a:tblGrid>
              <a:tr h="264225">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Abstraction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c>
                  <a:txBody>
                    <a:bodyPr/>
                    <a:lstStyle/>
                    <a:p>
                      <a:pPr indent="0" lvl="0" marL="19050" rtl="0" algn="ctr">
                        <a:lnSpc>
                          <a:spcPct val="50000"/>
                        </a:lnSpc>
                        <a:spcBef>
                          <a:spcPts val="0"/>
                        </a:spcBef>
                        <a:spcAft>
                          <a:spcPts val="0"/>
                        </a:spcAft>
                        <a:buNone/>
                      </a:pPr>
                      <a:r>
                        <a:rPr b="1" lang="en" sz="1100">
                          <a:solidFill>
                            <a:schemeClr val="dk1"/>
                          </a:solidFill>
                          <a:highlight>
                            <a:schemeClr val="lt1"/>
                          </a:highlight>
                          <a:latin typeface="Merriweather"/>
                          <a:ea typeface="Merriweather"/>
                          <a:cs typeface="Merriweather"/>
                          <a:sym typeface="Merriweather"/>
                        </a:rPr>
                        <a:t>Encapsulation</a:t>
                      </a:r>
                      <a:endParaRPr b="1" sz="1100">
                        <a:solidFill>
                          <a:schemeClr val="dk1"/>
                        </a:solidFill>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solidFill>
                      <a:srgbClr val="D9D9D9"/>
                    </a:solidFill>
                  </a:tcPr>
                </a:tc>
              </a:tr>
              <a:tr h="264225">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D2D2D2"/>
                      </a:solidFill>
                      <a:prstDash val="solid"/>
                      <a:round/>
                      <a:headEnd len="sm" w="sm" type="none"/>
                      <a:tailEnd len="sm" w="sm" type="none"/>
                    </a:lnB>
                  </a:tcPr>
                </a:tc>
              </a:tr>
              <a:tr h="327450">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t/>
                      </a:r>
                      <a:endParaRPr sz="900">
                        <a:highlight>
                          <a:schemeClr val="lt1"/>
                        </a:highlight>
                        <a:latin typeface="Merriweather"/>
                        <a:ea typeface="Merriweather"/>
                        <a:cs typeface="Merriweather"/>
                        <a:sym typeface="Merriweather"/>
                      </a:endParaRPr>
                    </a:p>
                    <a:p>
                      <a:pPr indent="0" lvl="0" marL="19050" rtl="0" algn="ctr">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T="105950" marB="105950" marR="105950" marL="105950">
                    <a:lnL cap="flat" cmpd="sng" w="9525">
                      <a:solidFill>
                        <a:srgbClr val="D2D2D2"/>
                      </a:solidFill>
                      <a:prstDash val="solid"/>
                      <a:round/>
                      <a:headEnd len="sm" w="sm" type="none"/>
                      <a:tailEnd len="sm" w="sm" type="none"/>
                    </a:lnL>
                    <a:lnR cap="flat" cmpd="sng" w="9525">
                      <a:solidFill>
                        <a:srgbClr val="D2D2D2"/>
                      </a:solidFill>
                      <a:prstDash val="solid"/>
                      <a:round/>
                      <a:headEnd len="sm" w="sm" type="none"/>
                      <a:tailEnd len="sm" w="sm" type="none"/>
                    </a:lnR>
                    <a:lnT cap="flat" cmpd="sng" w="9525">
                      <a:solidFill>
                        <a:srgbClr val="D2D2D2"/>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52" name="Google Shape;452;p70"/>
          <p:cNvSpPr txBox="1"/>
          <p:nvPr/>
        </p:nvSpPr>
        <p:spPr>
          <a:xfrm>
            <a:off x="5776125" y="4770900"/>
            <a:ext cx="6460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latin typeface="Merriweather"/>
                <a:ea typeface="Merriweather"/>
                <a:cs typeface="Merriweather"/>
                <a:sym typeface="Merriweather"/>
              </a:rPr>
              <a:t>https://www.educba.com/abstraction-vs-encapsulation/</a:t>
            </a:r>
            <a:endParaRPr i="1" sz="900">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Yes, Python Supports Multiple Inheritance.</a:t>
            </a:r>
            <a:endParaRPr b="1" sz="1200">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indent="45720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indent="0" lvl="0" marL="0" rtl="0" algn="l">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What Is Diamond Problem?</a:t>
            </a:r>
            <a:endParaRPr b="1" sz="1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60"/>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Multiple Inheritance In Python:</a:t>
            </a:r>
            <a:endParaRPr b="1" sz="13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t/>
            </a:r>
            <a:endParaRPr sz="5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B(A):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C(A):</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class D(B,C):</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Output:</a:t>
            </a:r>
            <a:endParaRPr b="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32. How to initialize Empty List, Tuple, Dict and Set?</a:t>
            </a:r>
            <a:endParaRPr b="1" sz="2400"/>
          </a:p>
        </p:txBody>
      </p:sp>
      <p:sp>
        <p:nvSpPr>
          <p:cNvPr id="481" name="Google Shape;481;p73"/>
          <p:cNvSpPr txBox="1"/>
          <p:nvPr/>
        </p:nvSpPr>
        <p:spPr>
          <a:xfrm>
            <a:off x="1225825" y="1526500"/>
            <a:ext cx="1613100" cy="1939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List:</a:t>
            </a:r>
            <a:endParaRPr b="1" sz="1500">
              <a:latin typeface="Merriweather"/>
              <a:ea typeface="Merriweather"/>
              <a:cs typeface="Merriweather"/>
              <a:sym typeface="Merriweather"/>
            </a:endParaRPr>
          </a:p>
          <a:p>
            <a:pPr indent="457200" lvl="0" marL="0" rtl="0" algn="l">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Tuple:</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sz="1500">
                <a:latin typeface="Merriweather"/>
                <a:ea typeface="Merriweather"/>
                <a:cs typeface="Merriweather"/>
                <a:sym typeface="Merriweather"/>
              </a:rPr>
              <a:t>Empty Dict: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Empty Set:</a:t>
            </a:r>
            <a:endParaRPr b="1" sz="1500">
              <a:latin typeface="Merriweather"/>
              <a:ea typeface="Merriweather"/>
              <a:cs typeface="Merriweather"/>
              <a:sym typeface="Merriweather"/>
            </a:endParaRPr>
          </a:p>
          <a:p>
            <a:pPr indent="457200" lvl="0" marL="0" rtl="0" algn="l">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33. Difference Between .py and .pyc</a:t>
            </a:r>
            <a:endParaRPr b="1" sz="2700"/>
          </a:p>
        </p:txBody>
      </p:sp>
      <p:sp>
        <p:nvSpPr>
          <p:cNvPr id="489" name="Google Shape;489;p74"/>
          <p:cNvSpPr txBox="1"/>
          <p:nvPr/>
        </p:nvSpPr>
        <p:spPr>
          <a:xfrm>
            <a:off x="414600" y="1608775"/>
            <a:ext cx="8171100" cy="1293000"/>
          </a:xfrm>
          <a:prstGeom prst="rect">
            <a:avLst/>
          </a:prstGeom>
          <a:no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Clr>
                <a:srgbClr val="080808"/>
              </a:buClr>
              <a:buSzPts val="1200"/>
              <a:buFont typeface="Merriweather"/>
              <a:buChar char="❏"/>
            </a:pP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b="1" lang="en" sz="1200">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b="1" lang="en" sz="1200">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b="1" lang="en" sz="1200">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indent="-304800" lvl="0" marL="457200" rtl="0" algn="l">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b="1" lang="en" sz="1200">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b="1" lang="en" sz="1200">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496" name="Google Shape;496;p75"/>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499" name="Google Shape;499;p75"/>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265300" y="2873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500" u="sng">
                <a:latin typeface="Merriweather"/>
                <a:ea typeface="Merriweather"/>
                <a:cs typeface="Merriweather"/>
                <a:sym typeface="Merriweather"/>
              </a:rPr>
              <a:t>List Comprehension</a:t>
            </a:r>
            <a:endParaRPr b="1" sz="1500" u="sng">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1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Syntax:</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b="1" sz="5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indent="0" lvl="0" marL="457200" rtl="0" algn="l">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0">
              <a:latin typeface="Merriweather"/>
              <a:ea typeface="Merriweather"/>
              <a:cs typeface="Merriweather"/>
              <a:sym typeface="Merriweather"/>
            </a:endParaRPr>
          </a:p>
          <a:p>
            <a:pPr indent="0" lvl="0" marL="0" rtl="0" algn="l">
              <a:lnSpc>
                <a:spcPct val="100000"/>
              </a:lnSpc>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u="sng">
                <a:latin typeface="Merriweather"/>
                <a:ea typeface="Merriweather"/>
                <a:cs typeface="Merriweather"/>
                <a:sym typeface="Merriweather"/>
              </a:rPr>
              <a:t>Dict Comprehension</a:t>
            </a:r>
            <a:endParaRPr b="1" sz="1500" u="sng">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Syntax :</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Example:</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Common Way:</a:t>
            </a:r>
            <a:endParaRPr b="1" sz="10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indent="0" lvl="0" marL="914400" rtl="0" algn="l">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indent="457200" lvl="0" marL="0" rtl="0" algn="l">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indent="0" lvl="0" marL="45720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Using Dict Comprehension:</a:t>
            </a:r>
            <a:endParaRPr b="1"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indent="0" lvl="0" marL="457200" rtl="0" algn="l">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06" name="Google Shape;506;p76"/>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HelloWorld</a:t>
            </a:r>
            <a:endParaRPr b="1" sz="1000">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09" name="Google Shape;509;p76"/>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16" name="Google Shape;516;p77"/>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Hello</a:t>
            </a:r>
            <a:endParaRPr b="1" sz="1000">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19" name="Google Shape;519;p77"/>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26" name="Google Shape;526;p78"/>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llo</a:t>
            </a:r>
            <a:endParaRPr b="1" sz="1000">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29" name="Google Shape;529;p78"/>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36" name="Google Shape;536;p79"/>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loo</a:t>
            </a:r>
            <a:endParaRPr b="1" sz="1000">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39" name="Google Shape;539;p79"/>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46" name="Google Shape;546;p80"/>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lroWoll</a:t>
            </a:r>
            <a:endParaRPr b="1" sz="1000">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49" name="Google Shape;549;p80"/>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56" name="Google Shape;556;p81"/>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or</a:t>
            </a:r>
            <a:endParaRPr b="1" sz="1000">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59" name="Google Shape;559;p81"/>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66" name="Google Shape;566;p82"/>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dlroWolleh</a:t>
            </a:r>
            <a:endParaRPr b="1" sz="1000">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69" name="Google Shape;569;p82"/>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34. How Slicing Works In String Manipulation. Explain.</a:t>
            </a:r>
            <a:endParaRPr b="1" sz="2260"/>
          </a:p>
        </p:txBody>
      </p:sp>
      <p:sp>
        <p:nvSpPr>
          <p:cNvPr id="576" name="Google Shape;576;p83"/>
          <p:cNvSpPr txBox="1"/>
          <p:nvPr/>
        </p:nvSpPr>
        <p:spPr>
          <a:xfrm>
            <a:off x="794250" y="1501475"/>
            <a:ext cx="5245800" cy="431100"/>
          </a:xfrm>
          <a:prstGeom prst="rect">
            <a:avLst/>
          </a:prstGeom>
          <a:solidFill>
            <a:srgbClr val="F3F3F3"/>
          </a:solid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Syntax:</a:t>
            </a:r>
            <a:r>
              <a:rPr b="1" lang="en" sz="1600">
                <a:highlight>
                  <a:schemeClr val="lt1"/>
                </a:highlight>
                <a:latin typeface="Merriweather"/>
                <a:ea typeface="Merriweather"/>
                <a:cs typeface="Merriweather"/>
                <a:sym typeface="Merriweather"/>
              </a:rPr>
              <a:t> </a:t>
            </a:r>
            <a:r>
              <a:rPr b="1" lang="en">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  </a:t>
            </a:r>
            <a:r>
              <a:rPr b="1" lang="en" sz="1300">
                <a:latin typeface="Merriweather"/>
                <a:ea typeface="Merriweather"/>
                <a:cs typeface="Merriweather"/>
                <a:sym typeface="Merriweather"/>
              </a:rPr>
              <a:t>#HelloWorld</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print(s[:5])  </a:t>
            </a:r>
            <a:r>
              <a:rPr b="1" lang="en" sz="1300">
                <a:latin typeface="Merriweather"/>
                <a:ea typeface="Merriweather"/>
                <a:cs typeface="Merriweather"/>
                <a:sym typeface="Merriweather"/>
              </a:rPr>
              <a:t>#Hello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print(s[2:5])  </a:t>
            </a:r>
            <a:r>
              <a:rPr b="1" lang="en" sz="1300">
                <a:latin typeface="Merriweather"/>
                <a:ea typeface="Merriweather"/>
                <a:cs typeface="Merriweather"/>
                <a:sym typeface="Merriweather"/>
              </a:rPr>
              <a:t>#llo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print(s[2:8:2])  </a:t>
            </a:r>
            <a:r>
              <a:rPr b="1" lang="en" sz="1300">
                <a:latin typeface="Merriweather"/>
                <a:ea typeface="Merriweather"/>
                <a:cs typeface="Merriweather"/>
                <a:sym typeface="Merriweather"/>
              </a:rPr>
              <a:t>#loo</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print(s[8:1:-1])  </a:t>
            </a:r>
            <a:r>
              <a:rPr b="1" lang="en" sz="1300">
                <a:latin typeface="Merriweather"/>
                <a:ea typeface="Merriweather"/>
                <a:cs typeface="Merriweather"/>
                <a:sym typeface="Merriweather"/>
              </a:rPr>
              <a:t>#lroWoll</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print(s[-4:-2])  </a:t>
            </a:r>
            <a:r>
              <a:rPr b="1" lang="en" sz="1300">
                <a:latin typeface="Merriweather"/>
                <a:ea typeface="Merriweather"/>
                <a:cs typeface="Merriweather"/>
                <a:sym typeface="Merriweather"/>
              </a:rPr>
              <a:t>#or</a:t>
            </a:r>
            <a:endParaRPr b="1" sz="1300">
              <a:latin typeface="Merriweather"/>
              <a:ea typeface="Merriweather"/>
              <a:cs typeface="Merriweather"/>
              <a:sym typeface="Merriweather"/>
            </a:endParaRPr>
          </a:p>
          <a:p>
            <a:pPr indent="0" lvl="0" marL="0" rtl="0" algn="l">
              <a:spcBef>
                <a:spcPts val="0"/>
              </a:spcBef>
              <a:spcAft>
                <a:spcPts val="0"/>
              </a:spcAft>
              <a:buNone/>
            </a:pPr>
            <a:r>
              <a:rPr lang="en" sz="1300">
                <a:latin typeface="Merriweather"/>
                <a:ea typeface="Merriweather"/>
                <a:cs typeface="Merriweather"/>
                <a:sym typeface="Merriweather"/>
              </a:rPr>
              <a:t>print(s[::-1])  </a:t>
            </a:r>
            <a:r>
              <a:rPr b="1" lang="en" sz="1300">
                <a:latin typeface="Merriweather"/>
                <a:ea typeface="Merriweather"/>
                <a:cs typeface="Merriweather"/>
                <a:sym typeface="Merriweather"/>
              </a:rPr>
              <a:t>#dlroWolleH</a:t>
            </a:r>
            <a:endParaRPr b="1" sz="1300">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{64356FB6-4C20-4B0D-8DB4-2A760B318702}</a:tableStyleId>
              </a:tblPr>
              <a:tblGrid>
                <a:gridCol w="344575"/>
                <a:gridCol w="344575"/>
                <a:gridCol w="344575"/>
                <a:gridCol w="344575"/>
                <a:gridCol w="344575"/>
                <a:gridCol w="344575"/>
                <a:gridCol w="344575"/>
                <a:gridCol w="344575"/>
                <a:gridCol w="344575"/>
                <a:gridCol w="344575"/>
              </a:tblGrid>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r>
              <a:tr h="143700">
                <a:tc>
                  <a:txBody>
                    <a:bodyPr/>
                    <a:lstStyle/>
                    <a:p>
                      <a:pPr indent="0" lvl="0" marL="0" rtl="0" algn="l">
                        <a:lnSpc>
                          <a:spcPct val="30000"/>
                        </a:lnSpc>
                        <a:spcBef>
                          <a:spcPts val="0"/>
                        </a:spcBef>
                        <a:spcAft>
                          <a:spcPts val="0"/>
                        </a:spcAft>
                        <a:buNone/>
                      </a:pPr>
                      <a:r>
                        <a:t/>
                      </a:r>
                      <a:endParaRPr sz="8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T="91425" marB="91425" marR="91425" marL="91425">
                    <a:solidFill>
                      <a:srgbClr val="B7B7B7"/>
                    </a:solidFill>
                  </a:tcPr>
                </a:tc>
                <a:tc>
                  <a:txBody>
                    <a:bodyPr/>
                    <a:lstStyle/>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t/>
                      </a:r>
                      <a:endParaRPr sz="900">
                        <a:latin typeface="Merriweather"/>
                        <a:ea typeface="Merriweather"/>
                        <a:cs typeface="Merriweather"/>
                        <a:sym typeface="Merriweather"/>
                      </a:endParaRPr>
                    </a:p>
                    <a:p>
                      <a:pPr indent="0" lvl="0" marL="0" rtl="0" algn="l">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T="91425" marB="91425" marR="91425" marL="91425">
                    <a:solidFill>
                      <a:srgbClr val="B7B7B7"/>
                    </a:solidFill>
                  </a:tcPr>
                </a:tc>
              </a:tr>
            </a:tbl>
          </a:graphicData>
        </a:graphic>
      </p:graphicFrame>
      <p:sp>
        <p:nvSpPr>
          <p:cNvPr id="580" name="Google Shape;580;p83"/>
          <p:cNvSpPr txBox="1"/>
          <p:nvPr/>
        </p:nvSpPr>
        <p:spPr>
          <a:xfrm>
            <a:off x="885925" y="3332300"/>
            <a:ext cx="454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87" name="Google Shape;587;p84"/>
          <p:cNvSpPr txBox="1"/>
          <p:nvPr/>
        </p:nvSpPr>
        <p:spPr>
          <a:xfrm>
            <a:off x="675600" y="1574100"/>
            <a:ext cx="3000000" cy="1739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How To Concatenate Two Tuple:</a:t>
            </a:r>
            <a:endParaRPr b="1" sz="13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After concatenation is :  (1, 2, 3, 7, 9, 10)</a:t>
            </a:r>
            <a:endParaRPr b="1" sz="1100">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5"/>
          <p:cNvSpPr txBox="1"/>
          <p:nvPr>
            <p:ph type="title"/>
          </p:nvPr>
        </p:nvSpPr>
        <p:spPr>
          <a:xfrm>
            <a:off x="311700" y="3523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60"/>
              <a:t>35. Can You Concatenate Two Tuples. If Yes, How Is It Possible?        Since it is Immutable?</a:t>
            </a:r>
            <a:endParaRPr b="1" sz="1960"/>
          </a:p>
        </p:txBody>
      </p:sp>
      <p:sp>
        <p:nvSpPr>
          <p:cNvPr id="594" name="Google Shape;594;p85"/>
          <p:cNvSpPr txBox="1"/>
          <p:nvPr/>
        </p:nvSpPr>
        <p:spPr>
          <a:xfrm>
            <a:off x="4572000" y="2094475"/>
            <a:ext cx="40452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print(id(list_1))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print(id(list_2)) </a:t>
            </a:r>
            <a:r>
              <a:rPr b="1" lang="en" sz="1100">
                <a:latin typeface="Merriweather"/>
                <a:ea typeface="Merriweather"/>
                <a:cs typeface="Merriweather"/>
                <a:sym typeface="Merriweather"/>
              </a:rPr>
              <a:t> #140180965601408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print(id(list_3))  </a:t>
            </a:r>
            <a:r>
              <a:rPr b="1" lang="en" sz="1100">
                <a:latin typeface="Merriweather"/>
                <a:ea typeface="Merriweather"/>
                <a:cs typeface="Merriweather"/>
                <a:sym typeface="Merriweather"/>
              </a:rPr>
              <a:t>#140180965602048</a:t>
            </a:r>
            <a:endParaRPr b="1" sz="1100">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cap="flat" cmpd="sng" w="9525">
            <a:solidFill>
              <a:srgbClr val="CCCCC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print(id(tuple_1))  </a:t>
            </a:r>
            <a:r>
              <a:rPr b="1" lang="en" sz="1100">
                <a:latin typeface="Merriweather"/>
                <a:ea typeface="Merriweather"/>
                <a:cs typeface="Merriweather"/>
                <a:sym typeface="Merriweather"/>
              </a:rPr>
              <a:t>#140180965800128</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print(id(tuple_2)) </a:t>
            </a:r>
            <a:r>
              <a:rPr b="1" lang="en" sz="1100">
                <a:latin typeface="Merriweather"/>
                <a:ea typeface="Merriweather"/>
                <a:cs typeface="Merriweather"/>
                <a:sym typeface="Merriweather"/>
              </a:rPr>
              <a:t> #140180965665600</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print(id(tuple_3))  </a:t>
            </a:r>
            <a:r>
              <a:rPr b="1" lang="en" sz="1100">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erriweather"/>
                <a:ea typeface="Merriweather"/>
                <a:cs typeface="Merriweather"/>
                <a:sym typeface="Merriweather"/>
              </a:rPr>
              <a:t>Why Tuple Is Immutable and List Is Mutable?</a:t>
            </a:r>
            <a:endParaRPr b="1" sz="1700">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tuple_1 : </a:t>
            </a:r>
            <a:r>
              <a:rPr b="1" lang="en" sz="1000">
                <a:latin typeface="Lora"/>
                <a:ea typeface="Lora"/>
                <a:cs typeface="Lora"/>
                <a:sym typeface="Lora"/>
              </a:rPr>
              <a:t>#140180965800128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tuple_2 :</a:t>
            </a:r>
            <a:r>
              <a:rPr b="1" lang="en" sz="1000">
                <a:latin typeface="Lora"/>
                <a:ea typeface="Lora"/>
                <a:cs typeface="Lora"/>
                <a:sym typeface="Lora"/>
              </a:rPr>
              <a:t> #140180965665600</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tuple_3 : </a:t>
            </a:r>
            <a:r>
              <a:rPr b="1" lang="en" sz="1000">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b="1" sz="1000">
              <a:highlight>
                <a:srgbClr val="FFFFFF"/>
              </a:highlight>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list_2 :</a:t>
            </a:r>
            <a:r>
              <a:rPr b="1" lang="en" sz="1000">
                <a:latin typeface="Lora"/>
                <a:ea typeface="Lora"/>
                <a:cs typeface="Lora"/>
                <a:sym typeface="Lora"/>
              </a:rPr>
              <a:t> #140180965601408</a:t>
            </a:r>
            <a:endParaRPr b="1" sz="1000">
              <a:latin typeface="Lora"/>
              <a:ea typeface="Lora"/>
              <a:cs typeface="Lora"/>
              <a:sym typeface="Lora"/>
            </a:endParaRPr>
          </a:p>
          <a:p>
            <a:pPr indent="0" lvl="0" marL="0" rtl="0" algn="l">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b="1" lang="en" sz="1000">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b="1" lang="en" sz="1100">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b="1" lang="en" sz="1100">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indent="0" lvl="0" marL="457200" rtl="0" algn="l">
              <a:lnSpc>
                <a:spcPct val="115000"/>
              </a:lnSpc>
              <a:spcBef>
                <a:spcPts val="0"/>
              </a:spcBef>
              <a:spcAft>
                <a:spcPts val="0"/>
              </a:spcAft>
              <a:buNone/>
            </a:pPr>
            <a:r>
              <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indent="-298450" lvl="0" marL="457200" rtl="0" algn="l">
              <a:lnSpc>
                <a:spcPct val="150000"/>
              </a:lnSpc>
              <a:spcBef>
                <a:spcPts val="0"/>
              </a:spcBef>
              <a:spcAft>
                <a:spcPts val="0"/>
              </a:spcAft>
              <a:buClr>
                <a:schemeClr val="dk1"/>
              </a:buClr>
              <a:buSzPts val="1100"/>
              <a:buFont typeface="Merriweather"/>
              <a:buChar char="-"/>
            </a:pPr>
            <a:r>
              <a:rPr b="1" lang="en" sz="1100">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https://www.careerride.com/python-memory-management.aspx</a:t>
            </a:r>
            <a:endParaRPr i="1" sz="800">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36. Difference Between Python Arrays and Lists</a:t>
            </a:r>
            <a:endParaRPr b="1" sz="2400"/>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{C0C9CF58-4D59-4557-A6E4-657FE3E2290A}</a:tableStyleId>
              </a:tblPr>
              <a:tblGrid>
                <a:gridCol w="4138700"/>
                <a:gridCol w="4090275"/>
              </a:tblGrid>
              <a:tr h="298475">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LIST</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c>
                  <a:txBody>
                    <a:bodyPr/>
                    <a:lstStyle/>
                    <a:p>
                      <a:pPr indent="0" lvl="0" marL="0" rtl="0" algn="ctr">
                        <a:lnSpc>
                          <a:spcPct val="50000"/>
                        </a:lnSpc>
                        <a:spcBef>
                          <a:spcPts val="0"/>
                        </a:spcBef>
                        <a:spcAft>
                          <a:spcPts val="0"/>
                        </a:spcAft>
                        <a:buNone/>
                      </a:pPr>
                      <a:r>
                        <a:t/>
                      </a:r>
                      <a:endParaRPr b="1" sz="1300">
                        <a:solidFill>
                          <a:srgbClr val="333333"/>
                        </a:solidFill>
                        <a:latin typeface="Merriweather"/>
                        <a:ea typeface="Merriweather"/>
                        <a:cs typeface="Merriweather"/>
                        <a:sym typeface="Merriweather"/>
                      </a:endParaRPr>
                    </a:p>
                    <a:p>
                      <a:pPr indent="0" lvl="0" marL="0" rtl="0" algn="ctr">
                        <a:lnSpc>
                          <a:spcPct val="50000"/>
                        </a:lnSpc>
                        <a:spcBef>
                          <a:spcPts val="0"/>
                        </a:spcBef>
                        <a:spcAft>
                          <a:spcPts val="0"/>
                        </a:spcAft>
                        <a:buNone/>
                      </a:pPr>
                      <a:r>
                        <a:rPr b="1" lang="en" sz="1300">
                          <a:solidFill>
                            <a:srgbClr val="333333"/>
                          </a:solidFill>
                          <a:latin typeface="Merriweather"/>
                          <a:ea typeface="Merriweather"/>
                          <a:cs typeface="Merriweather"/>
                          <a:sym typeface="Merriweather"/>
                        </a:rPr>
                        <a:t>ARRAY</a:t>
                      </a:r>
                      <a:endParaRPr b="1" sz="1300">
                        <a:solidFill>
                          <a:srgbClr val="333333"/>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solidFill>
                      <a:srgbClr val="D2D2D2"/>
                    </a:solidFill>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7975">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chemeClr val="lt1"/>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265325">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50000"/>
                        </a:lnSpc>
                        <a:spcBef>
                          <a:spcPts val="0"/>
                        </a:spcBef>
                        <a:spcAft>
                          <a:spcPts val="0"/>
                        </a:spcAft>
                        <a:buNone/>
                      </a:pPr>
                      <a:r>
                        <a:t/>
                      </a:r>
                      <a:endParaRPr sz="1000">
                        <a:solidFill>
                          <a:srgbClr val="333333"/>
                        </a:solidFill>
                        <a:highlight>
                          <a:srgbClr val="FFFFFF"/>
                        </a:highlight>
                        <a:latin typeface="Merriweather"/>
                        <a:ea typeface="Merriweather"/>
                        <a:cs typeface="Merriweather"/>
                        <a:sym typeface="Merriweather"/>
                      </a:endParaRPr>
                    </a:p>
                    <a:p>
                      <a:pPr indent="0" lvl="0" marL="0" rtl="0" algn="just">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
        <p:nvSpPr>
          <p:cNvPr id="606" name="Google Shape;606;p86"/>
          <p:cNvSpPr txBox="1"/>
          <p:nvPr/>
        </p:nvSpPr>
        <p:spPr>
          <a:xfrm>
            <a:off x="6203675" y="4774050"/>
            <a:ext cx="4081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Source: https://www.javatpoint.com/python-array-vs-list</a:t>
            </a:r>
            <a:endParaRPr i="1" sz="800">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37. What Is _a, __a,  __a__ in Python?</a:t>
            </a:r>
            <a:endParaRPr b="1" sz="2400"/>
          </a:p>
        </p:txBody>
      </p:sp>
      <p:sp>
        <p:nvSpPr>
          <p:cNvPr id="613" name="Google Shape;613;p87"/>
          <p:cNvSpPr txBox="1"/>
          <p:nvPr/>
        </p:nvSpPr>
        <p:spPr>
          <a:xfrm>
            <a:off x="417925" y="13461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b="1" lang="en" sz="1000">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8"/>
          <p:cNvSpPr txBox="1"/>
          <p:nvPr>
            <p:ph type="title"/>
          </p:nvPr>
        </p:nvSpPr>
        <p:spPr>
          <a:xfrm>
            <a:off x="311700" y="5566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260"/>
              <a:t>38. How To Read Multiple Values From Single Input?</a:t>
            </a:r>
            <a:endParaRPr b="1" sz="2260"/>
          </a:p>
        </p:txBody>
      </p:sp>
      <p:sp>
        <p:nvSpPr>
          <p:cNvPr id="622" name="Google Shape;622;p88"/>
          <p:cNvSpPr txBox="1"/>
          <p:nvPr/>
        </p:nvSpPr>
        <p:spPr>
          <a:xfrm>
            <a:off x="669875" y="1964375"/>
            <a:ext cx="4415700" cy="1539300"/>
          </a:xfrm>
          <a:prstGeom prst="rect">
            <a:avLst/>
          </a:prstGeom>
          <a:solidFill>
            <a:srgbClr val="F9F9F9"/>
          </a:solidFill>
          <a:ln cap="flat" cmpd="sng" w="9525">
            <a:solidFill>
              <a:srgbClr val="D9D9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39. How To Copy and Delete A Dictionary</a:t>
            </a:r>
            <a:endParaRPr b="1" sz="2500"/>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pop():</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Delete By Using del():</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DrawBack Of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0"/>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b="1" sz="2400"/>
          </a:p>
        </p:txBody>
      </p:sp>
      <p:sp>
        <p:nvSpPr>
          <p:cNvPr id="639" name="Google Shape;639;p90"/>
          <p:cNvSpPr txBox="1"/>
          <p:nvPr/>
        </p:nvSpPr>
        <p:spPr>
          <a:xfrm>
            <a:off x="430900" y="1602200"/>
            <a:ext cx="815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b="1" lang="en" sz="1100">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b="1" lang="en" sz="1100">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b="1" lang="en" sz="1100">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indent="0" lvl="0" marL="0" rtl="0" algn="l">
              <a:spcBef>
                <a:spcPts val="0"/>
              </a:spcBef>
              <a:spcAft>
                <a:spcPts val="0"/>
              </a:spcAft>
              <a:buNone/>
            </a:pPr>
            <a:r>
              <a:t/>
            </a:r>
            <a:endParaRPr b="1" sz="1000">
              <a:latin typeface="Merriweather"/>
              <a:ea typeface="Merriweather"/>
              <a:cs typeface="Merriweather"/>
              <a:sym typeface="Merriweather"/>
            </a:endParaRPr>
          </a:p>
          <a:p>
            <a:pPr indent="0" lvl="0" marL="0" rtl="0" algn="l">
              <a:spcBef>
                <a:spcPts val="0"/>
              </a:spcBef>
              <a:spcAft>
                <a:spcPts val="0"/>
              </a:spcAft>
              <a:buNone/>
            </a:pPr>
            <a:r>
              <a:rPr b="1" lang="en" sz="1000">
                <a:highlight>
                  <a:srgbClr val="EFEFEF"/>
                </a:highlight>
                <a:latin typeface="Merriweather"/>
                <a:ea typeface="Merriweather"/>
                <a:cs typeface="Merriweather"/>
                <a:sym typeface="Merriweather"/>
              </a:rPr>
              <a:t>lambda [arguments] : expression</a:t>
            </a:r>
            <a:endParaRPr b="1" sz="1000">
              <a:highlight>
                <a:srgbClr val="EFEFEF"/>
              </a:highlight>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41. How to achieve Multiprocessing and Multithreading in Python?</a:t>
            </a:r>
            <a:endParaRPr b="1" sz="1900"/>
          </a:p>
        </p:txBody>
      </p:sp>
      <p:sp>
        <p:nvSpPr>
          <p:cNvPr id="653" name="Google Shape;653;p92"/>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Multithreading: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b="1" lang="en" sz="1100">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latin typeface="Merriweather"/>
                <a:ea typeface="Merriweather"/>
                <a:cs typeface="Merriweather"/>
                <a:sym typeface="Merriweather"/>
              </a:rPr>
              <a:t>https://www.geeksforgeeks.org/difference-between-multithreading-vs-multiprocessing-in-python/</a:t>
            </a:r>
            <a:endParaRPr i="1" sz="800">
              <a:latin typeface="Merriweather"/>
              <a:ea typeface="Merriweather"/>
              <a:cs typeface="Merriweather"/>
              <a:sym typeface="Merriweather"/>
            </a:endParaRPr>
          </a:p>
          <a:p>
            <a:pPr indent="0" lvl="0" marL="0" rtl="0" algn="l">
              <a:spcBef>
                <a:spcPts val="0"/>
              </a:spcBef>
              <a:spcAft>
                <a:spcPts val="0"/>
              </a:spcAft>
              <a:buNone/>
            </a:pPr>
            <a:r>
              <a:rPr i="1" lang="en" sz="800">
                <a:latin typeface="Merriweather"/>
                <a:ea typeface="Merriweather"/>
                <a:cs typeface="Merriweather"/>
                <a:sym typeface="Merriweather"/>
              </a:rPr>
              <a:t>https://www.geeksforgeeks.org/multiprocessing-python-set-1/</a:t>
            </a:r>
            <a:endParaRPr i="1" sz="800">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Multiprocessing:</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A multithreaded program in python</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 importing the multiprocessing module</a:t>
            </a:r>
            <a:endParaRPr b="1" sz="13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600"/>
              <a:t>42. What is GIL. Explain</a:t>
            </a:r>
            <a:endParaRPr b="1" sz="2600"/>
          </a:p>
        </p:txBody>
      </p:sp>
      <p:sp>
        <p:nvSpPr>
          <p:cNvPr id="672" name="Google Shape;672;p94"/>
          <p:cNvSpPr txBox="1"/>
          <p:nvPr/>
        </p:nvSpPr>
        <p:spPr>
          <a:xfrm>
            <a:off x="311725" y="1466925"/>
            <a:ext cx="8465100" cy="2339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43. How Class and Object Created in Python?</a:t>
            </a:r>
            <a:endParaRPr b="1" sz="2400"/>
          </a:p>
        </p:txBody>
      </p:sp>
      <p:sp>
        <p:nvSpPr>
          <p:cNvPr id="679" name="Google Shape;679;p95"/>
          <p:cNvSpPr txBox="1"/>
          <p:nvPr/>
        </p:nvSpPr>
        <p:spPr>
          <a:xfrm>
            <a:off x="311725" y="1429775"/>
            <a:ext cx="7295400" cy="3124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a Class: </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Create Object:</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a:latin typeface="Merriweather"/>
                <a:ea typeface="Merriweather"/>
                <a:cs typeface="Merriweather"/>
                <a:sym typeface="Merriweather"/>
              </a:rPr>
              <a:t>ITERATOR</a:t>
            </a:r>
            <a:endParaRPr b="1">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Example:</a:t>
            </a:r>
            <a:endParaRPr b="1" sz="900">
              <a:latin typeface="Merriweather"/>
              <a:ea typeface="Merriweather"/>
              <a:cs typeface="Merriweather"/>
              <a:sym typeface="Merriweather"/>
            </a:endParaRPr>
          </a:p>
          <a:p>
            <a:pPr indent="0" lvl="0" marL="457200" rtl="0" algn="l">
              <a:spcBef>
                <a:spcPts val="0"/>
              </a:spcBef>
              <a:spcAft>
                <a:spcPts val="0"/>
              </a:spcAft>
              <a:buNone/>
            </a:pPr>
            <a:r>
              <a:t/>
            </a:r>
            <a:endParaRPr sz="4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indent="0" lvl="0" marL="457200" rtl="0" algn="l">
              <a:spcBef>
                <a:spcPts val="0"/>
              </a:spcBef>
              <a:spcAft>
                <a:spcPts val="0"/>
              </a:spcAft>
              <a:buNone/>
            </a:pPr>
            <a:r>
              <a:t/>
            </a:r>
            <a:endParaRPr sz="900">
              <a:latin typeface="Merriweather"/>
              <a:ea typeface="Merriweather"/>
              <a:cs typeface="Merriweather"/>
              <a:sym typeface="Merriweather"/>
            </a:endParaRPr>
          </a:p>
          <a:p>
            <a:pPr indent="0" lvl="0" marL="457200" rtl="0" algn="l">
              <a:spcBef>
                <a:spcPts val="0"/>
              </a:spcBef>
              <a:spcAft>
                <a:spcPts val="0"/>
              </a:spcAft>
              <a:buNone/>
            </a:pPr>
            <a:r>
              <a:rPr b="1" lang="en" sz="900">
                <a:latin typeface="Merriweather"/>
                <a:ea typeface="Merriweather"/>
                <a:cs typeface="Merriweather"/>
                <a:sym typeface="Merriweather"/>
              </a:rPr>
              <a:t>Output:</a:t>
            </a:r>
            <a:endParaRPr b="1"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indent="0" lvl="0" marL="457200" rtl="0" algn="l">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500">
                <a:latin typeface="Merriweather"/>
                <a:ea typeface="Merriweather"/>
                <a:cs typeface="Merriweather"/>
                <a:sym typeface="Merriweather"/>
              </a:rPr>
              <a:t>GENERATOR</a:t>
            </a:r>
            <a:endParaRPr b="1" sz="1500">
              <a:latin typeface="Merriweather"/>
              <a:ea typeface="Merriweather"/>
              <a:cs typeface="Merriweather"/>
              <a:sym typeface="Merriweather"/>
            </a:endParaRPr>
          </a:p>
          <a:p>
            <a:pPr indent="0" lvl="0" marL="457200" rtl="0" algn="ctr">
              <a:spcBef>
                <a:spcPts val="0"/>
              </a:spcBef>
              <a:spcAft>
                <a:spcPts val="0"/>
              </a:spcAft>
              <a:buNone/>
            </a:pPr>
            <a:r>
              <a:t/>
            </a:r>
            <a:endParaRPr sz="7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indent="-285750" lvl="0" marL="457200" rtl="0" algn="l">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a:t>
            </a:r>
            <a:r>
              <a:rPr b="1" lang="en" sz="800">
                <a:latin typeface="Merriweather"/>
                <a:ea typeface="Merriweather"/>
                <a:cs typeface="Merriweather"/>
                <a:sym typeface="Merriweather"/>
              </a:rPr>
              <a:t>EXAMPLE:</a:t>
            </a:r>
            <a:endParaRPr b="1" sz="800">
              <a:latin typeface="Merriweather"/>
              <a:ea typeface="Merriweather"/>
              <a:cs typeface="Merriweather"/>
              <a:sym typeface="Merriweather"/>
            </a:endParaRPr>
          </a:p>
          <a:p>
            <a:pPr indent="0" lvl="0" marL="0" rtl="0" algn="l">
              <a:spcBef>
                <a:spcPts val="0"/>
              </a:spcBef>
              <a:spcAft>
                <a:spcPts val="0"/>
              </a:spcAft>
              <a:buNone/>
            </a:pPr>
            <a:r>
              <a:t/>
            </a:r>
            <a:endParaRPr b="1" sz="2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indent="0" lvl="0" marL="457200" rtl="0" algn="l">
              <a:spcBef>
                <a:spcPts val="0"/>
              </a:spcBef>
              <a:spcAft>
                <a:spcPts val="0"/>
              </a:spcAft>
              <a:buNone/>
            </a:pPr>
            <a:r>
              <a:t/>
            </a:r>
            <a:endParaRPr sz="800">
              <a:latin typeface="Merriweather"/>
              <a:ea typeface="Merriweather"/>
              <a:cs typeface="Merriweather"/>
              <a:sym typeface="Merriweather"/>
            </a:endParaRPr>
          </a:p>
          <a:p>
            <a:pPr indent="0" lvl="0" marL="457200" rtl="0" algn="l">
              <a:spcBef>
                <a:spcPts val="0"/>
              </a:spcBef>
              <a:spcAft>
                <a:spcPts val="0"/>
              </a:spcAft>
              <a:buNone/>
            </a:pPr>
            <a:r>
              <a:rPr b="1" lang="en" sz="800">
                <a:latin typeface="Merriweather"/>
                <a:ea typeface="Merriweather"/>
                <a:cs typeface="Merriweather"/>
                <a:sym typeface="Merriweather"/>
              </a:rPr>
              <a:t>Output:</a:t>
            </a:r>
            <a:endParaRPr b="1"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indent="0" lvl="0" marL="457200" rtl="0" algn="l">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86" name="Google Shape;686;p96"/>
          <p:cNvSpPr txBox="1"/>
          <p:nvPr/>
        </p:nvSpPr>
        <p:spPr>
          <a:xfrm>
            <a:off x="536350" y="1567425"/>
            <a:ext cx="8188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highlight>
                  <a:schemeClr val="lt1"/>
                </a:highlight>
                <a:latin typeface="Merriweather"/>
                <a:ea typeface="Merriweather"/>
                <a:cs typeface="Merriweather"/>
                <a:sym typeface="Merriweather"/>
              </a:rPr>
              <a:t>Namespace:</a:t>
            </a:r>
            <a:endParaRPr b="1" sz="16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b="1" sz="8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b="1" lang="en" sz="1200">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44. Explain Namespace and Its Types in Python.</a:t>
            </a:r>
            <a:endParaRPr b="1" sz="2400"/>
          </a:p>
        </p:txBody>
      </p:sp>
      <p:sp>
        <p:nvSpPr>
          <p:cNvPr id="693" name="Google Shape;693;p97"/>
          <p:cNvSpPr txBox="1"/>
          <p:nvPr/>
        </p:nvSpPr>
        <p:spPr>
          <a:xfrm>
            <a:off x="554925" y="1456000"/>
            <a:ext cx="81888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7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b="1" lang="en" sz="1100">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indent="0" lvl="0" marL="457200" rtl="0" algn="l">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9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45. Explain Recursion by Reversing a List.</a:t>
            </a:r>
            <a:endParaRPr b="1" sz="2400"/>
          </a:p>
        </p:txBody>
      </p:sp>
      <p:sp>
        <p:nvSpPr>
          <p:cNvPr id="700" name="Google Shape;700;p98"/>
          <p:cNvSpPr txBox="1"/>
          <p:nvPr/>
        </p:nvSpPr>
        <p:spPr>
          <a:xfrm>
            <a:off x="882000" y="1522625"/>
            <a:ext cx="33309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46. What are Unittests in Python</a:t>
            </a:r>
            <a:endParaRPr b="1" sz="2700"/>
          </a:p>
        </p:txBody>
      </p:sp>
      <p:sp>
        <p:nvSpPr>
          <p:cNvPr id="707" name="Google Shape;707;p99"/>
          <p:cNvSpPr txBox="1"/>
          <p:nvPr/>
        </p:nvSpPr>
        <p:spPr>
          <a:xfrm>
            <a:off x="413700" y="1403100"/>
            <a:ext cx="83166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457200" lvl="0" marL="0" rtl="0" algn="l">
              <a:spcBef>
                <a:spcPts val="0"/>
              </a:spcBef>
              <a:spcAft>
                <a:spcPts val="0"/>
              </a:spcAft>
              <a:buNone/>
            </a:pPr>
            <a:r>
              <a:rPr b="1" lang="en" sz="1000">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indent="-292100" lvl="0" marL="457200" rtl="0" algn="l">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00"/>
          <p:cNvSpPr txBox="1"/>
          <p:nvPr>
            <p:ph type="title"/>
          </p:nvPr>
        </p:nvSpPr>
        <p:spPr>
          <a:xfrm>
            <a:off x="311700" y="3524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t>47. How to use Map, Filter and Reduce Function in Python?</a:t>
            </a:r>
            <a:endParaRPr b="1" sz="2200"/>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Map()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map(function,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map_object = </a:t>
            </a:r>
            <a:r>
              <a:rPr b="1" lang="en" sz="1000">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Filter() Function</a:t>
            </a:r>
            <a:endParaRPr b="1" sz="1600">
              <a:latin typeface="Merriweather"/>
              <a:ea typeface="Merriweather"/>
              <a:cs typeface="Merriweather"/>
              <a:sym typeface="Merriweather"/>
            </a:endParaRPr>
          </a:p>
          <a:p>
            <a:pPr indent="0" lvl="0" marL="0" rtl="0" algn="l">
              <a:spcBef>
                <a:spcPts val="0"/>
              </a:spcBef>
              <a:spcAft>
                <a:spcPts val="0"/>
              </a:spcAft>
              <a:buNone/>
            </a:pPr>
            <a:r>
              <a:t/>
            </a:r>
            <a:endParaRPr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filter(function, iterable(s))</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filter_object = </a:t>
            </a:r>
            <a:r>
              <a:rPr b="1" lang="en" sz="1000">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Merriweather"/>
                <a:ea typeface="Merriweather"/>
                <a:cs typeface="Merriweather"/>
                <a:sym typeface="Merriweather"/>
              </a:rPr>
              <a:t>Reduce() Function</a:t>
            </a:r>
            <a:endParaRPr b="1" sz="1600">
              <a:latin typeface="Merriweather"/>
              <a:ea typeface="Merriweather"/>
              <a:cs typeface="Merriweather"/>
              <a:sym typeface="Merriweather"/>
            </a:endParaRPr>
          </a:p>
          <a:p>
            <a:pPr indent="0" lvl="0" marL="0" rtl="0" algn="ctr">
              <a:spcBef>
                <a:spcPts val="0"/>
              </a:spcBef>
              <a:spcAft>
                <a:spcPts val="0"/>
              </a:spcAft>
              <a:buNone/>
            </a:pPr>
            <a:r>
              <a:t/>
            </a:r>
            <a:endParaRPr b="1" sz="4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reduce(function, sequence[, initial])</a:t>
            </a:r>
            <a:endParaRPr b="1"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48. Difference Between Shallow Copy and Deep Copy</a:t>
            </a:r>
            <a:endParaRPr b="1" sz="2400"/>
          </a:p>
        </p:txBody>
      </p:sp>
      <p:sp>
        <p:nvSpPr>
          <p:cNvPr id="723" name="Google Shape;723;p101"/>
          <p:cNvSpPr txBox="1"/>
          <p:nvPr/>
        </p:nvSpPr>
        <p:spPr>
          <a:xfrm>
            <a:off x="482775" y="1429775"/>
            <a:ext cx="8288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Shallow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b="1" lang="en" sz="1500">
                <a:highlight>
                  <a:schemeClr val="lt1"/>
                </a:highlight>
                <a:latin typeface="Merriweather"/>
                <a:ea typeface="Merriweather"/>
                <a:cs typeface="Merriweather"/>
                <a:sym typeface="Merriweather"/>
              </a:rPr>
              <a:t>Deep Copy:</a:t>
            </a:r>
            <a:endParaRPr b="1" sz="15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49. How An Object Be Copied in Python</a:t>
            </a:r>
            <a:endParaRPr b="1" sz="2500"/>
          </a:p>
        </p:txBody>
      </p:sp>
      <p:sp>
        <p:nvSpPr>
          <p:cNvPr id="730" name="Google Shape;730;p102"/>
          <p:cNvSpPr txBox="1"/>
          <p:nvPr/>
        </p:nvSpPr>
        <p:spPr>
          <a:xfrm>
            <a:off x="731325" y="1595275"/>
            <a:ext cx="6944700" cy="4926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erriweather"/>
                <a:ea typeface="Merriweather"/>
                <a:cs typeface="Merriweather"/>
                <a:sym typeface="Merriweather"/>
              </a:rPr>
              <a:t>You can Explain Deep Copy and Shallow Copy In This</a:t>
            </a:r>
            <a:endParaRPr b="1" sz="2000">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indent="0" lvl="0" marL="0" rtl="0" algn="l">
              <a:spcBef>
                <a:spcPts val="0"/>
              </a:spcBef>
              <a:spcAft>
                <a:spcPts val="0"/>
              </a:spcAft>
              <a:buNone/>
            </a:pPr>
            <a:r>
              <a:t/>
            </a:r>
            <a:endParaRPr sz="900">
              <a:latin typeface="Merriweather"/>
              <a:ea typeface="Merriweather"/>
              <a:cs typeface="Merriweather"/>
              <a:sym typeface="Merriweather"/>
            </a:endParaRPr>
          </a:p>
          <a:p>
            <a:pPr indent="0" lvl="0" marL="0" rtl="0" algn="l">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indent="0" lvl="0" marL="0" rtl="0" algn="l">
              <a:spcBef>
                <a:spcPts val="0"/>
              </a:spcBef>
              <a:spcAft>
                <a:spcPts val="0"/>
              </a:spcAft>
              <a:buNone/>
            </a:pPr>
            <a:r>
              <a:rPr b="1" lang="en" sz="900">
                <a:highlight>
                  <a:srgbClr val="C7CCBE"/>
                </a:highlight>
                <a:latin typeface="Merriweather"/>
                <a:ea typeface="Merriweather"/>
                <a:cs typeface="Merriweather"/>
                <a:sym typeface="Merriweather"/>
              </a:rPr>
              <a:t>Output :monkey_func() is called</a:t>
            </a:r>
            <a:endParaRPr b="1" sz="900">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51. What is Operator Overloading &amp; Dunder Method.</a:t>
            </a:r>
            <a:endParaRPr b="1" sz="2400"/>
          </a:p>
        </p:txBody>
      </p:sp>
      <p:sp>
        <p:nvSpPr>
          <p:cNvPr id="744" name="Google Shape;744;p104"/>
          <p:cNvSpPr txBox="1"/>
          <p:nvPr/>
        </p:nvSpPr>
        <p:spPr>
          <a:xfrm>
            <a:off x="311725" y="1724425"/>
            <a:ext cx="5289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Merriweather"/>
                <a:ea typeface="Merriweather"/>
                <a:cs typeface="Merriweather"/>
                <a:sym typeface="Merriweather"/>
              </a:rPr>
              <a:t>Some Examples:</a:t>
            </a:r>
            <a:endParaRPr b="1" sz="13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b="1" lang="en" sz="1000">
                <a:latin typeface="Merriweather"/>
                <a:ea typeface="Merriweather"/>
                <a:cs typeface="Merriweather"/>
                <a:sym typeface="Merriweather"/>
              </a:rPr>
              <a:t>Output:</a:t>
            </a:r>
            <a:endParaRPr b="1" sz="1000">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indent="0" lvl="0" marL="0" rtl="0" algn="l">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indent="0" lvl="0" marL="0" rtl="0" algn="l">
              <a:spcBef>
                <a:spcPts val="0"/>
              </a:spcBef>
              <a:spcAft>
                <a:spcPts val="0"/>
              </a:spcAft>
              <a:buNone/>
            </a:pPr>
            <a:r>
              <a:t/>
            </a: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t>6. What is ‘init’ Keyword In Python?</a:t>
            </a:r>
            <a:endParaRPr b="1" sz="4300"/>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{C0C9CF58-4D59-4557-A6E4-657FE3E2290A}</a:tableStyleId>
              </a:tblPr>
              <a:tblGrid>
                <a:gridCol w="4097450"/>
              </a:tblGrid>
              <a:tr h="2535850">
                <a:tc>
                  <a:txBody>
                    <a:bodyPr/>
                    <a:lstStyle/>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T="133350" marB="133350" marR="95250" marL="95250" anchor="ctr">
                    <a:solidFill>
                      <a:srgbClr val="EEEEEE"/>
                    </a:solidFill>
                  </a:tcPr>
                </a:tc>
              </a:tr>
            </a:tbl>
          </a:graphicData>
        </a:graphic>
      </p:graphicFrame>
      <p:sp>
        <p:nvSpPr>
          <p:cNvPr id="222" name="Google Shape;222;p43"/>
          <p:cNvSpPr txBox="1"/>
          <p:nvPr/>
        </p:nvSpPr>
        <p:spPr>
          <a:xfrm>
            <a:off x="6979650" y="4286475"/>
            <a:ext cx="1797900" cy="595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000">
                <a:solidFill>
                  <a:srgbClr val="273239"/>
                </a:solidFill>
                <a:highlight>
                  <a:srgbClr val="F2F2F2"/>
                </a:highlight>
                <a:latin typeface="Merriweather"/>
                <a:ea typeface="Merriweather"/>
                <a:cs typeface="Merriweather"/>
                <a:sym typeface="Merriweather"/>
              </a:rPr>
              <a:t>Output: </a:t>
            </a:r>
            <a:endParaRPr b="1" sz="1000">
              <a:solidFill>
                <a:srgbClr val="273239"/>
              </a:solidFill>
              <a:highlight>
                <a:srgbClr val="F2F2F2"/>
              </a:highlight>
              <a:latin typeface="Merriweather"/>
              <a:ea typeface="Merriweather"/>
              <a:cs typeface="Merriweather"/>
              <a:sym typeface="Merriweather"/>
            </a:endParaRPr>
          </a:p>
          <a:p>
            <a:pPr indent="0" lvl="0" marL="0" rtl="0" algn="l">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cap="flat" cmpd="sng" w="9525">
            <a:solidFill>
              <a:srgbClr val="EEEEEE"/>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indent="0" lvl="0" marL="0" rtl="0" algn="l">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b="1" lang="en" sz="1100">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6"/>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5"/>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6"/>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7"/>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8"/>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9"/>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10"/>
              </a:rPr>
              <a:t>https://t.me/nitmantalks/</a:t>
            </a:r>
            <a:endParaRPr b="1" sz="1800">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7"/>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u="sng">
                <a:solidFill>
                  <a:srgbClr val="00FFFF"/>
                </a:solidFill>
                <a:latin typeface="Roboto"/>
                <a:ea typeface="Roboto"/>
                <a:cs typeface="Roboto"/>
                <a:sym typeface="Roboto"/>
                <a:hlinkClick r:id="rId3">
                  <a:extLst>
                    <a:ext uri="{A12FA001-AC4F-418D-AE19-62706E023703}">
                      <ahyp:hlinkClr val="tx"/>
                    </a:ext>
                  </a:extLst>
                </a:hlinkClick>
              </a:rPr>
              <a:t>https://youtu.be/YeupGcOW-3k</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5"/>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6"/>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7"/>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8"/>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9"/>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10"/>
              </a:rPr>
              <a:t>https://t.me/nitmantalks/</a:t>
            </a:r>
            <a:endParaRPr b="1" sz="1300">
              <a:latin typeface="Roboto"/>
              <a:ea typeface="Roboto"/>
              <a:cs typeface="Roboto"/>
              <a:sym typeface="Roboto"/>
            </a:endParaRPr>
          </a:p>
        </p:txBody>
      </p:sp>
      <p:sp>
        <p:nvSpPr>
          <p:cNvPr id="776" name="Google Shape;776;p107"/>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7. Difference Between Modules and Packages in Python</a:t>
            </a:r>
            <a:endParaRPr b="1" sz="4100"/>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Module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b="1" lang="en" sz="1200">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indent="0" lvl="0" marL="0" rtl="0" algn="l">
              <a:spcBef>
                <a:spcPts val="0"/>
              </a:spcBef>
              <a:spcAft>
                <a:spcPts val="0"/>
              </a:spcAft>
              <a:buNone/>
            </a:pPr>
            <a:r>
              <a:t/>
            </a:r>
            <a:endParaRPr sz="7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Package</a:t>
            </a:r>
            <a:endParaRPr b="1" sz="1600">
              <a:latin typeface="Merriweather"/>
              <a:ea typeface="Merriweather"/>
              <a:cs typeface="Merriweather"/>
              <a:sym typeface="Merriweather"/>
            </a:endParaRPr>
          </a:p>
          <a:p>
            <a:pPr indent="0" lvl="0" marL="0" rtl="0" algn="l">
              <a:spcBef>
                <a:spcPts val="0"/>
              </a:spcBef>
              <a:spcAft>
                <a:spcPts val="0"/>
              </a:spcAft>
              <a:buNone/>
            </a:pPr>
            <a:r>
              <a:t/>
            </a:r>
            <a:endParaRPr b="1" sz="5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indent="0" lvl="0" marL="0" rtl="0" algn="l">
              <a:spcBef>
                <a:spcPts val="0"/>
              </a:spcBef>
              <a:spcAft>
                <a:spcPts val="0"/>
              </a:spcAft>
              <a:buNone/>
            </a:pPr>
            <a:r>
              <a:t/>
            </a:r>
            <a:endParaRPr sz="8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indent="457200" lvl="0" marL="0" rtl="0" algn="l">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8. Difference Between Range and Xrange?</a:t>
            </a:r>
            <a:endParaRPr b="1" sz="3400"/>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{C0C9CF58-4D59-4557-A6E4-657FE3E2290A}</a:tableStyleId>
              </a:tblPr>
              <a:tblGrid>
                <a:gridCol w="1715975"/>
                <a:gridCol w="3408575"/>
                <a:gridCol w="3396075"/>
              </a:tblGrid>
              <a:tr h="208050">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Parameters</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c>
                  <a:txBody>
                    <a:bodyPr/>
                    <a:lstStyle/>
                    <a:p>
                      <a:pPr indent="0" lvl="0" marL="0" rtl="0" algn="l">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Xrange()</a:t>
                      </a:r>
                      <a:endParaRPr b="1" sz="1000">
                        <a:solidFill>
                          <a:srgbClr val="080808"/>
                        </a:solidFill>
                        <a:latin typeface="Merriweather"/>
                        <a:ea typeface="Merriweather"/>
                        <a:cs typeface="Merriweather"/>
                        <a:sym typeface="Merriweather"/>
                      </a:endParaRPr>
                    </a:p>
                  </a:txBody>
                  <a:tcPr marT="114300" marB="114300" marR="114300" marL="114300">
                    <a:lnB cap="flat" cmpd="sng" w="11900">
                      <a:solidFill>
                        <a:srgbClr val="C7CCBE"/>
                      </a:solidFill>
                      <a:prstDash val="solid"/>
                      <a:round/>
                      <a:headEnd len="sm" w="sm" type="none"/>
                      <a:tailEnd len="sm" w="sm" type="none"/>
                    </a:lnB>
                    <a:solidFill>
                      <a:srgbClr val="C7CCBE"/>
                    </a:solidFill>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Return type</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4911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Memory Consumption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79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Speed</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391275">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Python Version</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r h="607950">
                <a:tc>
                  <a:txBody>
                    <a:bodyPr/>
                    <a:lstStyle/>
                    <a:p>
                      <a:pPr indent="0" lvl="0" marL="0" rtl="0" algn="just">
                        <a:lnSpc>
                          <a:spcPct val="100000"/>
                        </a:lnSpc>
                        <a:spcBef>
                          <a:spcPts val="0"/>
                        </a:spcBef>
                        <a:spcAft>
                          <a:spcPts val="0"/>
                        </a:spcAft>
                        <a:buNone/>
                      </a:pPr>
                      <a:r>
                        <a:rPr b="1" lang="en" sz="1000">
                          <a:solidFill>
                            <a:srgbClr val="080808"/>
                          </a:solidFill>
                          <a:latin typeface="Merriweather"/>
                          <a:ea typeface="Merriweather"/>
                          <a:cs typeface="Merriweather"/>
                          <a:sym typeface="Merriweather"/>
                        </a:rPr>
                        <a:t> Operations</a:t>
                      </a:r>
                      <a:endParaRPr b="1"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T="76200" marB="76200" marR="76200" marL="76200">
                    <a:lnL cap="flat" cmpd="sng" w="11900">
                      <a:solidFill>
                        <a:srgbClr val="C7CCBE"/>
                      </a:solidFill>
                      <a:prstDash val="solid"/>
                      <a:round/>
                      <a:headEnd len="sm" w="sm" type="none"/>
                      <a:tailEnd len="sm" w="sm" type="none"/>
                    </a:lnL>
                    <a:lnR cap="flat" cmpd="sng" w="11900">
                      <a:solidFill>
                        <a:srgbClr val="C7CCBE"/>
                      </a:solidFill>
                      <a:prstDash val="solid"/>
                      <a:round/>
                      <a:headEnd len="sm" w="sm" type="none"/>
                      <a:tailEnd len="sm" w="sm" type="none"/>
                    </a:lnR>
                    <a:lnT cap="flat" cmpd="sng" w="11900">
                      <a:solidFill>
                        <a:srgbClr val="C7CCBE"/>
                      </a:solidFill>
                      <a:prstDash val="solid"/>
                      <a:round/>
                      <a:headEnd len="sm" w="sm" type="none"/>
                      <a:tailEnd len="sm" w="sm" type="none"/>
                    </a:lnT>
                    <a:lnB cap="flat" cmpd="sng" w="11900">
                      <a:solidFill>
                        <a:srgbClr val="C7CCB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