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050019-2AD5-450E-84DF-1D732DC61D55}">
  <a:tblStyle styleId="{9D050019-2AD5-450E-84DF-1D732DC61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9f6af7c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9f6af7c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9f6af7c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9f6af7c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9f6af7c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9f6af7c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9f6af7c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9f6af7c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9f6af7c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9f6af7c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9f6af7c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9f6af7c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9f6af7c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9f6af7c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9f6af7c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9f6af7c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9f6af7c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9f6af7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9f6af7c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9f6af7c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9f6af7c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9f6af7c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6:</a:t>
            </a:r>
            <a:br>
              <a:rPr lang="en"/>
            </a:br>
            <a:r>
              <a:rPr lang="en"/>
              <a:t>Intro to Asymptotics And Bits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number has a bit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01110 = 0*2</a:t>
            </a:r>
            <a:r>
              <a:rPr baseline="30000" lang="en"/>
              <a:t>4</a:t>
            </a:r>
            <a:r>
              <a:rPr lang="en"/>
              <a:t> + 1*</a:t>
            </a:r>
            <a:r>
              <a:rPr lang="en"/>
              <a:t>2</a:t>
            </a:r>
            <a:r>
              <a:rPr baseline="30000" lang="en"/>
              <a:t>3</a:t>
            </a:r>
            <a:r>
              <a:rPr lang="en"/>
              <a:t> + 1*2</a:t>
            </a:r>
            <a:r>
              <a:rPr baseline="30000" lang="en"/>
              <a:t>2</a:t>
            </a:r>
            <a:r>
              <a:rPr lang="en"/>
              <a:t> + 1*2</a:t>
            </a:r>
            <a:r>
              <a:rPr baseline="30000" lang="en"/>
              <a:t>1</a:t>
            </a:r>
            <a:r>
              <a:rPr lang="en"/>
              <a:t> + 0*2</a:t>
            </a:r>
            <a:r>
              <a:rPr baseline="30000" lang="en"/>
              <a:t>0</a:t>
            </a:r>
            <a:r>
              <a:rPr lang="en"/>
              <a:t> = 14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2904100"/>
            <a:ext cx="8520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</a:t>
            </a:r>
            <a:r>
              <a:rPr lang="en"/>
              <a:t> &lt;&lt; y: shift the bit representation of x by y to the left (rest are filled with 0’s)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x is 10011 and y is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&lt;&lt; y is 01100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 &gt;&gt; y: shift the bit representation of x by y to the right (rest are filled with 0’s)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x is 10011 and y is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&gt;&gt; y is 00100</a:t>
            </a:r>
            <a:endParaRPr/>
          </a:p>
        </p:txBody>
      </p:sp>
      <p:graphicFrame>
        <p:nvGraphicFramePr>
          <p:cNvPr id="156" name="Google Shape;156;p23"/>
          <p:cNvGraphicFramePr/>
          <p:nvPr/>
        </p:nvGraphicFramePr>
        <p:xfrm>
          <a:off x="952500" y="11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{9D050019-2AD5-450E-84DF-1D732DC61D55}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 (|)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__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__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__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 Bit with some Bits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Let’s figure out what this question is asking first... 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Complete the following method such that it does what it is intended to do: given a list of integers, it returns an integer such that the </a:t>
            </a:r>
            <a:r>
              <a:rPr b="1" lang="en">
                <a:solidFill>
                  <a:srgbClr val="616161"/>
                </a:solidFill>
              </a:rPr>
              <a:t>i-th bit of the return value is 1 if and only if more than half of the integers in the list have 1 in the ith bit</a:t>
            </a:r>
            <a:r>
              <a:rPr lang="en">
                <a:solidFill>
                  <a:srgbClr val="616161"/>
                </a:solidFill>
              </a:rPr>
              <a:t>. Keep in mind that Java ints are 32 bits long!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time to fill out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Asymptotics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1,2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Bits and Bitwise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grades have been released!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Place to Vent (ANONYMOUS): tinyurl.com/placetovent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HW3 due yesterday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TLDR: Make sure everything works on the instructional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Project 1 if you haven’t already!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(PLEASE FILL OUT TODAY) Discussion survey: tinyurl.com/disc6cz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</a:rPr>
              <a:t>Asymptotics: Big </a:t>
            </a:r>
            <a:r>
              <a:rPr lang="en" sz="2800">
                <a:solidFill>
                  <a:srgbClr val="000000"/>
                </a:solidFill>
              </a:rPr>
              <a:t>Ө(...)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-"/>
            </a:pPr>
            <a:r>
              <a:rPr lang="en">
                <a:solidFill>
                  <a:srgbClr val="616161"/>
                </a:solidFill>
              </a:rPr>
              <a:t>Called “big theta notation”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R(N) = runtime, f(N) = function, k’s = constants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The runtime can be both upper and lower bounded by the function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Let’s say R(N) = 3n</a:t>
            </a:r>
            <a:r>
              <a:rPr baseline="30000" lang="en">
                <a:solidFill>
                  <a:srgbClr val="616161"/>
                </a:solidFill>
              </a:rPr>
              <a:t>3</a:t>
            </a:r>
            <a:r>
              <a:rPr lang="en">
                <a:solidFill>
                  <a:srgbClr val="616161"/>
                </a:solidFill>
              </a:rPr>
              <a:t> + 2n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+ 1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What is a good f(N), k</a:t>
            </a:r>
            <a:r>
              <a:rPr baseline="-25000" lang="en">
                <a:solidFill>
                  <a:srgbClr val="616161"/>
                </a:solidFill>
              </a:rPr>
              <a:t>1</a:t>
            </a:r>
            <a:r>
              <a:rPr lang="en">
                <a:solidFill>
                  <a:srgbClr val="616161"/>
                </a:solidFill>
              </a:rPr>
              <a:t>, k</a:t>
            </a:r>
            <a:r>
              <a:rPr baseline="-25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?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616161"/>
                </a:solidFill>
              </a:rPr>
              <a:t>f(N) = n</a:t>
            </a:r>
            <a:r>
              <a:rPr baseline="30000" lang="en">
                <a:solidFill>
                  <a:srgbClr val="616161"/>
                </a:solidFill>
              </a:rPr>
              <a:t>3</a:t>
            </a:r>
            <a:r>
              <a:rPr lang="en">
                <a:solidFill>
                  <a:srgbClr val="616161"/>
                </a:solidFill>
              </a:rPr>
              <a:t>, k</a:t>
            </a:r>
            <a:r>
              <a:rPr baseline="-25000" lang="en">
                <a:solidFill>
                  <a:srgbClr val="616161"/>
                </a:solidFill>
              </a:rPr>
              <a:t>1</a:t>
            </a:r>
            <a:r>
              <a:rPr lang="en">
                <a:solidFill>
                  <a:srgbClr val="616161"/>
                </a:solidFill>
              </a:rPr>
              <a:t> = 2, k</a:t>
            </a:r>
            <a:r>
              <a:rPr baseline="-25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= 4</a:t>
            </a:r>
            <a:endParaRPr>
              <a:solidFill>
                <a:srgbClr val="616161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00" y="1629100"/>
            <a:ext cx="26860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038" y="1629100"/>
            <a:ext cx="45243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</a:rPr>
              <a:t>Asymptotics: Big O(...)</a:t>
            </a:r>
            <a:endParaRPr sz="2800">
              <a:solidFill>
                <a:srgbClr val="20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Called “big oh notation”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R(N) = runtime, f(N) = function, k = constant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The function is an upper bound on the runtime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b="1" lang="en">
                <a:solidFill>
                  <a:srgbClr val="616161"/>
                </a:solidFill>
              </a:rPr>
              <a:t>DOES NOT MEAN WORST CASE</a:t>
            </a:r>
            <a:endParaRPr b="1"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True or false?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∈ O(N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  </a:t>
            </a:r>
            <a:r>
              <a:rPr lang="en">
                <a:solidFill>
                  <a:srgbClr val="616161"/>
                </a:solidFill>
              </a:rPr>
              <a:t>∈ O(N</a:t>
            </a:r>
            <a:r>
              <a:rPr baseline="30000" lang="en">
                <a:solidFill>
                  <a:srgbClr val="616161"/>
                </a:solidFill>
              </a:rPr>
              <a:t>500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 log N ∈ O(N)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log N ∈ O(N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700" y="1683750"/>
            <a:ext cx="26955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463" y="1721838"/>
            <a:ext cx="25622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</a:rPr>
              <a:t>Asymptotics: Big Ω(...)</a:t>
            </a:r>
            <a:endParaRPr sz="2800">
              <a:solidFill>
                <a:srgbClr val="20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i="1" lang="en">
                <a:solidFill>
                  <a:srgbClr val="616161"/>
                </a:solidFill>
              </a:rPr>
              <a:t> </a:t>
            </a:r>
            <a:r>
              <a:rPr lang="en">
                <a:solidFill>
                  <a:srgbClr val="616161"/>
                </a:solidFill>
              </a:rPr>
              <a:t>Called “big omega notation”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R(N) = runtime, f(N) = function, k = constant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The function is a lower bound on the runtime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b="1" lang="en">
                <a:solidFill>
                  <a:srgbClr val="616161"/>
                </a:solidFill>
              </a:rPr>
              <a:t>DOES NOT MEAN BEST CASE</a:t>
            </a:r>
            <a:endParaRPr b="1"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True or false?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∈ Ω(N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 ∈ Ω(1)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∈ Ω(N</a:t>
            </a:r>
            <a:r>
              <a:rPr baseline="30000" lang="en">
                <a:solidFill>
                  <a:srgbClr val="616161"/>
                </a:solidFill>
              </a:rPr>
              <a:t>3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925" y="1625838"/>
            <a:ext cx="3291575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075" y="1682575"/>
            <a:ext cx="31849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Basic Algorithmic Analysis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959900" y="1017800"/>
            <a:ext cx="3872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</a:t>
            </a:r>
            <a:r>
              <a:rPr lang="en">
                <a:solidFill>
                  <a:srgbClr val="E06666"/>
                </a:solidFill>
              </a:rPr>
              <a:t>𝛳(g)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O(g)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O(g)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Ω(g)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</a:t>
            </a:r>
            <a:r>
              <a:rPr lang="en">
                <a:solidFill>
                  <a:srgbClr val="E06666"/>
                </a:solidFill>
              </a:rPr>
              <a:t>𝛳(g)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2850"/>
            <a:ext cx="46482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Practice with Runtime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/>
        <p:spPr>
          <a:xfrm>
            <a:off x="1034875" y="1291824"/>
            <a:ext cx="7074249" cy="25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Practice with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428750"/>
            <a:ext cx="76581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