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Source Code Pro"/>
      <p:regular r:id="rId40"/>
      <p:bold r:id="rId41"/>
    </p:embeddedFont>
    <p:embeddedFont>
      <p:font typeface="Ubuntu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6.xml"/><Relationship Id="rId42" Type="http://schemas.openxmlformats.org/officeDocument/2006/relationships/font" Target="fonts/UbuntuMono-regular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8.xml"/><Relationship Id="rId44" Type="http://schemas.openxmlformats.org/officeDocument/2006/relationships/font" Target="fonts/UbuntuMono-italic.fntdata"/><Relationship Id="rId21" Type="http://schemas.openxmlformats.org/officeDocument/2006/relationships/slide" Target="slides/slide17.xml"/><Relationship Id="rId43" Type="http://schemas.openxmlformats.org/officeDocument/2006/relationships/font" Target="fonts/UbuntuMon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Ubuntu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40cf5164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40cf5164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40cf516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40cf516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40cf516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40cf516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40cf516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40cf516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40cf5164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40cf516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40cf516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40cf516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40cf5164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40cf5164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40cf5164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40cf516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40cf516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40cf516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40cf5164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f40cf516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63be9b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63be9b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40cf516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f40cf516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40cf51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40cf51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40cf516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f40cf516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40cf5164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40cf5164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40cf516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40cf516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40cf516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f40cf516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40cf516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40cf516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40cf5164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f40cf5164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f40cf5164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f40cf5164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40cf516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f40cf516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63be9b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63be9b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f40cf516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f40cf516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40cf5164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f40cf516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40cf516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40cf516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0cf516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40cf516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40cf516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40cf516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40cf516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40cf516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40cf516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40cf516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0cf516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0cf516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29450" y="1322450"/>
            <a:ext cx="76863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3:</a:t>
            </a:r>
            <a:br>
              <a:rPr lang="en"/>
            </a:br>
            <a:r>
              <a:rPr lang="en"/>
              <a:t>Linked Lists,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576675" y="39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insert 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0" y="983250"/>
            <a:ext cx="4860276" cy="9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450" y="2010050"/>
            <a:ext cx="391986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reverse 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2078873"/>
            <a:ext cx="5482174" cy="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reverse 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26" y="1314998"/>
            <a:ext cx="5482174" cy="8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0" y="2424300"/>
            <a:ext cx="3746525" cy="18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729450" y="1304025"/>
            <a:ext cx="73413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729450" y="1181800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>
            <a:off x="1813709" y="2421185"/>
            <a:ext cx="4854379" cy="344194"/>
            <a:chOff x="3011220" y="4528314"/>
            <a:chExt cx="5563121" cy="429277"/>
          </a:xfrm>
        </p:grpSpPr>
        <p:grpSp>
          <p:nvGrpSpPr>
            <p:cNvPr id="286" name="Google Shape;286;p26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287" name="Google Shape;287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290" name="Google Shape;290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26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293" name="Google Shape;293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5" name="Google Shape;295;p26"/>
            <p:cNvCxnSpPr>
              <a:endCxn id="287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26"/>
            <p:cNvCxnSpPr>
              <a:endCxn id="293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26"/>
            <p:cNvCxnSpPr>
              <a:endCxn id="290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98" name="Google Shape;298;p26"/>
          <p:cNvCxnSpPr/>
          <p:nvPr/>
        </p:nvCxnSpPr>
        <p:spPr>
          <a:xfrm>
            <a:off x="6214812" y="326704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6"/>
          <p:cNvSpPr/>
          <p:nvPr/>
        </p:nvSpPr>
        <p:spPr>
          <a:xfrm>
            <a:off x="4103600" y="21948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1152225" y="23726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3220550" y="3114075"/>
            <a:ext cx="28692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want to remove this node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739625" y="1227450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308" name="Google Shape;308;p27"/>
          <p:cNvGrpSpPr/>
          <p:nvPr/>
        </p:nvGrpSpPr>
        <p:grpSpPr>
          <a:xfrm>
            <a:off x="1823884" y="2390635"/>
            <a:ext cx="4854379" cy="344194"/>
            <a:chOff x="3011220" y="4528314"/>
            <a:chExt cx="5563121" cy="429277"/>
          </a:xfrm>
        </p:grpSpPr>
        <p:grpSp>
          <p:nvGrpSpPr>
            <p:cNvPr id="309" name="Google Shape;309;p27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10" name="Google Shape;310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27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27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16" name="Google Shape;316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8" name="Google Shape;318;p27"/>
            <p:cNvCxnSpPr>
              <a:endCxn id="310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27"/>
            <p:cNvCxnSpPr>
              <a:endCxn id="316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27"/>
            <p:cNvCxnSpPr>
              <a:endCxn id="313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21" name="Google Shape;321;p27"/>
          <p:cNvCxnSpPr/>
          <p:nvPr/>
        </p:nvCxnSpPr>
        <p:spPr>
          <a:xfrm>
            <a:off x="6224987" y="239112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7"/>
          <p:cNvSpPr/>
          <p:nvPr/>
        </p:nvSpPr>
        <p:spPr>
          <a:xfrm>
            <a:off x="4113775" y="216432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1162400" y="234207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 flipH="1" rot="-5400000">
            <a:off x="2063825" y="1359850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 flipH="1" rot="-5400000">
            <a:off x="3858700" y="1359850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5406625" y="2959450"/>
            <a:ext cx="26811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We need to jump to that link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727625" y="1171788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333" name="Google Shape;333;p28"/>
          <p:cNvGrpSpPr/>
          <p:nvPr/>
        </p:nvGrpSpPr>
        <p:grpSpPr>
          <a:xfrm>
            <a:off x="1811884" y="2334972"/>
            <a:ext cx="4854379" cy="344194"/>
            <a:chOff x="3011220" y="4528314"/>
            <a:chExt cx="5563121" cy="429277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2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41" name="Google Shape;341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3" name="Google Shape;343;p28"/>
            <p:cNvCxnSpPr>
              <a:endCxn id="33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" name="Google Shape;344;p28"/>
            <p:cNvCxnSpPr>
              <a:endCxn id="34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5" name="Google Shape;345;p28"/>
          <p:cNvCxnSpPr/>
          <p:nvPr/>
        </p:nvCxnSpPr>
        <p:spPr>
          <a:xfrm>
            <a:off x="6212987" y="2335459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8"/>
          <p:cNvSpPr/>
          <p:nvPr/>
        </p:nvSpPr>
        <p:spPr>
          <a:xfrm>
            <a:off x="4101775" y="2108663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1150400" y="2286413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5453875" y="3196513"/>
            <a:ext cx="2962500" cy="77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2.Save a reference to this node (If we don’t, we will lose it forever! We need it later)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 rot="4970187">
            <a:off x="5822898" y="2833504"/>
            <a:ext cx="442655" cy="1681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8"/>
          <p:cNvCxnSpPr/>
          <p:nvPr/>
        </p:nvCxnSpPr>
        <p:spPr>
          <a:xfrm>
            <a:off x="4786309" y="2507069"/>
            <a:ext cx="979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729450" y="1247825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357" name="Google Shape;357;p29"/>
          <p:cNvGrpSpPr/>
          <p:nvPr/>
        </p:nvGrpSpPr>
        <p:grpSpPr>
          <a:xfrm>
            <a:off x="1813709" y="2411010"/>
            <a:ext cx="4854379" cy="344194"/>
            <a:chOff x="3011220" y="4528314"/>
            <a:chExt cx="5563121" cy="429277"/>
          </a:xfrm>
        </p:grpSpPr>
        <p:grpSp>
          <p:nvGrpSpPr>
            <p:cNvPr id="358" name="Google Shape;358;p29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59" name="Google Shape;359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29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29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7" name="Google Shape;367;p29"/>
            <p:cNvCxnSpPr>
              <a:endCxn id="359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29"/>
            <p:cNvCxnSpPr>
              <a:endCxn id="365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69" name="Google Shape;369;p29"/>
          <p:cNvCxnSpPr/>
          <p:nvPr/>
        </p:nvCxnSpPr>
        <p:spPr>
          <a:xfrm>
            <a:off x="6214812" y="241149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9"/>
          <p:cNvSpPr/>
          <p:nvPr/>
        </p:nvSpPr>
        <p:spPr>
          <a:xfrm>
            <a:off x="4103600" y="2184700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1152225" y="2362450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5396450" y="2979825"/>
            <a:ext cx="24129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Remove its “next” pointer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729450" y="1186725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379" name="Google Shape;379;p30"/>
          <p:cNvGrpSpPr/>
          <p:nvPr/>
        </p:nvGrpSpPr>
        <p:grpSpPr>
          <a:xfrm>
            <a:off x="1813709" y="2349910"/>
            <a:ext cx="4854379" cy="344194"/>
            <a:chOff x="3011220" y="4528314"/>
            <a:chExt cx="5563121" cy="429277"/>
          </a:xfrm>
        </p:grpSpPr>
        <p:grpSp>
          <p:nvGrpSpPr>
            <p:cNvPr id="380" name="Google Shape;380;p30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81" name="Google Shape;381;p3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30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84" name="Google Shape;384;p3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30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87" name="Google Shape;387;p3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9" name="Google Shape;389;p30"/>
            <p:cNvCxnSpPr>
              <a:endCxn id="381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0" name="Google Shape;390;p30"/>
            <p:cNvCxnSpPr>
              <a:endCxn id="387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91" name="Google Shape;391;p30"/>
          <p:cNvCxnSpPr/>
          <p:nvPr/>
        </p:nvCxnSpPr>
        <p:spPr>
          <a:xfrm>
            <a:off x="6214812" y="235039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0"/>
          <p:cNvSpPr/>
          <p:nvPr/>
        </p:nvSpPr>
        <p:spPr>
          <a:xfrm>
            <a:off x="4103600" y="2123600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1152225" y="2301350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 flipH="1" rot="-5400000">
            <a:off x="2053650" y="1319125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2720175" y="3042800"/>
            <a:ext cx="24129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4.Jump to the node before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729450" y="1258025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that a list should support is </a:t>
            </a:r>
            <a:r>
              <a:rPr b="1" lang="en"/>
              <a:t>remove(int i) </a:t>
            </a:r>
            <a:r>
              <a:rPr lang="en"/>
              <a:t>which removes an element at position i</a:t>
            </a:r>
            <a:r>
              <a:rPr b="1" lang="en"/>
              <a:t>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brand new SLList with sentinel, what would we have to do to remove a link?</a:t>
            </a:r>
            <a:endParaRPr/>
          </a:p>
        </p:txBody>
      </p:sp>
      <p:grpSp>
        <p:nvGrpSpPr>
          <p:cNvPr id="402" name="Google Shape;402;p31"/>
          <p:cNvGrpSpPr/>
          <p:nvPr/>
        </p:nvGrpSpPr>
        <p:grpSpPr>
          <a:xfrm>
            <a:off x="1813709" y="2421210"/>
            <a:ext cx="4854379" cy="344194"/>
            <a:chOff x="3011220" y="4528314"/>
            <a:chExt cx="5563121" cy="429277"/>
          </a:xfrm>
        </p:grpSpPr>
        <p:grpSp>
          <p:nvGrpSpPr>
            <p:cNvPr id="403" name="Google Shape;403;p31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31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407" name="Google Shape;407;p3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31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410" name="Google Shape;410;p3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2" name="Google Shape;412;p31"/>
            <p:cNvCxnSpPr>
              <a:endCxn id="40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13" name="Google Shape;413;p31"/>
          <p:cNvCxnSpPr/>
          <p:nvPr/>
        </p:nvCxnSpPr>
        <p:spPr>
          <a:xfrm>
            <a:off x="6214812" y="326704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1"/>
          <p:cNvSpPr/>
          <p:nvPr/>
        </p:nvSpPr>
        <p:spPr>
          <a:xfrm>
            <a:off x="4103600" y="2194900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1152225" y="2372650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2720175" y="3114100"/>
            <a:ext cx="32388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5.Reassign next to the node after</a:t>
            </a:r>
            <a:endParaRPr/>
          </a:p>
        </p:txBody>
      </p:sp>
      <p:cxnSp>
        <p:nvCxnSpPr>
          <p:cNvPr id="417" name="Google Shape;417;p31"/>
          <p:cNvCxnSpPr>
            <a:stCxn id="407" idx="1"/>
            <a:endCxn id="407" idx="1"/>
          </p:cNvCxnSpPr>
          <p:nvPr/>
        </p:nvCxnSpPr>
        <p:spPr>
          <a:xfrm>
            <a:off x="5767715" y="259330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1"/>
          <p:cNvSpPr/>
          <p:nvPr/>
        </p:nvSpPr>
        <p:spPr>
          <a:xfrm>
            <a:off x="3644525" y="2035000"/>
            <a:ext cx="2130900" cy="558450"/>
          </a:xfrm>
          <a:custGeom>
            <a:rect b="b" l="l" r="r" t="t"/>
            <a:pathLst>
              <a:path extrusionOk="0" h="22338" w="85236">
                <a:moveTo>
                  <a:pt x="0" y="22338"/>
                </a:moveTo>
                <a:cubicBezTo>
                  <a:pt x="3527" y="19595"/>
                  <a:pt x="14500" y="9602"/>
                  <a:pt x="21162" y="5879"/>
                </a:cubicBezTo>
                <a:cubicBezTo>
                  <a:pt x="27824" y="2156"/>
                  <a:pt x="32527" y="0"/>
                  <a:pt x="39973" y="0"/>
                </a:cubicBezTo>
                <a:cubicBezTo>
                  <a:pt x="47419" y="0"/>
                  <a:pt x="58293" y="2254"/>
                  <a:pt x="65837" y="5879"/>
                </a:cubicBezTo>
                <a:cubicBezTo>
                  <a:pt x="73381" y="9504"/>
                  <a:pt x="82003" y="19105"/>
                  <a:pt x="85236" y="217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19" name="Google Shape;419;p31"/>
          <p:cNvCxnSpPr>
            <a:stCxn id="407" idx="1"/>
            <a:endCxn id="407" idx="1"/>
          </p:cNvCxnSpPr>
          <p:nvPr/>
        </p:nvCxnSpPr>
        <p:spPr>
          <a:xfrm>
            <a:off x="5767715" y="259330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Administrivia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SLLists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SLList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668350" y="1135800"/>
            <a:ext cx="73482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had to traverse the list </a:t>
            </a:r>
            <a:r>
              <a:rPr b="1" lang="en" sz="1400"/>
              <a:t>TWICE</a:t>
            </a:r>
            <a:r>
              <a:rPr lang="en" sz="1400"/>
              <a:t>, inefficient.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 of just “next” link pointers, we add “previous” link pointers too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traverse the list forwards and backwards</a:t>
            </a:r>
            <a:endParaRPr sz="1400"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1140934" y="2828010"/>
            <a:ext cx="6087329" cy="344194"/>
            <a:chOff x="2495491" y="4528314"/>
            <a:chExt cx="6976082" cy="429277"/>
          </a:xfrm>
        </p:grpSpPr>
        <p:grpSp>
          <p:nvGrpSpPr>
            <p:cNvPr id="427" name="Google Shape;427;p32"/>
            <p:cNvGrpSpPr/>
            <p:nvPr/>
          </p:nvGrpSpPr>
          <p:grpSpPr>
            <a:xfrm>
              <a:off x="3551791" y="4528314"/>
              <a:ext cx="1547557" cy="429277"/>
              <a:chOff x="214576" y="3638550"/>
              <a:chExt cx="1785574" cy="495300"/>
            </a:xfrm>
          </p:grpSpPr>
          <p:sp>
            <p:nvSpPr>
              <p:cNvPr id="428" name="Google Shape;428;p32"/>
              <p:cNvSpPr/>
              <p:nvPr/>
            </p:nvSpPr>
            <p:spPr>
              <a:xfrm>
                <a:off x="214576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32"/>
            <p:cNvGrpSpPr/>
            <p:nvPr/>
          </p:nvGrpSpPr>
          <p:grpSpPr>
            <a:xfrm>
              <a:off x="7905480" y="4528314"/>
              <a:ext cx="1566093" cy="429277"/>
              <a:chOff x="1228417" y="3638550"/>
              <a:chExt cx="1806961" cy="495300"/>
            </a:xfrm>
          </p:grpSpPr>
          <p:sp>
            <p:nvSpPr>
              <p:cNvPr id="431" name="Google Shape;431;p32"/>
              <p:cNvSpPr/>
              <p:nvPr/>
            </p:nvSpPr>
            <p:spPr>
              <a:xfrm>
                <a:off x="1228417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2440178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32"/>
            <p:cNvGrpSpPr/>
            <p:nvPr/>
          </p:nvGrpSpPr>
          <p:grpSpPr>
            <a:xfrm>
              <a:off x="5805017" y="4528314"/>
              <a:ext cx="1566108" cy="429277"/>
              <a:chOff x="809625" y="3638550"/>
              <a:chExt cx="1806978" cy="495300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2021403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6" name="Google Shape;436;p32"/>
            <p:cNvCxnSpPr/>
            <p:nvPr/>
          </p:nvCxnSpPr>
          <p:spPr>
            <a:xfrm>
              <a:off x="2495491" y="4834621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37" name="Google Shape;437;p32"/>
          <p:cNvCxnSpPr>
            <a:endCxn id="434" idx="1"/>
          </p:cNvCxnSpPr>
          <p:nvPr/>
        </p:nvCxnSpPr>
        <p:spPr>
          <a:xfrm flipH="1" rot="10800000">
            <a:off x="3148626" y="3000107"/>
            <a:ext cx="8802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2"/>
          <p:cNvCxnSpPr>
            <a:endCxn id="431" idx="1"/>
          </p:cNvCxnSpPr>
          <p:nvPr/>
        </p:nvCxnSpPr>
        <p:spPr>
          <a:xfrm flipH="1" rot="10800000">
            <a:off x="5145590" y="3000107"/>
            <a:ext cx="7161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2"/>
          <p:cNvSpPr/>
          <p:nvPr/>
        </p:nvSpPr>
        <p:spPr>
          <a:xfrm>
            <a:off x="2512796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4487176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6319822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42" name="Google Shape;442;p32"/>
          <p:cNvCxnSpPr>
            <a:endCxn id="429" idx="3"/>
          </p:cNvCxnSpPr>
          <p:nvPr/>
        </p:nvCxnSpPr>
        <p:spPr>
          <a:xfrm flipH="1">
            <a:off x="3413060" y="2911907"/>
            <a:ext cx="8508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2"/>
          <p:cNvCxnSpPr>
            <a:endCxn id="435" idx="3"/>
          </p:cNvCxnSpPr>
          <p:nvPr/>
        </p:nvCxnSpPr>
        <p:spPr>
          <a:xfrm flipH="1">
            <a:off x="5395412" y="2956007"/>
            <a:ext cx="7161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/>
          <p:nvPr/>
        </p:nvCxnSpPr>
        <p:spPr>
          <a:xfrm flipH="1">
            <a:off x="1452612" y="2939632"/>
            <a:ext cx="828900" cy="4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2"/>
          <p:cNvCxnSpPr/>
          <p:nvPr/>
        </p:nvCxnSpPr>
        <p:spPr>
          <a:xfrm>
            <a:off x="6774987" y="282849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ALists</a:t>
            </a:r>
            <a:endParaRPr/>
          </a:p>
        </p:txBody>
      </p:sp>
      <p:sp>
        <p:nvSpPr>
          <p:cNvPr id="451" name="Google Shape;451;p3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time to traverse the DLList (have to traverse the whole structure)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arrays?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 time access!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resize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this instead: </a:t>
            </a:r>
            <a:r>
              <a:rPr b="1" lang="en"/>
              <a:t>AList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underlying structure is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resize function so we can support adding/removing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Utilize geometric resizing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Copy all items from the old array into new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</a:t>
            </a:r>
            <a:endParaRPr/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method that inserts item into array arr at the given position. The method should return the resulting array. For example, if x = [5, 9, 14, 15], item = 6, and position = 2, then the method should return [5, 9, 6, 14, 15]. If position is past the end of the array, insert item at the end of the array. Is it possible to write a version of this method that returns void and changes arr in place (i.e., destructively)?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</a:t>
            </a:r>
            <a:endParaRPr/>
          </a:p>
        </p:txBody>
      </p:sp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method that inserts item into array arr at the given position. The method should return the resulting array. For example, if x = [5, 9, 14, 15], item = 6, and position = 2, then the method should return [5, 9, 6, 14, 15]. If position is past the end of the array, insert item at the end of the array. Is it possible to write a version of this method that returns void and changes arr in place (i.e., destructively)?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No, because we would need to create a bigger array which means not changing arr in place.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544325" y="59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</a:t>
            </a:r>
            <a:endParaRPr/>
          </a:p>
        </p:txBody>
      </p:sp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83000" y="1260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method that destructively reverses the items in arr. For example calling reverse on an array [1, 2, 3] should change the array to be [3, 2, 1]. What is the fewest number of iteration steps you need? What is the fewest number of additional variables you need?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type="title"/>
          </p:nvPr>
        </p:nvSpPr>
        <p:spPr>
          <a:xfrm>
            <a:off x="605425" y="47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</a:t>
            </a:r>
            <a:endParaRPr/>
          </a:p>
        </p:txBody>
      </p:sp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311700" y="1008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method that destructively reverses the items in arr. For example calling reverse on an array [1, 2, 3] should change the array to be [3, 2, 1]. What is the fewest number of iteration steps you need? What is the fewest number of additional variables you need?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Half the length of the array. You can swap the two paired indices at the same step. One additional variable as a temporary buffer during the swap; one index for the iteration. More may make your code neater.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81" name="Google Shape;481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method that inserts the item into the arr at the specified position. Positions are 0-indexed. If the position goes past the end of the array just insert it at the end.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int[] insert(int[] arr, int item, int position)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87" name="Google Shape;48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method that inserts the item into the arr at the specified position. Positions are 0-indexed. If the position goes past the end of the array just insert it at the end.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int[] insert(int[] arr, int item, int position)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250" y="3027325"/>
            <a:ext cx="3611375" cy="17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503575" y="42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311700" y="1240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method that reverse the elements in an array destructively.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void reverse(int[]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513750" y="42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00" name="Google Shape;500;p41"/>
          <p:cNvSpPr txBox="1"/>
          <p:nvPr>
            <p:ph idx="1" type="body"/>
          </p:nvPr>
        </p:nvSpPr>
        <p:spPr>
          <a:xfrm>
            <a:off x="403350" y="1113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method that reverse the elements in an array destructively.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void reverse(int[]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501" name="Google Shape;5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25" y="2121675"/>
            <a:ext cx="4599499" cy="1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Lots of questions on the discussion today. These are for practice! We will not be able to get through all of them.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>
            <p:ph type="title"/>
          </p:nvPr>
        </p:nvSpPr>
        <p:spPr>
          <a:xfrm>
            <a:off x="411925" y="37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Replicate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07" name="Google Shape;507;p42"/>
          <p:cNvSpPr txBox="1"/>
          <p:nvPr>
            <p:ph idx="1" type="body"/>
          </p:nvPr>
        </p:nvSpPr>
        <p:spPr>
          <a:xfrm>
            <a:off x="362625" y="1128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non-destructive method replicate(int[] arr) that replaces the number at index i with arr[i] copies of itself. For example, replicate([3, 2, 1]) would return [3, 3, 3, 2, 2, 1].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int[] replicate(int[]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"/>
          <p:cNvSpPr txBox="1"/>
          <p:nvPr>
            <p:ph type="title"/>
          </p:nvPr>
        </p:nvSpPr>
        <p:spPr>
          <a:xfrm>
            <a:off x="432275" y="4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Replicate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352450" y="1290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non-destructive method replicate(int[] arr) that replaces the number at index i with arr[i] copies of itself. For example, replicate([3, 2, 1]) would return [3, 3, 3, 2, 2, 1].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int[] replicate(int[]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514" name="Google Shape;5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75" y="2820625"/>
            <a:ext cx="3917000" cy="1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91250" y="1017800"/>
            <a:ext cx="81615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Project 1A due this Friday!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Implementing deque interface, highly recommend to use Java Visualizer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Start early!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LOST sections are now available Tues 5-6PM 187 Dwinelle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you haven’t been to lecture/are lost and want a high-level review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Daytime office hours has been moved to 109 Morgan. See calendar on course website for details.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/>
              <a:t>The SLC is now available for open studying! Drop by M-W 11-3 to study with your peers!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Online sections are also going to be made available (Most likely Tuesday nights). Check Piazza for more details.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CSM sign-ups will open Friday night! Opportunity to get extra help in a small-group setting with a mentor.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the quizzes, make sure to bubble </a:t>
            </a:r>
            <a:r>
              <a:rPr b="1" lang="en" sz="1500"/>
              <a:t>a single bubble completely and clearly. Do not use check marks or bubble multiple bubbles.</a:t>
            </a:r>
            <a:endParaRPr b="1" sz="1500"/>
          </a:p>
        </p:txBody>
      </p:sp>
      <p:sp>
        <p:nvSpPr>
          <p:cNvPr id="104" name="Google Shape;104;p16"/>
          <p:cNvSpPr txBox="1"/>
          <p:nvPr/>
        </p:nvSpPr>
        <p:spPr>
          <a:xfrm>
            <a:off x="3585175" y="488875"/>
            <a:ext cx="2862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Attendance: tinyurl.com/disc3-cz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50175" y="7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SLList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58653" y="1433849"/>
            <a:ext cx="77352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 that hides the internals of linked lists using </a:t>
            </a:r>
            <a:r>
              <a:rPr b="1" lang="en" sz="1400"/>
              <a:t>encapsulation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us to hide the inner workings of the linked list and store meta-information about the list as a whole (ex. size)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Analogy: You refer to a train as a whole, not as individual cars. In the same way, instead of just having the raw links with first and next, you refer to it as a whole.</a:t>
            </a:r>
            <a:endParaRPr sz="14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136334" y="453285"/>
            <a:ext cx="4854379" cy="344194"/>
            <a:chOff x="3011220" y="4528314"/>
            <a:chExt cx="5563121" cy="429277"/>
          </a:xfrm>
        </p:grpSpPr>
        <p:grpSp>
          <p:nvGrpSpPr>
            <p:cNvPr id="112" name="Google Shape;112;p17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7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7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" name="Google Shape;121;p17"/>
            <p:cNvCxnSpPr>
              <a:endCxn id="113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17"/>
            <p:cNvCxnSpPr>
              <a:endCxn id="119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7"/>
            <p:cNvCxnSpPr>
              <a:endCxn id="116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Image result for fig leaf"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1542">
            <a:off x="6539600" y="357766"/>
            <a:ext cx="49680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ig leaf"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08880">
            <a:off x="4943200" y="357779"/>
            <a:ext cx="49680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11300" y="4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SLList Diagram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25118" y="2657929"/>
            <a:ext cx="493200" cy="369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432552" y="1777628"/>
            <a:ext cx="2055367" cy="609307"/>
            <a:chOff x="56205" y="2119800"/>
            <a:chExt cx="2093895" cy="617020"/>
          </a:xfrm>
        </p:grpSpPr>
        <p:sp>
          <p:nvSpPr>
            <p:cNvPr id="133" name="Google Shape;133;p18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135" name="Google Shape;135;p18"/>
            <p:cNvCxnSpPr>
              <a:stCxn id="133" idx="3"/>
              <a:endCxn id="136" idx="0"/>
            </p:cNvCxnSpPr>
            <p:nvPr/>
          </p:nvCxnSpPr>
          <p:spPr>
            <a:xfrm>
              <a:off x="955800" y="2312020"/>
              <a:ext cx="1194300" cy="4248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6" name="Google Shape;136;p18"/>
          <p:cNvSpPr/>
          <p:nvPr/>
        </p:nvSpPr>
        <p:spPr>
          <a:xfrm>
            <a:off x="978991" y="2386812"/>
            <a:ext cx="3018300" cy="896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956115" y="2663940"/>
            <a:ext cx="493200" cy="369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>
            <a:stCxn id="137" idx="3"/>
            <a:endCxn id="139" idx="0"/>
          </p:cNvCxnSpPr>
          <p:nvPr/>
        </p:nvCxnSpPr>
        <p:spPr>
          <a:xfrm flipH="1">
            <a:off x="2900615" y="2848890"/>
            <a:ext cx="548700" cy="7053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7" idx="3"/>
          </p:cNvCxnSpPr>
          <p:nvPr/>
        </p:nvCxnSpPr>
        <p:spPr>
          <a:xfrm rot="10800000">
            <a:off x="3165515" y="2844390"/>
            <a:ext cx="2838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947951" y="2391523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rot="10800000">
            <a:off x="554803" y="2567791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554803" y="2800301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 txBox="1"/>
          <p:nvPr/>
        </p:nvSpPr>
        <p:spPr>
          <a:xfrm>
            <a:off x="2917960" y="2362336"/>
            <a:ext cx="8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955776" y="2610661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087124" y="3892105"/>
            <a:ext cx="6483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610689" y="3892105"/>
            <a:ext cx="6483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2140863" y="3554186"/>
            <a:ext cx="1012780" cy="423927"/>
            <a:chOff x="809625" y="3638550"/>
            <a:chExt cx="1190525" cy="495300"/>
          </a:xfrm>
        </p:grpSpPr>
        <p:sp>
          <p:nvSpPr>
            <p:cNvPr id="149" name="Google Shape;149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3846322" y="3554186"/>
            <a:ext cx="1012780" cy="423927"/>
            <a:chOff x="809625" y="3638550"/>
            <a:chExt cx="1190525" cy="495300"/>
          </a:xfrm>
        </p:grpSpPr>
        <p:sp>
          <p:nvSpPr>
            <p:cNvPr id="151" name="Google Shape;151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5551782" y="3554186"/>
            <a:ext cx="1012780" cy="423927"/>
            <a:chOff x="809625" y="3638550"/>
            <a:chExt cx="1190525" cy="495300"/>
          </a:xfrm>
        </p:grpSpPr>
        <p:sp>
          <p:nvSpPr>
            <p:cNvPr id="154" name="Google Shape;154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56" name="Google Shape;156;p18"/>
          <p:cNvCxnSpPr>
            <a:endCxn id="151" idx="1"/>
          </p:cNvCxnSpPr>
          <p:nvPr/>
        </p:nvCxnSpPr>
        <p:spPr>
          <a:xfrm>
            <a:off x="2809522" y="3766150"/>
            <a:ext cx="1036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endCxn id="154" idx="1"/>
          </p:cNvCxnSpPr>
          <p:nvPr/>
        </p:nvCxnSpPr>
        <p:spPr>
          <a:xfrm>
            <a:off x="4489482" y="3766150"/>
            <a:ext cx="106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2431787" y="2647752"/>
            <a:ext cx="34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319600" y="2362336"/>
            <a:ext cx="8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 rot="10800000">
            <a:off x="554803" y="3193382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955776" y="3008985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55776" y="2818269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10800000">
            <a:off x="554803" y="3002667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6054883" y="3554693"/>
            <a:ext cx="509700" cy="42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8"/>
          <p:cNvSpPr/>
          <p:nvPr/>
        </p:nvSpPr>
        <p:spPr>
          <a:xfrm rot="2416792">
            <a:off x="2890248" y="1604630"/>
            <a:ext cx="232011" cy="9923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519275" y="1009025"/>
            <a:ext cx="3439500" cy="76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a size variable so we don’t have to step through the entire linked list every time we want the size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3949171">
            <a:off x="3840581" y="2130114"/>
            <a:ext cx="232171" cy="8549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464000" y="1943025"/>
            <a:ext cx="3018300" cy="53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“First” is a pointer to the first link in the linked list.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>
            <a:off x="1883075" y="2927550"/>
            <a:ext cx="3439500" cy="42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469800" y="2667725"/>
            <a:ext cx="3439500" cy="76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these methods to abstract away the mechanics of adding items to, and getting items from, our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Sentinel Nodes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86550" y="1156800"/>
            <a:ext cx="78639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Question: </a:t>
            </a:r>
            <a:r>
              <a:rPr lang="en" sz="1400"/>
              <a:t>How do we represent an empty linked list? Set first to null?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leads ugly code, as we will have to add a bunch of null checks to code that handles the list.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example, </a:t>
            </a:r>
            <a:r>
              <a:rPr lang="en"/>
              <a:t>addLast</a:t>
            </a:r>
            <a:r>
              <a:rPr lang="en" sz="1400"/>
              <a:t> would need a special case for if the list is null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of sentinel: make code as simple and generic as possible so no special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sentinel:</a:t>
            </a:r>
            <a:r>
              <a:rPr lang="en" sz="1400"/>
              <a:t> a “dummy” node that doesn’t hold any important info, just a placeholder to help us avoid null checks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748025" y="52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Sentinel Node Diagram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454123" y="1163945"/>
            <a:ext cx="2683200" cy="7278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732026" y="1345607"/>
            <a:ext cx="310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637195" y="1353871"/>
            <a:ext cx="438600" cy="300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198167" y="1358752"/>
            <a:ext cx="438600" cy="300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0"/>
          <p:cNvCxnSpPr>
            <a:stCxn id="185" idx="3"/>
          </p:cNvCxnSpPr>
          <p:nvPr/>
        </p:nvCxnSpPr>
        <p:spPr>
          <a:xfrm rot="10800000">
            <a:off x="3384467" y="1505302"/>
            <a:ext cx="252300" cy="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>
            <a:off x="1412858" y="1137554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rot="10800000">
            <a:off x="1063364" y="1280680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/>
          <p:nvPr/>
        </p:nvCxnSpPr>
        <p:spPr>
          <a:xfrm rot="10800000">
            <a:off x="1063364" y="1460015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3088043" y="1037650"/>
            <a:ext cx="831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419815" y="1306030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425612" y="2355999"/>
            <a:ext cx="5766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891075" y="2355999"/>
            <a:ext cx="5766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2473392" y="2081705"/>
            <a:ext cx="900394" cy="344233"/>
            <a:chOff x="809625" y="3638550"/>
            <a:chExt cx="1190525" cy="495300"/>
          </a:xfrm>
        </p:grpSpPr>
        <p:sp>
          <p:nvSpPr>
            <p:cNvPr id="195" name="Google Shape;195;p2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2556089" y="1037654"/>
            <a:ext cx="726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98" name="Google Shape;198;p20"/>
          <p:cNvCxnSpPr/>
          <p:nvPr/>
        </p:nvCxnSpPr>
        <p:spPr>
          <a:xfrm rot="10800000">
            <a:off x="1063364" y="1788649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/>
        </p:nvSpPr>
        <p:spPr>
          <a:xfrm>
            <a:off x="1419815" y="1638921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419815" y="1484064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rot="10800000">
            <a:off x="1063364" y="1633791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>
            <a:stCxn id="185" idx="3"/>
            <a:endCxn id="196" idx="0"/>
          </p:cNvCxnSpPr>
          <p:nvPr/>
        </p:nvCxnSpPr>
        <p:spPr>
          <a:xfrm flipH="1">
            <a:off x="3148667" y="1508902"/>
            <a:ext cx="488100" cy="5727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3" name="Google Shape;203;p20"/>
          <p:cNvGrpSpPr/>
          <p:nvPr/>
        </p:nvGrpSpPr>
        <p:grpSpPr>
          <a:xfrm>
            <a:off x="1110100" y="2649816"/>
            <a:ext cx="6858913" cy="1437354"/>
            <a:chOff x="714023" y="3226439"/>
            <a:chExt cx="7860318" cy="1792659"/>
          </a:xfrm>
        </p:grpSpPr>
        <p:sp>
          <p:nvSpPr>
            <p:cNvPr id="204" name="Google Shape;204;p20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0"/>
            <p:cNvCxnSpPr>
              <a:stCxn id="206" idx="3"/>
              <a:endCxn id="208" idx="0"/>
            </p:cNvCxnSpPr>
            <p:nvPr/>
          </p:nvCxnSpPr>
          <p:spPr>
            <a:xfrm flipH="1">
              <a:off x="3104175" y="3814250"/>
              <a:ext cx="558900" cy="714000"/>
            </a:xfrm>
            <a:prstGeom prst="curvedConnector4">
              <a:avLst>
                <a:gd fmla="val -48827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0"/>
            <p:cNvCxnSpPr>
              <a:stCxn id="206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20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11" name="Google Shape;211;p20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0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20"/>
            <p:cNvSpPr txBox="1"/>
            <p:nvPr/>
          </p:nvSpPr>
          <p:spPr>
            <a:xfrm>
              <a:off x="3034387" y="3226439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217" name="Google Shape;217;p20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218" name="Google Shape;218;p2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0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220" name="Google Shape;220;p2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20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0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8" name="Google Shape;228;p20"/>
            <p:cNvCxnSpPr>
              <a:endCxn id="220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0"/>
            <p:cNvCxnSpPr>
              <a:endCxn id="226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0" name="Google Shape;230;p20"/>
            <p:cNvCxnSpPr>
              <a:endCxn id="223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" name="Google Shape;231;p20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2424778" y="3226445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33" name="Google Shape;233;p20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20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36" name="Google Shape;236;p20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7" name="Google Shape;237;p20"/>
          <p:cNvCxnSpPr/>
          <p:nvPr/>
        </p:nvCxnSpPr>
        <p:spPr>
          <a:xfrm>
            <a:off x="2919472" y="2082027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7460937" y="369354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0"/>
          <p:cNvSpPr/>
          <p:nvPr/>
        </p:nvSpPr>
        <p:spPr>
          <a:xfrm>
            <a:off x="3768850" y="1378225"/>
            <a:ext cx="15414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5479525" y="1219750"/>
            <a:ext cx="3439500" cy="610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pointing to null, first points to the sentinel node.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4723075" y="2323775"/>
            <a:ext cx="3439500" cy="3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sentinel is not included in the size</a:t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rot="-919694">
            <a:off x="3153272" y="2621996"/>
            <a:ext cx="1484404" cy="1928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 rot="1506771">
            <a:off x="2925618" y="1929737"/>
            <a:ext cx="1720536" cy="1931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729450" y="38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insert 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11700" y="4761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First, think about what types of things we need to check for.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How do we get to the specified position?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After we get there, how can we re-assign pointers such that we add the new node?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03825"/>
            <a:ext cx="4860276" cy="9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