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5143500" cx="9144000"/>
  <p:notesSz cx="6858000" cy="9144000"/>
  <p:embeddedFontLst>
    <p:embeddedFont>
      <p:font typeface="Economica"/>
      <p:regular r:id="rId89"/>
      <p:bold r:id="rId90"/>
      <p:italic r:id="rId91"/>
      <p:boldItalic r:id="rId92"/>
    </p:embeddedFont>
    <p:embeddedFont>
      <p:font typeface="Roboto"/>
      <p:regular r:id="rId93"/>
      <p:bold r:id="rId94"/>
      <p:italic r:id="rId95"/>
      <p:boldItalic r:id="rId96"/>
    </p:embeddedFont>
    <p:embeddedFont>
      <p:font typeface="Open Sans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ADA6BD-F3CB-4A96-A54B-F10C5C2B8E9E}">
  <a:tblStyle styleId="{D7ADA6BD-F3CB-4A96-A54B-F10C5C2B8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OpenSans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-italic.fntdata"/><Relationship Id="rId94" Type="http://schemas.openxmlformats.org/officeDocument/2006/relationships/font" Target="fonts/Roboto-bold.fntdata"/><Relationship Id="rId97" Type="http://schemas.openxmlformats.org/officeDocument/2006/relationships/font" Target="fonts/OpenSans-regular.fntdata"/><Relationship Id="rId96" Type="http://schemas.openxmlformats.org/officeDocument/2006/relationships/font" Target="fonts/Roboto-boldItalic.fntdata"/><Relationship Id="rId11" Type="http://schemas.openxmlformats.org/officeDocument/2006/relationships/slide" Target="slides/slide5.xml"/><Relationship Id="rId99" Type="http://schemas.openxmlformats.org/officeDocument/2006/relationships/font" Target="fonts/OpenSans-italic.fntdata"/><Relationship Id="rId10" Type="http://schemas.openxmlformats.org/officeDocument/2006/relationships/slide" Target="slides/slide4.xml"/><Relationship Id="rId98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Economica-italic.fntdata"/><Relationship Id="rId90" Type="http://schemas.openxmlformats.org/officeDocument/2006/relationships/font" Target="fonts/Economica-bold.fntdata"/><Relationship Id="rId93" Type="http://schemas.openxmlformats.org/officeDocument/2006/relationships/font" Target="fonts/Roboto-regular.fntdata"/><Relationship Id="rId92" Type="http://schemas.openxmlformats.org/officeDocument/2006/relationships/font" Target="fonts/Economic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font" Target="fonts/Economica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58d872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58d872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58d872b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58d872b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58d872b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58d872b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58d872b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58d872b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558d872b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558d872b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58d872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58d872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58d872b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58d872b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558d872b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558d872b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558d872b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558d872b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558d872b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558d872b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58d872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58d872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558d872b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558d872b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558d872b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558d872b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558d872bb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558d872b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558d872b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558d872b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558d872bb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558d872b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558d872bb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558d872bb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558d872bb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558d872b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from Josh Hug’s Sp19 Lec 25 slides: https://docs.google.com/presentation/d/1X_HRo2Wr9FwFrzRcH8Ppq6L5r1bEGrlhLS2L9hY4-Ec/edit#slide=id.g54762a0157_0_261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558d872bb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558d872bb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from </a:t>
            </a:r>
            <a:r>
              <a:rPr lang="en"/>
              <a:t>Josh Hug’s Sp19 Lec 25 slides: https://docs.google.com/presentation/d/1X_HRo2Wr9FwFrzRcH8Ppq6L5r1bEGrlhLS2L9hY4-Ec/edit#slide=id.g54762a0157_0_261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558d872bb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558d872bb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0e1b4619f_2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0e1b4619f_2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58d872bb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58d872bb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0e1b4619f_2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0e1b4619f_2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0e1b4619f_2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0e1b4619f_2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0e1b4619f_2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0e1b4619f_2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0e1b4619f_2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0e1b4619f_2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0e1b4619f_2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0e1b4619f_2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0e1b4619f_2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0e1b4619f_2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0e1b4619f_2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0e1b4619f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50e1b4619f_2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50e1b4619f_2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50e1b4619f_2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50e1b4619f_2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0e1b4619f_2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0e1b4619f_2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81ded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81ded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50e1b4619f_2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50e1b4619f_2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50e1b4619f_2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50e1b4619f_2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5558d872bb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5558d872b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5558d872bb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5558d872bb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5558d872bb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5558d872bb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5558d872bb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5558d872bb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5558d872bb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5558d872bb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5558d872b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5558d872b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5558d872bb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5558d872bb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558d872bb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558d872bb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c6daa0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c6daa0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5558d872bb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5558d872bb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5558d872bb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5558d872bb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558d872bb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558d872bb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5558d872bb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5558d872bb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5558d872bb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5558d872bb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5558d872bb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5558d872bb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5558d872bb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5558d872bb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from Josh Hug’s Spring 2019 Lecture 25.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5558d872bb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5558d872bb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50e1b4619f_2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50e1b4619f_2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50e1b4619f_2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50e1b4619f_2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58d87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58d87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50e1b4619f_2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50e1b4619f_2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50e1b4619f_2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50e1b4619f_2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50e1b4619f_2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50e1b4619f_2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50e1b4619f_2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50e1b4619f_2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50e1b4619f_2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50e1b4619f_2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50e1b4619f_2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50e1b4619f_2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50e1b4619f_2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50e1b4619f_2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50e1b4619f_2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50e1b4619f_2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5558d872bb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5558d872bb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5558d872bb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5558d872bb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58d872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58d872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558d872bb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558d872bb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from Hug’s Sp2018 lec 30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55cfb687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55cfb687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Hug’s 2018 lec 30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55cfb687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55cfb687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 of prim’s and kruskal’s from https://algs4.cs.princeton.edu/43mst/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55cfb687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55cfb687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55cfb687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55cfb687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55cfb687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55cfb687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5cfb687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5cfb687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55cfb687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55cfb687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55cfb687b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55cfb687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55cfb687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55cfb687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58d872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58d872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55cfb687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55cfb687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55cfb687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55cfb687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55cfb687b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55cfb687b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58d872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58d872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azza.com/class/jqr7hfmf4v74e?cid=376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presentation/d/1_bw2z1ggUkquPdhl7gwdVBoTaoJmaZdpkV6MoAgxlJc/pub?start=false&amp;loop=false&amp;delayms=3000" TargetMode="External"/><Relationship Id="rId4" Type="http://schemas.openxmlformats.org/officeDocument/2006/relationships/hyperlink" Target="https://docs.google.com/presentation/d/1_bw2z1ggUkquPdhl7gwdVBoTaoJmaZdpkV6MoAgxlJc/pub?start=false&amp;loop=false&amp;delayms=300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google.com/presentation/u/1/d/177bRUTdCa60fjExdr9eO04NHm0MRfPtCzvEup1iMccM/edit#slide=id.g771336078_0_180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www.youtube.com/watch?v=6uq0cQZOyoY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www.youtube.com/watch?v=ggLyKfBTABo" TargetMode="External"/><Relationship Id="rId6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DFS, BFS, SPs, MSTs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153" name="Google Shape;153;p22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154" name="Google Shape;154;p22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2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6" name="Google Shape;156;p22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57" name="Google Shape;157;p22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158" name="Google Shape;158;p22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2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0" name="Google Shape;160;p22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161" name="Google Shape;161;p22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2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3" name="Google Shape;163;p22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" name="Google Shape;166;p22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167" name="Google Shape;167;p22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2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9" name="Google Shape;169;p22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170" name="Google Shape;170;p22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2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72" name="Google Shape;172;p22"/>
            <p:cNvCxnSpPr>
              <a:stCxn id="155" idx="0"/>
              <a:endCxn id="156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2"/>
            <p:cNvCxnSpPr>
              <a:stCxn id="156" idx="7"/>
              <a:endCxn id="159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2"/>
            <p:cNvCxnSpPr>
              <a:stCxn id="162" idx="1"/>
              <a:endCxn id="156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22"/>
            <p:cNvCxnSpPr>
              <a:stCxn id="155" idx="3"/>
              <a:endCxn id="162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22"/>
            <p:cNvCxnSpPr>
              <a:stCxn id="162" idx="3"/>
              <a:endCxn id="168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p22"/>
            <p:cNvCxnSpPr>
              <a:stCxn id="159" idx="3"/>
              <a:endCxn id="168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2"/>
            <p:cNvCxnSpPr>
              <a:stCxn id="171" idx="1"/>
              <a:endCxn id="168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22"/>
            <p:cNvCxnSpPr>
              <a:stCxn id="162" idx="3"/>
              <a:endCxn id="165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2"/>
            <p:cNvCxnSpPr>
              <a:stCxn id="165" idx="0"/>
              <a:endCxn id="168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1" name="Google Shape;181;p22"/>
          <p:cNvSpPr txBox="1"/>
          <p:nvPr/>
        </p:nvSpPr>
        <p:spPr>
          <a:xfrm>
            <a:off x="5406775" y="1717200"/>
            <a:ext cx="3479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845875" y="4052700"/>
            <a:ext cx="5228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an unmarked child (C)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Going to add C to our stack, preorder, and marked set.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189" name="Google Shape;189;p23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190" name="Google Shape;190;p23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2" name="Google Shape;192;p23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93" name="Google Shape;193;p23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194" name="Google Shape;194;p23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6" name="Google Shape;196;p23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197" name="Google Shape;197;p23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2" name="Google Shape;202;p23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203" name="Google Shape;203;p23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3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5" name="Google Shape;205;p23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206" name="Google Shape;206;p23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08" name="Google Shape;208;p23"/>
            <p:cNvCxnSpPr>
              <a:stCxn id="191" idx="0"/>
              <a:endCxn id="192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23"/>
            <p:cNvCxnSpPr>
              <a:stCxn id="192" idx="7"/>
              <a:endCxn id="195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0" name="Google Shape;210;p23"/>
            <p:cNvCxnSpPr>
              <a:stCxn id="198" idx="1"/>
              <a:endCxn id="192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23"/>
            <p:cNvCxnSpPr>
              <a:stCxn id="191" idx="3"/>
              <a:endCxn id="198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3"/>
            <p:cNvCxnSpPr>
              <a:stCxn id="198" idx="3"/>
              <a:endCxn id="204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Google Shape;213;p23"/>
            <p:cNvCxnSpPr>
              <a:stCxn id="195" idx="3"/>
              <a:endCxn id="204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Google Shape;214;p23"/>
            <p:cNvCxnSpPr>
              <a:stCxn id="207" idx="1"/>
              <a:endCxn id="204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3"/>
            <p:cNvCxnSpPr>
              <a:stCxn id="198" idx="3"/>
              <a:endCxn id="201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3"/>
            <p:cNvCxnSpPr>
              <a:stCxn id="201" idx="0"/>
              <a:endCxn id="204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7" name="Google Shape;217;p23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B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3845875" y="4052700"/>
            <a:ext cx="5228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an unmarked child (F)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Going to add F to our stack, preorder, and marked set.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225" name="Google Shape;225;p24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226" name="Google Shape;226;p24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28" name="Google Shape;228;p24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230" name="Google Shape;230;p24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4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233" name="Google Shape;233;p24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4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236" name="Google Shape;236;p24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4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239" name="Google Shape;239;p24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4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242" name="Google Shape;242;p24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4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44" name="Google Shape;244;p24"/>
            <p:cNvCxnSpPr>
              <a:stCxn id="227" idx="0"/>
              <a:endCxn id="228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5" name="Google Shape;245;p24"/>
            <p:cNvCxnSpPr>
              <a:stCxn id="228" idx="7"/>
              <a:endCxn id="231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6" name="Google Shape;246;p24"/>
            <p:cNvCxnSpPr>
              <a:stCxn id="234" idx="1"/>
              <a:endCxn id="228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7" name="Google Shape;247;p24"/>
            <p:cNvCxnSpPr>
              <a:stCxn id="227" idx="3"/>
              <a:endCxn id="234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8" name="Google Shape;248;p24"/>
            <p:cNvCxnSpPr>
              <a:stCxn id="234" idx="3"/>
              <a:endCxn id="240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9" name="Google Shape;249;p24"/>
            <p:cNvCxnSpPr>
              <a:stCxn id="231" idx="3"/>
              <a:endCxn id="240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0" name="Google Shape;250;p24"/>
            <p:cNvCxnSpPr>
              <a:stCxn id="243" idx="1"/>
              <a:endCxn id="240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1" name="Google Shape;251;p24"/>
            <p:cNvCxnSpPr>
              <a:stCxn id="234" idx="3"/>
              <a:endCxn id="237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2" name="Google Shape;252;p24"/>
            <p:cNvCxnSpPr>
              <a:stCxn id="237" idx="0"/>
              <a:endCxn id="240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3" name="Google Shape;253;p24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B C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259" name="Google Shape;259;p25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260" name="Google Shape;260;p25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64" name="Google Shape;264;p25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265" name="Google Shape;265;p25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5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7" name="Google Shape;267;p25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268" name="Google Shape;268;p25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5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0" name="Google Shape;270;p25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271" name="Google Shape;271;p25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5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3" name="Google Shape;273;p25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274" name="Google Shape;274;p25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5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6" name="Google Shape;276;p25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277" name="Google Shape;277;p25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5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79" name="Google Shape;279;p25"/>
            <p:cNvCxnSpPr>
              <a:stCxn id="262" idx="0"/>
              <a:endCxn id="263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25"/>
            <p:cNvCxnSpPr>
              <a:stCxn id="263" idx="7"/>
              <a:endCxn id="266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25"/>
            <p:cNvCxnSpPr>
              <a:stCxn id="269" idx="1"/>
              <a:endCxn id="263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25"/>
            <p:cNvCxnSpPr>
              <a:stCxn id="262" idx="3"/>
              <a:endCxn id="269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25"/>
            <p:cNvCxnSpPr>
              <a:stCxn id="269" idx="3"/>
              <a:endCxn id="275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25"/>
            <p:cNvCxnSpPr>
              <a:stCxn id="266" idx="3"/>
              <a:endCxn id="275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5" name="Google Shape;285;p25"/>
            <p:cNvCxnSpPr>
              <a:stCxn id="278" idx="1"/>
              <a:endCxn id="275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6" name="Google Shape;286;p25"/>
            <p:cNvCxnSpPr>
              <a:stCxn id="269" idx="3"/>
              <a:endCxn id="272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25"/>
            <p:cNvCxnSpPr>
              <a:stCxn id="272" idx="0"/>
              <a:endCxn id="275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8" name="Google Shape;288;p25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B C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3554400" y="3996300"/>
            <a:ext cx="55896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 has no unmarked children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 from the stack (F) and note it down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postorder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295" name="Google Shape;295;p26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296" name="Google Shape;296;p26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297" name="Google Shape;297;p26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6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99" name="Google Shape;299;p26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300" name="Google Shape;300;p26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301" name="Google Shape;301;p26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3" name="Google Shape;303;p26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304" name="Google Shape;304;p26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6" name="Google Shape;306;p26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307" name="Google Shape;307;p26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9" name="Google Shape;309;p26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2" name="Google Shape;312;p26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313" name="Google Shape;313;p26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315" name="Google Shape;315;p26"/>
            <p:cNvCxnSpPr>
              <a:stCxn id="298" idx="0"/>
              <a:endCxn id="299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6"/>
            <p:cNvCxnSpPr>
              <a:stCxn id="299" idx="7"/>
              <a:endCxn id="302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6"/>
            <p:cNvCxnSpPr>
              <a:stCxn id="305" idx="1"/>
              <a:endCxn id="299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26"/>
            <p:cNvCxnSpPr>
              <a:stCxn id="298" idx="3"/>
              <a:endCxn id="305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26"/>
            <p:cNvCxnSpPr>
              <a:stCxn id="305" idx="3"/>
              <a:endCxn id="311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26"/>
            <p:cNvCxnSpPr>
              <a:stCxn id="302" idx="3"/>
              <a:endCxn id="311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1" name="Google Shape;321;p26"/>
            <p:cNvCxnSpPr>
              <a:stCxn id="314" idx="1"/>
              <a:endCxn id="311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26"/>
            <p:cNvCxnSpPr>
              <a:stCxn id="305" idx="3"/>
              <a:endCxn id="308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26"/>
            <p:cNvCxnSpPr>
              <a:stCxn id="308" idx="0"/>
              <a:endCxn id="311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4" name="Google Shape;324;p26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B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3633800" y="4071575"/>
            <a:ext cx="48708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 has no unmarked children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 from the stack (C)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note it down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postorder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331" name="Google Shape;331;p27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332" name="Google Shape;332;p27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333" name="Google Shape;333;p27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5" name="Google Shape;335;p27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336" name="Google Shape;336;p27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337" name="Google Shape;337;p27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9" name="Google Shape;339;p27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340" name="Google Shape;340;p27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42" name="Google Shape;342;p27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343" name="Google Shape;343;p27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45" name="Google Shape;345;p27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346" name="Google Shape;346;p27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48" name="Google Shape;348;p27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7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351" name="Google Shape;351;p27"/>
            <p:cNvCxnSpPr>
              <a:stCxn id="334" idx="0"/>
              <a:endCxn id="335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p27"/>
            <p:cNvCxnSpPr>
              <a:stCxn id="335" idx="7"/>
              <a:endCxn id="338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27"/>
            <p:cNvCxnSpPr>
              <a:stCxn id="341" idx="1"/>
              <a:endCxn id="335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27"/>
            <p:cNvCxnSpPr>
              <a:stCxn id="334" idx="3"/>
              <a:endCxn id="341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5" name="Google Shape;355;p27"/>
            <p:cNvCxnSpPr>
              <a:stCxn id="341" idx="3"/>
              <a:endCxn id="347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6" name="Google Shape;356;p27"/>
            <p:cNvCxnSpPr>
              <a:stCxn id="338" idx="3"/>
              <a:endCxn id="347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7" name="Google Shape;357;p27"/>
            <p:cNvCxnSpPr>
              <a:stCxn id="350" idx="1"/>
              <a:endCxn id="347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8" name="Google Shape;358;p27"/>
            <p:cNvCxnSpPr>
              <a:stCxn id="341" idx="3"/>
              <a:endCxn id="344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27"/>
            <p:cNvCxnSpPr>
              <a:stCxn id="344" idx="0"/>
              <a:endCxn id="347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60" name="Google Shape;360;p27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3737100" y="4062150"/>
            <a:ext cx="5406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 no unmarked children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 from the stack (B) and note it down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postorder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367" name="Google Shape;367;p28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368" name="Google Shape;368;p28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370" name="Google Shape;370;p28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1" name="Google Shape;371;p28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372" name="Google Shape;372;p28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373" name="Google Shape;373;p28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5" name="Google Shape;375;p28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376" name="Google Shape;376;p28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8" name="Google Shape;378;p28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379" name="Google Shape;379;p28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81" name="Google Shape;381;p28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382" name="Google Shape;382;p28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8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84" name="Google Shape;384;p28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385" name="Google Shape;385;p28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8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387" name="Google Shape;387;p28"/>
            <p:cNvCxnSpPr>
              <a:stCxn id="370" idx="0"/>
              <a:endCxn id="371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8" name="Google Shape;388;p28"/>
            <p:cNvCxnSpPr>
              <a:stCxn id="371" idx="7"/>
              <a:endCxn id="374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9" name="Google Shape;389;p28"/>
            <p:cNvCxnSpPr>
              <a:stCxn id="377" idx="1"/>
              <a:endCxn id="371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0" name="Google Shape;390;p28"/>
            <p:cNvCxnSpPr>
              <a:stCxn id="370" idx="3"/>
              <a:endCxn id="377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1" name="Google Shape;391;p28"/>
            <p:cNvCxnSpPr>
              <a:stCxn id="377" idx="3"/>
              <a:endCxn id="383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2" name="Google Shape;392;p28"/>
            <p:cNvCxnSpPr>
              <a:stCxn id="374" idx="3"/>
              <a:endCxn id="383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3" name="Google Shape;393;p28"/>
            <p:cNvCxnSpPr>
              <a:stCxn id="386" idx="1"/>
              <a:endCxn id="383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4" name="Google Shape;394;p28"/>
            <p:cNvCxnSpPr>
              <a:stCxn id="377" idx="3"/>
              <a:endCxn id="380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p28"/>
            <p:cNvCxnSpPr>
              <a:stCxn id="380" idx="0"/>
              <a:endCxn id="383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96" name="Google Shape;396;p28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 B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3845875" y="4052700"/>
            <a:ext cx="5228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has an unmarked child (D)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Going to add D to our stack, preorder, and marked set.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403" name="Google Shape;403;p29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404" name="Google Shape;404;p29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405" name="Google Shape;405;p29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9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07" name="Google Shape;407;p29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408" name="Google Shape;408;p29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409" name="Google Shape;409;p29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9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11" name="Google Shape;411;p29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412" name="Google Shape;412;p29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9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14" name="Google Shape;414;p29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415" name="Google Shape;415;p29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9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17" name="Google Shape;417;p29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9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20" name="Google Shape;420;p29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9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423" name="Google Shape;423;p29"/>
            <p:cNvCxnSpPr>
              <a:stCxn id="406" idx="0"/>
              <a:endCxn id="407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4" name="Google Shape;424;p29"/>
            <p:cNvCxnSpPr>
              <a:stCxn id="407" idx="7"/>
              <a:endCxn id="410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5" name="Google Shape;425;p29"/>
            <p:cNvCxnSpPr>
              <a:stCxn id="413" idx="1"/>
              <a:endCxn id="407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" name="Google Shape;426;p29"/>
            <p:cNvCxnSpPr>
              <a:stCxn id="406" idx="3"/>
              <a:endCxn id="413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7" name="Google Shape;427;p29"/>
            <p:cNvCxnSpPr>
              <a:stCxn id="413" idx="3"/>
              <a:endCxn id="419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8" name="Google Shape;428;p29"/>
            <p:cNvCxnSpPr>
              <a:stCxn id="410" idx="3"/>
              <a:endCxn id="419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9" name="Google Shape;429;p29"/>
            <p:cNvCxnSpPr>
              <a:stCxn id="422" idx="1"/>
              <a:endCxn id="419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" name="Google Shape;430;p29"/>
            <p:cNvCxnSpPr>
              <a:stCxn id="413" idx="3"/>
              <a:endCxn id="416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29"/>
            <p:cNvCxnSpPr>
              <a:stCxn id="416" idx="0"/>
              <a:endCxn id="419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2" name="Google Shape;432;p29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 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 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 B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845875" y="4052700"/>
            <a:ext cx="5228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 has an unmarked child (E)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Going to add E to our stack, preorder, and marked set.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439" name="Google Shape;439;p30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440" name="Google Shape;440;p30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441" name="Google Shape;441;p30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0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43" name="Google Shape;443;p30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444" name="Google Shape;444;p30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445" name="Google Shape;445;p30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47" name="Google Shape;447;p30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448" name="Google Shape;448;p30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0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0" name="Google Shape;450;p30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451" name="Google Shape;451;p30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0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3" name="Google Shape;453;p30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6" name="Google Shape;456;p30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457" name="Google Shape;457;p30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459" name="Google Shape;459;p30"/>
            <p:cNvCxnSpPr>
              <a:stCxn id="442" idx="0"/>
              <a:endCxn id="443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30"/>
            <p:cNvCxnSpPr>
              <a:stCxn id="443" idx="7"/>
              <a:endCxn id="446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1" name="Google Shape;461;p30"/>
            <p:cNvCxnSpPr>
              <a:stCxn id="449" idx="1"/>
              <a:endCxn id="443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Google Shape;462;p30"/>
            <p:cNvCxnSpPr>
              <a:stCxn id="442" idx="3"/>
              <a:endCxn id="449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3" name="Google Shape;463;p30"/>
            <p:cNvCxnSpPr>
              <a:stCxn id="449" idx="3"/>
              <a:endCxn id="455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4" name="Google Shape;464;p30"/>
            <p:cNvCxnSpPr>
              <a:stCxn id="446" idx="3"/>
              <a:endCxn id="455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30"/>
            <p:cNvCxnSpPr>
              <a:stCxn id="458" idx="1"/>
              <a:endCxn id="455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6" name="Google Shape;466;p30"/>
            <p:cNvCxnSpPr>
              <a:stCxn id="449" idx="3"/>
              <a:endCxn id="452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7" name="Google Shape;467;p30"/>
            <p:cNvCxnSpPr>
              <a:stCxn id="452" idx="0"/>
              <a:endCxn id="455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68" name="Google Shape;468;p30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D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 D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 D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 B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30"/>
          <p:cNvSpPr txBox="1"/>
          <p:nvPr/>
        </p:nvSpPr>
        <p:spPr>
          <a:xfrm>
            <a:off x="3737100" y="4062150"/>
            <a:ext cx="5406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no unmarked children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 from the stack (E) and note it down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postorder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475" name="Google Shape;475;p31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476" name="Google Shape;476;p31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477" name="Google Shape;477;p31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79" name="Google Shape;479;p31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480" name="Google Shape;480;p31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481" name="Google Shape;481;p31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3" name="Google Shape;483;p31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484" name="Google Shape;484;p31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6" name="Google Shape;486;p31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487" name="Google Shape;487;p31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9" name="Google Shape;489;p31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490" name="Google Shape;490;p31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2" name="Google Shape;492;p31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493" name="Google Shape;493;p31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495" name="Google Shape;495;p31"/>
            <p:cNvCxnSpPr>
              <a:stCxn id="478" idx="0"/>
              <a:endCxn id="479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6" name="Google Shape;496;p31"/>
            <p:cNvCxnSpPr>
              <a:stCxn id="479" idx="7"/>
              <a:endCxn id="482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7" name="Google Shape;497;p31"/>
            <p:cNvCxnSpPr>
              <a:stCxn id="485" idx="1"/>
              <a:endCxn id="479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8" name="Google Shape;498;p31"/>
            <p:cNvCxnSpPr>
              <a:stCxn id="478" idx="3"/>
              <a:endCxn id="485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9" name="Google Shape;499;p31"/>
            <p:cNvCxnSpPr>
              <a:stCxn id="485" idx="3"/>
              <a:endCxn id="491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0" name="Google Shape;500;p31"/>
            <p:cNvCxnSpPr>
              <a:stCxn id="482" idx="3"/>
              <a:endCxn id="491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1" name="Google Shape;501;p31"/>
            <p:cNvCxnSpPr>
              <a:stCxn id="494" idx="1"/>
              <a:endCxn id="491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2" name="Google Shape;502;p31"/>
            <p:cNvCxnSpPr>
              <a:stCxn id="485" idx="3"/>
              <a:endCxn id="488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3" name="Google Shape;503;p31"/>
            <p:cNvCxnSpPr>
              <a:stCxn id="488" idx="0"/>
              <a:endCxn id="491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04" name="Google Shape;504;p31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A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 D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 D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 B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3737100" y="4062150"/>
            <a:ext cx="5406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no unmarked children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 from the stack (D) and note it down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postorder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Welcome back from spring break! Hope you had a restful week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to your mentor GSI if you feel yourself falling behind, or are feeling overwhelmed -- we’re here for you! We want to help you finish as strong as you can.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running the full autograder for project 2AB on ~4/2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Midterm 2 this Friday, April 5th from 8-10pm</a:t>
            </a:r>
            <a:r>
              <a:rPr lang="en"/>
              <a:t>!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ou</a:t>
            </a:r>
            <a:r>
              <a:rPr lang="en">
                <a:solidFill>
                  <a:srgbClr val="000000"/>
                </a:solidFill>
              </a:rPr>
              <a:t>t 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/>
              </a:rPr>
              <a:t>@3764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for important information about the midterm &amp; review sessions!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lab due</a:t>
            </a:r>
            <a:r>
              <a:rPr lang="en"/>
              <a:t> this week! We’ll be doing exam review in lab.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61B Imposter Syndrome Panel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Sunday, 4/7 from 5-6:30pm in Soda 310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to complete the anonymous spring break survey for 8 points of EC!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survey: tinyurl.com/cz-disc10-sp19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511" name="Google Shape;511;p32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512" name="Google Shape;512;p32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513" name="Google Shape;513;p32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2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15" name="Google Shape;515;p32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516" name="Google Shape;516;p32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517" name="Google Shape;517;p32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2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9" name="Google Shape;519;p32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520" name="Google Shape;520;p32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2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2" name="Google Shape;522;p32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523" name="Google Shape;523;p32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2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5" name="Google Shape;525;p32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526" name="Google Shape;526;p32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8" name="Google Shape;528;p32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529" name="Google Shape;529;p32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531" name="Google Shape;531;p32"/>
            <p:cNvCxnSpPr>
              <a:stCxn id="514" idx="0"/>
              <a:endCxn id="515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2" name="Google Shape;532;p32"/>
            <p:cNvCxnSpPr>
              <a:stCxn id="515" idx="7"/>
              <a:endCxn id="518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3" name="Google Shape;533;p32"/>
            <p:cNvCxnSpPr>
              <a:stCxn id="521" idx="1"/>
              <a:endCxn id="515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32"/>
            <p:cNvCxnSpPr>
              <a:stCxn id="514" idx="3"/>
              <a:endCxn id="521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5" name="Google Shape;535;p32"/>
            <p:cNvCxnSpPr>
              <a:stCxn id="521" idx="3"/>
              <a:endCxn id="527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6" name="Google Shape;536;p32"/>
            <p:cNvCxnSpPr>
              <a:stCxn id="518" idx="3"/>
              <a:endCxn id="527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32"/>
            <p:cNvCxnSpPr>
              <a:stCxn id="530" idx="1"/>
              <a:endCxn id="527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8" name="Google Shape;538;p32"/>
            <p:cNvCxnSpPr>
              <a:stCxn id="521" idx="3"/>
              <a:endCxn id="524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9" name="Google Shape;539;p32"/>
            <p:cNvCxnSpPr>
              <a:stCxn id="524" idx="0"/>
              <a:endCxn id="527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40" name="Google Shape;540;p32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 D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 D 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 B E 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3737100" y="4062150"/>
            <a:ext cx="5406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no unmarked children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 from the stack (A) and note it down for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postorder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547" name="Google Shape;547;p33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548" name="Google Shape;548;p33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3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51" name="Google Shape;551;p33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552" name="Google Shape;552;p33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553" name="Google Shape;553;p33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3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55" name="Google Shape;555;p33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556" name="Google Shape;556;p33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58" name="Google Shape;558;p33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559" name="Google Shape;559;p33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1" name="Google Shape;561;p33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562" name="Google Shape;562;p33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4" name="Google Shape;564;p33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565" name="Google Shape;565;p33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3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567" name="Google Shape;567;p33"/>
            <p:cNvCxnSpPr>
              <a:stCxn id="550" idx="0"/>
              <a:endCxn id="551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8" name="Google Shape;568;p33"/>
            <p:cNvCxnSpPr>
              <a:stCxn id="551" idx="7"/>
              <a:endCxn id="554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9" name="Google Shape;569;p33"/>
            <p:cNvCxnSpPr>
              <a:stCxn id="557" idx="1"/>
              <a:endCxn id="551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33"/>
            <p:cNvCxnSpPr>
              <a:stCxn id="550" idx="3"/>
              <a:endCxn id="557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33"/>
            <p:cNvCxnSpPr>
              <a:stCxn id="557" idx="3"/>
              <a:endCxn id="563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33"/>
            <p:cNvCxnSpPr>
              <a:stCxn id="554" idx="3"/>
              <a:endCxn id="563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3" name="Google Shape;573;p33"/>
            <p:cNvCxnSpPr>
              <a:stCxn id="566" idx="1"/>
              <a:endCxn id="563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4" name="Google Shape;574;p33"/>
            <p:cNvCxnSpPr>
              <a:stCxn id="557" idx="3"/>
              <a:endCxn id="560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5" name="Google Shape;575;p33"/>
            <p:cNvCxnSpPr>
              <a:stCxn id="560" idx="0"/>
              <a:endCxn id="563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6" name="Google Shape;576;p33"/>
          <p:cNvSpPr txBox="1"/>
          <p:nvPr/>
        </p:nvSpPr>
        <p:spPr>
          <a:xfrm>
            <a:off x="5406775" y="1717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empty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C F D E (G)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B C F D E (G)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Postorder: F C B E D A (G)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BFS </a:t>
            </a:r>
            <a:r>
              <a:rPr lang="en"/>
              <a:t>Solution</a:t>
            </a:r>
            <a:endParaRPr/>
          </a:p>
        </p:txBody>
      </p:sp>
      <p:grpSp>
        <p:nvGrpSpPr>
          <p:cNvPr id="582" name="Google Shape;582;p34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583" name="Google Shape;583;p34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584" name="Google Shape;584;p34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4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86" name="Google Shape;586;p34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587" name="Google Shape;587;p34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588" name="Google Shape;588;p34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4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90" name="Google Shape;590;p34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591" name="Google Shape;591;p34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4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93" name="Google Shape;593;p34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594" name="Google Shape;594;p34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4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96" name="Google Shape;596;p34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597" name="Google Shape;597;p34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4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99" name="Google Shape;599;p34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600" name="Google Shape;600;p34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4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602" name="Google Shape;602;p34"/>
            <p:cNvCxnSpPr>
              <a:stCxn id="585" idx="0"/>
              <a:endCxn id="586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34"/>
            <p:cNvCxnSpPr>
              <a:stCxn id="586" idx="7"/>
              <a:endCxn id="589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34"/>
            <p:cNvCxnSpPr>
              <a:stCxn id="592" idx="1"/>
              <a:endCxn id="586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5" name="Google Shape;605;p34"/>
            <p:cNvCxnSpPr>
              <a:stCxn id="585" idx="3"/>
              <a:endCxn id="592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6" name="Google Shape;606;p34"/>
            <p:cNvCxnSpPr>
              <a:stCxn id="592" idx="3"/>
              <a:endCxn id="598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7" name="Google Shape;607;p34"/>
            <p:cNvCxnSpPr>
              <a:stCxn id="589" idx="3"/>
              <a:endCxn id="598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Google Shape;608;p34"/>
            <p:cNvCxnSpPr>
              <a:stCxn id="601" idx="1"/>
              <a:endCxn id="598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Google Shape;609;p34"/>
            <p:cNvCxnSpPr>
              <a:stCxn id="592" idx="3"/>
              <a:endCxn id="595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0" name="Google Shape;610;p34"/>
            <p:cNvCxnSpPr>
              <a:stCxn id="595" idx="0"/>
              <a:endCxn id="598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11" name="Google Shape;611;p34"/>
          <p:cNvSpPr txBox="1"/>
          <p:nvPr/>
        </p:nvSpPr>
        <p:spPr>
          <a:xfrm>
            <a:off x="5406775" y="1432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BFS: A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3413400" y="3874200"/>
            <a:ext cx="57306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at A. Add to BFS order &amp; mark it.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Consider all unmarked nodes 1 edge away from A.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BFS </a:t>
            </a:r>
            <a:r>
              <a:rPr lang="en"/>
              <a:t>Solution</a:t>
            </a:r>
            <a:endParaRPr/>
          </a:p>
        </p:txBody>
      </p:sp>
      <p:grpSp>
        <p:nvGrpSpPr>
          <p:cNvPr id="618" name="Google Shape;618;p35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619" name="Google Shape;619;p35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620" name="Google Shape;620;p35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5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22" name="Google Shape;622;p35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623" name="Google Shape;623;p35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624" name="Google Shape;624;p35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5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26" name="Google Shape;626;p35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627" name="Google Shape;627;p35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5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29" name="Google Shape;629;p35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630" name="Google Shape;630;p35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5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32" name="Google Shape;632;p35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633" name="Google Shape;633;p35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5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35" name="Google Shape;635;p35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636" name="Google Shape;636;p35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5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638" name="Google Shape;638;p35"/>
            <p:cNvCxnSpPr>
              <a:stCxn id="621" idx="0"/>
              <a:endCxn id="622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9" name="Google Shape;639;p35"/>
            <p:cNvCxnSpPr>
              <a:stCxn id="622" idx="7"/>
              <a:endCxn id="625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0" name="Google Shape;640;p35"/>
            <p:cNvCxnSpPr>
              <a:stCxn id="628" idx="1"/>
              <a:endCxn id="622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1" name="Google Shape;641;p35"/>
            <p:cNvCxnSpPr>
              <a:stCxn id="621" idx="3"/>
              <a:endCxn id="628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2" name="Google Shape;642;p35"/>
            <p:cNvCxnSpPr>
              <a:stCxn id="628" idx="3"/>
              <a:endCxn id="634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3" name="Google Shape;643;p35"/>
            <p:cNvCxnSpPr>
              <a:stCxn id="625" idx="3"/>
              <a:endCxn id="634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4" name="Google Shape;644;p35"/>
            <p:cNvCxnSpPr>
              <a:stCxn id="637" idx="1"/>
              <a:endCxn id="634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5" name="Google Shape;645;p35"/>
            <p:cNvCxnSpPr>
              <a:stCxn id="628" idx="3"/>
              <a:endCxn id="631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6" name="Google Shape;646;p35"/>
            <p:cNvCxnSpPr>
              <a:stCxn id="631" idx="0"/>
              <a:endCxn id="634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47" name="Google Shape;647;p35"/>
          <p:cNvSpPr txBox="1"/>
          <p:nvPr/>
        </p:nvSpPr>
        <p:spPr>
          <a:xfrm>
            <a:off x="5406775" y="1432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BFS: A B D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D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5"/>
          <p:cNvSpPr txBox="1"/>
          <p:nvPr/>
        </p:nvSpPr>
        <p:spPr>
          <a:xfrm>
            <a:off x="3413400" y="3545075"/>
            <a:ext cx="57306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B and 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BFS order &amp; mark them.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Consider all unmarked nodes 1 edge away from B and D. Note that B is 1 edge away but is marked.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BFS </a:t>
            </a:r>
            <a:r>
              <a:rPr lang="en"/>
              <a:t>Solution</a:t>
            </a:r>
            <a:endParaRPr/>
          </a:p>
        </p:txBody>
      </p:sp>
      <p:grpSp>
        <p:nvGrpSpPr>
          <p:cNvPr id="654" name="Google Shape;654;p36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655" name="Google Shape;655;p36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656" name="Google Shape;656;p36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6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58" name="Google Shape;658;p36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659" name="Google Shape;659;p36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660" name="Google Shape;660;p36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6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62" name="Google Shape;662;p36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663" name="Google Shape;663;p36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6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65" name="Google Shape;665;p36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666" name="Google Shape;666;p36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6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68" name="Google Shape;668;p36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669" name="Google Shape;669;p36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71" name="Google Shape;671;p36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672" name="Google Shape;672;p36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674" name="Google Shape;674;p36"/>
            <p:cNvCxnSpPr>
              <a:stCxn id="657" idx="0"/>
              <a:endCxn id="658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5" name="Google Shape;675;p36"/>
            <p:cNvCxnSpPr>
              <a:stCxn id="658" idx="7"/>
              <a:endCxn id="661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6" name="Google Shape;676;p36"/>
            <p:cNvCxnSpPr>
              <a:stCxn id="664" idx="1"/>
              <a:endCxn id="658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7" name="Google Shape;677;p36"/>
            <p:cNvCxnSpPr>
              <a:stCxn id="657" idx="3"/>
              <a:endCxn id="664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8" name="Google Shape;678;p36"/>
            <p:cNvCxnSpPr>
              <a:stCxn id="664" idx="3"/>
              <a:endCxn id="670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9" name="Google Shape;679;p36"/>
            <p:cNvCxnSpPr>
              <a:stCxn id="661" idx="3"/>
              <a:endCxn id="670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0" name="Google Shape;680;p36"/>
            <p:cNvCxnSpPr>
              <a:stCxn id="673" idx="1"/>
              <a:endCxn id="670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1" name="Google Shape;681;p36"/>
            <p:cNvCxnSpPr>
              <a:stCxn id="664" idx="3"/>
              <a:endCxn id="667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36"/>
            <p:cNvCxnSpPr>
              <a:stCxn id="667" idx="0"/>
              <a:endCxn id="670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3" name="Google Shape;683;p36"/>
          <p:cNvSpPr txBox="1"/>
          <p:nvPr/>
        </p:nvSpPr>
        <p:spPr>
          <a:xfrm>
            <a:off x="5406775" y="1432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BFS: A BD CEF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D C E F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3413400" y="3874200"/>
            <a:ext cx="57306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C, E, and F to BFS order &amp; mark them.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Consider all unmarked nodes 1 edge away from C, E, and F.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BFS </a:t>
            </a:r>
            <a:r>
              <a:rPr lang="en"/>
              <a:t>Solution</a:t>
            </a:r>
            <a:endParaRPr/>
          </a:p>
        </p:txBody>
      </p:sp>
      <p:grpSp>
        <p:nvGrpSpPr>
          <p:cNvPr id="690" name="Google Shape;690;p37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691" name="Google Shape;691;p37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692" name="Google Shape;692;p37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7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94" name="Google Shape;694;p37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695" name="Google Shape;695;p37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696" name="Google Shape;696;p37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7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8" name="Google Shape;698;p37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699" name="Google Shape;699;p37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7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01" name="Google Shape;701;p37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702" name="Google Shape;702;p37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7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04" name="Google Shape;704;p37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705" name="Google Shape;705;p37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7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07" name="Google Shape;707;p37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708" name="Google Shape;708;p37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7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710" name="Google Shape;710;p37"/>
            <p:cNvCxnSpPr>
              <a:stCxn id="693" idx="0"/>
              <a:endCxn id="694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1" name="Google Shape;711;p37"/>
            <p:cNvCxnSpPr>
              <a:stCxn id="694" idx="7"/>
              <a:endCxn id="697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2" name="Google Shape;712;p37"/>
            <p:cNvCxnSpPr>
              <a:stCxn id="700" idx="1"/>
              <a:endCxn id="694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3" name="Google Shape;713;p37"/>
            <p:cNvCxnSpPr>
              <a:stCxn id="693" idx="3"/>
              <a:endCxn id="700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37"/>
            <p:cNvCxnSpPr>
              <a:stCxn id="700" idx="3"/>
              <a:endCxn id="706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37"/>
            <p:cNvCxnSpPr>
              <a:stCxn id="697" idx="3"/>
              <a:endCxn id="706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6" name="Google Shape;716;p37"/>
            <p:cNvCxnSpPr>
              <a:stCxn id="709" idx="1"/>
              <a:endCxn id="706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7" name="Google Shape;717;p37"/>
            <p:cNvCxnSpPr>
              <a:stCxn id="700" idx="3"/>
              <a:endCxn id="703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8" name="Google Shape;718;p37"/>
            <p:cNvCxnSpPr>
              <a:stCxn id="703" idx="0"/>
              <a:endCxn id="706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19" name="Google Shape;719;p37"/>
          <p:cNvSpPr txBox="1"/>
          <p:nvPr/>
        </p:nvSpPr>
        <p:spPr>
          <a:xfrm>
            <a:off x="5406775" y="1432200"/>
            <a:ext cx="34791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BFS: A BD CEF (G)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 B D C E F (G)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37"/>
          <p:cNvSpPr txBox="1"/>
          <p:nvPr/>
        </p:nvSpPr>
        <p:spPr>
          <a:xfrm>
            <a:off x="3413400" y="3874200"/>
            <a:ext cx="57306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none, so we’re done.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</a:t>
            </a:r>
            <a:endParaRPr/>
          </a:p>
        </p:txBody>
      </p:sp>
      <p:sp>
        <p:nvSpPr>
          <p:cNvPr id="726" name="Google Shape;726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 the shortest path from vertex A to any vertex B.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BFS doesn’t always give us the shortest path (see below)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something that accounts for the actual distances or edge distances/weights between vertices.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000" y="2391175"/>
            <a:ext cx="6846175" cy="25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733" name="Google Shape;733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all vertices to the PQ with priority infinity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starting vertex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Distance = PQ value =  0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best vertex v from PQ, and relax all edges pointing from v.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Best: closest vertex, smallest distance to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once there are no more items in PQ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Single source, multiple targets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guaranteed to produce the correct result if all edges are non-negative.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Main idea: when you pop an element off fringe, it will be the shortest path to that element!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Always explore what is closest to us first, anything we find later must have a greater distance to because our edge weights are all positive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1155CC"/>
                </a:solidFill>
                <a:hlinkClick r:id="rId3"/>
              </a:rPr>
              <a:t>Dijkstra’s Algorithm Demo </a:t>
            </a:r>
            <a:r>
              <a:rPr lang="en" u="sng">
                <a:solidFill>
                  <a:srgbClr val="1155CC"/>
                </a:solidFill>
                <a:hlinkClick r:id="rId4"/>
              </a:rPr>
              <a:t>Link</a:t>
            </a:r>
            <a:r>
              <a:rPr lang="en"/>
              <a:t> (from lecture 25)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</a:t>
            </a:r>
            <a:endParaRPr/>
          </a:p>
        </p:txBody>
      </p:sp>
      <p:pic>
        <p:nvPicPr>
          <p:cNvPr id="739" name="Google Shape;7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8520600" cy="36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745" name="Google Shape;745;p41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746" name="Google Shape;746;p41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747" name="Google Shape;747;p41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748" name="Google Shape;748;p41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49" name="Google Shape;749;p41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750" name="Google Shape;750;p41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751" name="Google Shape;751;p41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1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53" name="Google Shape;753;p41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754" name="Google Shape;754;p41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1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56" name="Google Shape;756;p41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757" name="Google Shape;757;p41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1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59" name="Google Shape;759;p41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760" name="Google Shape;760;p41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1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62" name="Google Shape;762;p41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763" name="Google Shape;763;p41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1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765" name="Google Shape;765;p41"/>
            <p:cNvCxnSpPr>
              <a:stCxn id="748" idx="0"/>
              <a:endCxn id="749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6" name="Google Shape;766;p41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7" name="Google Shape;767;p41"/>
            <p:cNvCxnSpPr>
              <a:stCxn id="749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8" name="Google Shape;768;p41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9" name="Google Shape;769;p41"/>
            <p:cNvCxnSpPr>
              <a:endCxn id="761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0" name="Google Shape;770;p41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1" name="Google Shape;771;p41"/>
            <p:cNvCxnSpPr>
              <a:stCxn id="751" idx="5"/>
              <a:endCxn id="764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2" name="Google Shape;772;p41"/>
            <p:cNvCxnSpPr>
              <a:endCxn id="763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3" name="Google Shape;773;p41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41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5" name="Google Shape;775;p41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6" name="Google Shape;776;p41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41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41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41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41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1" name="Google Shape;781;p41"/>
          <p:cNvSpPr txBox="1"/>
          <p:nvPr/>
        </p:nvSpPr>
        <p:spPr>
          <a:xfrm>
            <a:off x="5071375" y="1187400"/>
            <a:ext cx="39951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A.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82" name="Google Shape;782;p41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edgeTo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A: 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06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505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4: Graph Traversals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8: Q1.1 Solution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25: Dijkstra’s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28: Q2.1 Solution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41: A* Search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44-45: Q2.2 &amp; Q2.3 Solution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46-48: MSTs + Prims v. Kruskal’s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50: Q3.1 Solution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55: Q3.2 Solution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 </a:t>
            </a:r>
            <a:endParaRPr/>
          </a:p>
        </p:txBody>
      </p:sp>
      <p:grpSp>
        <p:nvGrpSpPr>
          <p:cNvPr id="788" name="Google Shape;788;p42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789" name="Google Shape;789;p42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790" name="Google Shape;790;p42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791" name="Google Shape;791;p42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92" name="Google Shape;792;p42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793" name="Google Shape;793;p42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794" name="Google Shape;794;p42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2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96" name="Google Shape;796;p42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797" name="Google Shape;797;p42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2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99" name="Google Shape;799;p42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800" name="Google Shape;800;p42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2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02" name="Google Shape;802;p42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803" name="Google Shape;803;p42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2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05" name="Google Shape;805;p42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806" name="Google Shape;806;p42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2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808" name="Google Shape;808;p42"/>
            <p:cNvCxnSpPr>
              <a:stCxn id="791" idx="0"/>
              <a:endCxn id="792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9" name="Google Shape;809;p42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0" name="Google Shape;810;p42"/>
            <p:cNvCxnSpPr>
              <a:stCxn id="792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1" name="Google Shape;811;p42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2" name="Google Shape;812;p42"/>
            <p:cNvCxnSpPr>
              <a:endCxn id="804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3" name="Google Shape;813;p42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4" name="Google Shape;814;p42"/>
            <p:cNvCxnSpPr>
              <a:stCxn id="794" idx="5"/>
              <a:endCxn id="807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5" name="Google Shape;815;p42"/>
            <p:cNvCxnSpPr>
              <a:endCxn id="806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6" name="Google Shape;816;p42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2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2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2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0" name="Google Shape;820;p42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1" name="Google Shape;821;p42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2" name="Google Shape;822;p42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3" name="Google Shape;823;p42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4" name="Google Shape;824;p42"/>
          <p:cNvSpPr txBox="1"/>
          <p:nvPr/>
        </p:nvSpPr>
        <p:spPr>
          <a:xfrm>
            <a:off x="5071375" y="929450"/>
            <a:ext cx="39951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changePriority(B, 1), changePriority(D, 2)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25" name="Google Shape;825;p42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B: 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B: 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D: 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D: 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831" name="Google Shape;831;p43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832" name="Google Shape;832;p43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833" name="Google Shape;833;p43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3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35" name="Google Shape;835;p43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836" name="Google Shape;836;p43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837" name="Google Shape;837;p43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3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39" name="Google Shape;839;p43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840" name="Google Shape;840;p43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3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42" name="Google Shape;842;p43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843" name="Google Shape;843;p43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3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45" name="Google Shape;845;p43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846" name="Google Shape;846;p43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3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48" name="Google Shape;848;p43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849" name="Google Shape;849;p43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3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851" name="Google Shape;851;p43"/>
            <p:cNvCxnSpPr>
              <a:stCxn id="834" idx="0"/>
              <a:endCxn id="835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2" name="Google Shape;852;p43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3" name="Google Shape;853;p43"/>
            <p:cNvCxnSpPr>
              <a:stCxn id="835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4" name="Google Shape;854;p43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5" name="Google Shape;855;p43"/>
            <p:cNvCxnSpPr>
              <a:endCxn id="847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6" name="Google Shape;856;p43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7" name="Google Shape;857;p43"/>
            <p:cNvCxnSpPr>
              <a:stCxn id="837" idx="5"/>
              <a:endCxn id="850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8" name="Google Shape;858;p43"/>
            <p:cNvCxnSpPr>
              <a:endCxn id="849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59" name="Google Shape;859;p43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0" name="Google Shape;860;p43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3" name="Google Shape;863;p43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3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67" name="Google Shape;867;p43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B. 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68" name="Google Shape;868;p43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874" name="Google Shape;874;p44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875" name="Google Shape;875;p44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876" name="Google Shape;876;p44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4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78" name="Google Shape;878;p44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879" name="Google Shape;879;p44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880" name="Google Shape;880;p44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FF9900"/>
                  </a:highlight>
                </a:endParaRPr>
              </a:p>
            </p:txBody>
          </p:sp>
          <p:sp>
            <p:nvSpPr>
              <p:cNvPr id="881" name="Google Shape;881;p44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82" name="Google Shape;882;p44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883" name="Google Shape;883;p44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4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85" name="Google Shape;885;p44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886" name="Google Shape;886;p44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4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88" name="Google Shape;888;p44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889" name="Google Shape;889;p44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4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91" name="Google Shape;891;p44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892" name="Google Shape;892;p44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4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894" name="Google Shape;894;p44"/>
            <p:cNvCxnSpPr>
              <a:stCxn id="877" idx="0"/>
              <a:endCxn id="878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5" name="Google Shape;895;p44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6" name="Google Shape;896;p44"/>
            <p:cNvCxnSpPr>
              <a:stCxn id="878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7" name="Google Shape;897;p44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8" name="Google Shape;898;p44"/>
            <p:cNvCxnSpPr>
              <a:endCxn id="890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9" name="Google Shape;899;p44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0" name="Google Shape;900;p44"/>
            <p:cNvCxnSpPr>
              <a:stCxn id="880" idx="5"/>
              <a:endCxn id="893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1" name="Google Shape;901;p44"/>
            <p:cNvCxnSpPr>
              <a:endCxn id="892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2" name="Google Shape;902;p44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4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4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5" name="Google Shape;905;p44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6" name="Google Shape;906;p44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7" name="Google Shape;907;p44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8" name="Google Shape;908;p44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9" name="Google Shape;909;p44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10" name="Google Shape;910;p44"/>
          <p:cNvSpPr txBox="1"/>
          <p:nvPr/>
        </p:nvSpPr>
        <p:spPr>
          <a:xfrm>
            <a:off x="5071375" y="1001625"/>
            <a:ext cx="39951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changePriority(C, 4)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11" name="Google Shape;911;p44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C: 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C: 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917" name="Google Shape;917;p45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918" name="Google Shape;918;p45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919" name="Google Shape;919;p45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5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21" name="Google Shape;921;p45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922" name="Google Shape;922;p45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923" name="Google Shape;923;p45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5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25" name="Google Shape;925;p45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926" name="Google Shape;926;p45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927" name="Google Shape;927;p45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28" name="Google Shape;928;p45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929" name="Google Shape;929;p45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5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31" name="Google Shape;931;p45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932" name="Google Shape;932;p45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5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34" name="Google Shape;934;p45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935" name="Google Shape;935;p45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5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937" name="Google Shape;937;p45"/>
            <p:cNvCxnSpPr>
              <a:stCxn id="920" idx="0"/>
              <a:endCxn id="921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8" name="Google Shape;938;p45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9" name="Google Shape;939;p45"/>
            <p:cNvCxnSpPr>
              <a:stCxn id="921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0" name="Google Shape;940;p45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1" name="Google Shape;941;p45"/>
            <p:cNvCxnSpPr>
              <a:endCxn id="933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2" name="Google Shape;942;p45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3" name="Google Shape;943;p45"/>
            <p:cNvCxnSpPr>
              <a:stCxn id="923" idx="5"/>
              <a:endCxn id="936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4" name="Google Shape;944;p45"/>
            <p:cNvCxnSpPr>
              <a:endCxn id="935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5" name="Google Shape;945;p45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6" name="Google Shape;946;p45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7" name="Google Shape;947;p45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8" name="Google Shape;948;p45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9" name="Google Shape;949;p45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1" name="Google Shape;951;p45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2" name="Google Shape;952;p45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53" name="Google Shape;953;p45"/>
          <p:cNvSpPr txBox="1"/>
          <p:nvPr/>
        </p:nvSpPr>
        <p:spPr>
          <a:xfrm>
            <a:off x="5071375" y="983575"/>
            <a:ext cx="39951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D.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54" name="Google Shape;954;p45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960" name="Google Shape;960;p46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961" name="Google Shape;961;p46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962" name="Google Shape;962;p46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6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64" name="Google Shape;964;p46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965" name="Google Shape;965;p46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966" name="Google Shape;966;p46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6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8" name="Google Shape;968;p46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969" name="Google Shape;969;p46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6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1" name="Google Shape;971;p46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972" name="Google Shape;972;p46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0FF00"/>
                  </a:solidFill>
                </a:endParaRPr>
              </a:p>
            </p:txBody>
          </p:sp>
          <p:sp>
            <p:nvSpPr>
              <p:cNvPr id="973" name="Google Shape;973;p46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4" name="Google Shape;974;p46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975" name="Google Shape;975;p46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6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7" name="Google Shape;977;p46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978" name="Google Shape;978;p46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6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980" name="Google Shape;980;p46"/>
            <p:cNvCxnSpPr>
              <a:stCxn id="963" idx="0"/>
              <a:endCxn id="964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2" name="Google Shape;982;p46"/>
            <p:cNvCxnSpPr>
              <a:stCxn id="964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4" name="Google Shape;984;p46"/>
            <p:cNvCxnSpPr>
              <a:endCxn id="976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6" name="Google Shape;986;p46"/>
            <p:cNvCxnSpPr>
              <a:stCxn id="966" idx="5"/>
              <a:endCxn id="979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7" name="Google Shape;987;p46"/>
            <p:cNvCxnSpPr>
              <a:endCxn id="978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8" name="Google Shape;988;p46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3" name="Google Shape;993;p46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4" name="Google Shape;994;p46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5" name="Google Shape;995;p46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6" name="Google Shape;996;p46"/>
          <p:cNvSpPr txBox="1"/>
          <p:nvPr/>
        </p:nvSpPr>
        <p:spPr>
          <a:xfrm>
            <a:off x="5071375" y="1055775"/>
            <a:ext cx="39951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changePriority(E, 5)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97" name="Google Shape;997;p46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E: 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E: 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D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004" name="Google Shape;1004;p47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005" name="Google Shape;1005;p47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07" name="Google Shape;1007;p47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008" name="Google Shape;1008;p47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009" name="Google Shape;1009;p47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11" name="Google Shape;1011;p47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012" name="Google Shape;1012;p47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14" name="Google Shape;1014;p47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17" name="Google Shape;1017;p47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018" name="Google Shape;1018;p47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20" name="Google Shape;1020;p47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021" name="Google Shape;1021;p47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023" name="Google Shape;1023;p47"/>
            <p:cNvCxnSpPr>
              <a:stCxn id="1006" idx="0"/>
              <a:endCxn id="1007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4" name="Google Shape;1024;p47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5" name="Google Shape;1025;p47"/>
            <p:cNvCxnSpPr>
              <a:stCxn id="1007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6" name="Google Shape;1026;p47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7" name="Google Shape;1027;p47"/>
            <p:cNvCxnSpPr>
              <a:endCxn id="1019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8" name="Google Shape;1028;p47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9" name="Google Shape;1029;p47"/>
            <p:cNvCxnSpPr>
              <a:stCxn id="1009" idx="5"/>
              <a:endCxn id="1022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0" name="Google Shape;1030;p47"/>
            <p:cNvCxnSpPr>
              <a:endCxn id="1021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31" name="Google Shape;1031;p47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2" name="Google Shape;1032;p47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3" name="Google Shape;1033;p47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4" name="Google Shape;1034;p47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7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7" name="Google Shape;1037;p47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7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9" name="Google Shape;1039;p47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C.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40" name="Google Shape;1040;p47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1046" name="Google Shape;1046;p48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047" name="Google Shape;1047;p48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048" name="Google Shape;1048;p48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50" name="Google Shape;1050;p48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051" name="Google Shape;1051;p48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052" name="Google Shape;1052;p48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1053" name="Google Shape;1053;p48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4" name="Google Shape;1054;p48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055" name="Google Shape;1055;p48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7" name="Google Shape;1057;p48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058" name="Google Shape;1058;p48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60" name="Google Shape;1060;p48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061" name="Google Shape;1061;p48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8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63" name="Google Shape;1063;p48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064" name="Google Shape;1064;p48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066" name="Google Shape;1066;p48"/>
            <p:cNvCxnSpPr>
              <a:stCxn id="1049" idx="0"/>
              <a:endCxn id="1050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7" name="Google Shape;1067;p48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8" name="Google Shape;1068;p48"/>
            <p:cNvCxnSpPr>
              <a:stCxn id="1050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9" name="Google Shape;1069;p48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0" name="Google Shape;1070;p48"/>
            <p:cNvCxnSpPr>
              <a:endCxn id="1062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1" name="Google Shape;1071;p48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2" name="Google Shape;1072;p48"/>
            <p:cNvCxnSpPr>
              <a:stCxn id="1052" idx="5"/>
              <a:endCxn id="1065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3" name="Google Shape;1073;p48"/>
            <p:cNvCxnSpPr>
              <a:endCxn id="1064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4" name="Google Shape;1074;p48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8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8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8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8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0" name="Google Shape;1080;p48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82" name="Google Shape;1082;p48"/>
          <p:cNvSpPr txBox="1"/>
          <p:nvPr/>
        </p:nvSpPr>
        <p:spPr>
          <a:xfrm>
            <a:off x="5071375" y="965525"/>
            <a:ext cx="39951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changePriority(F, 6),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changePriority(G, 8)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083" name="Google Shape;1083;p48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F: 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F: 6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G: 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G: 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090" name="Google Shape;1090;p49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091" name="Google Shape;1091;p49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9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93" name="Google Shape;1093;p49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094" name="Google Shape;1094;p49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095" name="Google Shape;1095;p49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9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97" name="Google Shape;1097;p49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098" name="Google Shape;1098;p49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9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00" name="Google Shape;1100;p49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101" name="Google Shape;1101;p49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9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104" name="Google Shape;1104;p49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9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06" name="Google Shape;1106;p49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107" name="Google Shape;1107;p49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9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109" name="Google Shape;1109;p49"/>
            <p:cNvCxnSpPr>
              <a:stCxn id="1092" idx="0"/>
              <a:endCxn id="1093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0" name="Google Shape;1110;p49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1" name="Google Shape;1111;p49"/>
            <p:cNvCxnSpPr>
              <a:stCxn id="1093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2" name="Google Shape;1112;p49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3" name="Google Shape;1113;p49"/>
            <p:cNvCxnSpPr>
              <a:endCxn id="1105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4" name="Google Shape;1114;p49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5" name="Google Shape;1115;p49"/>
            <p:cNvCxnSpPr>
              <a:stCxn id="1095" idx="5"/>
              <a:endCxn id="1108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6" name="Google Shape;1116;p49"/>
            <p:cNvCxnSpPr>
              <a:endCxn id="1107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7" name="Google Shape;1117;p49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49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49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49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49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2" name="Google Shape;1122;p49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3" name="Google Shape;1123;p49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49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5" name="Google Shape;1125;p49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E.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26" name="Google Shape;1126;p49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1132" name="Google Shape;1132;p50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133" name="Google Shape;1133;p50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134" name="Google Shape;1134;p50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0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36" name="Google Shape;1136;p50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137" name="Google Shape;1137;p50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138" name="Google Shape;1138;p50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0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40" name="Google Shape;1140;p50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141" name="Google Shape;1141;p50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0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43" name="Google Shape;1143;p50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144" name="Google Shape;1144;p50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0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46" name="Google Shape;1146;p50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147" name="Google Shape;1147;p50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0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49" name="Google Shape;1149;p50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150" name="Google Shape;1150;p50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0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152" name="Google Shape;1152;p50"/>
            <p:cNvCxnSpPr>
              <a:stCxn id="1135" idx="0"/>
              <a:endCxn id="1136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3" name="Google Shape;1153;p50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4" name="Google Shape;1154;p50"/>
            <p:cNvCxnSpPr>
              <a:stCxn id="1136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5" name="Google Shape;1155;p50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6" name="Google Shape;1156;p50"/>
            <p:cNvCxnSpPr>
              <a:endCxn id="1148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7" name="Google Shape;1157;p50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8" name="Google Shape;1158;p50"/>
            <p:cNvCxnSpPr>
              <a:stCxn id="1138" idx="5"/>
              <a:endCxn id="1151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9" name="Google Shape;1159;p50"/>
            <p:cNvCxnSpPr>
              <a:endCxn id="1150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0" name="Google Shape;1160;p50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1" name="Google Shape;1161;p50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2" name="Google Shape;1162;p50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3" name="Google Shape;1163;p50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4" name="Google Shape;1164;p50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5" name="Google Shape;1165;p50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6" name="Google Shape;1166;p50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7" name="Google Shape;1167;p50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68" name="Google Shape;1168;p50"/>
          <p:cNvSpPr txBox="1"/>
          <p:nvPr/>
        </p:nvSpPr>
        <p:spPr>
          <a:xfrm>
            <a:off x="5071375" y="965525"/>
            <a:ext cx="39951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Potential distance to G is 8, which is the same. Don’t change priority.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69" name="Google Shape;1169;p50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1175" name="Google Shape;1175;p51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176" name="Google Shape;1176;p51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177" name="Google Shape;1177;p51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1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79" name="Google Shape;1179;p51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180" name="Google Shape;1180;p51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181" name="Google Shape;1181;p51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1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83" name="Google Shape;1183;p51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184" name="Google Shape;1184;p51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1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86" name="Google Shape;1186;p51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187" name="Google Shape;1187;p51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1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89" name="Google Shape;1189;p51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190" name="Google Shape;1190;p51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1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92" name="Google Shape;1192;p51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193" name="Google Shape;1193;p51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1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195" name="Google Shape;1195;p51"/>
            <p:cNvCxnSpPr>
              <a:stCxn id="1178" idx="0"/>
              <a:endCxn id="1179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6" name="Google Shape;1196;p51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7" name="Google Shape;1197;p51"/>
            <p:cNvCxnSpPr>
              <a:stCxn id="1179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8" name="Google Shape;1198;p51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9" name="Google Shape;1199;p51"/>
            <p:cNvCxnSpPr>
              <a:endCxn id="1191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0" name="Google Shape;1200;p51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1" name="Google Shape;1201;p51"/>
            <p:cNvCxnSpPr>
              <a:stCxn id="1181" idx="5"/>
              <a:endCxn id="1194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2" name="Google Shape;1202;p51"/>
            <p:cNvCxnSpPr>
              <a:endCxn id="1193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3" name="Google Shape;1203;p51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4" name="Google Shape;1204;p51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5" name="Google Shape;1205;p51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6" name="Google Shape;1206;p51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7" name="Google Shape;1207;p51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8" name="Google Shape;1208;p51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9" name="Google Shape;1209;p51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0" name="Google Shape;1210;p51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11" name="Google Shape;1211;p51"/>
          <p:cNvSpPr txBox="1"/>
          <p:nvPr/>
        </p:nvSpPr>
        <p:spPr>
          <a:xfrm>
            <a:off x="5071375" y="1073825"/>
            <a:ext cx="39951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F.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2" name="Google Shape;1212;p51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F: 6</a:t>
                      </a:r>
                      <a:endParaRPr strike="sng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Focus on what has the highest votes, but we’ll try to get through everything!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Solution</a:t>
            </a:r>
            <a:endParaRPr/>
          </a:p>
        </p:txBody>
      </p:sp>
      <p:grpSp>
        <p:nvGrpSpPr>
          <p:cNvPr id="1218" name="Google Shape;1218;p52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219" name="Google Shape;1219;p52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220" name="Google Shape;1220;p52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2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22" name="Google Shape;1222;p52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223" name="Google Shape;1223;p52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224" name="Google Shape;1224;p52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2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26" name="Google Shape;1226;p52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227" name="Google Shape;1227;p52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2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29" name="Google Shape;1229;p52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230" name="Google Shape;1230;p52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2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32" name="Google Shape;1232;p52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233" name="Google Shape;1233;p52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2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35" name="Google Shape;1235;p52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236" name="Google Shape;1236;p52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2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238" name="Google Shape;1238;p52"/>
            <p:cNvCxnSpPr>
              <a:stCxn id="1221" idx="0"/>
              <a:endCxn id="1222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9" name="Google Shape;1239;p52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0" name="Google Shape;1240;p52"/>
            <p:cNvCxnSpPr>
              <a:stCxn id="1222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1" name="Google Shape;1241;p52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2" name="Google Shape;1242;p52"/>
            <p:cNvCxnSpPr>
              <a:endCxn id="1234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3" name="Google Shape;1243;p52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4" name="Google Shape;1244;p52"/>
            <p:cNvCxnSpPr>
              <a:stCxn id="1224" idx="5"/>
              <a:endCxn id="1237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5" name="Google Shape;1245;p52"/>
            <p:cNvCxnSpPr>
              <a:endCxn id="1236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6" name="Google Shape;1246;p52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7" name="Google Shape;1247;p52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8" name="Google Shape;1248;p52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9" name="Google Shape;1249;p52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0" name="Google Shape;1250;p52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1" name="Google Shape;1251;p52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2" name="Google Shape;1252;p52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2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4" name="Google Shape;1254;p52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Potential distance to G is 7, changePriority(G, 7).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55" name="Google Shape;1255;p52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F: 6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</a:t>
            </a:r>
            <a:endParaRPr/>
          </a:p>
        </p:txBody>
      </p:sp>
      <p:grpSp>
        <p:nvGrpSpPr>
          <p:cNvPr id="1261" name="Google Shape;1261;p53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262" name="Google Shape;1262;p53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263" name="Google Shape;1263;p53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3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65" name="Google Shape;1265;p53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266" name="Google Shape;1266;p53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267" name="Google Shape;1267;p53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3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9" name="Google Shape;1269;p53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270" name="Google Shape;1270;p53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3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72" name="Google Shape;1272;p53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273" name="Google Shape;1273;p53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3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75" name="Google Shape;1275;p53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276" name="Google Shape;1276;p53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3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78" name="Google Shape;1278;p53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279" name="Google Shape;1279;p53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3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281" name="Google Shape;1281;p53"/>
            <p:cNvCxnSpPr>
              <a:stCxn id="1264" idx="0"/>
              <a:endCxn id="1265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2" name="Google Shape;1282;p53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3" name="Google Shape;1283;p53"/>
            <p:cNvCxnSpPr>
              <a:stCxn id="1265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4" name="Google Shape;1284;p53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5" name="Google Shape;1285;p53"/>
            <p:cNvCxnSpPr>
              <a:endCxn id="1277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6" name="Google Shape;1286;p53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7" name="Google Shape;1287;p53"/>
            <p:cNvCxnSpPr>
              <a:stCxn id="1267" idx="5"/>
              <a:endCxn id="1280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8" name="Google Shape;1288;p53"/>
            <p:cNvCxnSpPr>
              <a:endCxn id="1279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9" name="Google Shape;1289;p53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0" name="Google Shape;1290;p53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1" name="Google Shape;1291;p53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3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3" name="Google Shape;1293;p53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4" name="Google Shape;1294;p53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5" name="Google Shape;1295;p53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6" name="Google Shape;1296;p53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97" name="Google Shape;1297;p53"/>
          <p:cNvSpPr txBox="1"/>
          <p:nvPr/>
        </p:nvSpPr>
        <p:spPr>
          <a:xfrm>
            <a:off x="5071375" y="874500"/>
            <a:ext cx="39951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G.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Now we have the shortest paths from A to every other vertex!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98" name="Google Shape;1298;p53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F: 6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G: 7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304" name="Google Shape;1304;p54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305" name="Google Shape;1305;p54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306" name="Google Shape;1306;p54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4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08" name="Google Shape;1308;p54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309" name="Google Shape;1309;p54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310" name="Google Shape;1310;p54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4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12" name="Google Shape;1312;p54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313" name="Google Shape;1313;p54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4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15" name="Google Shape;1315;p54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316" name="Google Shape;1316;p54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4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18" name="Google Shape;1318;p54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319" name="Google Shape;1319;p54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4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21" name="Google Shape;1321;p54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322" name="Google Shape;1322;p54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4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324" name="Google Shape;1324;p54"/>
            <p:cNvCxnSpPr>
              <a:stCxn id="1307" idx="0"/>
              <a:endCxn id="1308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5" name="Google Shape;1325;p54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6" name="Google Shape;1326;p54"/>
            <p:cNvCxnSpPr>
              <a:stCxn id="1308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7" name="Google Shape;1327;p54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8" name="Google Shape;1328;p54"/>
            <p:cNvCxnSpPr>
              <a:endCxn id="1320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9" name="Google Shape;1329;p54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0" name="Google Shape;1330;p54"/>
            <p:cNvCxnSpPr>
              <a:stCxn id="1310" idx="5"/>
              <a:endCxn id="1323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1" name="Google Shape;1331;p54"/>
            <p:cNvCxnSpPr>
              <a:endCxn id="1322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2" name="Google Shape;1332;p54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3" name="Google Shape;1333;p54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4" name="Google Shape;1334;p54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5" name="Google Shape;1335;p54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6" name="Google Shape;1336;p54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7" name="Google Shape;1337;p54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54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9" name="Google Shape;1339;p54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40" name="Google Shape;1340;p54"/>
          <p:cNvSpPr txBox="1"/>
          <p:nvPr/>
        </p:nvSpPr>
        <p:spPr>
          <a:xfrm>
            <a:off x="5071375" y="1187400"/>
            <a:ext cx="39951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A.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41" name="Google Shape;1341;p54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r>
              <a:rPr lang="en"/>
              <a:t> </a:t>
            </a:r>
            <a:endParaRPr/>
          </a:p>
        </p:txBody>
      </p:sp>
      <p:grpSp>
        <p:nvGrpSpPr>
          <p:cNvPr id="1347" name="Google Shape;1347;p55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348" name="Google Shape;1348;p55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349" name="Google Shape;1349;p55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5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51" name="Google Shape;1351;p55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352" name="Google Shape;1352;p55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353" name="Google Shape;1353;p55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5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55" name="Google Shape;1355;p55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356" name="Google Shape;1356;p55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5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58" name="Google Shape;1358;p55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359" name="Google Shape;1359;p55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5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61" name="Google Shape;1361;p55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362" name="Google Shape;1362;p55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5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64" name="Google Shape;1364;p55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365" name="Google Shape;1365;p55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5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367" name="Google Shape;1367;p55"/>
            <p:cNvCxnSpPr>
              <a:stCxn id="1350" idx="0"/>
              <a:endCxn id="1351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8" name="Google Shape;1368;p55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9" name="Google Shape;1369;p55"/>
            <p:cNvCxnSpPr>
              <a:stCxn id="1351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0" name="Google Shape;1370;p55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1" name="Google Shape;1371;p55"/>
            <p:cNvCxnSpPr>
              <a:endCxn id="1363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2" name="Google Shape;1372;p55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3" name="Google Shape;1373;p55"/>
            <p:cNvCxnSpPr>
              <a:stCxn id="1353" idx="5"/>
              <a:endCxn id="1366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4" name="Google Shape;1374;p55"/>
            <p:cNvCxnSpPr>
              <a:endCxn id="1365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5" name="Google Shape;1375;p55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6" name="Google Shape;1376;p55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55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55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55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55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1" name="Google Shape;1381;p55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2" name="Google Shape;1382;p55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3" name="Google Shape;1383;p55"/>
          <p:cNvSpPr txBox="1"/>
          <p:nvPr/>
        </p:nvSpPr>
        <p:spPr>
          <a:xfrm>
            <a:off x="5071375" y="929450"/>
            <a:ext cx="39951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changePriority(B, 1), changePriority(D, 2)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84" name="Google Shape;1384;p55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390" name="Google Shape;1390;p56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391" name="Google Shape;1391;p56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392" name="Google Shape;1392;p56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6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94" name="Google Shape;1394;p56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395" name="Google Shape;1395;p56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396" name="Google Shape;1396;p56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6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98" name="Google Shape;1398;p56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399" name="Google Shape;1399;p56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6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1" name="Google Shape;1401;p56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402" name="Google Shape;1402;p56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6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4" name="Google Shape;1404;p56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405" name="Google Shape;1405;p56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56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7" name="Google Shape;1407;p56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408" name="Google Shape;1408;p56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56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410" name="Google Shape;1410;p56"/>
            <p:cNvCxnSpPr>
              <a:stCxn id="1393" idx="0"/>
              <a:endCxn id="1394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1" name="Google Shape;1411;p56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2" name="Google Shape;1412;p56"/>
            <p:cNvCxnSpPr>
              <a:stCxn id="1394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3" name="Google Shape;1413;p56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4" name="Google Shape;1414;p56"/>
            <p:cNvCxnSpPr>
              <a:endCxn id="1406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5" name="Google Shape;1415;p56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6" name="Google Shape;1416;p56"/>
            <p:cNvCxnSpPr>
              <a:stCxn id="1396" idx="5"/>
              <a:endCxn id="1409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7" name="Google Shape;1417;p56"/>
            <p:cNvCxnSpPr>
              <a:endCxn id="1408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8" name="Google Shape;1418;p56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9" name="Google Shape;1419;p56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56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56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56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56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4" name="Google Shape;1424;p56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5" name="Google Shape;1425;p56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26" name="Google Shape;1426;p56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B.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27" name="Google Shape;1427;p56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433" name="Google Shape;1433;p57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434" name="Google Shape;1434;p57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435" name="Google Shape;1435;p57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7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37" name="Google Shape;1437;p57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438" name="Google Shape;1438;p57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439" name="Google Shape;1439;p57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7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41" name="Google Shape;1441;p57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442" name="Google Shape;1442;p57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7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44" name="Google Shape;1444;p57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445" name="Google Shape;1445;p57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7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47" name="Google Shape;1447;p57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448" name="Google Shape;1448;p57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7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50" name="Google Shape;1450;p57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451" name="Google Shape;1451;p57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7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453" name="Google Shape;1453;p57"/>
            <p:cNvCxnSpPr>
              <a:stCxn id="1436" idx="0"/>
              <a:endCxn id="1437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4" name="Google Shape;1454;p57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5" name="Google Shape;1455;p57"/>
            <p:cNvCxnSpPr>
              <a:stCxn id="1437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6" name="Google Shape;1456;p57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7" name="Google Shape;1457;p57"/>
            <p:cNvCxnSpPr>
              <a:endCxn id="1449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8" name="Google Shape;1458;p57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9" name="Google Shape;1459;p57"/>
            <p:cNvCxnSpPr>
              <a:stCxn id="1439" idx="5"/>
              <a:endCxn id="1452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0" name="Google Shape;1460;p57"/>
            <p:cNvCxnSpPr>
              <a:endCxn id="1451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1" name="Google Shape;1461;p57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2" name="Google Shape;1462;p57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57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57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57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57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7" name="Google Shape;1467;p57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8" name="Google Shape;1468;p57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69" name="Google Shape;1469;p57"/>
          <p:cNvSpPr txBox="1"/>
          <p:nvPr/>
        </p:nvSpPr>
        <p:spPr>
          <a:xfrm>
            <a:off x="5071375" y="1001625"/>
            <a:ext cx="39951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changePriority(C, 4)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70" name="Google Shape;1470;p57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476" name="Google Shape;1476;p58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477" name="Google Shape;1477;p58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478" name="Google Shape;1478;p58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8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80" name="Google Shape;1480;p58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481" name="Google Shape;1481;p58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482" name="Google Shape;1482;p58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8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84" name="Google Shape;1484;p58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485" name="Google Shape;1485;p58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58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87" name="Google Shape;1487;p58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488" name="Google Shape;1488;p58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58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90" name="Google Shape;1490;p58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491" name="Google Shape;1491;p58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58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93" name="Google Shape;1493;p58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494" name="Google Shape;1494;p58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58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496" name="Google Shape;1496;p58"/>
            <p:cNvCxnSpPr>
              <a:stCxn id="1479" idx="0"/>
              <a:endCxn id="1480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7" name="Google Shape;1497;p58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8" name="Google Shape;1498;p58"/>
            <p:cNvCxnSpPr>
              <a:stCxn id="1480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9" name="Google Shape;1499;p58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0" name="Google Shape;1500;p58"/>
            <p:cNvCxnSpPr>
              <a:endCxn id="1492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1" name="Google Shape;1501;p58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2" name="Google Shape;1502;p58"/>
            <p:cNvCxnSpPr>
              <a:stCxn id="1482" idx="5"/>
              <a:endCxn id="1495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3" name="Google Shape;1503;p58"/>
            <p:cNvCxnSpPr>
              <a:endCxn id="1494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4" name="Google Shape;1504;p58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5" name="Google Shape;1505;p58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58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58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58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58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0" name="Google Shape;1510;p58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1" name="Google Shape;1511;p58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2" name="Google Shape;1512;p58"/>
          <p:cNvSpPr txBox="1"/>
          <p:nvPr/>
        </p:nvSpPr>
        <p:spPr>
          <a:xfrm>
            <a:off x="5071375" y="983575"/>
            <a:ext cx="39951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D.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3" name="Google Shape;1513;p58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519" name="Google Shape;1519;p59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520" name="Google Shape;1520;p59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521" name="Google Shape;1521;p59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9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23" name="Google Shape;1523;p59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524" name="Google Shape;1524;p59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525" name="Google Shape;1525;p59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9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27" name="Google Shape;1527;p59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528" name="Google Shape;1528;p59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59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30" name="Google Shape;1530;p59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531" name="Google Shape;1531;p59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9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33" name="Google Shape;1533;p59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534" name="Google Shape;1534;p59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9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36" name="Google Shape;1536;p59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537" name="Google Shape;1537;p59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9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539" name="Google Shape;1539;p59"/>
            <p:cNvCxnSpPr>
              <a:stCxn id="1522" idx="0"/>
              <a:endCxn id="1523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0" name="Google Shape;1540;p59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1" name="Google Shape;1541;p59"/>
            <p:cNvCxnSpPr>
              <a:stCxn id="1523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2" name="Google Shape;1542;p59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3" name="Google Shape;1543;p59"/>
            <p:cNvCxnSpPr>
              <a:endCxn id="1535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4" name="Google Shape;1544;p59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5" name="Google Shape;1545;p59"/>
            <p:cNvCxnSpPr>
              <a:stCxn id="1525" idx="5"/>
              <a:endCxn id="1538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6" name="Google Shape;1546;p59"/>
            <p:cNvCxnSpPr>
              <a:endCxn id="1537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7" name="Google Shape;1547;p59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8" name="Google Shape;1548;p59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9" name="Google Shape;1549;p59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0" name="Google Shape;1550;p59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1" name="Google Shape;1551;p59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2" name="Google Shape;1552;p59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3" name="Google Shape;1553;p59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4" name="Google Shape;1554;p59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55" name="Google Shape;1555;p59"/>
          <p:cNvSpPr txBox="1"/>
          <p:nvPr/>
        </p:nvSpPr>
        <p:spPr>
          <a:xfrm>
            <a:off x="5071375" y="1055775"/>
            <a:ext cx="39951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changePriority(E, 5)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56" name="Google Shape;1556;p59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562" name="Google Shape;1562;p60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563" name="Google Shape;1563;p60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564" name="Google Shape;1564;p60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60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66" name="Google Shape;1566;p60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567" name="Google Shape;1567;p60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568" name="Google Shape;1568;p60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60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0" name="Google Shape;1570;p60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571" name="Google Shape;1571;p60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60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3" name="Google Shape;1573;p60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574" name="Google Shape;1574;p60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60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6" name="Google Shape;1576;p60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577" name="Google Shape;1577;p60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60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9" name="Google Shape;1579;p60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580" name="Google Shape;1580;p60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60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582" name="Google Shape;1582;p60"/>
            <p:cNvCxnSpPr>
              <a:stCxn id="1565" idx="0"/>
              <a:endCxn id="1566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3" name="Google Shape;1583;p60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4" name="Google Shape;1584;p60"/>
            <p:cNvCxnSpPr>
              <a:stCxn id="1566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5" name="Google Shape;1585;p60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6" name="Google Shape;1586;p60"/>
            <p:cNvCxnSpPr>
              <a:endCxn id="1578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7" name="Google Shape;1587;p60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8" name="Google Shape;1588;p60"/>
            <p:cNvCxnSpPr>
              <a:stCxn id="1568" idx="5"/>
              <a:endCxn id="1581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9" name="Google Shape;1589;p60"/>
            <p:cNvCxnSpPr>
              <a:endCxn id="1580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0" name="Google Shape;1590;p60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1" name="Google Shape;1591;p60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2" name="Google Shape;1592;p60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3" name="Google Shape;1593;p60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4" name="Google Shape;1594;p60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5" name="Google Shape;1595;p60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6" name="Google Shape;1596;p60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7" name="Google Shape;1597;p60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98" name="Google Shape;1598;p60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99" name="Google Shape;1599;p60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605" name="Google Shape;1605;p61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606" name="Google Shape;1606;p61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61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09" name="Google Shape;1609;p61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610" name="Google Shape;1610;p61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611" name="Google Shape;1611;p61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61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13" name="Google Shape;1613;p61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614" name="Google Shape;1614;p61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61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16" name="Google Shape;1616;p61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617" name="Google Shape;1617;p61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61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19" name="Google Shape;1619;p61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620" name="Google Shape;1620;p61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61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22" name="Google Shape;1622;p61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623" name="Google Shape;1623;p61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61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625" name="Google Shape;1625;p61"/>
            <p:cNvCxnSpPr>
              <a:stCxn id="1608" idx="0"/>
              <a:endCxn id="1609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6" name="Google Shape;1626;p61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7" name="Google Shape;1627;p61"/>
            <p:cNvCxnSpPr>
              <a:stCxn id="1609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8" name="Google Shape;1628;p61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9" name="Google Shape;1629;p61"/>
            <p:cNvCxnSpPr>
              <a:endCxn id="1621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0" name="Google Shape;1630;p61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1" name="Google Shape;1631;p61"/>
            <p:cNvCxnSpPr>
              <a:stCxn id="1611" idx="5"/>
              <a:endCxn id="1624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2" name="Google Shape;1632;p61"/>
            <p:cNvCxnSpPr>
              <a:endCxn id="1623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3" name="Google Shape;1633;p61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4" name="Google Shape;1634;p61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5" name="Google Shape;1635;p61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6" name="Google Shape;1636;p61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7" name="Google Shape;1637;p61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8" name="Google Shape;1638;p61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9" name="Google Shape;1639;p61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0" name="Google Shape;1640;p61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41" name="Google Shape;1641;p61"/>
          <p:cNvSpPr txBox="1"/>
          <p:nvPr/>
        </p:nvSpPr>
        <p:spPr>
          <a:xfrm>
            <a:off x="5071375" y="965525"/>
            <a:ext cx="39951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changePriority(F, 6),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changePriority(G, 8)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42" name="Google Shape;1642;p61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Level-Order/</a:t>
            </a:r>
            <a:r>
              <a:rPr b="1" lang="en">
                <a:solidFill>
                  <a:srgbClr val="000000"/>
                </a:solidFill>
              </a:rPr>
              <a:t>Breadth</a:t>
            </a:r>
            <a:r>
              <a:rPr lang="en">
                <a:solidFill>
                  <a:srgbClr val="000000"/>
                </a:solidFill>
              </a:rPr>
              <a:t> First Search (BFS):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Visit top to bottom, left to right, just like how you read!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Depth-order/</a:t>
            </a:r>
            <a:r>
              <a:rPr b="1" lang="en">
                <a:solidFill>
                  <a:srgbClr val="000000"/>
                </a:solidFill>
              </a:rPr>
              <a:t>Depth</a:t>
            </a:r>
            <a:r>
              <a:rPr lang="en">
                <a:solidFill>
                  <a:srgbClr val="000000"/>
                </a:solidFill>
              </a:rPr>
              <a:t> First Search (DFS):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Traverse “deeper” nodes before shallow ones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50" y="2665600"/>
            <a:ext cx="5220701" cy="2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648" name="Google Shape;1648;p62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649" name="Google Shape;1649;p62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650" name="Google Shape;1650;p62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62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52" name="Google Shape;1652;p62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653" name="Google Shape;1653;p62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654" name="Google Shape;1654;p62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62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56" name="Google Shape;1656;p62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657" name="Google Shape;1657;p62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62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59" name="Google Shape;1659;p62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660" name="Google Shape;1660;p62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62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2" name="Google Shape;1662;p62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663" name="Google Shape;1663;p62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62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5" name="Google Shape;1665;p62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666" name="Google Shape;1666;p62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62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668" name="Google Shape;1668;p62"/>
            <p:cNvCxnSpPr>
              <a:stCxn id="1651" idx="0"/>
              <a:endCxn id="1652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9" name="Google Shape;1669;p62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0" name="Google Shape;1670;p62"/>
            <p:cNvCxnSpPr>
              <a:stCxn id="1652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1" name="Google Shape;1671;p62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2" name="Google Shape;1672;p62"/>
            <p:cNvCxnSpPr>
              <a:endCxn id="1664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3" name="Google Shape;1673;p62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4" name="Google Shape;1674;p62"/>
            <p:cNvCxnSpPr>
              <a:stCxn id="1654" idx="5"/>
              <a:endCxn id="1667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5" name="Google Shape;1675;p62"/>
            <p:cNvCxnSpPr>
              <a:endCxn id="1666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6" name="Google Shape;1676;p62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7" name="Google Shape;1677;p62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8" name="Google Shape;1678;p62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9" name="Google Shape;1679;p62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0" name="Google Shape;1680;p62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1" name="Google Shape;1681;p62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2" name="Google Shape;1682;p62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3" name="Google Shape;1683;p62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84" name="Google Shape;1684;p62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85" name="Google Shape;1685;p62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691" name="Google Shape;1691;p63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692" name="Google Shape;1692;p63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693" name="Google Shape;1693;p63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63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95" name="Google Shape;1695;p63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696" name="Google Shape;1696;p63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697" name="Google Shape;1697;p63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63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99" name="Google Shape;1699;p63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700" name="Google Shape;1700;p63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63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02" name="Google Shape;1702;p63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703" name="Google Shape;1703;p63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63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05" name="Google Shape;1705;p63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706" name="Google Shape;1706;p63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63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08" name="Google Shape;1708;p63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709" name="Google Shape;1709;p63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63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711" name="Google Shape;1711;p63"/>
            <p:cNvCxnSpPr>
              <a:stCxn id="1694" idx="0"/>
              <a:endCxn id="1695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2" name="Google Shape;1712;p63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3" name="Google Shape;1713;p63"/>
            <p:cNvCxnSpPr>
              <a:stCxn id="1695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4" name="Google Shape;1714;p63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5" name="Google Shape;1715;p63"/>
            <p:cNvCxnSpPr>
              <a:endCxn id="1707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6" name="Google Shape;1716;p63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7" name="Google Shape;1717;p63"/>
            <p:cNvCxnSpPr>
              <a:stCxn id="1697" idx="5"/>
              <a:endCxn id="1710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8" name="Google Shape;1718;p63"/>
            <p:cNvCxnSpPr>
              <a:endCxn id="1709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9" name="Google Shape;1719;p63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0" name="Google Shape;1720;p63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1" name="Google Shape;1721;p63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2" name="Google Shape;1722;p63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3" name="Google Shape;1723;p63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4" name="Google Shape;1724;p63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5" name="Google Shape;1725;p63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6" name="Google Shape;1726;p63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27" name="Google Shape;1727;p63"/>
          <p:cNvSpPr txBox="1"/>
          <p:nvPr/>
        </p:nvSpPr>
        <p:spPr>
          <a:xfrm>
            <a:off x="5071375" y="965525"/>
            <a:ext cx="39951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Potential distance to G is 8, which is the same. Don’t change priority.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28" name="Google Shape;1728;p63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734" name="Google Shape;1734;p64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735" name="Google Shape;1735;p64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736" name="Google Shape;1736;p64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64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738" name="Google Shape;1738;p64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739" name="Google Shape;1739;p64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740" name="Google Shape;1740;p64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64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42" name="Google Shape;1742;p64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743" name="Google Shape;1743;p64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64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45" name="Google Shape;1745;p64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746" name="Google Shape;1746;p64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64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48" name="Google Shape;1748;p64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749" name="Google Shape;1749;p64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64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51" name="Google Shape;1751;p64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752" name="Google Shape;1752;p64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64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754" name="Google Shape;1754;p64"/>
            <p:cNvCxnSpPr>
              <a:stCxn id="1737" idx="0"/>
              <a:endCxn id="1738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5" name="Google Shape;1755;p64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6" name="Google Shape;1756;p64"/>
            <p:cNvCxnSpPr>
              <a:stCxn id="1738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7" name="Google Shape;1757;p64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8" name="Google Shape;1758;p64"/>
            <p:cNvCxnSpPr>
              <a:endCxn id="1750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9" name="Google Shape;1759;p64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0" name="Google Shape;1760;p64"/>
            <p:cNvCxnSpPr>
              <a:stCxn id="1740" idx="5"/>
              <a:endCxn id="1753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1" name="Google Shape;1761;p64"/>
            <p:cNvCxnSpPr>
              <a:endCxn id="1752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2" name="Google Shape;1762;p64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3" name="Google Shape;1763;p64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4" name="Google Shape;1764;p64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5" name="Google Shape;1765;p64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6" name="Google Shape;1766;p64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7" name="Google Shape;1767;p64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8" name="Google Shape;1768;p64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9" name="Google Shape;1769;p64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70" name="Google Shape;1770;p64"/>
          <p:cNvSpPr txBox="1"/>
          <p:nvPr/>
        </p:nvSpPr>
        <p:spPr>
          <a:xfrm>
            <a:off x="5071375" y="1073825"/>
            <a:ext cx="39951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F.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71" name="Google Shape;1771;p64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F: 6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 </a:t>
            </a:r>
            <a:r>
              <a:rPr lang="en"/>
              <a:t>Solution</a:t>
            </a:r>
            <a:endParaRPr/>
          </a:p>
        </p:txBody>
      </p:sp>
      <p:grpSp>
        <p:nvGrpSpPr>
          <p:cNvPr id="1777" name="Google Shape;1777;p65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778" name="Google Shape;1778;p65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779" name="Google Shape;1779;p65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5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781" name="Google Shape;1781;p65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782" name="Google Shape;1782;p65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783" name="Google Shape;1783;p65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5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85" name="Google Shape;1785;p65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786" name="Google Shape;1786;p65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5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88" name="Google Shape;1788;p65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789" name="Google Shape;1789;p65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5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91" name="Google Shape;1791;p65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792" name="Google Shape;1792;p65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65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94" name="Google Shape;1794;p65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795" name="Google Shape;1795;p65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5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797" name="Google Shape;1797;p65"/>
            <p:cNvCxnSpPr>
              <a:stCxn id="1780" idx="0"/>
              <a:endCxn id="1781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8" name="Google Shape;1798;p65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9" name="Google Shape;1799;p65"/>
            <p:cNvCxnSpPr>
              <a:stCxn id="1781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0" name="Google Shape;1800;p65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1" name="Google Shape;1801;p65"/>
            <p:cNvCxnSpPr>
              <a:endCxn id="1793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2" name="Google Shape;1802;p65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3" name="Google Shape;1803;p65"/>
            <p:cNvCxnSpPr>
              <a:stCxn id="1783" idx="5"/>
              <a:endCxn id="1796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4" name="Google Shape;1804;p65"/>
            <p:cNvCxnSpPr>
              <a:endCxn id="1795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5" name="Google Shape;1805;p65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6" name="Google Shape;1806;p65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7" name="Google Shape;1807;p65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8" name="Google Shape;1808;p65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9" name="Google Shape;1809;p65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0" name="Google Shape;1810;p65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1" name="Google Shape;1811;p65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2" name="Google Shape;1812;p65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3" name="Google Shape;1813;p65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Potential distance to G is 7, changePriority(G, 7).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14" name="Google Shape;1814;p65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F: 6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Dijkstra’s Algorithm</a:t>
            </a:r>
            <a:endParaRPr/>
          </a:p>
        </p:txBody>
      </p:sp>
      <p:grpSp>
        <p:nvGrpSpPr>
          <p:cNvPr id="1820" name="Google Shape;1820;p66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821" name="Google Shape;1821;p66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822" name="Google Shape;1822;p66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66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824" name="Google Shape;1824;p66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825" name="Google Shape;1825;p66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826" name="Google Shape;1826;p66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66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28" name="Google Shape;1828;p66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829" name="Google Shape;1829;p66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66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31" name="Google Shape;1831;p66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832" name="Google Shape;1832;p66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66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34" name="Google Shape;1834;p66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835" name="Google Shape;1835;p66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66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37" name="Google Shape;1837;p66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838" name="Google Shape;1838;p66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66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840" name="Google Shape;1840;p66"/>
            <p:cNvCxnSpPr>
              <a:stCxn id="1823" idx="0"/>
              <a:endCxn id="1824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1" name="Google Shape;1841;p66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2" name="Google Shape;1842;p66"/>
            <p:cNvCxnSpPr>
              <a:stCxn id="1824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3" name="Google Shape;1843;p66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4" name="Google Shape;1844;p66"/>
            <p:cNvCxnSpPr>
              <a:endCxn id="1836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5" name="Google Shape;1845;p66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6" name="Google Shape;1846;p66"/>
            <p:cNvCxnSpPr>
              <a:stCxn id="1826" idx="5"/>
              <a:endCxn id="1839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7" name="Google Shape;1847;p66"/>
            <p:cNvCxnSpPr>
              <a:endCxn id="1838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48" name="Google Shape;1848;p66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9" name="Google Shape;1849;p66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0" name="Google Shape;1850;p66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1" name="Google Shape;1851;p66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2" name="Google Shape;1852;p66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3" name="Google Shape;1853;p66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4" name="Google Shape;1854;p66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5" name="Google Shape;1855;p66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56" name="Google Shape;1856;p66"/>
          <p:cNvSpPr txBox="1"/>
          <p:nvPr/>
        </p:nvSpPr>
        <p:spPr>
          <a:xfrm>
            <a:off x="5071375" y="874500"/>
            <a:ext cx="39951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Pop G. Now we have the shortest paths from A to every other vertex!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7" name="Google Shape;1857;p66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766300"/>
                <a:gridCol w="176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>
                          <a:solidFill>
                            <a:schemeClr val="dk1"/>
                          </a:solidFill>
                        </a:rPr>
                        <a:t>C: 4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F: 6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G: 7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863" name="Google Shape;1863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isn’t always optimal if we just want to find the shortest path between point A and point 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uses a </a:t>
            </a:r>
            <a:r>
              <a:rPr b="1" lang="en"/>
              <a:t>heuristic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vertex will have a heuristic value, representing a </a:t>
            </a:r>
            <a:r>
              <a:rPr lang="en" u="sng"/>
              <a:t>guess</a:t>
            </a:r>
            <a:r>
              <a:rPr lang="en"/>
              <a:t> of the distance from that vertex to the goal (represented as </a:t>
            </a:r>
            <a:r>
              <a:rPr b="1" lang="en"/>
              <a:t>h(v, goal)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likely change if the goal changes to a different vertex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change as the search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learn more about the quality of a heuristic in 188, but Professor Hug previewed it in lecture.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869" name="Google Shape;1869;p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Idea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all vertices to the PQ with priority infinity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starting vertex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Distance = 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PQ</a:t>
            </a:r>
            <a:r>
              <a:rPr b="1" lang="en"/>
              <a:t> value = h(start, goal)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best vertex v from PQ, and relax all edges pointing from v.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storing vertices in order of </a:t>
            </a:r>
            <a:r>
              <a:rPr b="1" lang="en"/>
              <a:t>d(source, v) + h(v, goal)</a:t>
            </a:r>
            <a:endParaRPr b="1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are looking at vertices that we </a:t>
            </a:r>
            <a:r>
              <a:rPr lang="en" u="sng"/>
              <a:t>think</a:t>
            </a:r>
            <a:r>
              <a:rPr lang="en"/>
              <a:t> are closer, based on our heuristic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guide our search, so we only look at things that we think will bring us closer to the goal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Stop once we’ve popped the goal off the PQ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source, single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rgbClr val="000000"/>
                </a:solidFill>
                <a:hlinkClick r:id="rId3"/>
              </a:rPr>
              <a:t>A* Demo Link</a:t>
            </a:r>
            <a:r>
              <a:rPr lang="en"/>
              <a:t> (from lecture)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Q2.2: A* Search</a:t>
            </a:r>
            <a:endParaRPr/>
          </a:p>
        </p:txBody>
      </p:sp>
      <p:sp>
        <p:nvSpPr>
          <p:cNvPr id="1875" name="Google Shape;1875;p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would A* return, starting with A and ending with G?</a:t>
            </a:r>
            <a:endParaRPr/>
          </a:p>
        </p:txBody>
      </p:sp>
      <p:pic>
        <p:nvPicPr>
          <p:cNvPr id="1876" name="Google Shape;1876;p69"/>
          <p:cNvPicPr preferRelativeResize="0"/>
          <p:nvPr/>
        </p:nvPicPr>
        <p:blipFill rotWithShape="1">
          <a:blip r:embed="rId3">
            <a:alphaModFix/>
          </a:blip>
          <a:srcRect b="0" l="0" r="0" t="14893"/>
          <a:stretch/>
        </p:blipFill>
        <p:spPr>
          <a:xfrm>
            <a:off x="311700" y="1723526"/>
            <a:ext cx="8520600" cy="31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Solutions</a:t>
            </a:r>
            <a:endParaRPr/>
          </a:p>
        </p:txBody>
      </p:sp>
      <p:grpSp>
        <p:nvGrpSpPr>
          <p:cNvPr id="1882" name="Google Shape;1882;p70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883" name="Google Shape;1883;p70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884" name="Google Shape;1884;p70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1885" name="Google Shape;1885;p70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886" name="Google Shape;1886;p70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887" name="Google Shape;1887;p70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888" name="Google Shape;1888;p70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70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0" name="Google Shape;1890;p70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891" name="Google Shape;1891;p70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0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3" name="Google Shape;1893;p70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894" name="Google Shape;1894;p70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70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6" name="Google Shape;1896;p70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897" name="Google Shape;1897;p70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0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9" name="Google Shape;1899;p70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900" name="Google Shape;1900;p70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70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902" name="Google Shape;1902;p70"/>
            <p:cNvCxnSpPr>
              <a:stCxn id="1885" idx="0"/>
              <a:endCxn id="1886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3" name="Google Shape;1903;p70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4" name="Google Shape;1904;p70"/>
            <p:cNvCxnSpPr>
              <a:stCxn id="1886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5" name="Google Shape;1905;p70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6" name="Google Shape;1906;p70"/>
            <p:cNvCxnSpPr>
              <a:endCxn id="1898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7" name="Google Shape;1907;p70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8" name="Google Shape;1908;p70"/>
            <p:cNvCxnSpPr>
              <a:stCxn id="1888" idx="5"/>
              <a:endCxn id="1901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9" name="Google Shape;1909;p70"/>
            <p:cNvCxnSpPr>
              <a:endCxn id="1900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0" name="Google Shape;1910;p70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1" name="Google Shape;1911;p70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2" name="Google Shape;1912;p70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3" name="Google Shape;1913;p70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4" name="Google Shape;1914;p70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5" name="Google Shape;1915;p70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6" name="Google Shape;1916;p70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7" name="Google Shape;1917;p70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18" name="Google Shape;1918;p70"/>
          <p:cNvSpPr txBox="1"/>
          <p:nvPr/>
        </p:nvSpPr>
        <p:spPr>
          <a:xfrm>
            <a:off x="5071375" y="1187400"/>
            <a:ext cx="39951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A.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19" name="Google Shape;1919;p70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FF"/>
                          </a:solidFill>
                        </a:rPr>
                        <a:t>A: 0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920" name="Google Shape;1920;p70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1921" name="Google Shape;1921;p70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2" name="Google Shape;1922;p70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Solutions</a:t>
            </a:r>
            <a:endParaRPr/>
          </a:p>
        </p:txBody>
      </p:sp>
      <p:grpSp>
        <p:nvGrpSpPr>
          <p:cNvPr id="1928" name="Google Shape;1928;p71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929" name="Google Shape;1929;p71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930" name="Google Shape;1930;p71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1931" name="Google Shape;1931;p71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32" name="Google Shape;1932;p71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933" name="Google Shape;1933;p71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934" name="Google Shape;1934;p71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71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36" name="Google Shape;1936;p71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937" name="Google Shape;1937;p71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71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39" name="Google Shape;1939;p71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940" name="Google Shape;1940;p71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71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42" name="Google Shape;1942;p71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943" name="Google Shape;1943;p71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71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45" name="Google Shape;1945;p71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946" name="Google Shape;1946;p71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71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948" name="Google Shape;1948;p71"/>
            <p:cNvCxnSpPr>
              <a:stCxn id="1931" idx="0"/>
              <a:endCxn id="1932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9" name="Google Shape;1949;p71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0" name="Google Shape;1950;p71"/>
            <p:cNvCxnSpPr>
              <a:stCxn id="1932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1" name="Google Shape;1951;p71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2" name="Google Shape;1952;p71"/>
            <p:cNvCxnSpPr>
              <a:endCxn id="1944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3" name="Google Shape;1953;p71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4" name="Google Shape;1954;p71"/>
            <p:cNvCxnSpPr>
              <a:stCxn id="1934" idx="5"/>
              <a:endCxn id="1947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5" name="Google Shape;1955;p71"/>
            <p:cNvCxnSpPr>
              <a:endCxn id="1946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6" name="Google Shape;1956;p71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7" name="Google Shape;1957;p71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8" name="Google Shape;1958;p71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9" name="Google Shape;1959;p71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0" name="Google Shape;1960;p71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1" name="Google Shape;1961;p71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2" name="Google Shape;1962;p71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3" name="Google Shape;1963;p71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64" name="Google Shape;1964;p71"/>
          <p:cNvSpPr txBox="1"/>
          <p:nvPr/>
        </p:nvSpPr>
        <p:spPr>
          <a:xfrm>
            <a:off x="5071375" y="929450"/>
            <a:ext cx="39951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changePriority(B, 7), changePriority(D, 8)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65" name="Google Shape;1965;p71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B: 1 + 6 = 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B: 1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D: 2 + 6 = 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D: 2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966" name="Google Shape;1966;p71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1967" name="Google Shape;1967;p71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8" name="Google Shape;1968;p71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Preorder vs. Postorder vs. Inorder (all types of DFS)</a:t>
            </a:r>
            <a:endParaRPr sz="41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Pre</a:t>
            </a:r>
            <a:r>
              <a:rPr lang="en">
                <a:solidFill>
                  <a:srgbClr val="000000"/>
                </a:solidFill>
              </a:rPr>
              <a:t>order: “Visit” a node, then traverse its children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order: Traverse left child, “visit” node, then traverse right child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Post</a:t>
            </a:r>
            <a:r>
              <a:rPr lang="en">
                <a:solidFill>
                  <a:srgbClr val="000000"/>
                </a:solidFill>
              </a:rPr>
              <a:t>order: Traverse children, then “visit” node.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 prefix to order (pre, in, post) refers to when a node is visited with respect to its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ex) That’s why postorder means that we visit the node AFTER we visit the children (</a:t>
            </a:r>
            <a:r>
              <a:rPr lang="en">
                <a:solidFill>
                  <a:srgbClr val="222222"/>
                </a:solidFill>
              </a:rPr>
              <a:t>post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lang="en">
                <a:solidFill>
                  <a:srgbClr val="222222"/>
                </a:solidFill>
              </a:rPr>
              <a:t>prefix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meaning “behind,” “after,”)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Note: Node and vertex are used interchangeably.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Solutions</a:t>
            </a:r>
            <a:endParaRPr/>
          </a:p>
        </p:txBody>
      </p:sp>
      <p:grpSp>
        <p:nvGrpSpPr>
          <p:cNvPr id="1974" name="Google Shape;1974;p72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1975" name="Google Shape;1975;p72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1976" name="Google Shape;1976;p72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72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78" name="Google Shape;1978;p72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979" name="Google Shape;1979;p72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1980" name="Google Shape;1980;p72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72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82" name="Google Shape;1982;p72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1983" name="Google Shape;1983;p72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72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85" name="Google Shape;1985;p72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1986" name="Google Shape;1986;p72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72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88" name="Google Shape;1988;p72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1989" name="Google Shape;1989;p72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72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91" name="Google Shape;1991;p72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1992" name="Google Shape;1992;p72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72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994" name="Google Shape;1994;p72"/>
            <p:cNvCxnSpPr>
              <a:stCxn id="1977" idx="0"/>
              <a:endCxn id="1978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5" name="Google Shape;1995;p72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6" name="Google Shape;1996;p72"/>
            <p:cNvCxnSpPr>
              <a:stCxn id="1978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7" name="Google Shape;1997;p72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8" name="Google Shape;1998;p72"/>
            <p:cNvCxnSpPr>
              <a:endCxn id="1990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9" name="Google Shape;1999;p72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0" name="Google Shape;2000;p72"/>
            <p:cNvCxnSpPr>
              <a:stCxn id="1980" idx="5"/>
              <a:endCxn id="1993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1" name="Google Shape;2001;p72"/>
            <p:cNvCxnSpPr>
              <a:endCxn id="1992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2" name="Google Shape;2002;p72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3" name="Google Shape;2003;p72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4" name="Google Shape;2004;p72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5" name="Google Shape;2005;p72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6" name="Google Shape;2006;p72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7" name="Google Shape;2007;p72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8" name="Google Shape;2008;p72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9" name="Google Shape;2009;p72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10" name="Google Shape;2010;p72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B. 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11" name="Google Shape;2011;p72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 + 6 = 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12" name="Google Shape;2012;p72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013" name="Google Shape;2013;p72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4" name="Google Shape;2014;p72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Solutions</a:t>
            </a:r>
            <a:endParaRPr/>
          </a:p>
        </p:txBody>
      </p:sp>
      <p:grpSp>
        <p:nvGrpSpPr>
          <p:cNvPr id="2020" name="Google Shape;2020;p73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021" name="Google Shape;2021;p73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022" name="Google Shape;2022;p73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73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024" name="Google Shape;2024;p73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025" name="Google Shape;2025;p73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026" name="Google Shape;2026;p73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73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28" name="Google Shape;2028;p73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029" name="Google Shape;2029;p73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73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31" name="Google Shape;2031;p73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032" name="Google Shape;2032;p73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73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34" name="Google Shape;2034;p73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035" name="Google Shape;2035;p73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73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37" name="Google Shape;2037;p73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038" name="Google Shape;2038;p73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73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040" name="Google Shape;2040;p73"/>
            <p:cNvCxnSpPr>
              <a:stCxn id="2023" idx="0"/>
              <a:endCxn id="2024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1" name="Google Shape;2041;p73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2" name="Google Shape;2042;p73"/>
            <p:cNvCxnSpPr>
              <a:stCxn id="2024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3" name="Google Shape;2043;p73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4" name="Google Shape;2044;p73"/>
            <p:cNvCxnSpPr>
              <a:endCxn id="2036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5" name="Google Shape;2045;p73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6" name="Google Shape;2046;p73"/>
            <p:cNvCxnSpPr>
              <a:stCxn id="2026" idx="5"/>
              <a:endCxn id="2039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7" name="Google Shape;2047;p73"/>
            <p:cNvCxnSpPr>
              <a:endCxn id="2038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8" name="Google Shape;2048;p73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9" name="Google Shape;2049;p73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0" name="Google Shape;2050;p73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1" name="Google Shape;2051;p73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2" name="Google Shape;2052;p73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3" name="Google Shape;2053;p73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4" name="Google Shape;2054;p73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5" name="Google Shape;2055;p73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56" name="Google Shape;2056;p73"/>
          <p:cNvSpPr txBox="1"/>
          <p:nvPr/>
        </p:nvSpPr>
        <p:spPr>
          <a:xfrm>
            <a:off x="5071375" y="1001625"/>
            <a:ext cx="39951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changePriority(C, 9)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57" name="Google Shape;2057;p73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 + 6 =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C: 4 + 5 = 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C: 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B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58" name="Google Shape;2058;p73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059" name="Google Shape;2059;p73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0" name="Google Shape;2060;p73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</a:t>
            </a:r>
            <a:endParaRPr/>
          </a:p>
        </p:txBody>
      </p:sp>
      <p:grpSp>
        <p:nvGrpSpPr>
          <p:cNvPr id="2066" name="Google Shape;2066;p74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067" name="Google Shape;2067;p74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068" name="Google Shape;2068;p74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74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070" name="Google Shape;2070;p74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071" name="Google Shape;2071;p74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072" name="Google Shape;2072;p74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74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74" name="Google Shape;2074;p74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075" name="Google Shape;2075;p74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2076" name="Google Shape;2076;p74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77" name="Google Shape;2077;p74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078" name="Google Shape;2078;p74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74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0" name="Google Shape;2080;p74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081" name="Google Shape;2081;p74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74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3" name="Google Shape;2083;p74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084" name="Google Shape;2084;p74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74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086" name="Google Shape;2086;p74"/>
            <p:cNvCxnSpPr>
              <a:stCxn id="2069" idx="0"/>
              <a:endCxn id="2070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7" name="Google Shape;2087;p74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8" name="Google Shape;2088;p74"/>
            <p:cNvCxnSpPr>
              <a:stCxn id="2070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9" name="Google Shape;2089;p74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0" name="Google Shape;2090;p74"/>
            <p:cNvCxnSpPr>
              <a:endCxn id="2082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1" name="Google Shape;2091;p74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2" name="Google Shape;2092;p74"/>
            <p:cNvCxnSpPr>
              <a:stCxn id="2072" idx="5"/>
              <a:endCxn id="2085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3" name="Google Shape;2093;p74"/>
            <p:cNvCxnSpPr>
              <a:endCxn id="2084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4" name="Google Shape;2094;p74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5" name="Google Shape;2095;p74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6" name="Google Shape;2096;p74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7" name="Google Shape;2097;p74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8" name="Google Shape;2098;p74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9" name="Google Shape;2099;p74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0" name="Google Shape;2100;p74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1" name="Google Shape;2101;p74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02" name="Google Shape;2102;p74"/>
          <p:cNvSpPr txBox="1"/>
          <p:nvPr/>
        </p:nvSpPr>
        <p:spPr>
          <a:xfrm>
            <a:off x="5071375" y="983575"/>
            <a:ext cx="39951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D.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03" name="Google Shape;2103;p74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 + 6 = 8</a:t>
                      </a:r>
                      <a:endParaRPr strike="sng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 + 5 = 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104" name="Google Shape;2104;p74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105" name="Google Shape;2105;p74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6" name="Google Shape;2106;p74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</a:t>
            </a:r>
            <a:endParaRPr/>
          </a:p>
        </p:txBody>
      </p:sp>
      <p:grpSp>
        <p:nvGrpSpPr>
          <p:cNvPr id="2112" name="Google Shape;2112;p75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113" name="Google Shape;2113;p75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114" name="Google Shape;2114;p75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75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116" name="Google Shape;2116;p75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117" name="Google Shape;2117;p75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118" name="Google Shape;2118;p75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75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20" name="Google Shape;2120;p75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121" name="Google Shape;2121;p75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75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23" name="Google Shape;2123;p75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124" name="Google Shape;2124;p75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00FF00"/>
                  </a:solidFill>
                </a:endParaRPr>
              </a:p>
            </p:txBody>
          </p:sp>
          <p:sp>
            <p:nvSpPr>
              <p:cNvPr id="2125" name="Google Shape;2125;p75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26" name="Google Shape;2126;p75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127" name="Google Shape;2127;p75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75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29" name="Google Shape;2129;p75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130" name="Google Shape;2130;p75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75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132" name="Google Shape;2132;p75"/>
            <p:cNvCxnSpPr>
              <a:stCxn id="2115" idx="0"/>
              <a:endCxn id="2116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3" name="Google Shape;2133;p75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4" name="Google Shape;2134;p75"/>
            <p:cNvCxnSpPr>
              <a:stCxn id="2116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5" name="Google Shape;2135;p75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6" name="Google Shape;2136;p75"/>
            <p:cNvCxnSpPr>
              <a:endCxn id="2128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7" name="Google Shape;2137;p75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8" name="Google Shape;2138;p75"/>
            <p:cNvCxnSpPr>
              <a:stCxn id="2118" idx="5"/>
              <a:endCxn id="2131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9" name="Google Shape;2139;p75"/>
            <p:cNvCxnSpPr>
              <a:endCxn id="2130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0" name="Google Shape;2140;p75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1" name="Google Shape;2141;p75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2" name="Google Shape;2142;p75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3" name="Google Shape;2143;p75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4" name="Google Shape;2144;p75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5" name="Google Shape;2145;p75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6" name="Google Shape;2146;p75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7" name="Google Shape;2147;p75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48" name="Google Shape;2148;p75"/>
          <p:cNvSpPr txBox="1"/>
          <p:nvPr/>
        </p:nvSpPr>
        <p:spPr>
          <a:xfrm>
            <a:off x="5071375" y="1055775"/>
            <a:ext cx="39951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changePriority(E, 8)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49" name="Google Shape;2149;p75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 + 6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 + 5 =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E: 5 + 3 = 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E: 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D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150" name="Google Shape;2150;p75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151" name="Google Shape;2151;p75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2" name="Google Shape;2152;p75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</a:t>
            </a:r>
            <a:endParaRPr/>
          </a:p>
        </p:txBody>
      </p:sp>
      <p:grpSp>
        <p:nvGrpSpPr>
          <p:cNvPr id="2158" name="Google Shape;2158;p76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159" name="Google Shape;2159;p76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160" name="Google Shape;2160;p76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76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162" name="Google Shape;2162;p76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163" name="Google Shape;2163;p76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164" name="Google Shape;2164;p76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76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66" name="Google Shape;2166;p76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167" name="Google Shape;2167;p76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76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69" name="Google Shape;2169;p76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170" name="Google Shape;2170;p76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2171" name="Google Shape;2171;p76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72" name="Google Shape;2172;p76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173" name="Google Shape;2173;p76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76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75" name="Google Shape;2175;p76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176" name="Google Shape;2176;p76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76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178" name="Google Shape;2178;p76"/>
            <p:cNvCxnSpPr>
              <a:stCxn id="2161" idx="0"/>
              <a:endCxn id="2162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9" name="Google Shape;2179;p76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0" name="Google Shape;2180;p76"/>
            <p:cNvCxnSpPr>
              <a:stCxn id="2162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1" name="Google Shape;2181;p76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2" name="Google Shape;2182;p76"/>
            <p:cNvCxnSpPr>
              <a:endCxn id="2174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3" name="Google Shape;2183;p76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4" name="Google Shape;2184;p76"/>
            <p:cNvCxnSpPr>
              <a:stCxn id="2164" idx="5"/>
              <a:endCxn id="2177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5" name="Google Shape;2185;p76"/>
            <p:cNvCxnSpPr>
              <a:endCxn id="2176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6" name="Google Shape;2186;p76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7" name="Google Shape;2187;p76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8" name="Google Shape;2188;p76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9" name="Google Shape;2189;p76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0" name="Google Shape;2190;p76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1" name="Google Shape;2191;p76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2" name="Google Shape;2192;p76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3" name="Google Shape;2193;p76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4" name="Google Shape;2194;p76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E.</a:t>
            </a:r>
            <a:endParaRPr sz="18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95" name="Google Shape;2195;p76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 + 6 = 8</a:t>
                      </a:r>
                      <a:endParaRPr strike="sng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 + 5 = 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4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 + 3 = 8</a:t>
                      </a:r>
                      <a:endParaRPr strike="sng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196" name="Google Shape;2196;p76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197" name="Google Shape;2197;p76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8" name="Google Shape;2198;p76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</a:t>
            </a:r>
            <a:endParaRPr/>
          </a:p>
        </p:txBody>
      </p:sp>
      <p:grpSp>
        <p:nvGrpSpPr>
          <p:cNvPr id="2204" name="Google Shape;2204;p77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205" name="Google Shape;2205;p77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206" name="Google Shape;2206;p77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77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208" name="Google Shape;2208;p77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209" name="Google Shape;2209;p77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210" name="Google Shape;2210;p77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77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2" name="Google Shape;2212;p77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213" name="Google Shape;2213;p77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77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5" name="Google Shape;2215;p77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216" name="Google Shape;2216;p77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FF"/>
                  </a:solidFill>
                </a:endParaRPr>
              </a:p>
            </p:txBody>
          </p:sp>
          <p:sp>
            <p:nvSpPr>
              <p:cNvPr id="2217" name="Google Shape;2217;p77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8" name="Google Shape;2218;p77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219" name="Google Shape;2219;p77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77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21" name="Google Shape;2221;p77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222" name="Google Shape;2222;p77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9900"/>
                  </a:solidFill>
                </a:endParaRPr>
              </a:p>
            </p:txBody>
          </p:sp>
          <p:sp>
            <p:nvSpPr>
              <p:cNvPr id="2223" name="Google Shape;2223;p77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224" name="Google Shape;2224;p77"/>
            <p:cNvCxnSpPr>
              <a:stCxn id="2207" idx="0"/>
              <a:endCxn id="2208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5" name="Google Shape;2225;p77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6" name="Google Shape;2226;p77"/>
            <p:cNvCxnSpPr>
              <a:stCxn id="2208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7" name="Google Shape;2227;p77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8" name="Google Shape;2228;p77"/>
            <p:cNvCxnSpPr>
              <a:endCxn id="2220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9" name="Google Shape;2229;p77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0" name="Google Shape;2230;p77"/>
            <p:cNvCxnSpPr>
              <a:stCxn id="2210" idx="5"/>
              <a:endCxn id="2223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1" name="Google Shape;2231;p77"/>
            <p:cNvCxnSpPr>
              <a:endCxn id="2222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2" name="Google Shape;2232;p77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3" name="Google Shape;2233;p77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4" name="Google Shape;2234;p77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5" name="Google Shape;2235;p77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6" name="Google Shape;2236;p77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7" name="Google Shape;2237;p77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8" name="Google Shape;2238;p77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99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9" name="Google Shape;2239;p77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40" name="Google Shape;2240;p77"/>
          <p:cNvSpPr txBox="1"/>
          <p:nvPr/>
        </p:nvSpPr>
        <p:spPr>
          <a:xfrm>
            <a:off x="5071375" y="965525"/>
            <a:ext cx="39951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changePriority(G, 8)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41" name="Google Shape;2241;p77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 + 6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 + 5 =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 + 3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G: 8 + 0 = 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G: 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E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42" name="Google Shape;2242;p77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243" name="Google Shape;2243;p77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4" name="Google Shape;2244;p77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Q2.1: A* Search Solution</a:t>
            </a:r>
            <a:endParaRPr/>
          </a:p>
        </p:txBody>
      </p:sp>
      <p:grpSp>
        <p:nvGrpSpPr>
          <p:cNvPr id="2250" name="Google Shape;2250;p78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251" name="Google Shape;2251;p78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252" name="Google Shape;2252;p78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78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254" name="Google Shape;2254;p78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255" name="Google Shape;2255;p78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256" name="Google Shape;2256;p78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78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58" name="Google Shape;2258;p78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259" name="Google Shape;2259;p78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78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61" name="Google Shape;2261;p78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262" name="Google Shape;2262;p78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78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64" name="Google Shape;2264;p78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265" name="Google Shape;2265;p78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78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67" name="Google Shape;2267;p78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268" name="Google Shape;2268;p78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78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270" name="Google Shape;2270;p78"/>
            <p:cNvCxnSpPr>
              <a:stCxn id="2253" idx="0"/>
              <a:endCxn id="2254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1" name="Google Shape;2271;p78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2" name="Google Shape;2272;p78"/>
            <p:cNvCxnSpPr>
              <a:stCxn id="2254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3" name="Google Shape;2273;p78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4" name="Google Shape;2274;p78"/>
            <p:cNvCxnSpPr>
              <a:endCxn id="2266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5" name="Google Shape;2275;p78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6" name="Google Shape;2276;p78"/>
            <p:cNvCxnSpPr>
              <a:stCxn id="2256" idx="5"/>
              <a:endCxn id="2269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7" name="Google Shape;2277;p78"/>
            <p:cNvCxnSpPr>
              <a:endCxn id="2268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78" name="Google Shape;2278;p78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9" name="Google Shape;2279;p78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0" name="Google Shape;2280;p78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1" name="Google Shape;2281;p78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2" name="Google Shape;2282;p78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3" name="Google Shape;2283;p78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4" name="Google Shape;2284;p78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5" name="Google Shape;2285;p78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6" name="Google Shape;2286;p78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Pop G.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87" name="Google Shape;2287;p78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 + 6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 + 5 =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 + 3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G: 5 + 3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G: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88" name="Google Shape;2288;p78"/>
          <p:cNvGrpSpPr/>
          <p:nvPr/>
        </p:nvGrpSpPr>
        <p:grpSpPr>
          <a:xfrm>
            <a:off x="3493700" y="3483725"/>
            <a:ext cx="1212550" cy="1611500"/>
            <a:chOff x="3493700" y="3483725"/>
            <a:chExt cx="1212550" cy="1611500"/>
          </a:xfrm>
        </p:grpSpPr>
        <p:sp>
          <p:nvSpPr>
            <p:cNvPr id="2289" name="Google Shape;2289;p78"/>
            <p:cNvSpPr txBox="1"/>
            <p:nvPr/>
          </p:nvSpPr>
          <p:spPr>
            <a:xfrm>
              <a:off x="3509550" y="3483725"/>
              <a:ext cx="11967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latin typeface="Open Sans"/>
                  <a:ea typeface="Open Sans"/>
                  <a:cs typeface="Open Sans"/>
                  <a:sym typeface="Open Sans"/>
                </a:rPr>
                <a:t>Heuristics</a:t>
              </a:r>
              <a:endParaRPr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0" name="Google Shape;2290;p78"/>
            <p:cNvSpPr txBox="1"/>
            <p:nvPr/>
          </p:nvSpPr>
          <p:spPr>
            <a:xfrm>
              <a:off x="3493700" y="3676525"/>
              <a:ext cx="1052100" cy="14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h(A,G) = 8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h(B,G)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h(C,G) =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h(F,G) =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h(D, G) = 6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h(E,G) =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Q2.2: A* Search Solution</a:t>
            </a:r>
            <a:endParaRPr/>
          </a:p>
        </p:txBody>
      </p:sp>
      <p:pic>
        <p:nvPicPr>
          <p:cNvPr id="2296" name="Google Shape;22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25" y="3353325"/>
            <a:ext cx="1052000" cy="16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7" name="Google Shape;2297;p79"/>
          <p:cNvSpPr txBox="1"/>
          <p:nvPr/>
        </p:nvSpPr>
        <p:spPr>
          <a:xfrm>
            <a:off x="5298475" y="439225"/>
            <a:ext cx="3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A* would return A-D-E-G.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98" name="Google Shape;2298;p79"/>
          <p:cNvGrpSpPr/>
          <p:nvPr/>
        </p:nvGrpSpPr>
        <p:grpSpPr>
          <a:xfrm>
            <a:off x="193481" y="1302141"/>
            <a:ext cx="4442487" cy="2459122"/>
            <a:chOff x="484969" y="1980800"/>
            <a:chExt cx="4686662" cy="2369325"/>
          </a:xfrm>
        </p:grpSpPr>
        <p:grpSp>
          <p:nvGrpSpPr>
            <p:cNvPr id="2299" name="Google Shape;2299;p79"/>
            <p:cNvGrpSpPr/>
            <p:nvPr/>
          </p:nvGrpSpPr>
          <p:grpSpPr>
            <a:xfrm>
              <a:off x="484969" y="3073152"/>
              <a:ext cx="421844" cy="396625"/>
              <a:chOff x="620600" y="1908825"/>
              <a:chExt cx="394800" cy="366600"/>
            </a:xfrm>
          </p:grpSpPr>
          <p:sp>
            <p:nvSpPr>
              <p:cNvPr id="2300" name="Google Shape;2300;p79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79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302" name="Google Shape;2302;p79"/>
            <p:cNvSpPr/>
            <p:nvPr/>
          </p:nvSpPr>
          <p:spPr>
            <a:xfrm>
              <a:off x="1401094" y="2287965"/>
              <a:ext cx="421800" cy="39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2303" name="Google Shape;2303;p79"/>
            <p:cNvGrpSpPr/>
            <p:nvPr/>
          </p:nvGrpSpPr>
          <p:grpSpPr>
            <a:xfrm>
              <a:off x="2756622" y="2287968"/>
              <a:ext cx="421844" cy="396625"/>
              <a:chOff x="2373475" y="2275425"/>
              <a:chExt cx="394800" cy="366600"/>
            </a:xfrm>
          </p:grpSpPr>
          <p:sp>
            <p:nvSpPr>
              <p:cNvPr id="2304" name="Google Shape;2304;p79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79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06" name="Google Shape;2306;p79"/>
            <p:cNvGrpSpPr/>
            <p:nvPr/>
          </p:nvGrpSpPr>
          <p:grpSpPr>
            <a:xfrm>
              <a:off x="1457345" y="3687317"/>
              <a:ext cx="421844" cy="396625"/>
              <a:chOff x="2721325" y="3396350"/>
              <a:chExt cx="394800" cy="366600"/>
            </a:xfrm>
          </p:grpSpPr>
          <p:sp>
            <p:nvSpPr>
              <p:cNvPr id="2307" name="Google Shape;2307;p79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79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09" name="Google Shape;2309;p79"/>
            <p:cNvGrpSpPr/>
            <p:nvPr/>
          </p:nvGrpSpPr>
          <p:grpSpPr>
            <a:xfrm>
              <a:off x="2798800" y="3687315"/>
              <a:ext cx="421844" cy="396625"/>
              <a:chOff x="3165225" y="2275425"/>
              <a:chExt cx="394800" cy="366600"/>
            </a:xfrm>
          </p:grpSpPr>
          <p:sp>
            <p:nvSpPr>
              <p:cNvPr id="2310" name="Google Shape;2310;p79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79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12" name="Google Shape;2312;p79"/>
            <p:cNvGrpSpPr/>
            <p:nvPr/>
          </p:nvGrpSpPr>
          <p:grpSpPr>
            <a:xfrm>
              <a:off x="3960575" y="2287952"/>
              <a:ext cx="421844" cy="396625"/>
              <a:chOff x="3392825" y="3685625"/>
              <a:chExt cx="394800" cy="366600"/>
            </a:xfrm>
          </p:grpSpPr>
          <p:sp>
            <p:nvSpPr>
              <p:cNvPr id="2313" name="Google Shape;2313;p79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79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15" name="Google Shape;2315;p79"/>
            <p:cNvGrpSpPr/>
            <p:nvPr/>
          </p:nvGrpSpPr>
          <p:grpSpPr>
            <a:xfrm>
              <a:off x="4749787" y="3073140"/>
              <a:ext cx="421844" cy="396625"/>
              <a:chOff x="1978675" y="3967625"/>
              <a:chExt cx="394800" cy="366600"/>
            </a:xfrm>
          </p:grpSpPr>
          <p:sp>
            <p:nvSpPr>
              <p:cNvPr id="2316" name="Google Shape;2316;p79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79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2318" name="Google Shape;2318;p79"/>
            <p:cNvCxnSpPr>
              <a:stCxn id="2301" idx="0"/>
              <a:endCxn id="2302" idx="3"/>
            </p:cNvCxnSpPr>
            <p:nvPr/>
          </p:nvCxnSpPr>
          <p:spPr>
            <a:xfrm flipH="1" rot="10800000">
              <a:off x="695890" y="2626452"/>
              <a:ext cx="766800" cy="44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9" name="Google Shape;2319;p79"/>
            <p:cNvCxnSpPr/>
            <p:nvPr/>
          </p:nvCxnSpPr>
          <p:spPr>
            <a:xfrm>
              <a:off x="764048" y="3424014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0" name="Google Shape;2320;p79"/>
            <p:cNvCxnSpPr>
              <a:stCxn id="2302" idx="6"/>
            </p:cNvCxnSpPr>
            <p:nvPr/>
          </p:nvCxnSpPr>
          <p:spPr>
            <a:xfrm>
              <a:off x="1822894" y="2486265"/>
              <a:ext cx="9762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1" name="Google Shape;2321;p79"/>
            <p:cNvCxnSpPr/>
            <p:nvPr/>
          </p:nvCxnSpPr>
          <p:spPr>
            <a:xfrm>
              <a:off x="1879194" y="3882027"/>
              <a:ext cx="975900" cy="7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2" name="Google Shape;2322;p79"/>
            <p:cNvCxnSpPr>
              <a:endCxn id="2314" idx="1"/>
            </p:cNvCxnSpPr>
            <p:nvPr/>
          </p:nvCxnSpPr>
          <p:spPr>
            <a:xfrm flipH="1" rot="10800000">
              <a:off x="3178841" y="2440500"/>
              <a:ext cx="831900" cy="63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3" name="Google Shape;2323;p79"/>
            <p:cNvCxnSpPr/>
            <p:nvPr/>
          </p:nvCxnSpPr>
          <p:spPr>
            <a:xfrm>
              <a:off x="4301573" y="2626439"/>
              <a:ext cx="693300" cy="46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4" name="Google Shape;2324;p79"/>
            <p:cNvCxnSpPr>
              <a:stCxn id="2304" idx="5"/>
              <a:endCxn id="2317" idx="1"/>
            </p:cNvCxnSpPr>
            <p:nvPr/>
          </p:nvCxnSpPr>
          <p:spPr>
            <a:xfrm>
              <a:off x="3116688" y="2626508"/>
              <a:ext cx="1683300" cy="599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5" name="Google Shape;2325;p79"/>
            <p:cNvCxnSpPr>
              <a:endCxn id="2316" idx="3"/>
            </p:cNvCxnSpPr>
            <p:nvPr/>
          </p:nvCxnSpPr>
          <p:spPr>
            <a:xfrm flipH="1" rot="10800000">
              <a:off x="3220365" y="3411680"/>
              <a:ext cx="1591200" cy="474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6" name="Google Shape;2326;p79"/>
            <p:cNvSpPr txBox="1"/>
            <p:nvPr/>
          </p:nvSpPr>
          <p:spPr>
            <a:xfrm>
              <a:off x="7052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7" name="Google Shape;2327;p79"/>
            <p:cNvSpPr txBox="1"/>
            <p:nvPr/>
          </p:nvSpPr>
          <p:spPr>
            <a:xfrm>
              <a:off x="705225" y="368435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8" name="Google Shape;2328;p79"/>
            <p:cNvSpPr txBox="1"/>
            <p:nvPr/>
          </p:nvSpPr>
          <p:spPr>
            <a:xfrm>
              <a:off x="2115763" y="20439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9" name="Google Shape;2329;p79"/>
            <p:cNvSpPr txBox="1"/>
            <p:nvPr/>
          </p:nvSpPr>
          <p:spPr>
            <a:xfrm>
              <a:off x="2115775" y="395352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0" name="Google Shape;2330;p79"/>
            <p:cNvSpPr txBox="1"/>
            <p:nvPr/>
          </p:nvSpPr>
          <p:spPr>
            <a:xfrm>
              <a:off x="3412700" y="1980800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1" name="Google Shape;2331;p79"/>
            <p:cNvSpPr txBox="1"/>
            <p:nvPr/>
          </p:nvSpPr>
          <p:spPr>
            <a:xfrm>
              <a:off x="4725525" y="24619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2" name="Google Shape;2332;p79"/>
            <p:cNvSpPr txBox="1"/>
            <p:nvPr/>
          </p:nvSpPr>
          <p:spPr>
            <a:xfrm>
              <a:off x="3997500" y="37976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3" name="Google Shape;2333;p79"/>
            <p:cNvSpPr txBox="1"/>
            <p:nvPr/>
          </p:nvSpPr>
          <p:spPr>
            <a:xfrm>
              <a:off x="3420650" y="2858575"/>
              <a:ext cx="3480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34" name="Google Shape;2334;p79"/>
          <p:cNvSpPr txBox="1"/>
          <p:nvPr/>
        </p:nvSpPr>
        <p:spPr>
          <a:xfrm>
            <a:off x="5071375" y="947475"/>
            <a:ext cx="39951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are Done!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5" name="Google Shape;2335;p79"/>
          <p:cNvGraphicFramePr/>
          <p:nvPr/>
        </p:nvGraphicFramePr>
        <p:xfrm>
          <a:off x="5302625" y="170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{D7ADA6BD-F3CB-4A96-A54B-F10C5C2B8E9E}</a:tableStyleId>
              </a:tblPr>
              <a:tblGrid>
                <a:gridCol w="1177525"/>
                <a:gridCol w="1177525"/>
                <a:gridCol w="1177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Priority Queue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Distances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edgeTo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 0 + 8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A: 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—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 1 + 6 = 7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B: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D: 2 + 6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D: 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A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4 + 5 =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E: 5 + 3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E: 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D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F: inf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G: 5 + 3 = 8</a:t>
                      </a:r>
                      <a:endParaRPr strike="sng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G: 8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E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Q2.2: A* Search Solution</a:t>
            </a:r>
            <a:endParaRPr/>
          </a:p>
        </p:txBody>
      </p:sp>
      <p:pic>
        <p:nvPicPr>
          <p:cNvPr id="2341" name="Google Shape;2341;p80"/>
          <p:cNvPicPr preferRelativeResize="0"/>
          <p:nvPr/>
        </p:nvPicPr>
        <p:blipFill rotWithShape="1">
          <a:blip r:embed="rId3">
            <a:alphaModFix/>
          </a:blip>
          <a:srcRect b="0" l="0" r="28464" t="14893"/>
          <a:stretch/>
        </p:blipFill>
        <p:spPr>
          <a:xfrm>
            <a:off x="68025" y="1080825"/>
            <a:ext cx="5033500" cy="25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125" y="3353325"/>
            <a:ext cx="1052000" cy="16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80"/>
          <p:cNvSpPr txBox="1"/>
          <p:nvPr/>
        </p:nvSpPr>
        <p:spPr>
          <a:xfrm>
            <a:off x="5333000" y="1113425"/>
            <a:ext cx="36096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A* runs in a very similar fashion to Dijkstra's. The only difference is the priority in the priority queue. For A*, whenever computing the priority (for the purposes of the priority queue) of a particular node n, always add h(n) to whatever you would use with Dijkstra's.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A* would return A-D-E-G.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Q2.3 Solution</a:t>
            </a:r>
            <a:endParaRPr/>
          </a:p>
        </p:txBody>
      </p:sp>
      <p:sp>
        <p:nvSpPr>
          <p:cNvPr id="2349" name="Google Shape;2349;p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heuristic admissible? Why or why not?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0" name="Google Shape;235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3" y="2164675"/>
            <a:ext cx="8368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Graphs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 the DFS preorder, DFS postorder, and BFS order of the graph traversals starting from vertex A. Break ties alphabetically.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963" y="2144950"/>
            <a:ext cx="5658075" cy="26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Trees (MSTs)</a:t>
            </a:r>
            <a:endParaRPr/>
          </a:p>
        </p:txBody>
      </p:sp>
      <p:sp>
        <p:nvSpPr>
          <p:cNvPr id="2356" name="Google Shape;2356;p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undirected graph G, an MST is the subgraph of G that is a tree of minimum total weight that includes all of its vertices (this is the spanning part)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a tree is has to be acyclic (no cycles), and 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uniqueness of an MST is only guaranteed if the graph has distinct edges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Spanning tree is outlined in black here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7" name="Google Shape;235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500" y="2952750"/>
            <a:ext cx="2594125" cy="20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</a:t>
            </a:r>
            <a:endParaRPr/>
          </a:p>
        </p:txBody>
      </p:sp>
      <p:sp>
        <p:nvSpPr>
          <p:cNvPr id="2363" name="Google Shape;2363;p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rim's Algorithm Demo created by Kevin Wayne and Bob Sedgewick of Princeton University." id="2364" name="Google Shape;2364;p83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772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 of Kruskal's algorithm produced by Kevin Wayne and Bob Sedgewick at Princeton University." id="2365" name="Google Shape;2365;p83" title="Kruskal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877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6" name="Google Shape;2366;p83"/>
          <p:cNvSpPr txBox="1"/>
          <p:nvPr/>
        </p:nvSpPr>
        <p:spPr>
          <a:xfrm>
            <a:off x="1928700" y="4720375"/>
            <a:ext cx="714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Prim’s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7" name="Google Shape;2367;p83"/>
          <p:cNvSpPr txBox="1"/>
          <p:nvPr/>
        </p:nvSpPr>
        <p:spPr>
          <a:xfrm>
            <a:off x="6500700" y="4720375"/>
            <a:ext cx="1068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Kruskal’s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</a:t>
            </a:r>
            <a:endParaRPr/>
          </a:p>
        </p:txBody>
      </p:sp>
      <p:sp>
        <p:nvSpPr>
          <p:cNvPr id="2373" name="Google Shape;2373;p8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both ways of finding an MST, but they don’t always output the same MST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Prim's attaches a new edge to a single growing tree at each step (another way to think of it is that it engulfs nodes)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hand, Kruskal’s processes edges in the order of their edge weights at each step, and</a:t>
            </a:r>
            <a:r>
              <a:rPr lang="en" sz="1400"/>
              <a:t> </a:t>
            </a:r>
            <a:r>
              <a:rPr lang="en"/>
              <a:t>takes for the MST each edge that does not form a cycle with edges previously added.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Q3.1</a:t>
            </a:r>
            <a:endParaRPr/>
          </a:p>
        </p:txBody>
      </p:sp>
      <p:pic>
        <p:nvPicPr>
          <p:cNvPr id="2379" name="Google Shape;237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379" y="1977500"/>
            <a:ext cx="5407125" cy="30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0" name="Google Shape;238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147227"/>
            <a:ext cx="7064525" cy="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Q3.1 Solution</a:t>
            </a:r>
            <a:endParaRPr/>
          </a:p>
        </p:txBody>
      </p:sp>
      <p:sp>
        <p:nvSpPr>
          <p:cNvPr id="2386" name="Google Shape;2386;p86"/>
          <p:cNvSpPr txBox="1"/>
          <p:nvPr>
            <p:ph idx="1" type="body"/>
          </p:nvPr>
        </p:nvSpPr>
        <p:spPr>
          <a:xfrm>
            <a:off x="4618500" y="1797450"/>
            <a:ext cx="42138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by engulfing 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current tree is A. Edges going out from our current tree are AC and 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cheapest edge from that tree is AC, so we engulf 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7" name="Google Shape;238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8" name="Google Shape;2388;p86"/>
          <p:cNvSpPr/>
          <p:nvPr/>
        </p:nvSpPr>
        <p:spPr>
          <a:xfrm>
            <a:off x="977925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Q3.1 Solution</a:t>
            </a:r>
            <a:endParaRPr/>
          </a:p>
        </p:txBody>
      </p:sp>
      <p:sp>
        <p:nvSpPr>
          <p:cNvPr id="2394" name="Google Shape;2394;p87"/>
          <p:cNvSpPr txBox="1"/>
          <p:nvPr>
            <p:ph idx="1" type="body"/>
          </p:nvPr>
        </p:nvSpPr>
        <p:spPr>
          <a:xfrm>
            <a:off x="4618500" y="1797450"/>
            <a:ext cx="42138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our current tree is AC.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Edges going out of AC are AB, BC, CD, and 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cheapest edge is AB, so we engulf 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5" name="Google Shape;239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6" name="Google Shape;2396;p87"/>
          <p:cNvSpPr/>
          <p:nvPr/>
        </p:nvSpPr>
        <p:spPr>
          <a:xfrm>
            <a:off x="977925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87"/>
          <p:cNvSpPr/>
          <p:nvPr/>
        </p:nvSpPr>
        <p:spPr>
          <a:xfrm rot="5400000">
            <a:off x="133575" y="27049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Q3.1 Solution</a:t>
            </a:r>
            <a:endParaRPr/>
          </a:p>
        </p:txBody>
      </p:sp>
      <p:sp>
        <p:nvSpPr>
          <p:cNvPr id="2403" name="Google Shape;2403;p88"/>
          <p:cNvSpPr txBox="1"/>
          <p:nvPr>
            <p:ph idx="1" type="body"/>
          </p:nvPr>
        </p:nvSpPr>
        <p:spPr>
          <a:xfrm>
            <a:off x="4618500" y="1797450"/>
            <a:ext cx="4213800" cy="23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our current tree is ABC.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Edges going out of ABC are BD, CD and 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cheapest is BD, so we engulf 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4" name="Google Shape;240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5" name="Google Shape;2405;p88"/>
          <p:cNvSpPr/>
          <p:nvPr/>
        </p:nvSpPr>
        <p:spPr>
          <a:xfrm>
            <a:off x="977925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88"/>
          <p:cNvSpPr/>
          <p:nvPr/>
        </p:nvSpPr>
        <p:spPr>
          <a:xfrm rot="5400000">
            <a:off x="133575" y="27049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88"/>
          <p:cNvSpPr/>
          <p:nvPr/>
        </p:nvSpPr>
        <p:spPr>
          <a:xfrm>
            <a:off x="977925" y="348257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Q3.1 Solution</a:t>
            </a:r>
            <a:endParaRPr/>
          </a:p>
        </p:txBody>
      </p:sp>
      <p:sp>
        <p:nvSpPr>
          <p:cNvPr id="2413" name="Google Shape;2413;p89"/>
          <p:cNvSpPr txBox="1"/>
          <p:nvPr>
            <p:ph idx="1" type="body"/>
          </p:nvPr>
        </p:nvSpPr>
        <p:spPr>
          <a:xfrm>
            <a:off x="4572000" y="1563725"/>
            <a:ext cx="42138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our current tree is ABCD.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Edges going out of ABCD are CE, DE, and DF.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cheapest and lexicographically smallest edge is CE, so we engulf 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4" name="Google Shape;24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6" name="Google Shape;2416;p89"/>
          <p:cNvSpPr/>
          <p:nvPr/>
        </p:nvSpPr>
        <p:spPr>
          <a:xfrm>
            <a:off x="977925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89"/>
          <p:cNvSpPr/>
          <p:nvPr/>
        </p:nvSpPr>
        <p:spPr>
          <a:xfrm rot="5400000">
            <a:off x="133575" y="27049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89"/>
          <p:cNvSpPr/>
          <p:nvPr/>
        </p:nvSpPr>
        <p:spPr>
          <a:xfrm>
            <a:off x="977925" y="348257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89"/>
          <p:cNvSpPr/>
          <p:nvPr/>
        </p:nvSpPr>
        <p:spPr>
          <a:xfrm>
            <a:off x="2710350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Q3.1 Solution</a:t>
            </a:r>
            <a:endParaRPr/>
          </a:p>
        </p:txBody>
      </p:sp>
      <p:sp>
        <p:nvSpPr>
          <p:cNvPr id="2425" name="Google Shape;2425;p90"/>
          <p:cNvSpPr txBox="1"/>
          <p:nvPr>
            <p:ph idx="1" type="body"/>
          </p:nvPr>
        </p:nvSpPr>
        <p:spPr>
          <a:xfrm>
            <a:off x="4618500" y="1797450"/>
            <a:ext cx="4213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we take EF.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6" name="Google Shape;242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7" name="Google Shape;242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63725"/>
            <a:ext cx="4213750" cy="23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90"/>
          <p:cNvSpPr/>
          <p:nvPr/>
        </p:nvSpPr>
        <p:spPr>
          <a:xfrm>
            <a:off x="977925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90"/>
          <p:cNvSpPr/>
          <p:nvPr/>
        </p:nvSpPr>
        <p:spPr>
          <a:xfrm rot="5400000">
            <a:off x="133575" y="27049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90"/>
          <p:cNvSpPr/>
          <p:nvPr/>
        </p:nvSpPr>
        <p:spPr>
          <a:xfrm>
            <a:off x="977925" y="348257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90"/>
          <p:cNvSpPr/>
          <p:nvPr/>
        </p:nvSpPr>
        <p:spPr>
          <a:xfrm rot="5400000">
            <a:off x="3535675" y="27015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90"/>
          <p:cNvSpPr txBox="1"/>
          <p:nvPr/>
        </p:nvSpPr>
        <p:spPr>
          <a:xfrm>
            <a:off x="4628025" y="2465300"/>
            <a:ext cx="4213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MST is outlined in brown.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3" name="Google Shape;2433;p90"/>
          <p:cNvSpPr/>
          <p:nvPr/>
        </p:nvSpPr>
        <p:spPr>
          <a:xfrm>
            <a:off x="2681225" y="191822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Q3.2</a:t>
            </a:r>
            <a:endParaRPr/>
          </a:p>
        </p:txBody>
      </p:sp>
      <p:pic>
        <p:nvPicPr>
          <p:cNvPr id="2439" name="Google Shape;243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675" y="2360175"/>
            <a:ext cx="4787750" cy="26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0" name="Google Shape;244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0200"/>
            <a:ext cx="6423774" cy="13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Implementing Post/Preorder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aintain a stack of nodes and a marked 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soon as we add something to our stack, we note it for </a:t>
            </a:r>
            <a:r>
              <a:rPr b="1" lang="en"/>
              <a:t>preorder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top node in our stack represents the node we are currently on, and the marked set represents nodes that have been </a:t>
            </a:r>
            <a:r>
              <a:rPr lang="en"/>
              <a:t>visited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we add a node to the stack, we visit its lexicographically next unmarked child.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there is none, we pop the topmost node from the stack and note it down for </a:t>
            </a:r>
            <a:r>
              <a:rPr b="1" lang="en"/>
              <a:t>postorder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Q3.2</a:t>
            </a:r>
            <a:endParaRPr/>
          </a:p>
        </p:txBody>
      </p:sp>
      <p:pic>
        <p:nvPicPr>
          <p:cNvPr id="2446" name="Google Shape;244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3350"/>
            <a:ext cx="4787750" cy="26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p92"/>
          <p:cNvSpPr txBox="1"/>
          <p:nvPr/>
        </p:nvSpPr>
        <p:spPr>
          <a:xfrm>
            <a:off x="5222100" y="2027688"/>
            <a:ext cx="36102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Kruskal’s considers edges of weight 1 first (AC, BD, EF)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picks AC, then BD, then EF since picking all 3 does not create a cycle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8" name="Google Shape;2448;p92"/>
          <p:cNvSpPr/>
          <p:nvPr/>
        </p:nvSpPr>
        <p:spPr>
          <a:xfrm>
            <a:off x="1168425" y="19527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92"/>
          <p:cNvSpPr/>
          <p:nvPr/>
        </p:nvSpPr>
        <p:spPr>
          <a:xfrm rot="5400000">
            <a:off x="4040550" y="2855088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92"/>
          <p:cNvSpPr/>
          <p:nvPr/>
        </p:nvSpPr>
        <p:spPr>
          <a:xfrm>
            <a:off x="1168425" y="37575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Q3.2</a:t>
            </a:r>
            <a:endParaRPr/>
          </a:p>
        </p:txBody>
      </p:sp>
      <p:pic>
        <p:nvPicPr>
          <p:cNvPr id="2456" name="Google Shape;245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3350"/>
            <a:ext cx="4787750" cy="26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p93"/>
          <p:cNvSpPr txBox="1"/>
          <p:nvPr/>
        </p:nvSpPr>
        <p:spPr>
          <a:xfrm>
            <a:off x="5222100" y="1583244"/>
            <a:ext cx="36102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Kruskal’s considers edges of weight 2 next (AB, BC, CD)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adds AB b/c it doesn’t create a cycle.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skips BC b/c it creates a cycle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skips CD b/c it creates a cycle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8" name="Google Shape;2458;p93"/>
          <p:cNvSpPr/>
          <p:nvPr/>
        </p:nvSpPr>
        <p:spPr>
          <a:xfrm>
            <a:off x="1168425" y="19527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93"/>
          <p:cNvSpPr/>
          <p:nvPr/>
        </p:nvSpPr>
        <p:spPr>
          <a:xfrm rot="5400000">
            <a:off x="4040550" y="2855088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93"/>
          <p:cNvSpPr/>
          <p:nvPr/>
        </p:nvSpPr>
        <p:spPr>
          <a:xfrm>
            <a:off x="1168425" y="376357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93"/>
          <p:cNvSpPr/>
          <p:nvPr/>
        </p:nvSpPr>
        <p:spPr>
          <a:xfrm rot="5400000">
            <a:off x="170050" y="2855088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Q3.2</a:t>
            </a:r>
            <a:endParaRPr/>
          </a:p>
        </p:txBody>
      </p:sp>
      <p:pic>
        <p:nvPicPr>
          <p:cNvPr id="2467" name="Google Shape;2467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3350"/>
            <a:ext cx="4787750" cy="26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8" name="Google Shape;2468;p94"/>
          <p:cNvSpPr txBox="1"/>
          <p:nvPr/>
        </p:nvSpPr>
        <p:spPr>
          <a:xfrm>
            <a:off x="5222100" y="1583244"/>
            <a:ext cx="36102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Kruskal’s now considers edges of weight 3 (CE, 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adds CE b/c it doesn’t create a cycle.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stop b/c we now have a spanning tree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full MST is outlined in brown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9" name="Google Shape;2469;p94"/>
          <p:cNvSpPr/>
          <p:nvPr/>
        </p:nvSpPr>
        <p:spPr>
          <a:xfrm>
            <a:off x="1168425" y="19527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94"/>
          <p:cNvSpPr/>
          <p:nvPr/>
        </p:nvSpPr>
        <p:spPr>
          <a:xfrm rot="5400000">
            <a:off x="4040550" y="2855088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94"/>
          <p:cNvSpPr/>
          <p:nvPr/>
        </p:nvSpPr>
        <p:spPr>
          <a:xfrm>
            <a:off x="1168425" y="3763575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94"/>
          <p:cNvSpPr/>
          <p:nvPr/>
        </p:nvSpPr>
        <p:spPr>
          <a:xfrm rot="5400000">
            <a:off x="170050" y="2855088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94"/>
          <p:cNvSpPr/>
          <p:nvPr/>
        </p:nvSpPr>
        <p:spPr>
          <a:xfrm>
            <a:off x="3102575" y="1952700"/>
            <a:ext cx="1137900" cy="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Q1.1: DFS Pre/postorder </a:t>
            </a:r>
            <a:r>
              <a:rPr lang="en"/>
              <a:t>Solution</a:t>
            </a:r>
            <a:endParaRPr/>
          </a:p>
        </p:txBody>
      </p:sp>
      <p:grpSp>
        <p:nvGrpSpPr>
          <p:cNvPr id="113" name="Google Shape;113;p21"/>
          <p:cNvGrpSpPr/>
          <p:nvPr/>
        </p:nvGrpSpPr>
        <p:grpSpPr>
          <a:xfrm>
            <a:off x="695869" y="1551405"/>
            <a:ext cx="4485162" cy="2585984"/>
            <a:chOff x="432600" y="1372725"/>
            <a:chExt cx="4197625" cy="2390225"/>
          </a:xfrm>
        </p:grpSpPr>
        <p:grpSp>
          <p:nvGrpSpPr>
            <p:cNvPr id="114" name="Google Shape;114;p21"/>
            <p:cNvGrpSpPr/>
            <p:nvPr/>
          </p:nvGrpSpPr>
          <p:grpSpPr>
            <a:xfrm>
              <a:off x="432600" y="3396338"/>
              <a:ext cx="394800" cy="366600"/>
              <a:chOff x="620600" y="1908825"/>
              <a:chExt cx="394800" cy="366600"/>
            </a:xfrm>
          </p:grpSpPr>
          <p:sp>
            <p:nvSpPr>
              <p:cNvPr id="115" name="Google Shape;115;p21"/>
              <p:cNvSpPr/>
              <p:nvPr/>
            </p:nvSpPr>
            <p:spPr>
              <a:xfrm>
                <a:off x="620600" y="19088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1"/>
              <p:cNvSpPr txBox="1"/>
              <p:nvPr/>
            </p:nvSpPr>
            <p:spPr>
              <a:xfrm>
                <a:off x="667550" y="19088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A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7" name="Google Shape;117;p21"/>
            <p:cNvSpPr/>
            <p:nvPr/>
          </p:nvSpPr>
          <p:spPr>
            <a:xfrm>
              <a:off x="432600" y="1976625"/>
              <a:ext cx="394800" cy="366600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endParaRPr/>
            </a:p>
          </p:txBody>
        </p:sp>
        <p:grpSp>
          <p:nvGrpSpPr>
            <p:cNvPr id="118" name="Google Shape;118;p21"/>
            <p:cNvGrpSpPr/>
            <p:nvPr/>
          </p:nvGrpSpPr>
          <p:grpSpPr>
            <a:xfrm>
              <a:off x="1630825" y="1372725"/>
              <a:ext cx="394800" cy="366600"/>
              <a:chOff x="2373475" y="2275425"/>
              <a:chExt cx="394800" cy="366600"/>
            </a:xfrm>
          </p:grpSpPr>
          <p:sp>
            <p:nvSpPr>
              <p:cNvPr id="119" name="Google Shape;119;p21"/>
              <p:cNvSpPr/>
              <p:nvPr/>
            </p:nvSpPr>
            <p:spPr>
              <a:xfrm>
                <a:off x="237347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1"/>
              <p:cNvSpPr txBox="1"/>
              <p:nvPr/>
            </p:nvSpPr>
            <p:spPr>
              <a:xfrm>
                <a:off x="242042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C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1" name="Google Shape;121;p21"/>
            <p:cNvGrpSpPr/>
            <p:nvPr/>
          </p:nvGrpSpPr>
          <p:grpSpPr>
            <a:xfrm>
              <a:off x="1687000" y="2670175"/>
              <a:ext cx="394800" cy="366600"/>
              <a:chOff x="2721325" y="3396350"/>
              <a:chExt cx="394800" cy="366600"/>
            </a:xfrm>
          </p:grpSpPr>
          <p:sp>
            <p:nvSpPr>
              <p:cNvPr id="122" name="Google Shape;122;p21"/>
              <p:cNvSpPr/>
              <p:nvPr/>
            </p:nvSpPr>
            <p:spPr>
              <a:xfrm>
                <a:off x="2721325" y="3396350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1"/>
              <p:cNvSpPr txBox="1"/>
              <p:nvPr/>
            </p:nvSpPr>
            <p:spPr>
              <a:xfrm>
                <a:off x="2768275" y="3396350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D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4" name="Google Shape;124;p21"/>
            <p:cNvGrpSpPr/>
            <p:nvPr/>
          </p:nvGrpSpPr>
          <p:grpSpPr>
            <a:xfrm>
              <a:off x="2998025" y="3396350"/>
              <a:ext cx="394800" cy="366600"/>
              <a:chOff x="3165225" y="2275425"/>
              <a:chExt cx="394800" cy="366600"/>
            </a:xfrm>
          </p:grpSpPr>
          <p:sp>
            <p:nvSpPr>
              <p:cNvPr id="125" name="Google Shape;125;p21"/>
              <p:cNvSpPr/>
              <p:nvPr/>
            </p:nvSpPr>
            <p:spPr>
              <a:xfrm>
                <a:off x="3165225" y="22754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1"/>
              <p:cNvSpPr txBox="1"/>
              <p:nvPr/>
            </p:nvSpPr>
            <p:spPr>
              <a:xfrm>
                <a:off x="3212175" y="22754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7" name="Google Shape;127;p21"/>
            <p:cNvGrpSpPr/>
            <p:nvPr/>
          </p:nvGrpSpPr>
          <p:grpSpPr>
            <a:xfrm>
              <a:off x="2998025" y="1976625"/>
              <a:ext cx="394800" cy="366600"/>
              <a:chOff x="3392825" y="3685625"/>
              <a:chExt cx="394800" cy="366600"/>
            </a:xfrm>
          </p:grpSpPr>
          <p:sp>
            <p:nvSpPr>
              <p:cNvPr id="128" name="Google Shape;128;p21"/>
              <p:cNvSpPr/>
              <p:nvPr/>
            </p:nvSpPr>
            <p:spPr>
              <a:xfrm>
                <a:off x="3392825" y="3685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1"/>
              <p:cNvSpPr txBox="1"/>
              <p:nvPr/>
            </p:nvSpPr>
            <p:spPr>
              <a:xfrm>
                <a:off x="3439775" y="3685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F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0" name="Google Shape;130;p21"/>
            <p:cNvGrpSpPr/>
            <p:nvPr/>
          </p:nvGrpSpPr>
          <p:grpSpPr>
            <a:xfrm>
              <a:off x="4235425" y="1976625"/>
              <a:ext cx="394800" cy="366600"/>
              <a:chOff x="1978675" y="3967625"/>
              <a:chExt cx="394800" cy="366600"/>
            </a:xfrm>
          </p:grpSpPr>
          <p:sp>
            <p:nvSpPr>
              <p:cNvPr id="131" name="Google Shape;131;p21"/>
              <p:cNvSpPr/>
              <p:nvPr/>
            </p:nvSpPr>
            <p:spPr>
              <a:xfrm>
                <a:off x="1978675" y="3967625"/>
                <a:ext cx="394800" cy="366600"/>
              </a:xfrm>
              <a:prstGeom prst="ellipse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1"/>
              <p:cNvSpPr txBox="1"/>
              <p:nvPr/>
            </p:nvSpPr>
            <p:spPr>
              <a:xfrm>
                <a:off x="2025625" y="3967625"/>
                <a:ext cx="300900" cy="28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G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133" name="Google Shape;133;p21"/>
            <p:cNvCxnSpPr>
              <a:stCxn id="116" idx="0"/>
              <a:endCxn id="117" idx="4"/>
            </p:cNvCxnSpPr>
            <p:nvPr/>
          </p:nvCxnSpPr>
          <p:spPr>
            <a:xfrm rot="10800000">
              <a:off x="630000" y="2343338"/>
              <a:ext cx="0" cy="105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21"/>
            <p:cNvCxnSpPr>
              <a:stCxn id="117" idx="7"/>
              <a:endCxn id="120" idx="1"/>
            </p:cNvCxnSpPr>
            <p:nvPr/>
          </p:nvCxnSpPr>
          <p:spPr>
            <a:xfrm flipH="1" rot="10800000">
              <a:off x="769583" y="1513712"/>
              <a:ext cx="908400" cy="516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21"/>
            <p:cNvCxnSpPr>
              <a:stCxn id="123" idx="1"/>
              <a:endCxn id="117" idx="5"/>
            </p:cNvCxnSpPr>
            <p:nvPr/>
          </p:nvCxnSpPr>
          <p:spPr>
            <a:xfrm rot="10800000">
              <a:off x="769450" y="2289475"/>
              <a:ext cx="964500" cy="52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21"/>
            <p:cNvCxnSpPr>
              <a:stCxn id="116" idx="3"/>
              <a:endCxn id="123" idx="1"/>
            </p:cNvCxnSpPr>
            <p:nvPr/>
          </p:nvCxnSpPr>
          <p:spPr>
            <a:xfrm flipH="1" rot="10800000">
              <a:off x="780450" y="2811038"/>
              <a:ext cx="9534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21"/>
            <p:cNvCxnSpPr>
              <a:stCxn id="123" idx="3"/>
              <a:endCxn id="129" idx="1"/>
            </p:cNvCxnSpPr>
            <p:nvPr/>
          </p:nvCxnSpPr>
          <p:spPr>
            <a:xfrm flipH="1" rot="10800000">
              <a:off x="2034850" y="2117575"/>
              <a:ext cx="1010100" cy="69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1"/>
            <p:cNvCxnSpPr>
              <a:stCxn id="120" idx="3"/>
              <a:endCxn id="129" idx="0"/>
            </p:cNvCxnSpPr>
            <p:nvPr/>
          </p:nvCxnSpPr>
          <p:spPr>
            <a:xfrm>
              <a:off x="1978675" y="1513725"/>
              <a:ext cx="1216800" cy="4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1"/>
            <p:cNvCxnSpPr>
              <a:stCxn id="132" idx="1"/>
              <a:endCxn id="129" idx="3"/>
            </p:cNvCxnSpPr>
            <p:nvPr/>
          </p:nvCxnSpPr>
          <p:spPr>
            <a:xfrm rot="10800000">
              <a:off x="3345775" y="2117625"/>
              <a:ext cx="936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1"/>
            <p:cNvCxnSpPr>
              <a:stCxn id="123" idx="3"/>
              <a:endCxn id="126" idx="1"/>
            </p:cNvCxnSpPr>
            <p:nvPr/>
          </p:nvCxnSpPr>
          <p:spPr>
            <a:xfrm>
              <a:off x="2034850" y="2811175"/>
              <a:ext cx="1010100" cy="726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1"/>
            <p:cNvCxnSpPr>
              <a:stCxn id="126" idx="0"/>
              <a:endCxn id="129" idx="2"/>
            </p:cNvCxnSpPr>
            <p:nvPr/>
          </p:nvCxnSpPr>
          <p:spPr>
            <a:xfrm rot="10800000">
              <a:off x="3195425" y="2258750"/>
              <a:ext cx="0" cy="11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2" name="Google Shape;142;p21"/>
          <p:cNvSpPr txBox="1"/>
          <p:nvPr/>
        </p:nvSpPr>
        <p:spPr>
          <a:xfrm>
            <a:off x="5406775" y="1717200"/>
            <a:ext cx="3479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Stack: </a:t>
            </a:r>
            <a:r>
              <a:rPr lang="en" sz="2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2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Marked Set: A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Preorder: A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flipH="1">
            <a:off x="6422375" y="1523300"/>
            <a:ext cx="441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6779650" y="535975"/>
            <a:ext cx="22755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remember: the node on the top of the stack is the node we’re currently on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366325" y="4052700"/>
            <a:ext cx="5707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has two unmarked children (B, D)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Going to add B (alphabetical) to our stack, preorder, and marked set.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460750" y="4438275"/>
            <a:ext cx="2755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(unmarked means the child is not in the Marked Set)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