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</p:sldIdLst>
  <p:sldSz cy="5143500" cx="9144000"/>
  <p:notesSz cx="6858000" cy="9144000"/>
  <p:embeddedFontLst>
    <p:embeddedFont>
      <p:font typeface="Roboto"/>
      <p:regular r:id="rId97"/>
      <p:bold r:id="rId98"/>
      <p:italic r:id="rId99"/>
      <p:boldItalic r:id="rId100"/>
    </p:embeddedFont>
    <p:embeddedFont>
      <p:font typeface="Lato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B7DE48-2EA9-48B9-AF86-67731EF97C43}">
  <a:tblStyle styleId="{BAB7DE48-2EA9-48B9-AF86-67731EF97C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Lato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Lato-italic.fntdata"/><Relationship Id="rId102" Type="http://schemas.openxmlformats.org/officeDocument/2006/relationships/font" Target="fonts/Lato-bold.fntdata"/><Relationship Id="rId101" Type="http://schemas.openxmlformats.org/officeDocument/2006/relationships/font" Target="fonts/Lato-regular.fntdata"/><Relationship Id="rId100" Type="http://schemas.openxmlformats.org/officeDocument/2006/relationships/font" Target="fonts/Robo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font" Target="fonts/Roboto-regular.fntdata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Roboto-italic.fntdata"/><Relationship Id="rId10" Type="http://schemas.openxmlformats.org/officeDocument/2006/relationships/slide" Target="slides/slide4.xml"/><Relationship Id="rId98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08243a3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08243a3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08243a3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08243a3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08243a3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08243a3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08243a3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08243a3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08243a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08243a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08243a3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08243a3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08243a3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08243a3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08243a3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08243a3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08243a3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08243a3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808243a3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808243a3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08243a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08243a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08243a3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08243a3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08243a3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08243a3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08243a3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08243a3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08243a3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08243a3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808243a3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808243a3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808243a3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808243a3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08243a3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08243a3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808243a3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808243a3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808243a3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808243a3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08243a3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808243a3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08243a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08243a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808243a3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808243a3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808243a3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808243a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808243a3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808243a3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808243a3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808243a3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808243a3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808243a3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808243a3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808243a3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808243a3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808243a3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808243a3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808243a3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808243a3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808243a3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808243a3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808243a3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08243a3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08243a3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808243a3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808243a3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808243a3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808243a3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808243a3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808243a3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08243a3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08243a3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808243a3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808243a3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808243a3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808243a3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808243a3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808243a3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808243a3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808243a3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808243a3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808243a3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808243a3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808243a3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08243a3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08243a3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808243a3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808243a3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808243a3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808243a3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808243a36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808243a36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808243a36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808243a36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5808243a3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5808243a3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808243a3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808243a3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808243a3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808243a3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808243a36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808243a36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You should explain that merging process that happened at the bottom layer, happens at each sorting stage. For space purposes, just shown at the last merge operation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808243a3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808243a3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808243a36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808243a36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08243a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08243a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5808243a36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5808243a36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808243a36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5808243a36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808243a3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808243a3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5808243a36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5808243a36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808243a36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808243a36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5808243a36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5808243a36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808243a36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808243a36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808243a36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808243a36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5808243a36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5808243a36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808243a36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808243a36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08243a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08243a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808243a36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808243a36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808243a36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808243a36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808243a36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808243a36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808243a36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808243a36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5808243a36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5808243a36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808243a36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808243a36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808243a36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808243a36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5808243a36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5808243a36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5808243a36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5808243a36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5808243a36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5808243a36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08243a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08243a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5808243a36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5808243a36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808243a36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808243a36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5808243a36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5808243a36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808243a36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808243a36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808243a36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808243a36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5808243a36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5808243a36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808243a36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808243a36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5808243a36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5808243a36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808243a36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808243a36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5808243a36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5808243a36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08243a3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08243a3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5808243a36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5808243a36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url.com/cz-disc12-sp1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isualgo.net/en/sorting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isualgo.net/en/sorting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isualgo.net/en/sorting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12: ADT's &amp; Sorting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22"/>
          <p:cNvSpPr/>
          <p:nvPr/>
        </p:nvSpPr>
        <p:spPr>
          <a:xfrm>
            <a:off x="2174500" y="1881775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1310275" y="1881775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3"/>
          <p:cNvSpPr/>
          <p:nvPr/>
        </p:nvSpPr>
        <p:spPr>
          <a:xfrm>
            <a:off x="31223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22023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4"/>
          <p:cNvSpPr/>
          <p:nvPr/>
        </p:nvSpPr>
        <p:spPr>
          <a:xfrm>
            <a:off x="31223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133815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5"/>
          <p:cNvSpPr/>
          <p:nvPr/>
        </p:nvSpPr>
        <p:spPr>
          <a:xfrm>
            <a:off x="4042350" y="186785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094475" y="186785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6"/>
          <p:cNvSpPr/>
          <p:nvPr/>
        </p:nvSpPr>
        <p:spPr>
          <a:xfrm>
            <a:off x="4948375" y="1881775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4070200" y="1881775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181" name="Google Shape;181;p27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27"/>
          <p:cNvSpPr/>
          <p:nvPr/>
        </p:nvSpPr>
        <p:spPr>
          <a:xfrm>
            <a:off x="4948375" y="1881775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3094450" y="1881775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8"/>
          <p:cNvSpPr/>
          <p:nvPr/>
        </p:nvSpPr>
        <p:spPr>
          <a:xfrm>
            <a:off x="58544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490652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197" name="Google Shape;197;p29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29"/>
          <p:cNvSpPr/>
          <p:nvPr/>
        </p:nvSpPr>
        <p:spPr>
          <a:xfrm>
            <a:off x="58544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40562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30"/>
          <p:cNvSpPr/>
          <p:nvPr/>
        </p:nvSpPr>
        <p:spPr>
          <a:xfrm>
            <a:off x="58544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30944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1"/>
          <p:cNvSpPr/>
          <p:nvPr/>
        </p:nvSpPr>
        <p:spPr>
          <a:xfrm>
            <a:off x="58544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22023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 sorts and runtimes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 ADT’s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Problem 2.1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2"/>
          <p:cNvSpPr/>
          <p:nvPr/>
        </p:nvSpPr>
        <p:spPr>
          <a:xfrm>
            <a:off x="58544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13520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29" name="Google Shape;229;p33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33"/>
          <p:cNvSpPr/>
          <p:nvPr/>
        </p:nvSpPr>
        <p:spPr>
          <a:xfrm>
            <a:off x="67743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58404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37" name="Google Shape;237;p34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34"/>
          <p:cNvSpPr/>
          <p:nvPr/>
        </p:nvSpPr>
        <p:spPr>
          <a:xfrm>
            <a:off x="67743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49484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45" name="Google Shape;245;p35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35"/>
          <p:cNvSpPr/>
          <p:nvPr/>
        </p:nvSpPr>
        <p:spPr>
          <a:xfrm>
            <a:off x="67743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0423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53" name="Google Shape;253;p36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36"/>
          <p:cNvSpPr/>
          <p:nvPr/>
        </p:nvSpPr>
        <p:spPr>
          <a:xfrm>
            <a:off x="6774375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313635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61" name="Google Shape;261;p37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7"/>
          <p:cNvSpPr/>
          <p:nvPr/>
        </p:nvSpPr>
        <p:spPr>
          <a:xfrm>
            <a:off x="76386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>
            <a:off x="68023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69" name="Google Shape;269;p38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70" name="Google Shape;270;p38"/>
          <p:cNvSpPr/>
          <p:nvPr/>
        </p:nvSpPr>
        <p:spPr>
          <a:xfrm>
            <a:off x="76386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58405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77" name="Google Shape;277;p39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78" name="Google Shape;278;p39"/>
          <p:cNvSpPr/>
          <p:nvPr/>
        </p:nvSpPr>
        <p:spPr>
          <a:xfrm>
            <a:off x="763860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4962350" y="185390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285" name="Google Shape;285;p40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291" name="Google Shape;291;p41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41"/>
          <p:cNvSpPr/>
          <p:nvPr/>
        </p:nvSpPr>
        <p:spPr>
          <a:xfrm>
            <a:off x="1338150" y="190965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Nothing Smaller than 0!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2C is due today at 11:59pm!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Apologies for the AG confusion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Office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We’re sorry OH has been so busy :(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Remember the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2 grades have been released!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Regrades due this Friday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 me know if you want to chat!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2 more discussion sections!!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tinyurl.com/cz-disc12-sp19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299" name="Google Shape;299;p42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00" name="Google Shape;300;p42"/>
          <p:cNvSpPr/>
          <p:nvPr/>
        </p:nvSpPr>
        <p:spPr>
          <a:xfrm>
            <a:off x="2216325" y="1867788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 is next smallest in the list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07" name="Google Shape;307;p43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43"/>
          <p:cNvSpPr/>
          <p:nvPr/>
        </p:nvSpPr>
        <p:spPr>
          <a:xfrm>
            <a:off x="2216325" y="1867788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Swap 1 and 4!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15" name="Google Shape;315;p44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44"/>
          <p:cNvSpPr/>
          <p:nvPr/>
        </p:nvSpPr>
        <p:spPr>
          <a:xfrm>
            <a:off x="3108425" y="1867775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4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Nothing smaller than 2!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23" name="Google Shape;323;p45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24" name="Google Shape;324;p45"/>
          <p:cNvSpPr/>
          <p:nvPr/>
        </p:nvSpPr>
        <p:spPr>
          <a:xfrm>
            <a:off x="4014450" y="1867788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5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3 is next smallest in the list!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31" name="Google Shape;331;p46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32" name="Google Shape;332;p46"/>
          <p:cNvSpPr/>
          <p:nvPr/>
        </p:nvSpPr>
        <p:spPr>
          <a:xfrm>
            <a:off x="4014450" y="1867788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6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Swap 3 and 7!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39" name="Google Shape;339;p47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40" name="Google Shape;340;p47"/>
          <p:cNvSpPr/>
          <p:nvPr/>
        </p:nvSpPr>
        <p:spPr>
          <a:xfrm>
            <a:off x="4920475" y="1867775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7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4 is next smallest in the list!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47" name="Google Shape;347;p48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48"/>
          <p:cNvSpPr/>
          <p:nvPr/>
        </p:nvSpPr>
        <p:spPr>
          <a:xfrm>
            <a:off x="4920475" y="1867775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8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Swap 4 and 6!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55" name="Google Shape;355;p49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49"/>
          <p:cNvSpPr/>
          <p:nvPr/>
        </p:nvSpPr>
        <p:spPr>
          <a:xfrm>
            <a:off x="5854400" y="1867788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9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5 is next smallest in the list!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63" name="Google Shape;363;p50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50"/>
          <p:cNvSpPr/>
          <p:nvPr/>
        </p:nvSpPr>
        <p:spPr>
          <a:xfrm>
            <a:off x="5854400" y="1867788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Swap 5 and 6!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71" name="Google Shape;371;p51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72" name="Google Shape;372;p51"/>
          <p:cNvSpPr/>
          <p:nvPr/>
        </p:nvSpPr>
        <p:spPr>
          <a:xfrm>
            <a:off x="6760425" y="1867788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1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6 is the next smallest in the list!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Forewarning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 for a lot of algorithms...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79" name="Google Shape;379;p52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52"/>
          <p:cNvSpPr/>
          <p:nvPr/>
        </p:nvSpPr>
        <p:spPr>
          <a:xfrm>
            <a:off x="6760425" y="1867788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2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Swap 6 and 7!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87" name="Google Shape;387;p53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88" name="Google Shape;388;p53"/>
          <p:cNvSpPr/>
          <p:nvPr/>
        </p:nvSpPr>
        <p:spPr>
          <a:xfrm>
            <a:off x="7708275" y="1853863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3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Nothing left to see!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Selection Sort</a:t>
            </a:r>
            <a:endParaRPr/>
          </a:p>
        </p:txBody>
      </p:sp>
      <p:graphicFrame>
        <p:nvGraphicFramePr>
          <p:cNvPr id="395" name="Google Shape;395;p54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396" name="Google Shape;396;p54"/>
          <p:cNvSpPr txBox="1"/>
          <p:nvPr/>
        </p:nvSpPr>
        <p:spPr>
          <a:xfrm>
            <a:off x="1909650" y="3261725"/>
            <a:ext cx="4767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Done!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402" name="Google Shape;402;p55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408" name="Google Shape;408;p56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56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0" name="Google Shape;410;p56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416" name="Google Shape;416;p57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Google Shape;417;p57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8" name="Google Shape;418;p57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Google Shape;419;p57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" name="Google Shape;420;p57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57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2" name="Google Shape;422;p57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428" name="Google Shape;428;p58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Google Shape;429;p58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" name="Google Shape;430;p58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" name="Google Shape;431;p58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2" name="Google Shape;432;p58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Google Shape;433;p58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58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5" name="Google Shape;435;p58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6" name="Google Shape;436;p58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7" name="Google Shape;437;p58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p58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p58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" name="Google Shape;440;p58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58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p58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448" name="Google Shape;448;p59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Google Shape;449;p59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" name="Google Shape;450;p59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" name="Google Shape;451;p59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2" name="Google Shape;452;p59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3" name="Google Shape;453;p59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Google Shape;454;p59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5" name="Google Shape;455;p59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6" name="Google Shape;456;p59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7" name="Google Shape;457;p59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8" name="Google Shape;458;p59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9" name="Google Shape;459;p59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Google Shape;460;p59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59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Google Shape;462;p59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3" name="Google Shape;463;p59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4" name="Google Shape;464;p59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59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59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472" name="Google Shape;472;p60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3" name="Google Shape;473;p60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" name="Google Shape;474;p60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Google Shape;475;p60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" name="Google Shape;476;p60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" name="Google Shape;477;p60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8" name="Google Shape;478;p60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9" name="Google Shape;479;p60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0" name="Google Shape;480;p60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Google Shape;481;p60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" name="Google Shape;482;p60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3" name="Google Shape;483;p60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4" name="Google Shape;484;p60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5" name="Google Shape;485;p60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p60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60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8" name="Google Shape;488;p60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9" name="Google Shape;489;p60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0" name="Google Shape;490;p60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Google Shape;491;p60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" name="Google Shape;492;p60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498" name="Google Shape;498;p61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Google Shape;499;p61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0" name="Google Shape;500;p61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" name="Google Shape;501;p61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2" name="Google Shape;502;p61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61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Google Shape;504;p61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61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61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61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8" name="Google Shape;508;p61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9" name="Google Shape;509;p61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Google Shape;510;p61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Google Shape;511;p61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Google Shape;512;p61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Google Shape;515;p61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Google Shape;516;p61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7" name="Google Shape;517;p61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8" name="Google Shape;518;p61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Google Shape;519;p61"/>
          <p:cNvGraphicFramePr/>
          <p:nvPr/>
        </p:nvGraphicFramePr>
        <p:xfrm>
          <a:off x="952500" y="4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Insertion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Maintain</a:t>
            </a:r>
            <a:r>
              <a:rPr lang="en"/>
              <a:t> a </a:t>
            </a:r>
            <a:r>
              <a:rPr b="1" lang="en"/>
              <a:t>sorted</a:t>
            </a:r>
            <a:r>
              <a:rPr lang="en"/>
              <a:t> portion and an </a:t>
            </a:r>
            <a:r>
              <a:rPr b="1" lang="en"/>
              <a:t>unsorted</a:t>
            </a:r>
            <a:r>
              <a:rPr lang="en"/>
              <a:t> portion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Algorithm</a:t>
            </a:r>
            <a:r>
              <a:rPr lang="en"/>
              <a:t>: Pick the first element in the unsorted portion and </a:t>
            </a:r>
            <a:r>
              <a:rPr b="1" lang="en"/>
              <a:t>insert</a:t>
            </a:r>
            <a:r>
              <a:rPr lang="en"/>
              <a:t> it into the correct position in the sorted portion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Keeping swapping the item with whatever is to the 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be at the correct position when the left element is less than the element we are inserting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the idea of </a:t>
            </a:r>
            <a:r>
              <a:rPr b="1" lang="en" u="sng"/>
              <a:t>inversions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Two elements that are out of order (ex. [1, 2, 4, 3] has one inversion between 4 and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swap decreases the number of inversions by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Runtime</a:t>
            </a:r>
            <a:r>
              <a:rPr lang="en"/>
              <a:t>: Think about this in terms of inversions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Best: 𝝧(N)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there are no inversions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Worst:</a:t>
            </a:r>
            <a:r>
              <a:rPr lang="en"/>
              <a:t>𝝧(N^2)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there are maximum number of inversions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525" name="Google Shape;525;p62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6" name="Google Shape;526;p62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7" name="Google Shape;527;p62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8" name="Google Shape;528;p62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9" name="Google Shape;529;p62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0" name="Google Shape;530;p62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1" name="Google Shape;531;p62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2" name="Google Shape;532;p62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3" name="Google Shape;533;p62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4" name="Google Shape;534;p62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Google Shape;535;p62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6" name="Google Shape;536;p62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Google Shape;537;p62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Google Shape;538;p62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Google Shape;539;p62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p62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" name="Google Shape;541;p62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2" name="Google Shape;542;p62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3" name="Google Shape;543;p62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4" name="Google Shape;544;p62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5" name="Google Shape;545;p62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6" name="Google Shape;546;p62"/>
          <p:cNvGraphicFramePr/>
          <p:nvPr/>
        </p:nvGraphicFramePr>
        <p:xfrm>
          <a:off x="952500" y="4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552" name="Google Shape;552;p63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3" name="Google Shape;553;p63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4" name="Google Shape;554;p63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5" name="Google Shape;555;p63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6" name="Google Shape;556;p63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7" name="Google Shape;557;p63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Google Shape;558;p63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Google Shape;559;p63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Google Shape;560;p63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Google Shape;561;p63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2" name="Google Shape;562;p63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" name="Google Shape;563;p63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4" name="Google Shape;564;p63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5" name="Google Shape;565;p63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6" name="Google Shape;566;p63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7" name="Google Shape;567;p63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8" name="Google Shape;568;p63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9" name="Google Shape;569;p63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Google Shape;570;p63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Google Shape;571;p63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Google Shape;572;p63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Google Shape;573;p63"/>
          <p:cNvGraphicFramePr/>
          <p:nvPr/>
        </p:nvGraphicFramePr>
        <p:xfrm>
          <a:off x="952500" y="4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579" name="Google Shape;579;p64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Google Shape;580;p64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1" name="Google Shape;581;p64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2" name="Google Shape;582;p64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" name="Google Shape;583;p64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" name="Google Shape;584;p64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" name="Google Shape;585;p64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6" name="Google Shape;586;p64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7" name="Google Shape;587;p64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8" name="Google Shape;588;p64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9" name="Google Shape;589;p64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0" name="Google Shape;590;p64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1" name="Google Shape;591;p64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2" name="Google Shape;592;p64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3" name="Google Shape;593;p64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Google Shape;594;p64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Google Shape;595;p64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Google Shape;596;p64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7" name="Google Shape;597;p64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8" name="Google Shape;598;p64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9" name="Google Shape;599;p64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0" name="Google Shape;600;p64"/>
          <p:cNvGraphicFramePr/>
          <p:nvPr/>
        </p:nvGraphicFramePr>
        <p:xfrm>
          <a:off x="952500" y="4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606" name="Google Shape;606;p65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7" name="Google Shape;607;p65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8" name="Google Shape;608;p65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9" name="Google Shape;609;p65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0" name="Google Shape;610;p65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1" name="Google Shape;611;p65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2" name="Google Shape;612;p65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3" name="Google Shape;613;p65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4" name="Google Shape;614;p65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5" name="Google Shape;615;p65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6" name="Google Shape;616;p65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7" name="Google Shape;617;p65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8" name="Google Shape;618;p65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9" name="Google Shape;619;p65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0" name="Google Shape;620;p65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1" name="Google Shape;621;p65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2" name="Google Shape;622;p65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3" name="Google Shape;623;p65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4" name="Google Shape;624;p65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5" name="Google Shape;625;p65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6" name="Google Shape;626;p65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7" name="Google Shape;627;p65"/>
          <p:cNvGraphicFramePr/>
          <p:nvPr/>
        </p:nvGraphicFramePr>
        <p:xfrm>
          <a:off x="952500" y="4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633" name="Google Shape;633;p66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4" name="Google Shape;634;p66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" name="Google Shape;635;p66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6" name="Google Shape;636;p66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7" name="Google Shape;637;p66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8" name="Google Shape;638;p66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9" name="Google Shape;639;p66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0" name="Google Shape;640;p66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1" name="Google Shape;641;p66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2" name="Google Shape;642;p66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3" name="Google Shape;643;p66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4" name="Google Shape;644;p66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5" name="Google Shape;645;p66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6" name="Google Shape;646;p66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7" name="Google Shape;647;p66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8" name="Google Shape;648;p66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9" name="Google Shape;649;p66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0" name="Google Shape;650;p66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1" name="Google Shape;651;p66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2" name="Google Shape;652;p66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3" name="Google Shape;653;p66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4" name="Google Shape;654;p66"/>
          <p:cNvGraphicFramePr/>
          <p:nvPr/>
        </p:nvGraphicFramePr>
        <p:xfrm>
          <a:off x="952500" y="4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660" name="Google Shape;660;p67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1" name="Google Shape;661;p67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2" name="Google Shape;662;p67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3" name="Google Shape;663;p67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4" name="Google Shape;664;p67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5" name="Google Shape;665;p67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6" name="Google Shape;666;p67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7" name="Google Shape;667;p67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8" name="Google Shape;668;p67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9" name="Google Shape;669;p67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0" name="Google Shape;670;p67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1" name="Google Shape;671;p67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2" name="Google Shape;672;p67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3" name="Google Shape;673;p67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4" name="Google Shape;674;p67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5" name="Google Shape;675;p67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6" name="Google Shape;676;p67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7" name="Google Shape;677;p67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8" name="Google Shape;678;p67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9" name="Google Shape;679;p67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0" name="Google Shape;680;p67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1" name="Google Shape;681;p67"/>
          <p:cNvGraphicFramePr/>
          <p:nvPr/>
        </p:nvGraphicFramePr>
        <p:xfrm>
          <a:off x="952500" y="4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687" name="Google Shape;687;p68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8" name="Google Shape;688;p68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9" name="Google Shape;689;p68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0" name="Google Shape;690;p68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68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2" name="Google Shape;692;p68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3" name="Google Shape;693;p68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4" name="Google Shape;694;p68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5" name="Google Shape;695;p68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6" name="Google Shape;696;p68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7" name="Google Shape;697;p68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8" name="Google Shape;698;p68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9" name="Google Shape;699;p68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0" name="Google Shape;700;p68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1" name="Google Shape;701;p68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2" name="Google Shape;702;p68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3" name="Google Shape;703;p68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4" name="Google Shape;704;p68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5" name="Google Shape;705;p68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6" name="Google Shape;706;p68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7" name="Google Shape;707;p68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8" name="Google Shape;708;p68"/>
          <p:cNvGraphicFramePr/>
          <p:nvPr/>
        </p:nvGraphicFramePr>
        <p:xfrm>
          <a:off x="952500" y="4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Merge Sort</a:t>
            </a:r>
            <a:endParaRPr/>
          </a:p>
        </p:txBody>
      </p:sp>
      <p:graphicFrame>
        <p:nvGraphicFramePr>
          <p:cNvPr id="714" name="Google Shape;714;p69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5" name="Google Shape;715;p69"/>
          <p:cNvGraphicFramePr/>
          <p:nvPr/>
        </p:nvGraphicFramePr>
        <p:xfrm>
          <a:off x="10287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6" name="Google Shape;716;p69"/>
          <p:cNvGraphicFramePr/>
          <p:nvPr/>
        </p:nvGraphicFramePr>
        <p:xfrm>
          <a:off x="4861025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" name="Google Shape;717;p69"/>
          <p:cNvGraphicFramePr/>
          <p:nvPr/>
        </p:nvGraphicFramePr>
        <p:xfrm>
          <a:off x="10287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8" name="Google Shape;718;p69"/>
          <p:cNvGraphicFramePr/>
          <p:nvPr/>
        </p:nvGraphicFramePr>
        <p:xfrm>
          <a:off x="276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9" name="Google Shape;719;p69"/>
          <p:cNvGraphicFramePr/>
          <p:nvPr/>
        </p:nvGraphicFramePr>
        <p:xfrm>
          <a:off x="48610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0" name="Google Shape;720;p69"/>
          <p:cNvGraphicFramePr/>
          <p:nvPr/>
        </p:nvGraphicFramePr>
        <p:xfrm>
          <a:off x="657225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1" name="Google Shape;721;p69"/>
          <p:cNvGraphicFramePr/>
          <p:nvPr/>
        </p:nvGraphicFramePr>
        <p:xfrm>
          <a:off x="95250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2" name="Google Shape;722;p69"/>
          <p:cNvGraphicFramePr/>
          <p:nvPr/>
        </p:nvGraphicFramePr>
        <p:xfrm>
          <a:off x="18573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3" name="Google Shape;723;p69"/>
          <p:cNvGraphicFramePr/>
          <p:nvPr/>
        </p:nvGraphicFramePr>
        <p:xfrm>
          <a:off x="2762250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4" name="Google Shape;724;p69"/>
          <p:cNvGraphicFramePr/>
          <p:nvPr/>
        </p:nvGraphicFramePr>
        <p:xfrm>
          <a:off x="36671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5" name="Google Shape;725;p69"/>
          <p:cNvGraphicFramePr/>
          <p:nvPr/>
        </p:nvGraphicFramePr>
        <p:xfrm>
          <a:off x="48610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6" name="Google Shape;726;p69"/>
          <p:cNvGraphicFramePr/>
          <p:nvPr/>
        </p:nvGraphicFramePr>
        <p:xfrm>
          <a:off x="57626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7" name="Google Shape;727;p69"/>
          <p:cNvGraphicFramePr/>
          <p:nvPr/>
        </p:nvGraphicFramePr>
        <p:xfrm>
          <a:off x="666422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8" name="Google Shape;728;p69"/>
          <p:cNvGraphicFramePr/>
          <p:nvPr/>
        </p:nvGraphicFramePr>
        <p:xfrm>
          <a:off x="7627175" y="29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9" name="Google Shape;729;p69"/>
          <p:cNvGraphicFramePr/>
          <p:nvPr/>
        </p:nvGraphicFramePr>
        <p:xfrm>
          <a:off x="102870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0" name="Google Shape;730;p69"/>
          <p:cNvGraphicFramePr/>
          <p:nvPr/>
        </p:nvGraphicFramePr>
        <p:xfrm>
          <a:off x="276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795675"/>
                <a:gridCol w="82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1" name="Google Shape;731;p69"/>
          <p:cNvGraphicFramePr/>
          <p:nvPr/>
        </p:nvGraphicFramePr>
        <p:xfrm>
          <a:off x="4861025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2" name="Google Shape;732;p69"/>
          <p:cNvGraphicFramePr/>
          <p:nvPr/>
        </p:nvGraphicFramePr>
        <p:xfrm>
          <a:off x="6572250" y="3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3" name="Google Shape;733;p69"/>
          <p:cNvGraphicFramePr/>
          <p:nvPr/>
        </p:nvGraphicFramePr>
        <p:xfrm>
          <a:off x="1028700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4" name="Google Shape;734;p69"/>
          <p:cNvGraphicFramePr/>
          <p:nvPr/>
        </p:nvGraphicFramePr>
        <p:xfrm>
          <a:off x="4861025" y="38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809625"/>
                <a:gridCol w="809625"/>
                <a:gridCol w="809625"/>
                <a:gridCol w="809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5" name="Google Shape;735;p69"/>
          <p:cNvGraphicFramePr/>
          <p:nvPr/>
        </p:nvGraphicFramePr>
        <p:xfrm>
          <a:off x="952500" y="4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Idea</a:t>
            </a:r>
            <a:r>
              <a:rPr lang="en"/>
              <a:t>: Use a heap to help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Let’s use a max heap for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Algorithm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Turn the array into a max heap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 until heap is empty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max from the heap, rearrange the array, put element in the freed spot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turn the array into a max heap?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Iterate through the elements in the array and add to a max heap (𝝧(N log N))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Bottom-up heapification (𝝧(N)) ← this is better!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Runtime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Best: </a:t>
            </a:r>
            <a:r>
              <a:rPr lang="en"/>
              <a:t>𝝧(N)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elements are the same, no bubbling needed after a removal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Worst: </a:t>
            </a:r>
            <a:r>
              <a:rPr lang="en"/>
              <a:t>𝝧(N log 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(continued)</a:t>
            </a:r>
            <a:endParaRPr/>
          </a:p>
        </p:txBody>
      </p:sp>
      <p:sp>
        <p:nvSpPr>
          <p:cNvPr id="747" name="Google Shape;747;p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 we use a min heap?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removal will return the smallest element instead, but the empty spot will still appear at the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need an auxiliary array to store elements or will need to shift all the items over if we want to use the same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Selection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Maintain a </a:t>
            </a:r>
            <a:r>
              <a:rPr b="1" lang="en"/>
              <a:t>sorted</a:t>
            </a:r>
            <a:r>
              <a:rPr lang="en"/>
              <a:t> portion and an </a:t>
            </a:r>
            <a:r>
              <a:rPr b="1" lang="en"/>
              <a:t>unsorted</a:t>
            </a:r>
            <a:r>
              <a:rPr lang="en"/>
              <a:t> portion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Algorithm</a:t>
            </a:r>
            <a:r>
              <a:rPr lang="en"/>
              <a:t>: Iterate through the unsorted portion and </a:t>
            </a:r>
            <a:r>
              <a:rPr b="1" lang="en"/>
              <a:t>select</a:t>
            </a:r>
            <a:r>
              <a:rPr lang="en"/>
              <a:t> the smallest item, bring it to the end of the sorted portion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Runtime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Best: </a:t>
            </a:r>
            <a:r>
              <a:rPr lang="en"/>
              <a:t>𝝧(N^2)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Worst: </a:t>
            </a:r>
            <a:r>
              <a:rPr lang="en"/>
              <a:t>𝝧(N^2)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753" name="Google Shape;753;p72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4" name="Google Shape;754;p72"/>
          <p:cNvSpPr/>
          <p:nvPr/>
        </p:nvSpPr>
        <p:spPr>
          <a:xfrm>
            <a:off x="4070200" y="1045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5" name="Google Shape;755;p72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56" name="Google Shape;756;p72"/>
          <p:cNvSpPr/>
          <p:nvPr/>
        </p:nvSpPr>
        <p:spPr>
          <a:xfrm>
            <a:off x="4602650" y="175445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7" name="Google Shape;757;p72"/>
          <p:cNvSpPr/>
          <p:nvPr/>
        </p:nvSpPr>
        <p:spPr>
          <a:xfrm>
            <a:off x="2907650" y="2464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58" name="Google Shape;758;p72"/>
          <p:cNvSpPr/>
          <p:nvPr/>
        </p:nvSpPr>
        <p:spPr>
          <a:xfrm>
            <a:off x="3848075" y="2464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759" name="Google Shape;759;p72"/>
          <p:cNvCxnSpPr>
            <a:stCxn id="755" idx="7"/>
            <a:endCxn id="754" idx="3"/>
          </p:cNvCxnSpPr>
          <p:nvPr/>
        </p:nvCxnSpPr>
        <p:spPr>
          <a:xfrm flipH="1" rot="10800000">
            <a:off x="3984485" y="1509408"/>
            <a:ext cx="1713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72"/>
          <p:cNvCxnSpPr>
            <a:stCxn id="754" idx="5"/>
            <a:endCxn id="756" idx="1"/>
          </p:cNvCxnSpPr>
          <p:nvPr/>
        </p:nvCxnSpPr>
        <p:spPr>
          <a:xfrm>
            <a:off x="4569785" y="1509417"/>
            <a:ext cx="1185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72"/>
          <p:cNvCxnSpPr>
            <a:stCxn id="757" idx="7"/>
            <a:endCxn id="755" idx="3"/>
          </p:cNvCxnSpPr>
          <p:nvPr/>
        </p:nvCxnSpPr>
        <p:spPr>
          <a:xfrm flipH="1" rot="10800000">
            <a:off x="3407235" y="2149833"/>
            <a:ext cx="16350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72"/>
          <p:cNvCxnSpPr>
            <a:stCxn id="755" idx="5"/>
            <a:endCxn id="758" idx="0"/>
          </p:cNvCxnSpPr>
          <p:nvPr/>
        </p:nvCxnSpPr>
        <p:spPr>
          <a:xfrm>
            <a:off x="3984485" y="2149692"/>
            <a:ext cx="1563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768" name="Google Shape;768;p73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9" name="Google Shape;769;p73"/>
          <p:cNvSpPr/>
          <p:nvPr/>
        </p:nvSpPr>
        <p:spPr>
          <a:xfrm>
            <a:off x="4070200" y="1045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70" name="Google Shape;770;p73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71" name="Google Shape;771;p73"/>
          <p:cNvSpPr/>
          <p:nvPr/>
        </p:nvSpPr>
        <p:spPr>
          <a:xfrm>
            <a:off x="4602650" y="175445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2" name="Google Shape;772;p73"/>
          <p:cNvSpPr/>
          <p:nvPr/>
        </p:nvSpPr>
        <p:spPr>
          <a:xfrm>
            <a:off x="2907650" y="2464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3" name="Google Shape;773;p73"/>
          <p:cNvSpPr/>
          <p:nvPr/>
        </p:nvSpPr>
        <p:spPr>
          <a:xfrm>
            <a:off x="3848075" y="2464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774" name="Google Shape;774;p73"/>
          <p:cNvCxnSpPr>
            <a:stCxn id="770" idx="7"/>
            <a:endCxn id="769" idx="3"/>
          </p:cNvCxnSpPr>
          <p:nvPr/>
        </p:nvCxnSpPr>
        <p:spPr>
          <a:xfrm flipH="1" rot="10800000">
            <a:off x="3984485" y="1509408"/>
            <a:ext cx="1713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73"/>
          <p:cNvCxnSpPr>
            <a:stCxn id="769" idx="5"/>
            <a:endCxn id="771" idx="1"/>
          </p:cNvCxnSpPr>
          <p:nvPr/>
        </p:nvCxnSpPr>
        <p:spPr>
          <a:xfrm>
            <a:off x="4569785" y="1509417"/>
            <a:ext cx="1185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73"/>
          <p:cNvCxnSpPr>
            <a:stCxn id="772" idx="7"/>
            <a:endCxn id="770" idx="3"/>
          </p:cNvCxnSpPr>
          <p:nvPr/>
        </p:nvCxnSpPr>
        <p:spPr>
          <a:xfrm flipH="1" rot="10800000">
            <a:off x="3407235" y="2149833"/>
            <a:ext cx="16350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73"/>
          <p:cNvCxnSpPr>
            <a:stCxn id="770" idx="5"/>
            <a:endCxn id="773" idx="0"/>
          </p:cNvCxnSpPr>
          <p:nvPr/>
        </p:nvCxnSpPr>
        <p:spPr>
          <a:xfrm>
            <a:off x="3984485" y="2149692"/>
            <a:ext cx="1563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73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Heapify!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784" name="Google Shape;784;p74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785" name="Google Shape;785;p74"/>
          <p:cNvSpPr/>
          <p:nvPr/>
        </p:nvSpPr>
        <p:spPr>
          <a:xfrm>
            <a:off x="4070200" y="1045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86" name="Google Shape;786;p74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87" name="Google Shape;787;p74"/>
          <p:cNvSpPr/>
          <p:nvPr/>
        </p:nvSpPr>
        <p:spPr>
          <a:xfrm>
            <a:off x="4602650" y="175445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88" name="Google Shape;788;p74"/>
          <p:cNvSpPr/>
          <p:nvPr/>
        </p:nvSpPr>
        <p:spPr>
          <a:xfrm>
            <a:off x="2907650" y="2464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89" name="Google Shape;789;p74"/>
          <p:cNvCxnSpPr>
            <a:stCxn id="786" idx="7"/>
            <a:endCxn id="785" idx="3"/>
          </p:cNvCxnSpPr>
          <p:nvPr/>
        </p:nvCxnSpPr>
        <p:spPr>
          <a:xfrm flipH="1" rot="10800000">
            <a:off x="3984485" y="1509408"/>
            <a:ext cx="1713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4"/>
          <p:cNvCxnSpPr>
            <a:stCxn id="785" idx="5"/>
            <a:endCxn id="787" idx="1"/>
          </p:cNvCxnSpPr>
          <p:nvPr/>
        </p:nvCxnSpPr>
        <p:spPr>
          <a:xfrm>
            <a:off x="4569785" y="1509417"/>
            <a:ext cx="1185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74"/>
          <p:cNvCxnSpPr>
            <a:stCxn id="788" idx="7"/>
            <a:endCxn id="786" idx="3"/>
          </p:cNvCxnSpPr>
          <p:nvPr/>
        </p:nvCxnSpPr>
        <p:spPr>
          <a:xfrm flipH="1" rot="10800000">
            <a:off x="3407235" y="2149833"/>
            <a:ext cx="16350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74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max, and insert at end!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798" name="Google Shape;798;p75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799" name="Google Shape;799;p75"/>
          <p:cNvSpPr/>
          <p:nvPr/>
        </p:nvSpPr>
        <p:spPr>
          <a:xfrm>
            <a:off x="4070200" y="1045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0" name="Google Shape;800;p75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1" name="Google Shape;801;p75"/>
          <p:cNvSpPr/>
          <p:nvPr/>
        </p:nvSpPr>
        <p:spPr>
          <a:xfrm>
            <a:off x="4602650" y="175445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02" name="Google Shape;802;p75"/>
          <p:cNvSpPr/>
          <p:nvPr/>
        </p:nvSpPr>
        <p:spPr>
          <a:xfrm>
            <a:off x="2907650" y="2464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03" name="Google Shape;803;p75"/>
          <p:cNvCxnSpPr>
            <a:stCxn id="800" idx="7"/>
            <a:endCxn id="799" idx="3"/>
          </p:cNvCxnSpPr>
          <p:nvPr/>
        </p:nvCxnSpPr>
        <p:spPr>
          <a:xfrm flipH="1" rot="10800000">
            <a:off x="3984485" y="1509408"/>
            <a:ext cx="1713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75"/>
          <p:cNvCxnSpPr>
            <a:stCxn id="799" idx="5"/>
            <a:endCxn id="801" idx="1"/>
          </p:cNvCxnSpPr>
          <p:nvPr/>
        </p:nvCxnSpPr>
        <p:spPr>
          <a:xfrm>
            <a:off x="4569785" y="1509417"/>
            <a:ext cx="1185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75"/>
          <p:cNvCxnSpPr>
            <a:stCxn id="802" idx="7"/>
            <a:endCxn id="800" idx="3"/>
          </p:cNvCxnSpPr>
          <p:nvPr/>
        </p:nvCxnSpPr>
        <p:spPr>
          <a:xfrm flipH="1" rot="10800000">
            <a:off x="3407235" y="2149833"/>
            <a:ext cx="16350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75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Heapify!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812" name="Google Shape;812;p76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813" name="Google Shape;813;p76"/>
          <p:cNvSpPr/>
          <p:nvPr/>
        </p:nvSpPr>
        <p:spPr>
          <a:xfrm>
            <a:off x="4070200" y="1045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4" name="Google Shape;814;p76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15" name="Google Shape;815;p76"/>
          <p:cNvSpPr/>
          <p:nvPr/>
        </p:nvSpPr>
        <p:spPr>
          <a:xfrm>
            <a:off x="4602650" y="175445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816" name="Google Shape;816;p76"/>
          <p:cNvCxnSpPr>
            <a:stCxn id="814" idx="7"/>
            <a:endCxn id="813" idx="3"/>
          </p:cNvCxnSpPr>
          <p:nvPr/>
        </p:nvCxnSpPr>
        <p:spPr>
          <a:xfrm flipH="1" rot="10800000">
            <a:off x="3984485" y="1509408"/>
            <a:ext cx="1713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76"/>
          <p:cNvCxnSpPr>
            <a:stCxn id="813" idx="5"/>
            <a:endCxn id="815" idx="1"/>
          </p:cNvCxnSpPr>
          <p:nvPr/>
        </p:nvCxnSpPr>
        <p:spPr>
          <a:xfrm>
            <a:off x="4569785" y="1509417"/>
            <a:ext cx="1185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76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max, and insert at end!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824" name="Google Shape;824;p77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825" name="Google Shape;825;p77"/>
          <p:cNvSpPr/>
          <p:nvPr/>
        </p:nvSpPr>
        <p:spPr>
          <a:xfrm>
            <a:off x="4070200" y="1045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26" name="Google Shape;826;p77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27" name="Google Shape;827;p77"/>
          <p:cNvSpPr/>
          <p:nvPr/>
        </p:nvSpPr>
        <p:spPr>
          <a:xfrm>
            <a:off x="4602650" y="175445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828" name="Google Shape;828;p77"/>
          <p:cNvCxnSpPr>
            <a:stCxn id="826" idx="7"/>
            <a:endCxn id="825" idx="3"/>
          </p:cNvCxnSpPr>
          <p:nvPr/>
        </p:nvCxnSpPr>
        <p:spPr>
          <a:xfrm flipH="1" rot="10800000">
            <a:off x="3984485" y="1509408"/>
            <a:ext cx="1713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77"/>
          <p:cNvCxnSpPr>
            <a:stCxn id="825" idx="5"/>
            <a:endCxn id="827" idx="1"/>
          </p:cNvCxnSpPr>
          <p:nvPr/>
        </p:nvCxnSpPr>
        <p:spPr>
          <a:xfrm>
            <a:off x="4569785" y="1509417"/>
            <a:ext cx="1185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77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Heapify!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836" name="Google Shape;836;p78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837" name="Google Shape;837;p78"/>
          <p:cNvSpPr/>
          <p:nvPr/>
        </p:nvSpPr>
        <p:spPr>
          <a:xfrm>
            <a:off x="4070200" y="1045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8" name="Google Shape;838;p78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39" name="Google Shape;839;p78"/>
          <p:cNvCxnSpPr>
            <a:stCxn id="838" idx="7"/>
            <a:endCxn id="837" idx="3"/>
          </p:cNvCxnSpPr>
          <p:nvPr/>
        </p:nvCxnSpPr>
        <p:spPr>
          <a:xfrm flipH="1" rot="10800000">
            <a:off x="3984485" y="1509408"/>
            <a:ext cx="1713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78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max, and insert at end!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846" name="Google Shape;846;p79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847" name="Google Shape;847;p79"/>
          <p:cNvSpPr/>
          <p:nvPr/>
        </p:nvSpPr>
        <p:spPr>
          <a:xfrm>
            <a:off x="4070200" y="1045425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48" name="Google Shape;848;p79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49" name="Google Shape;849;p79"/>
          <p:cNvCxnSpPr>
            <a:stCxn id="848" idx="7"/>
            <a:endCxn id="847" idx="3"/>
          </p:cNvCxnSpPr>
          <p:nvPr/>
        </p:nvCxnSpPr>
        <p:spPr>
          <a:xfrm flipH="1" rot="10800000">
            <a:off x="3984485" y="1509408"/>
            <a:ext cx="1713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79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Heapify!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856" name="Google Shape;856;p80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857" name="Google Shape;857;p80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58" name="Google Shape;858;p80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max, and insert at end!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864" name="Google Shape;864;p81"/>
          <p:cNvGraphicFramePr/>
          <p:nvPr/>
        </p:nvGraphicFramePr>
        <p:xfrm>
          <a:off x="2659550" y="38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865" name="Google Shape;865;p81"/>
          <p:cNvSpPr/>
          <p:nvPr/>
        </p:nvSpPr>
        <p:spPr>
          <a:xfrm>
            <a:off x="3484900" y="1685700"/>
            <a:ext cx="585300" cy="54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66" name="Google Shape;866;p81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Heapify!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Merge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up the work, a single item by itself is inherently sorted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Algorithm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array into two equal partitions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Call mergesort on each of the partitions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Now the partitions are sorted or the partitions are one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Merge the two partitions together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pointers to each partition and combine them so the partitions are now sorted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/>
              <a:t>Runtime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Best: </a:t>
            </a:r>
            <a:r>
              <a:rPr lang="en"/>
              <a:t>𝝧(N log 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Worst: 𝝧(N log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Heapsort</a:t>
            </a:r>
            <a:endParaRPr/>
          </a:p>
        </p:txBody>
      </p:sp>
      <p:graphicFrame>
        <p:nvGraphicFramePr>
          <p:cNvPr id="872" name="Google Shape;872;p82"/>
          <p:cNvGraphicFramePr/>
          <p:nvPr/>
        </p:nvGraphicFramePr>
        <p:xfrm>
          <a:off x="2924400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873" name="Google Shape;873;p82"/>
          <p:cNvSpPr txBox="1"/>
          <p:nvPr/>
        </p:nvSpPr>
        <p:spPr>
          <a:xfrm>
            <a:off x="6342250" y="62725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max, and insert at end!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4" name="Google Shape;874;p82"/>
          <p:cNvSpPr txBox="1"/>
          <p:nvPr/>
        </p:nvSpPr>
        <p:spPr>
          <a:xfrm>
            <a:off x="6342250" y="1324200"/>
            <a:ext cx="177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 (ADT’s)</a:t>
            </a:r>
            <a:endParaRPr/>
          </a:p>
        </p:txBody>
      </p:sp>
      <p:sp>
        <p:nvSpPr>
          <p:cNvPr id="880" name="Google Shape;880;p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ADT’s are an “idea” that describe a particular behavior, but don’t describe how this behavior will be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ADT’s are usually shown with an </a:t>
            </a:r>
            <a:r>
              <a:rPr b="1" lang="en"/>
              <a:t>interface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ADT’s are implemented with</a:t>
            </a:r>
            <a:r>
              <a:rPr b="1" lang="en"/>
              <a:t> data structures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 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ADT: Map, keep a mapping between keys and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DS: trees to create TreeMap, hashing + arrays to create HashMap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ADT: PriorityQueue, order elements based on a priority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DS: linked list, balanced binary search tree, binary heap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ADT’s and Defining Behavior</a:t>
            </a:r>
            <a:endParaRPr/>
          </a:p>
        </p:txBody>
      </p:sp>
      <p:graphicFrame>
        <p:nvGraphicFramePr>
          <p:cNvPr id="886" name="Google Shape;886;p84"/>
          <p:cNvGraphicFramePr/>
          <p:nvPr/>
        </p:nvGraphicFramePr>
        <p:xfrm>
          <a:off x="368575" y="15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1200975"/>
                <a:gridCol w="1200975"/>
                <a:gridCol w="1200975"/>
                <a:gridCol w="1200975"/>
                <a:gridCol w="1200975"/>
                <a:gridCol w="1200975"/>
                <a:gridCol w="1200975"/>
              </a:tblGrid>
              <a:tr h="5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Queue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Defining Behavior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Order</a:t>
                      </a:r>
                      <a:r>
                        <a:rPr lang="en"/>
                        <a:t> of a collection or sequence of elements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(unordered) collection of </a:t>
                      </a:r>
                      <a:r>
                        <a:rPr b="1" lang="en"/>
                        <a:t>unique</a:t>
                      </a:r>
                      <a:r>
                        <a:rPr lang="en"/>
                        <a:t> elements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Collection of </a:t>
                      </a:r>
                      <a:r>
                        <a:rPr b="1" lang="en"/>
                        <a:t>key-value</a:t>
                      </a:r>
                      <a:r>
                        <a:rPr lang="en"/>
                        <a:t> mappings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collection with </a:t>
                      </a:r>
                      <a:r>
                        <a:rPr b="1" lang="en"/>
                        <a:t>LIFO</a:t>
                      </a:r>
                      <a:r>
                        <a:rPr lang="en"/>
                        <a:t> removal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collection with </a:t>
                      </a:r>
                      <a:r>
                        <a:rPr b="1" lang="en"/>
                        <a:t>FIFO</a:t>
                      </a:r>
                      <a:r>
                        <a:rPr lang="en"/>
                        <a:t> removal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collection with </a:t>
                      </a:r>
                      <a:r>
                        <a:rPr b="1" lang="en"/>
                        <a:t>priority</a:t>
                      </a:r>
                      <a:r>
                        <a:rPr lang="en"/>
                        <a:t> removal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87" name="Google Shape;88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475" y="327620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225" y="3354375"/>
            <a:ext cx="1227025" cy="7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0175" y="3276188"/>
            <a:ext cx="1227024" cy="92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Best ADT</a:t>
            </a:r>
            <a:endParaRPr/>
          </a:p>
        </p:txBody>
      </p:sp>
      <p:sp>
        <p:nvSpPr>
          <p:cNvPr id="895" name="Google Shape;895;p8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5E696C"/>
                </a:solidFill>
              </a:rPr>
              <a:t>What behaviors do you care about?</a:t>
            </a:r>
            <a:endParaRPr>
              <a:solidFill>
                <a:srgbClr val="5E696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5E696C"/>
                </a:solidFill>
              </a:rPr>
              <a:t>maintaining order, checking membership, FIFO, LIFO, etc</a:t>
            </a:r>
            <a:endParaRPr>
              <a:solidFill>
                <a:srgbClr val="5E696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5E696C"/>
                </a:solidFill>
              </a:rPr>
              <a:t>What ADTs match this behavior? </a:t>
            </a:r>
            <a:endParaRPr>
              <a:solidFill>
                <a:srgbClr val="5E696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5E696C"/>
                </a:solidFill>
              </a:rPr>
              <a:t>We don’t care about implementation yet! Just behavior, that’s why we are only thinking about ADTs right now</a:t>
            </a:r>
            <a:endParaRPr>
              <a:solidFill>
                <a:srgbClr val="5E696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5E696C"/>
                </a:solidFill>
              </a:rPr>
              <a:t>Once you figure out the ADT works best, start thinking about the best implementation of the ADT which works for your needs</a:t>
            </a:r>
            <a:endParaRPr>
              <a:solidFill>
                <a:srgbClr val="5E696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5E696C"/>
                </a:solidFill>
              </a:rPr>
              <a:t>Think about space and runtime requirements here</a:t>
            </a:r>
            <a:endParaRPr>
              <a:solidFill>
                <a:srgbClr val="5E696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5E696C"/>
                </a:solidFill>
              </a:rPr>
              <a:t>E.g. You know a Set (ADT) meets your behavior requirements, now does a HashSet (DS) or TreeSet (DS) meet your runtime/space requirements better?</a:t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Abstract Data Types</a:t>
            </a:r>
            <a:endParaRPr/>
          </a:p>
        </p:txBody>
      </p:sp>
      <p:sp>
        <p:nvSpPr>
          <p:cNvPr id="901" name="Google Shape;901;p86"/>
          <p:cNvSpPr txBox="1"/>
          <p:nvPr>
            <p:ph idx="1" type="body"/>
          </p:nvPr>
        </p:nvSpPr>
        <p:spPr>
          <a:xfrm>
            <a:off x="311700" y="1229875"/>
            <a:ext cx="8520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problem, which of the ADT’s given in the previous section might you use to solve each problem? Which ones will make for a better or more efficient implementation?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a) Given a news article, find the frequency of each word used in the article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6"/>
          <p:cNvSpPr txBox="1"/>
          <p:nvPr/>
        </p:nvSpPr>
        <p:spPr>
          <a:xfrm>
            <a:off x="347550" y="3115050"/>
            <a:ext cx="84489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Map. Maintain mapping between word and count.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Abstract Data Types</a:t>
            </a:r>
            <a:endParaRPr/>
          </a:p>
        </p:txBody>
      </p:sp>
      <p:sp>
        <p:nvSpPr>
          <p:cNvPr id="908" name="Google Shape;908;p87"/>
          <p:cNvSpPr txBox="1"/>
          <p:nvPr>
            <p:ph idx="1" type="body"/>
          </p:nvPr>
        </p:nvSpPr>
        <p:spPr>
          <a:xfrm>
            <a:off x="311700" y="1229875"/>
            <a:ext cx="85206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problem, which of the ADT’s given in the previous section might you use to solve each problem? Which ones will make for a better or more efficient implementation?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b) Given an unsorted array of integers, return the array sorted from least to greatest.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7"/>
          <p:cNvSpPr txBox="1"/>
          <p:nvPr/>
        </p:nvSpPr>
        <p:spPr>
          <a:xfrm>
            <a:off x="347550" y="3115050"/>
            <a:ext cx="84489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Priority Queue. Insert numbers with priority equal to their value. Then remove min and insert into an array.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Abstract Data Types</a:t>
            </a:r>
            <a:endParaRPr/>
          </a:p>
        </p:txBody>
      </p:sp>
      <p:sp>
        <p:nvSpPr>
          <p:cNvPr id="915" name="Google Shape;915;p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problem, which of the ADT’s given in the previous section might you use to solve each problem? Which ones will make for a better or more efficient implementation?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c) Implement the forward and back buttons for a web browser.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88"/>
          <p:cNvSpPr txBox="1"/>
          <p:nvPr/>
        </p:nvSpPr>
        <p:spPr>
          <a:xfrm>
            <a:off x="347550" y="3115050"/>
            <a:ext cx="84489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Two stacks; one for each button.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Going to a new page: add new page to the back button stack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Pressing back button: add current page to forward button stack, remove from back button stack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Pressing forward button: add current page to back button stack, remove from forward button stack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Abstract Data Types</a:t>
            </a:r>
            <a:endParaRPr/>
          </a:p>
        </p:txBody>
      </p:sp>
      <p:sp>
        <p:nvSpPr>
          <p:cNvPr id="922" name="Google Shape;922;p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Queue class that implements the offer and poll methods of a queue ADT using only a Stack class which implements the stack ADT.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Hint: Consider using two stacks.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poll(): removes and returns front element of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offer(element): adds element to back of queue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928" name="Google Shape;928;p90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9" name="Google Shape;929;p90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0" name="Google Shape;93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90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90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5" name="Google Shape;935;p90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q.offer(5)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6" name="Google Shape;936;p90"/>
          <p:cNvSpPr txBox="1"/>
          <p:nvPr/>
        </p:nvSpPr>
        <p:spPr>
          <a:xfrm>
            <a:off x="5171375" y="3952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942" name="Google Shape;942;p91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91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4" name="Google Shape;94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91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91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9" name="Google Shape;949;p91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q.offer(7)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91"/>
          <p:cNvSpPr txBox="1"/>
          <p:nvPr/>
        </p:nvSpPr>
        <p:spPr>
          <a:xfrm>
            <a:off x="5171375" y="3952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91"/>
          <p:cNvSpPr txBox="1"/>
          <p:nvPr/>
        </p:nvSpPr>
        <p:spPr>
          <a:xfrm>
            <a:off x="5171375" y="3659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Mechanical Sorting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steps taken by each sort on the following unordered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0, 4, 2, 7, 6, 1, 3, 5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Insertion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Selection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957" name="Google Shape;957;p92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8" name="Google Shape;958;p92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9" name="Google Shape;95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92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92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4" name="Google Shape;964;p92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q.offer(9)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92"/>
          <p:cNvSpPr txBox="1"/>
          <p:nvPr/>
        </p:nvSpPr>
        <p:spPr>
          <a:xfrm>
            <a:off x="5171375" y="3952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6" name="Google Shape;966;p92"/>
          <p:cNvSpPr txBox="1"/>
          <p:nvPr/>
        </p:nvSpPr>
        <p:spPr>
          <a:xfrm>
            <a:off x="5171375" y="3659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7" name="Google Shape;967;p92"/>
          <p:cNvSpPr txBox="1"/>
          <p:nvPr/>
        </p:nvSpPr>
        <p:spPr>
          <a:xfrm>
            <a:off x="5171375" y="33665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973" name="Google Shape;973;p93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4" name="Google Shape;974;p93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5" name="Google Shape;97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93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3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0" name="Google Shape;980;p93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q.poll()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1" name="Google Shape;981;p93"/>
          <p:cNvSpPr txBox="1"/>
          <p:nvPr/>
        </p:nvSpPr>
        <p:spPr>
          <a:xfrm>
            <a:off x="5171375" y="3952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2" name="Google Shape;982;p93"/>
          <p:cNvSpPr txBox="1"/>
          <p:nvPr/>
        </p:nvSpPr>
        <p:spPr>
          <a:xfrm>
            <a:off x="5171375" y="3659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Google Shape;983;p93"/>
          <p:cNvSpPr/>
          <p:nvPr/>
        </p:nvSpPr>
        <p:spPr>
          <a:xfrm>
            <a:off x="6676800" y="1756325"/>
            <a:ext cx="14217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93"/>
          <p:cNvSpPr txBox="1"/>
          <p:nvPr/>
        </p:nvSpPr>
        <p:spPr>
          <a:xfrm>
            <a:off x="686490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93"/>
          <p:cNvSpPr txBox="1"/>
          <p:nvPr/>
        </p:nvSpPr>
        <p:spPr>
          <a:xfrm>
            <a:off x="5171375" y="33665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93"/>
          <p:cNvSpPr txBox="1"/>
          <p:nvPr/>
        </p:nvSpPr>
        <p:spPr>
          <a:xfrm>
            <a:off x="3403013" y="2098475"/>
            <a:ext cx="11988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from stack and push onto temp! Bottom of stack goes to the top of temp, now we can mimic FIFO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992" name="Google Shape;992;p94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3" name="Google Shape;993;p94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4" name="Google Shape;99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94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94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9" name="Google Shape;999;p94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q.poll()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0" name="Google Shape;1000;p94"/>
          <p:cNvSpPr txBox="1"/>
          <p:nvPr/>
        </p:nvSpPr>
        <p:spPr>
          <a:xfrm>
            <a:off x="5171375" y="3952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1" name="Google Shape;1001;p94"/>
          <p:cNvSpPr/>
          <p:nvPr/>
        </p:nvSpPr>
        <p:spPr>
          <a:xfrm>
            <a:off x="6676800" y="1756325"/>
            <a:ext cx="14217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94"/>
          <p:cNvSpPr txBox="1"/>
          <p:nvPr/>
        </p:nvSpPr>
        <p:spPr>
          <a:xfrm>
            <a:off x="686490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3" name="Google Shape;1003;p94"/>
          <p:cNvSpPr txBox="1"/>
          <p:nvPr/>
        </p:nvSpPr>
        <p:spPr>
          <a:xfrm>
            <a:off x="7053150" y="3964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4" name="Google Shape;1004;p94"/>
          <p:cNvSpPr txBox="1"/>
          <p:nvPr/>
        </p:nvSpPr>
        <p:spPr>
          <a:xfrm>
            <a:off x="5171375" y="3659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94"/>
          <p:cNvSpPr txBox="1"/>
          <p:nvPr/>
        </p:nvSpPr>
        <p:spPr>
          <a:xfrm>
            <a:off x="3403013" y="2098475"/>
            <a:ext cx="11988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from stack and push onto temp! Bottom of stack goes to the top of temp, now we can mimic FIFO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1011" name="Google Shape;1011;p95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95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3" name="Google Shape;101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95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95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p95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q.poll()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9" name="Google Shape;1019;p95"/>
          <p:cNvSpPr txBox="1"/>
          <p:nvPr/>
        </p:nvSpPr>
        <p:spPr>
          <a:xfrm>
            <a:off x="5171375" y="3952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0" name="Google Shape;1020;p95"/>
          <p:cNvSpPr/>
          <p:nvPr/>
        </p:nvSpPr>
        <p:spPr>
          <a:xfrm>
            <a:off x="6676800" y="1756325"/>
            <a:ext cx="14217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95"/>
          <p:cNvSpPr txBox="1"/>
          <p:nvPr/>
        </p:nvSpPr>
        <p:spPr>
          <a:xfrm>
            <a:off x="686490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2" name="Google Shape;1022;p95"/>
          <p:cNvSpPr txBox="1"/>
          <p:nvPr/>
        </p:nvSpPr>
        <p:spPr>
          <a:xfrm>
            <a:off x="7053150" y="3964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3" name="Google Shape;1023;p95"/>
          <p:cNvSpPr txBox="1"/>
          <p:nvPr/>
        </p:nvSpPr>
        <p:spPr>
          <a:xfrm>
            <a:off x="7053150" y="3659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4" name="Google Shape;1024;p95"/>
          <p:cNvSpPr txBox="1"/>
          <p:nvPr/>
        </p:nvSpPr>
        <p:spPr>
          <a:xfrm>
            <a:off x="3403013" y="2098475"/>
            <a:ext cx="11988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from stack and push onto temp! Bottom of stack goes to the top of temp, now we can mimic FIFO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1030" name="Google Shape;1030;p96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1" name="Google Shape;1031;p96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2" name="Google Shape;103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96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96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7" name="Google Shape;1037;p96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q.poll()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8" name="Google Shape;1038;p96"/>
          <p:cNvSpPr txBox="1"/>
          <p:nvPr/>
        </p:nvSpPr>
        <p:spPr>
          <a:xfrm>
            <a:off x="7053150" y="33665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96"/>
          <p:cNvSpPr/>
          <p:nvPr/>
        </p:nvSpPr>
        <p:spPr>
          <a:xfrm>
            <a:off x="6676800" y="1756325"/>
            <a:ext cx="14217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96"/>
          <p:cNvSpPr txBox="1"/>
          <p:nvPr/>
        </p:nvSpPr>
        <p:spPr>
          <a:xfrm>
            <a:off x="686490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1" name="Google Shape;1041;p96"/>
          <p:cNvSpPr txBox="1"/>
          <p:nvPr/>
        </p:nvSpPr>
        <p:spPr>
          <a:xfrm>
            <a:off x="7053150" y="3964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2" name="Google Shape;1042;p96"/>
          <p:cNvSpPr txBox="1"/>
          <p:nvPr/>
        </p:nvSpPr>
        <p:spPr>
          <a:xfrm>
            <a:off x="7053150" y="3659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3" name="Google Shape;1043;p96"/>
          <p:cNvSpPr txBox="1"/>
          <p:nvPr/>
        </p:nvSpPr>
        <p:spPr>
          <a:xfrm>
            <a:off x="3403013" y="2098475"/>
            <a:ext cx="11988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from stack and push onto temp! Bottom of stack goes to the top of temp, now we can mimic FIFO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1049" name="Google Shape;1049;p97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0" name="Google Shape;1050;p97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1" name="Google Shape;105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97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97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6" name="Google Shape;1056;p97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q.poll()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7" name="Google Shape;1057;p97"/>
          <p:cNvSpPr txBox="1"/>
          <p:nvPr/>
        </p:nvSpPr>
        <p:spPr>
          <a:xfrm>
            <a:off x="686490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8" name="Google Shape;1058;p97"/>
          <p:cNvSpPr txBox="1"/>
          <p:nvPr/>
        </p:nvSpPr>
        <p:spPr>
          <a:xfrm>
            <a:off x="7053150" y="3964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9" name="Google Shape;1059;p97"/>
          <p:cNvSpPr txBox="1"/>
          <p:nvPr/>
        </p:nvSpPr>
        <p:spPr>
          <a:xfrm>
            <a:off x="7053150" y="3659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0" name="Google Shape;1060;p97"/>
          <p:cNvSpPr txBox="1"/>
          <p:nvPr/>
        </p:nvSpPr>
        <p:spPr>
          <a:xfrm>
            <a:off x="3403013" y="2098475"/>
            <a:ext cx="11988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Pop from temp to get the first element in the stack and save 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Toret: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97"/>
          <p:cNvSpPr/>
          <p:nvPr/>
        </p:nvSpPr>
        <p:spPr>
          <a:xfrm>
            <a:off x="67324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98"/>
          <p:cNvSpPr/>
          <p:nvPr/>
        </p:nvSpPr>
        <p:spPr>
          <a:xfrm>
            <a:off x="67324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1068" name="Google Shape;1068;p98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98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0" name="Google Shape;107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98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98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98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q.poll()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6" name="Google Shape;1076;p98"/>
          <p:cNvSpPr txBox="1"/>
          <p:nvPr/>
        </p:nvSpPr>
        <p:spPr>
          <a:xfrm>
            <a:off x="686490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98"/>
          <p:cNvSpPr txBox="1"/>
          <p:nvPr/>
        </p:nvSpPr>
        <p:spPr>
          <a:xfrm>
            <a:off x="7053150" y="3964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8" name="Google Shape;1078;p98"/>
          <p:cNvSpPr txBox="1"/>
          <p:nvPr/>
        </p:nvSpPr>
        <p:spPr>
          <a:xfrm>
            <a:off x="5199350" y="3964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9" name="Google Shape;1079;p98"/>
          <p:cNvSpPr txBox="1"/>
          <p:nvPr/>
        </p:nvSpPr>
        <p:spPr>
          <a:xfrm>
            <a:off x="3403025" y="2098475"/>
            <a:ext cx="11988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Push everything back onto stack so it’s back to its original state next time we call offer or poll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Toret: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99"/>
          <p:cNvSpPr/>
          <p:nvPr/>
        </p:nvSpPr>
        <p:spPr>
          <a:xfrm>
            <a:off x="67324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1086" name="Google Shape;1086;p99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7" name="Google Shape;1087;p99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8" name="Google Shape;108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99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99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3" name="Google Shape;1093;p99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q.poll()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4" name="Google Shape;1094;p99"/>
          <p:cNvSpPr txBox="1"/>
          <p:nvPr/>
        </p:nvSpPr>
        <p:spPr>
          <a:xfrm>
            <a:off x="686490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5" name="Google Shape;1095;p99"/>
          <p:cNvSpPr txBox="1"/>
          <p:nvPr/>
        </p:nvSpPr>
        <p:spPr>
          <a:xfrm>
            <a:off x="5199350" y="3671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6" name="Google Shape;1096;p99"/>
          <p:cNvSpPr txBox="1"/>
          <p:nvPr/>
        </p:nvSpPr>
        <p:spPr>
          <a:xfrm>
            <a:off x="5199350" y="3964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99"/>
          <p:cNvSpPr txBox="1"/>
          <p:nvPr/>
        </p:nvSpPr>
        <p:spPr>
          <a:xfrm>
            <a:off x="3403025" y="2098475"/>
            <a:ext cx="11988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Push everything back onto stack so it’s back to its original state next time we call offer or poll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Toret: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00"/>
          <p:cNvSpPr/>
          <p:nvPr/>
        </p:nvSpPr>
        <p:spPr>
          <a:xfrm>
            <a:off x="67324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1104" name="Google Shape;1104;p100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5" name="Google Shape;1105;p100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6" name="Google Shape;110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00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00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1" name="Google Shape;1111;p100"/>
          <p:cNvSpPr txBox="1"/>
          <p:nvPr/>
        </p:nvSpPr>
        <p:spPr>
          <a:xfrm>
            <a:off x="6816175" y="613325"/>
            <a:ext cx="1686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q.poll()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2" name="Google Shape;1112;p100"/>
          <p:cNvSpPr txBox="1"/>
          <p:nvPr/>
        </p:nvSpPr>
        <p:spPr>
          <a:xfrm>
            <a:off x="686490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3" name="Google Shape;1113;p100"/>
          <p:cNvSpPr txBox="1"/>
          <p:nvPr/>
        </p:nvSpPr>
        <p:spPr>
          <a:xfrm>
            <a:off x="5199350" y="3671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4" name="Google Shape;1114;p100"/>
          <p:cNvSpPr txBox="1"/>
          <p:nvPr/>
        </p:nvSpPr>
        <p:spPr>
          <a:xfrm>
            <a:off x="5199350" y="3964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5" name="Google Shape;1115;p100"/>
          <p:cNvSpPr txBox="1"/>
          <p:nvPr/>
        </p:nvSpPr>
        <p:spPr>
          <a:xfrm>
            <a:off x="3403025" y="2098475"/>
            <a:ext cx="11988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Return toret!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Toret: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Visual</a:t>
            </a:r>
            <a:endParaRPr/>
          </a:p>
        </p:txBody>
      </p:sp>
      <p:sp>
        <p:nvSpPr>
          <p:cNvPr id="1121" name="Google Shape;1121;p101"/>
          <p:cNvSpPr txBox="1"/>
          <p:nvPr/>
        </p:nvSpPr>
        <p:spPr>
          <a:xfrm>
            <a:off x="320600" y="1435725"/>
            <a:ext cx="1227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ADT: Queue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101"/>
          <p:cNvSpPr txBox="1"/>
          <p:nvPr/>
        </p:nvSpPr>
        <p:spPr>
          <a:xfrm>
            <a:off x="320600" y="3113050"/>
            <a:ext cx="2286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Implementation: 2 Stacks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3" name="Google Shape;112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0" y="1777725"/>
            <a:ext cx="1979550" cy="12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3770450"/>
            <a:ext cx="882175" cy="9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101"/>
          <p:cNvSpPr/>
          <p:nvPr/>
        </p:nvSpPr>
        <p:spPr>
          <a:xfrm>
            <a:off x="4878650" y="1770250"/>
            <a:ext cx="1310400" cy="2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01"/>
          <p:cNvSpPr txBox="1"/>
          <p:nvPr/>
        </p:nvSpPr>
        <p:spPr>
          <a:xfrm>
            <a:off x="4941850" y="4440050"/>
            <a:ext cx="1045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8" name="Google Shape;1128;p101"/>
          <p:cNvSpPr txBox="1"/>
          <p:nvPr/>
        </p:nvSpPr>
        <p:spPr>
          <a:xfrm>
            <a:off x="5199350" y="36713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9" name="Google Shape;1129;p101"/>
          <p:cNvSpPr txBox="1"/>
          <p:nvPr/>
        </p:nvSpPr>
        <p:spPr>
          <a:xfrm>
            <a:off x="5199350" y="3964175"/>
            <a:ext cx="669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0" name="Google Shape;1130;p101"/>
          <p:cNvSpPr txBox="1"/>
          <p:nvPr/>
        </p:nvSpPr>
        <p:spPr>
          <a:xfrm>
            <a:off x="3403025" y="2098475"/>
            <a:ext cx="11988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Exit method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Insertion Sort</a:t>
            </a:r>
            <a:endParaRPr/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952500" y="13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{BAB7DE48-2EA9-48B9-AF86-67731EF97C43}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21"/>
          <p:cNvSpPr/>
          <p:nvPr/>
        </p:nvSpPr>
        <p:spPr>
          <a:xfrm>
            <a:off x="1338150" y="1909650"/>
            <a:ext cx="153300" cy="54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 Answer</a:t>
            </a:r>
            <a:endParaRPr/>
          </a:p>
        </p:txBody>
      </p:sp>
      <p:pic>
        <p:nvPicPr>
          <p:cNvPr id="1136" name="Google Shape;113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100" y="1017450"/>
            <a:ext cx="3629730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