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</p:embeddedFont>
    <p:embeddedFont>
      <p:font typeface="Ubuntu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Mono-bold.fntdata"/><Relationship Id="rId20" Type="http://schemas.openxmlformats.org/officeDocument/2006/relationships/slide" Target="slides/slide16.xml"/><Relationship Id="rId42" Type="http://schemas.openxmlformats.org/officeDocument/2006/relationships/font" Target="fonts/UbuntuMono-boldItalic.fntdata"/><Relationship Id="rId41" Type="http://schemas.openxmlformats.org/officeDocument/2006/relationships/font" Target="fonts/UbuntuMon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UbuntuMono-regular.fntdata"/><Relationship Id="rId16" Type="http://schemas.openxmlformats.org/officeDocument/2006/relationships/slide" Target="slides/slide12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f4d3d1b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f4d3d1b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4d3d1b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f4d3d1b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4d3d1b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4d3d1b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f4d3d1b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f4d3d1b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f4d3d1b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f4d3d1b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4d3d1b1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f4d3d1b1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f4d3d1b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f4d3d1b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f4d3d1b1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f4d3d1b1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40cf516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40cf516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 extra arrows does increase the amount of memory you use.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40cf51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40cf51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63be9b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63be9b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40cf5164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f40cf5164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f4d3d1b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f4d3d1b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f4d3d1b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f4d3d1b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40cf516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40cf516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40cf5164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40cf5164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40cf5164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40cf5164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40cf516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40cf516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40cf516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f40cf516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40cf5164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40cf5164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63be9b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63be9b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40cf516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40cf516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4d3d1b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4d3d1b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4d3d1b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4d3d1b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40cf516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40cf516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0cf516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40cf516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40cf516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40cf516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gistration.datastructur.es" TargetMode="External"/><Relationship Id="rId4" Type="http://schemas.openxmlformats.org/officeDocument/2006/relationships/hyperlink" Target="http://tinyurl.com/cz-disc3-sp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Discussion 3: Linked Lists &amp; Arrays</a:t>
            </a: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Christine Zhou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311700" y="3320550"/>
            <a:ext cx="85206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what types of things/cases we need to check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get to the specified position?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we get there, how to we reassign the pointers?</a:t>
            </a:r>
            <a:endParaRPr/>
          </a:p>
        </p:txBody>
      </p:sp>
      <p:sp>
        <p:nvSpPr>
          <p:cNvPr id="242" name="Google Shape;2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1.1) SLList.insert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2" y="1229876"/>
            <a:ext cx="8113874" cy="20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1.2) SLList.reverse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311700" y="1945800"/>
            <a:ext cx="8520600" cy="24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Drawing an IntList to work with is really helpful for this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cannot use new, so we have to use the nodes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Pointer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only move forward in an SLList, so what does that say about how we are constructing our end product? In what way are we making the end list?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first element in the original list will become what element in the ending list?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the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Empty list?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with single element?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with two, three, four, etc. elements?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63" y="1229875"/>
            <a:ext cx="8425476" cy="8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11700" y="1229875"/>
            <a:ext cx="852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grpSp>
        <p:nvGrpSpPr>
          <p:cNvPr id="257" name="Google Shape;257;p24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258" name="Google Shape;258;p24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259" name="Google Shape;259;p24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24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262" name="Google Shape;262;p24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4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265" name="Google Shape;265;p24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7" name="Google Shape;267;p24"/>
            <p:cNvCxnSpPr>
              <a:endCxn id="259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24"/>
            <p:cNvCxnSpPr>
              <a:endCxn id="265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4"/>
            <p:cNvCxnSpPr>
              <a:endCxn id="262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0" name="Google Shape;270;p24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3753950" y="3342675"/>
            <a:ext cx="28692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want to remove this node</a:t>
            </a:r>
            <a:endParaRPr/>
          </a:p>
        </p:txBody>
      </p:sp>
      <p:cxnSp>
        <p:nvCxnSpPr>
          <p:cNvPr id="273" name="Google Shape;273;p24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281" name="Google Shape;281;p25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5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25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288" name="Google Shape;288;p2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0" name="Google Shape;290;p25"/>
            <p:cNvCxnSpPr>
              <a:endCxn id="282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25"/>
            <p:cNvCxnSpPr>
              <a:endCxn id="288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25"/>
            <p:cNvCxnSpPr>
              <a:endCxn id="285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3" name="Google Shape;293;p25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 rot="-5400000">
            <a:off x="2360375" y="1593400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 rot="-5400000">
            <a:off x="4155250" y="1593400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5703175" y="3193000"/>
            <a:ext cx="26811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We need to jump to that link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07" name="Google Shape;307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2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26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13" name="Google Shape;313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5" name="Google Shape;315;p26"/>
            <p:cNvCxnSpPr>
              <a:endCxn id="307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6"/>
            <p:cNvCxnSpPr>
              <a:endCxn id="313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6"/>
            <p:cNvCxnSpPr>
              <a:endCxn id="310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8" name="Google Shape;318;p26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5962600" y="3551588"/>
            <a:ext cx="2962500" cy="77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2.Save a reference to this node (If we don’t, we will lose it forever! We need it later)</a:t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 rot="4970187">
            <a:off x="6331623" y="3188579"/>
            <a:ext cx="442655" cy="16811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6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5663525" y="3342675"/>
            <a:ext cx="24129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3.Remove its “next” pointer</a:t>
            </a: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333" name="Google Shape;333;p27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7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37" name="Google Shape;337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27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40" name="Google Shape;340;p2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2" name="Google Shape;342;p27"/>
            <p:cNvCxnSpPr>
              <a:endCxn id="33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27"/>
            <p:cNvCxnSpPr>
              <a:endCxn id="34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44" name="Google Shape;344;p27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354" name="Google Shape;354;p2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55" name="Google Shape;355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28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28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61" name="Google Shape;361;p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63" name="Google Shape;363;p28"/>
            <p:cNvCxnSpPr>
              <a:endCxn id="35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28"/>
            <p:cNvCxnSpPr>
              <a:endCxn id="36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65" name="Google Shape;365;p28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8"/>
          <p:cNvSpPr/>
          <p:nvPr/>
        </p:nvSpPr>
        <p:spPr>
          <a:xfrm flipH="1" rot="-5400000">
            <a:off x="2918150" y="1671263"/>
            <a:ext cx="343200" cy="1485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3982100" y="3509388"/>
            <a:ext cx="24129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4.Jump to the node before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should have a method where you can remove an element in a certain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this with our SLLists + sentinel!</a:t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637000" y="2423475"/>
            <a:ext cx="1103100" cy="919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1685625" y="2601225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2347109" y="2649785"/>
            <a:ext cx="4854379" cy="344194"/>
            <a:chOff x="3011220" y="4528314"/>
            <a:chExt cx="5563121" cy="429277"/>
          </a:xfrm>
        </p:grpSpPr>
        <p:grpSp>
          <p:nvGrpSpPr>
            <p:cNvPr id="377" name="Google Shape;377;p29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378" name="Google Shape;378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29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29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384" name="Google Shape;384;p2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6" name="Google Shape;386;p29"/>
            <p:cNvCxnSpPr>
              <a:endCxn id="378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87" name="Google Shape;387;p29"/>
          <p:cNvCxnSpPr/>
          <p:nvPr/>
        </p:nvCxnSpPr>
        <p:spPr>
          <a:xfrm>
            <a:off x="6748212" y="2650271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9"/>
          <p:cNvSpPr txBox="1"/>
          <p:nvPr/>
        </p:nvSpPr>
        <p:spPr>
          <a:xfrm>
            <a:off x="3050825" y="3355700"/>
            <a:ext cx="3238800" cy="44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5.Reassign next to the node after</a:t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3993350" y="2059985"/>
            <a:ext cx="2289175" cy="750625"/>
          </a:xfrm>
          <a:custGeom>
            <a:rect b="b" l="l" r="r" t="t"/>
            <a:pathLst>
              <a:path extrusionOk="0" h="30025" w="91567">
                <a:moveTo>
                  <a:pt x="0" y="29516"/>
                </a:moveTo>
                <a:cubicBezTo>
                  <a:pt x="7631" y="24599"/>
                  <a:pt x="30522" y="-74"/>
                  <a:pt x="45783" y="11"/>
                </a:cubicBezTo>
                <a:cubicBezTo>
                  <a:pt x="61044" y="96"/>
                  <a:pt x="83936" y="25023"/>
                  <a:pt x="91567" y="300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DLLists</a:t>
            </a:r>
            <a:endParaRPr/>
          </a:p>
        </p:txBody>
      </p:sp>
      <p:grpSp>
        <p:nvGrpSpPr>
          <p:cNvPr id="395" name="Google Shape;395;p30"/>
          <p:cNvGrpSpPr/>
          <p:nvPr/>
        </p:nvGrpSpPr>
        <p:grpSpPr>
          <a:xfrm>
            <a:off x="1140934" y="2828010"/>
            <a:ext cx="6087329" cy="344194"/>
            <a:chOff x="2495491" y="4528314"/>
            <a:chExt cx="6976082" cy="429277"/>
          </a:xfrm>
        </p:grpSpPr>
        <p:grpSp>
          <p:nvGrpSpPr>
            <p:cNvPr id="396" name="Google Shape;396;p30"/>
            <p:cNvGrpSpPr/>
            <p:nvPr/>
          </p:nvGrpSpPr>
          <p:grpSpPr>
            <a:xfrm>
              <a:off x="3551791" y="4528314"/>
              <a:ext cx="1547557" cy="429277"/>
              <a:chOff x="214576" y="3638550"/>
              <a:chExt cx="1785574" cy="495300"/>
            </a:xfrm>
          </p:grpSpPr>
          <p:sp>
            <p:nvSpPr>
              <p:cNvPr id="397" name="Google Shape;397;p30"/>
              <p:cNvSpPr/>
              <p:nvPr/>
            </p:nvSpPr>
            <p:spPr>
              <a:xfrm>
                <a:off x="214576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30"/>
            <p:cNvGrpSpPr/>
            <p:nvPr/>
          </p:nvGrpSpPr>
          <p:grpSpPr>
            <a:xfrm>
              <a:off x="7905480" y="4528314"/>
              <a:ext cx="1566093" cy="429277"/>
              <a:chOff x="1228417" y="3638550"/>
              <a:chExt cx="1806961" cy="495300"/>
            </a:xfrm>
          </p:grpSpPr>
          <p:sp>
            <p:nvSpPr>
              <p:cNvPr id="400" name="Google Shape;400;p30"/>
              <p:cNvSpPr/>
              <p:nvPr/>
            </p:nvSpPr>
            <p:spPr>
              <a:xfrm>
                <a:off x="1228417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2440178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30"/>
            <p:cNvGrpSpPr/>
            <p:nvPr/>
          </p:nvGrpSpPr>
          <p:grpSpPr>
            <a:xfrm>
              <a:off x="5805017" y="4528314"/>
              <a:ext cx="1566108" cy="429277"/>
              <a:chOff x="809625" y="3638550"/>
              <a:chExt cx="1806978" cy="495300"/>
            </a:xfrm>
          </p:grpSpPr>
          <p:sp>
            <p:nvSpPr>
              <p:cNvPr id="403" name="Google Shape;403;p3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2021403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5" name="Google Shape;405;p30"/>
            <p:cNvCxnSpPr/>
            <p:nvPr/>
          </p:nvCxnSpPr>
          <p:spPr>
            <a:xfrm>
              <a:off x="2495491" y="4834621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06" name="Google Shape;406;p30"/>
          <p:cNvCxnSpPr>
            <a:endCxn id="403" idx="1"/>
          </p:cNvCxnSpPr>
          <p:nvPr/>
        </p:nvCxnSpPr>
        <p:spPr>
          <a:xfrm flipH="1" rot="10800000">
            <a:off x="3148626" y="3000107"/>
            <a:ext cx="8802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0"/>
          <p:cNvCxnSpPr>
            <a:endCxn id="400" idx="1"/>
          </p:cNvCxnSpPr>
          <p:nvPr/>
        </p:nvCxnSpPr>
        <p:spPr>
          <a:xfrm flipH="1" rot="10800000">
            <a:off x="5145590" y="3000107"/>
            <a:ext cx="716100" cy="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0"/>
          <p:cNvSpPr/>
          <p:nvPr/>
        </p:nvSpPr>
        <p:spPr>
          <a:xfrm>
            <a:off x="2512796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4487176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319822" y="2828060"/>
            <a:ext cx="450000" cy="344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411" name="Google Shape;411;p30"/>
          <p:cNvCxnSpPr>
            <a:endCxn id="398" idx="3"/>
          </p:cNvCxnSpPr>
          <p:nvPr/>
        </p:nvCxnSpPr>
        <p:spPr>
          <a:xfrm flipH="1">
            <a:off x="3413060" y="2911907"/>
            <a:ext cx="850800" cy="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0"/>
          <p:cNvCxnSpPr>
            <a:endCxn id="404" idx="3"/>
          </p:cNvCxnSpPr>
          <p:nvPr/>
        </p:nvCxnSpPr>
        <p:spPr>
          <a:xfrm flipH="1">
            <a:off x="5395412" y="2956007"/>
            <a:ext cx="7161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0"/>
          <p:cNvCxnSpPr/>
          <p:nvPr/>
        </p:nvCxnSpPr>
        <p:spPr>
          <a:xfrm flipH="1">
            <a:off x="1452612" y="2939632"/>
            <a:ext cx="828900" cy="4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6774987" y="282849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0"/>
          <p:cNvSpPr txBox="1"/>
          <p:nvPr/>
        </p:nvSpPr>
        <p:spPr>
          <a:xfrm>
            <a:off x="782675" y="2632300"/>
            <a:ext cx="5025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. .</a:t>
            </a:r>
            <a:endParaRPr/>
          </a:p>
        </p:txBody>
      </p:sp>
      <p:sp>
        <p:nvSpPr>
          <p:cNvPr id="416" name="Google Shape;416;p30"/>
          <p:cNvSpPr txBox="1"/>
          <p:nvPr>
            <p:ph idx="1" type="body"/>
          </p:nvPr>
        </p:nvSpPr>
        <p:spPr>
          <a:xfrm>
            <a:off x="311700" y="1229875"/>
            <a:ext cx="8520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Had to traverse the list twice to remove!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make this a lot faster by adding </a:t>
            </a:r>
            <a:r>
              <a:rPr b="1" lang="en"/>
              <a:t>previous</a:t>
            </a:r>
            <a:r>
              <a:rPr lang="en"/>
              <a:t> pointers in addition to next pointers.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ALists</a:t>
            </a:r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time to traverse the DLList (have to traverse the whole structure)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about arrays?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Constant time access!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Can’t resize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try this instead: </a:t>
            </a:r>
            <a:r>
              <a:rPr b="1" lang="en"/>
              <a:t>AList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Underlying structure is an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resize function so we can support adding/removing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Utilize geometric resizing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Copy all items from the old array into new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Basically Project 1A: ArrayDeques!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Administrivia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SLLists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SLList problems (1.1, 1.2)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 problems (2.1, 2.2)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2.1)</a:t>
            </a:r>
            <a:r>
              <a:rPr lang="en"/>
              <a:t> Array insert</a:t>
            </a:r>
            <a:endParaRPr/>
          </a:p>
        </p:txBody>
      </p:sp>
      <p:sp>
        <p:nvSpPr>
          <p:cNvPr id="428" name="Google Shape;42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88" y="1127375"/>
            <a:ext cx="8088424" cy="2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2.1) Array insert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311700" y="3565675"/>
            <a:ext cx="8520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No, because arrays have a fixed length, so to add an element, you need to create a new array.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88" y="1127375"/>
            <a:ext cx="8088424" cy="2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2.2) Array reverse</a:t>
            </a:r>
            <a:endParaRPr/>
          </a:p>
        </p:txBody>
      </p:sp>
      <p:sp>
        <p:nvSpPr>
          <p:cNvPr id="442" name="Google Shape;442;p34"/>
          <p:cNvSpPr txBox="1"/>
          <p:nvPr>
            <p:ph idx="1" type="body"/>
          </p:nvPr>
        </p:nvSpPr>
        <p:spPr>
          <a:xfrm>
            <a:off x="311700" y="2416350"/>
            <a:ext cx="85206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116131"/>
            <a:ext cx="8832300" cy="110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49" name="Google Shape;449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method that inserts the item into the arr at the specified position. Positions are 0-indexed. If the position goes past the end of the array just insert it at the end.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int[] insert(int[] arr, int item, int position)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Array insert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55" name="Google Shape;455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method that inserts the item into the arr at the specified position. Positions are 0-indexed. If the position goes past the end of the array just insert it at the end.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 static int[] insert(int[] arr, int item, int position)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250" y="3027325"/>
            <a:ext cx="3611375" cy="17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503575" y="42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62" name="Google Shape;462;p37"/>
          <p:cNvSpPr txBox="1"/>
          <p:nvPr>
            <p:ph idx="1" type="body"/>
          </p:nvPr>
        </p:nvSpPr>
        <p:spPr>
          <a:xfrm>
            <a:off x="311700" y="1240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method that reverse the elements in an array destructively.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void reverse(int[]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/>
          <p:nvPr>
            <p:ph type="title"/>
          </p:nvPr>
        </p:nvSpPr>
        <p:spPr>
          <a:xfrm>
            <a:off x="513750" y="42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Array reverse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68" name="Google Shape;468;p38"/>
          <p:cNvSpPr txBox="1"/>
          <p:nvPr>
            <p:ph idx="1" type="body"/>
          </p:nvPr>
        </p:nvSpPr>
        <p:spPr>
          <a:xfrm>
            <a:off x="403350" y="1113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method that reverse the elements in an array destructively.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void reverse(int[]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469" name="Google Shape;4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25" y="2121675"/>
            <a:ext cx="4599499" cy="17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411925" y="37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Replicate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75" name="Google Shape;475;p39"/>
          <p:cNvSpPr txBox="1"/>
          <p:nvPr>
            <p:ph idx="1" type="body"/>
          </p:nvPr>
        </p:nvSpPr>
        <p:spPr>
          <a:xfrm>
            <a:off x="362625" y="11280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non-destructive method replicate(int[] arr) that replaces the number at index i with arr[i] copies of itself. For example, replicate([3, 2, 1]) would return [3, 3, 3, 2, 2, 1].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int[] replicate(int[]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432275" y="412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Replicate </a:t>
            </a:r>
            <a:r>
              <a:rPr lang="en">
                <a:highlight>
                  <a:srgbClr val="FF0000"/>
                </a:highlight>
              </a:rPr>
              <a:t>Extra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352450" y="1290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a non-destructive method replicate(int[] arr) that replaces the number at index i with arr[i] copies of itself. For example, replicate([3, 2, 1]) would return [3, 3, 3, 2, 2, 1].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public static int[] replicate(int[] arr) 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75" y="2820625"/>
            <a:ext cx="3917000" cy="17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Lots of questions on the discussion today. These are for practice! We will not be able to get through all of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91250" y="1017800"/>
            <a:ext cx="8161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Project 1A due this Friday!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Implementing deque interface, highly recommend to use Java Visualizer.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Start early!!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>
                <a:solidFill>
                  <a:srgbClr val="595959"/>
                </a:solidFill>
              </a:rPr>
              <a:t>Office hours: pay special attention to the locations!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CSM sign-ups will open tonight, 9pm, and is first come first served! Opportunity to get extra help in a small-group setting with a mentor.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Pre-semester advising still available @414 (Email me!)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Choose Mentor GSI’s and see the automated extension system at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registration.datastructur.es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Survey: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tinyurl.com/cz-disc3-sp19</a:t>
            </a:r>
            <a:r>
              <a:rPr lang="en" sz="1500"/>
              <a:t> (please fill this out so I know what to focus on today!)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447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lang="en" sz="16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lang="en" sz="16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first = f;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rest = r;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IntList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673700" y="1229875"/>
            <a:ext cx="447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Our IntList! What’s wrong with it?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the fields are public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Calling each link an IntList does not seem entirely correct</a:t>
            </a:r>
            <a:r>
              <a:rPr lang="en" sz="1600"/>
              <a:t>...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SLList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77275"/>
            <a:ext cx="4775400" cy="333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 class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rivate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   p</a:t>
            </a:r>
            <a:r>
              <a:rPr lang="en" sz="15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get(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position) {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891600" y="508775"/>
            <a:ext cx="52524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Access modifiers changed to private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Outside users cannot access fields directly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</a:t>
            </a:r>
            <a:r>
              <a:rPr lang="en" sz="1600"/>
              <a:t>ides the internals using </a:t>
            </a:r>
            <a:r>
              <a:rPr b="1" lang="en" sz="1600"/>
              <a:t>encapsulation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Hide the inner workings of the list from the user, store info about the list (ex. size)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 sees the list as a whole, not the individual nodes of the list, and does not have to deal with logic of pointer manipulation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Analogy: You refer to a train as a whole, not as individual cars. Instead of dealing with the raw links with first and next, you refer to it as a whole.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54100" y="39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SLList Diagram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325118" y="2657929"/>
            <a:ext cx="493200" cy="369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32552" y="1777628"/>
            <a:ext cx="2055367" cy="609307"/>
            <a:chOff x="56205" y="2119800"/>
            <a:chExt cx="2093895" cy="617020"/>
          </a:xfrm>
        </p:grpSpPr>
        <p:sp>
          <p:nvSpPr>
            <p:cNvPr id="126" name="Google Shape;126;p19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cxnSp>
          <p:nvCxnSpPr>
            <p:cNvPr id="128" name="Google Shape;128;p19"/>
            <p:cNvCxnSpPr>
              <a:stCxn id="126" idx="3"/>
              <a:endCxn id="129" idx="0"/>
            </p:cNvCxnSpPr>
            <p:nvPr/>
          </p:nvCxnSpPr>
          <p:spPr>
            <a:xfrm>
              <a:off x="955800" y="2312020"/>
              <a:ext cx="1194300" cy="424800"/>
            </a:xfrm>
            <a:prstGeom prst="curvedConnector2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9" name="Google Shape;129;p19"/>
          <p:cNvSpPr/>
          <p:nvPr/>
        </p:nvSpPr>
        <p:spPr>
          <a:xfrm>
            <a:off x="978991" y="2386812"/>
            <a:ext cx="3018300" cy="896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956115" y="2663940"/>
            <a:ext cx="493200" cy="369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9"/>
          <p:cNvCxnSpPr>
            <a:stCxn id="130" idx="3"/>
            <a:endCxn id="132" idx="0"/>
          </p:cNvCxnSpPr>
          <p:nvPr/>
        </p:nvCxnSpPr>
        <p:spPr>
          <a:xfrm flipH="1">
            <a:off x="2900615" y="2848890"/>
            <a:ext cx="548700" cy="7053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30" idx="3"/>
          </p:cNvCxnSpPr>
          <p:nvPr/>
        </p:nvCxnSpPr>
        <p:spPr>
          <a:xfrm rot="10800000">
            <a:off x="3165515" y="2844390"/>
            <a:ext cx="2838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947951" y="2391523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rot="10800000">
            <a:off x="554803" y="2567791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554803" y="2800301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2917960" y="2362336"/>
            <a:ext cx="8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955776" y="2610661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087124" y="3892105"/>
            <a:ext cx="6483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610689" y="3892105"/>
            <a:ext cx="6483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2140863" y="3554186"/>
            <a:ext cx="1012780" cy="423927"/>
            <a:chOff x="809625" y="3638550"/>
            <a:chExt cx="1190525" cy="495300"/>
          </a:xfrm>
        </p:grpSpPr>
        <p:sp>
          <p:nvSpPr>
            <p:cNvPr id="142" name="Google Shape;142;p1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3846322" y="3554186"/>
            <a:ext cx="1012780" cy="423927"/>
            <a:chOff x="809625" y="3638550"/>
            <a:chExt cx="1190525" cy="495300"/>
          </a:xfrm>
        </p:grpSpPr>
        <p:sp>
          <p:nvSpPr>
            <p:cNvPr id="144" name="Google Shape;144;p1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5551782" y="3554186"/>
            <a:ext cx="1012780" cy="423927"/>
            <a:chOff x="809625" y="3638550"/>
            <a:chExt cx="1190525" cy="495300"/>
          </a:xfrm>
        </p:grpSpPr>
        <p:sp>
          <p:nvSpPr>
            <p:cNvPr id="147" name="Google Shape;147;p1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49" name="Google Shape;149;p19"/>
          <p:cNvCxnSpPr>
            <a:endCxn id="144" idx="1"/>
          </p:cNvCxnSpPr>
          <p:nvPr/>
        </p:nvCxnSpPr>
        <p:spPr>
          <a:xfrm>
            <a:off x="2809522" y="3766150"/>
            <a:ext cx="1036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endCxn id="147" idx="1"/>
          </p:cNvCxnSpPr>
          <p:nvPr/>
        </p:nvCxnSpPr>
        <p:spPr>
          <a:xfrm>
            <a:off x="4489482" y="3766150"/>
            <a:ext cx="106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/>
        </p:nvSpPr>
        <p:spPr>
          <a:xfrm>
            <a:off x="2431787" y="2647752"/>
            <a:ext cx="349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19600" y="2362336"/>
            <a:ext cx="8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 rot="10800000">
            <a:off x="554803" y="3193382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955776" y="3008985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55776" y="2818269"/>
            <a:ext cx="1545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 rot="10800000">
            <a:off x="554803" y="3002667"/>
            <a:ext cx="424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6054883" y="3554693"/>
            <a:ext cx="509700" cy="42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9"/>
          <p:cNvSpPr/>
          <p:nvPr/>
        </p:nvSpPr>
        <p:spPr>
          <a:xfrm rot="2416792">
            <a:off x="2890248" y="1604630"/>
            <a:ext cx="232011" cy="99234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3519275" y="1009025"/>
            <a:ext cx="3439500" cy="76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a size variable so we don’t have to step through the entire linked list every time we want the size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3949171">
            <a:off x="3840581" y="2130114"/>
            <a:ext cx="232171" cy="8549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4464000" y="1943025"/>
            <a:ext cx="3018300" cy="53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“First” is a pointer to the first link in the linked list.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>
            <a:off x="1608175" y="3079650"/>
            <a:ext cx="3439500" cy="42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5095025" y="2737888"/>
            <a:ext cx="3439500" cy="768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these methods to abstract away the mechanics of adding items to, and getting items from, our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SLList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686550" y="1156800"/>
            <a:ext cx="78639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 we represent an empty linked list?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Set first to null?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leads ugly code, as we will have to add a bunch of null checks to code that handles the list.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 example, </a:t>
            </a:r>
            <a:r>
              <a:rPr lang="en"/>
              <a:t>addLast</a:t>
            </a:r>
            <a:r>
              <a:rPr lang="en" sz="1400"/>
              <a:t> would need a special case for if the list is null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can we do instead?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sentinel:</a:t>
            </a:r>
            <a:r>
              <a:rPr lang="en" sz="1400"/>
              <a:t> a “dummy” node that doesn’t hold any important info, just a placeholder to help us avoid null checks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Goal of sentinel: make code as simple and generic as possible so no special cases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67025" y="37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Sentinel Node Diagram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1454123" y="1163945"/>
            <a:ext cx="2683200" cy="7278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2732026" y="1345607"/>
            <a:ext cx="310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2637195" y="1353871"/>
            <a:ext cx="438600" cy="300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3198167" y="1358752"/>
            <a:ext cx="438600" cy="300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1"/>
          <p:cNvCxnSpPr>
            <a:stCxn id="178" idx="3"/>
          </p:cNvCxnSpPr>
          <p:nvPr/>
        </p:nvCxnSpPr>
        <p:spPr>
          <a:xfrm rot="10800000">
            <a:off x="3384467" y="1505302"/>
            <a:ext cx="252300" cy="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1"/>
          <p:cNvSpPr txBox="1"/>
          <p:nvPr/>
        </p:nvSpPr>
        <p:spPr>
          <a:xfrm>
            <a:off x="1412858" y="1137554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81" name="Google Shape;181;p21"/>
          <p:cNvCxnSpPr/>
          <p:nvPr/>
        </p:nvCxnSpPr>
        <p:spPr>
          <a:xfrm rot="10800000">
            <a:off x="1063364" y="1280680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/>
          <p:nvPr/>
        </p:nvCxnSpPr>
        <p:spPr>
          <a:xfrm rot="10800000">
            <a:off x="1063364" y="1460015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3088043" y="1037650"/>
            <a:ext cx="8310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419815" y="1306030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425612" y="2355999"/>
            <a:ext cx="5766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2891075" y="2355999"/>
            <a:ext cx="5766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>
            <a:off x="2473392" y="2081705"/>
            <a:ext cx="900394" cy="344233"/>
            <a:chOff x="809625" y="3638550"/>
            <a:chExt cx="1190525" cy="495300"/>
          </a:xfrm>
        </p:grpSpPr>
        <p:sp>
          <p:nvSpPr>
            <p:cNvPr id="188" name="Google Shape;188;p2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1"/>
          <p:cNvSpPr txBox="1"/>
          <p:nvPr/>
        </p:nvSpPr>
        <p:spPr>
          <a:xfrm>
            <a:off x="2556089" y="1037654"/>
            <a:ext cx="726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 rot="10800000">
            <a:off x="1063364" y="1788649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1419815" y="1638921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419815" y="1484064"/>
            <a:ext cx="1374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rot="10800000">
            <a:off x="1063364" y="1633791"/>
            <a:ext cx="377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1"/>
          <p:cNvCxnSpPr>
            <a:stCxn id="178" idx="3"/>
            <a:endCxn id="189" idx="0"/>
          </p:cNvCxnSpPr>
          <p:nvPr/>
        </p:nvCxnSpPr>
        <p:spPr>
          <a:xfrm flipH="1">
            <a:off x="3148667" y="1508902"/>
            <a:ext cx="488100" cy="5727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6" name="Google Shape;196;p21"/>
          <p:cNvGrpSpPr/>
          <p:nvPr/>
        </p:nvGrpSpPr>
        <p:grpSpPr>
          <a:xfrm>
            <a:off x="1110100" y="2649816"/>
            <a:ext cx="6858913" cy="1437354"/>
            <a:chOff x="714023" y="3226439"/>
            <a:chExt cx="7860318" cy="1792659"/>
          </a:xfrm>
        </p:grpSpPr>
        <p:sp>
          <p:nvSpPr>
            <p:cNvPr id="197" name="Google Shape;197;p21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1"/>
            <p:cNvCxnSpPr>
              <a:stCxn id="199" idx="3"/>
              <a:endCxn id="201" idx="0"/>
            </p:cNvCxnSpPr>
            <p:nvPr/>
          </p:nvCxnSpPr>
          <p:spPr>
            <a:xfrm flipH="1">
              <a:off x="3104175" y="3814250"/>
              <a:ext cx="558900" cy="714000"/>
            </a:xfrm>
            <a:prstGeom prst="curvedConnector4">
              <a:avLst>
                <a:gd fmla="val -48827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21"/>
            <p:cNvCxnSpPr>
              <a:stCxn id="199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21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04" name="Google Shape;204;p21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1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21"/>
            <p:cNvSpPr txBox="1"/>
            <p:nvPr/>
          </p:nvSpPr>
          <p:spPr>
            <a:xfrm>
              <a:off x="3034387" y="3226439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210" name="Google Shape;210;p21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??</a:t>
                </a: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21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213" name="Google Shape;213;p2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21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216" name="Google Shape;216;p2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15</a:t>
                </a: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21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</a:t>
                </a: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1" name="Google Shape;221;p21"/>
            <p:cNvCxnSpPr>
              <a:endCxn id="213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1"/>
            <p:cNvCxnSpPr>
              <a:endCxn id="219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21"/>
            <p:cNvCxnSpPr>
              <a:endCxn id="216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4" name="Google Shape;224;p21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2424778" y="3226445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26" name="Google Shape;226;p21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Google Shape;227;p21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28" name="Google Shape;228;p21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229" name="Google Shape;229;p21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0" name="Google Shape;230;p21"/>
          <p:cNvCxnSpPr/>
          <p:nvPr/>
        </p:nvCxnSpPr>
        <p:spPr>
          <a:xfrm>
            <a:off x="2919472" y="2082027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7460937" y="3693546"/>
            <a:ext cx="453300" cy="34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1"/>
          <p:cNvSpPr/>
          <p:nvPr/>
        </p:nvSpPr>
        <p:spPr>
          <a:xfrm>
            <a:off x="3768850" y="1378225"/>
            <a:ext cx="1541400" cy="248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5479525" y="1219750"/>
            <a:ext cx="3439500" cy="610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pointing to null, first points to the sentinel node.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4723075" y="2323775"/>
            <a:ext cx="3439500" cy="344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sentinel is not included in the size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 rot="-919694">
            <a:off x="3153272" y="2621996"/>
            <a:ext cx="1484404" cy="19286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rot="1506771">
            <a:off x="2925618" y="1929737"/>
            <a:ext cx="1720536" cy="19312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