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5143500" cx="9144000"/>
  <p:notesSz cx="6858000" cy="9144000"/>
  <p:embeddedFontLst>
    <p:embeddedFont>
      <p:font typeface="Roboto"/>
      <p:regular r:id="rId96"/>
      <p:bold r:id="rId97"/>
      <p:italic r:id="rId98"/>
      <p:boldItalic r:id="rId99"/>
    </p:embeddedFont>
    <p:embeddedFont>
      <p:font typeface="Inconsolata"/>
      <p:regular r:id="rId100"/>
      <p:bold r:id="rId101"/>
    </p:embeddedFont>
    <p:embeddedFont>
      <p:font typeface="PT Sans Narrow"/>
      <p:regular r:id="rId102"/>
      <p:bold r:id="rId103"/>
    </p:embeddedFont>
    <p:embeddedFont>
      <p:font typeface="Lato"/>
      <p:regular r:id="rId104"/>
      <p:bold r:id="rId105"/>
      <p:italic r:id="rId106"/>
      <p:boldItalic r:id="rId107"/>
    </p:embeddedFont>
    <p:embeddedFont>
      <p:font typeface="Open Sans"/>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5FE02E-4829-4CE0-A5A2-149D2C15DFE4}">
  <a:tblStyle styleId="{1D5FE02E-4829-4CE0-A5A2-149D2C15DFE4}"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Lato-boldItalic.fntdata"/><Relationship Id="rId106" Type="http://schemas.openxmlformats.org/officeDocument/2006/relationships/font" Target="fonts/Lato-italic.fntdata"/><Relationship Id="rId105" Type="http://schemas.openxmlformats.org/officeDocument/2006/relationships/font" Target="fonts/Lato-bold.fntdata"/><Relationship Id="rId104" Type="http://schemas.openxmlformats.org/officeDocument/2006/relationships/font" Target="fonts/Lato-regular.fntdata"/><Relationship Id="rId109" Type="http://schemas.openxmlformats.org/officeDocument/2006/relationships/font" Target="fonts/OpenSans-bold.fntdata"/><Relationship Id="rId108" Type="http://schemas.openxmlformats.org/officeDocument/2006/relationships/font" Target="fonts/OpenSans-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PTSansNarrow-bold.fntdata"/><Relationship Id="rId102" Type="http://schemas.openxmlformats.org/officeDocument/2006/relationships/font" Target="fonts/PTSansNarrow-regular.fntdata"/><Relationship Id="rId101" Type="http://schemas.openxmlformats.org/officeDocument/2006/relationships/font" Target="fonts/Inconsolata-bold.fntdata"/><Relationship Id="rId100" Type="http://schemas.openxmlformats.org/officeDocument/2006/relationships/font" Target="fonts/Inconsolata-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Roboto-bold.fntdata"/><Relationship Id="rId96" Type="http://schemas.openxmlformats.org/officeDocument/2006/relationships/font" Target="fonts/Roboto-regular.fntdata"/><Relationship Id="rId11" Type="http://schemas.openxmlformats.org/officeDocument/2006/relationships/slide" Target="slides/slide5.xml"/><Relationship Id="rId99" Type="http://schemas.openxmlformats.org/officeDocument/2006/relationships/font" Target="fonts/Roboto-boldItalic.fntdata"/><Relationship Id="rId10" Type="http://schemas.openxmlformats.org/officeDocument/2006/relationships/slide" Target="slides/slide4.xml"/><Relationship Id="rId98"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OpenSans-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font" Target="fonts/OpenSans-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7b406d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507b406d6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7b406d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507b406d6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Talk about how connect and isConnected work</a:t>
            </a:r>
            <a:endParaRPr/>
          </a:p>
          <a:p>
            <a:pPr indent="0" lvl="0" marL="0" rtl="0" algn="l">
              <a:lnSpc>
                <a:spcPct val="100000"/>
              </a:lnSpc>
              <a:spcBef>
                <a:spcPts val="0"/>
              </a:spcBef>
              <a:spcAft>
                <a:spcPts val="0"/>
              </a:spcAft>
              <a:buSzPts val="1100"/>
              <a:buNone/>
            </a:pPr>
            <a:r>
              <a:rPr b="1" lang="en"/>
              <a:t>Connect:</a:t>
            </a:r>
            <a:endParaRPr b="1"/>
          </a:p>
          <a:p>
            <a:pPr indent="-298450" lvl="0" marL="457200" rtl="0" algn="l">
              <a:lnSpc>
                <a:spcPct val="100000"/>
              </a:lnSpc>
              <a:spcBef>
                <a:spcPts val="0"/>
              </a:spcBef>
              <a:spcAft>
                <a:spcPts val="0"/>
              </a:spcAft>
              <a:buSzPts val="1100"/>
              <a:buChar char="●"/>
            </a:pPr>
            <a:r>
              <a:rPr lang="en"/>
              <a:t>When you connect two elements, you are actually connecting their respective sets. If they are single-element sets then this is easy, because you just directly connect the two elements (which requires making one element’s “ruler” the other element)</a:t>
            </a:r>
            <a:endParaRPr/>
          </a:p>
          <a:p>
            <a:pPr indent="-298450" lvl="0" marL="457200" rtl="0" algn="l">
              <a:lnSpc>
                <a:spcPct val="100000"/>
              </a:lnSpc>
              <a:spcBef>
                <a:spcPts val="0"/>
              </a:spcBef>
              <a:spcAft>
                <a:spcPts val="0"/>
              </a:spcAft>
              <a:buSzPts val="1100"/>
              <a:buChar char="●"/>
            </a:pPr>
            <a:r>
              <a:rPr lang="en"/>
              <a:t>But, if they are not single-element sets, then you need to first find the ruler of both sets, Then, you need to connect all of the elements in one set to the other set.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isConnected:</a:t>
            </a:r>
            <a:endParaRPr b="1"/>
          </a:p>
          <a:p>
            <a:pPr indent="-298450" lvl="0" marL="457200" rtl="0" algn="l">
              <a:lnSpc>
                <a:spcPct val="100000"/>
              </a:lnSpc>
              <a:spcBef>
                <a:spcPts val="0"/>
              </a:spcBef>
              <a:spcAft>
                <a:spcPts val="0"/>
              </a:spcAft>
              <a:buSzPts val="1100"/>
              <a:buChar char="●"/>
            </a:pPr>
            <a:r>
              <a:rPr lang="en"/>
              <a:t>Is Connected is easy, you just check if the elements have the same “ruler”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7b406d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07b406d6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Talk about how connect and isConnected work</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rPr b="1" lang="en"/>
              <a:t>Connect:</a:t>
            </a:r>
            <a:endParaRPr b="1"/>
          </a:p>
          <a:p>
            <a:pPr indent="-298450" lvl="0" marL="457200" rtl="0" algn="l">
              <a:spcBef>
                <a:spcPts val="0"/>
              </a:spcBef>
              <a:spcAft>
                <a:spcPts val="0"/>
              </a:spcAft>
              <a:buSzPts val="1100"/>
              <a:buChar char="●"/>
            </a:pPr>
            <a:r>
              <a:rPr lang="en"/>
              <a:t>When you connect two elements, you just need to make one element’s parent the other element.</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SzPts val="1100"/>
              <a:buNone/>
            </a:pPr>
            <a:r>
              <a:rPr b="1" lang="en"/>
              <a:t>isConnected:</a:t>
            </a:r>
            <a:endParaRPr b="1"/>
          </a:p>
          <a:p>
            <a:pPr indent="-298450" lvl="0" marL="457200" rtl="0" algn="l">
              <a:spcBef>
                <a:spcPts val="0"/>
              </a:spcBef>
              <a:spcAft>
                <a:spcPts val="0"/>
              </a:spcAft>
              <a:buSzPts val="1100"/>
              <a:buChar char="●"/>
            </a:pPr>
            <a:r>
              <a:rPr lang="en"/>
              <a:t>To find if two elements are connected, you need to traverse up to the root of each tree and see if the roots are the same.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7b406d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07b406d6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Talk about how connect and isConnected work</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b="1" lang="en"/>
              <a:t>Connect:</a:t>
            </a:r>
            <a:endParaRPr b="1"/>
          </a:p>
          <a:p>
            <a:pPr indent="-298450" lvl="0" marL="457200" rtl="0" algn="l">
              <a:spcBef>
                <a:spcPts val="0"/>
              </a:spcBef>
              <a:spcAft>
                <a:spcPts val="0"/>
              </a:spcAft>
              <a:buSzPts val="1100"/>
              <a:buChar char="●"/>
            </a:pPr>
            <a:r>
              <a:rPr lang="en"/>
              <a:t>When you connect two elements, first call “find” on both, then make </a:t>
            </a:r>
            <a:endParaRPr/>
          </a:p>
          <a:p>
            <a:pPr indent="0" lvl="0" marL="0" rtl="0" algn="l">
              <a:spcBef>
                <a:spcPts val="0"/>
              </a:spcBef>
              <a:spcAft>
                <a:spcPts val="0"/>
              </a:spcAft>
              <a:buSzPts val="1100"/>
              <a:buNone/>
            </a:pPr>
            <a:r>
              <a:rPr b="1" lang="en"/>
              <a:t>isConnected:</a:t>
            </a:r>
            <a:endParaRPr b="1"/>
          </a:p>
          <a:p>
            <a:pPr indent="-298450" lvl="0" marL="457200" rtl="0" algn="l">
              <a:spcBef>
                <a:spcPts val="0"/>
              </a:spcBef>
              <a:spcAft>
                <a:spcPts val="0"/>
              </a:spcAft>
              <a:buSzPts val="1100"/>
              <a:buChar char="●"/>
            </a:pPr>
            <a:r>
              <a:rPr lang="en"/>
              <a:t>To find if two elements are connected, you need to traverse up to the root of each tree and see if the roots are the same. (find)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07b406d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507b406d60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07b406d6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507b406d6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07b406d6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07b406d6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07b406d6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07b406d6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07b406d60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07b406d60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0994ea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0994ea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7b406d60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7b406d60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0994eaaee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0994eaaee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0994eaa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0994eaa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0994eaaee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0994eaaee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0994eaae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0994eaae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0994eaaee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0994eaaee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0994eaae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0994eaae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0994eaaee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0994eaaee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0994eaae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0994eaae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0994eaae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0994eaae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0994eaae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0994eaae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7b406d60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507b406d60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first question is fairly straightforward, but the goal is to get students thinking about flaws in more conventional ways of measuring how fast a program runs, like timing or counting the number of operations. The discussion will probably lead you to students saying you can come up with an algebraic expression for the number of operations based on the inputs.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second question hopefully will guide students to about what exactly we need to measure when comparing the runtime of two programs. Different from measuring something with a tangible quantity like time, we need to be able to generalize to all different kinds of input and think about worst case inputs as well. Hopefully this gets students to think of inputs where the size approaches infinity - a good segue into big o notation.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0994eaaee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0994eaaee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0994eaa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0994eaa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50994eaaee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0994eaaee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0994eaae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0994eaae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0994eaa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0994eaa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0994eaaee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0994eaaee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50994eaae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0994eaae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0994eaaee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50994eaaee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0994eaae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0994eaae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50994eaae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50994eaae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7b406d6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507b406d60_0_7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Based on the previous discussion, students should come up with some way to ‘count’ operations of a given process and then come up with an algebraic expression for the operations.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07b406d6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507b406d6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them through each union/find call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50994eaae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50994eaae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50994eaae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50994eaae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50994eaae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50994eaae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50994eaaee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0994eaaee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50994eaaee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50994eaaee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50994eaaee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50994eaaee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50994eaaee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0994eaaee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50994eaaee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50994eaaee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50994eaaee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50994eaaee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7b406d60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507b406d60_0_7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important point here is big theta is just squeezing the runtime between big O and big Omega. It’s a tight bound so best and worst case. Always case.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50994eaaee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50994eaaee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0994eaaee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50994eaaee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0994eaaee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0994eaaee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50994eaaee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50994eaaee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g50994eaaee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50994eaaee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50994eaaee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50994eaaee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50994eaaee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50994eaaee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g50994eaaee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50994eaaee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g50994eaae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0994eaae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50994eaaee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50994eaaee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7b406d6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7b406d6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g50994eaae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50994eaae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g50994eaaee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50994eaaee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1" name="Shape 1031"/>
        <p:cNvGrpSpPr/>
        <p:nvPr/>
      </p:nvGrpSpPr>
      <p:grpSpPr>
        <a:xfrm>
          <a:off x="0" y="0"/>
          <a:ext cx="0" cy="0"/>
          <a:chOff x="0" y="0"/>
          <a:chExt cx="0" cy="0"/>
        </a:xfrm>
      </p:grpSpPr>
      <p:sp>
        <p:nvSpPr>
          <p:cNvPr id="1032" name="Google Shape;1032;g50994eaaee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50994eaaee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g50994eaaee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50994eaaee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50994eaaee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50994eaaee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50994eaaee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50994eaaee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g50994eaaee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50994eaae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Google Shape;1152;g50994eaaee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50994eaaee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g50994eaaee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50994eaaee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50994eaaee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50994eaaee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8da94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8da94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8" name="Shape 1218"/>
        <p:cNvGrpSpPr/>
        <p:nvPr/>
      </p:nvGrpSpPr>
      <p:grpSpPr>
        <a:xfrm>
          <a:off x="0" y="0"/>
          <a:ext cx="0" cy="0"/>
          <a:chOff x="0" y="0"/>
          <a:chExt cx="0" cy="0"/>
        </a:xfrm>
      </p:grpSpPr>
      <p:sp>
        <p:nvSpPr>
          <p:cNvPr id="1219" name="Google Shape;1219;g50994eaaee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50994eaaee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50994eaaee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50994eaaee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50994eaaee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50994eaaee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g50994eaaee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50994eaaee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1" name="Shape 1311"/>
        <p:cNvGrpSpPr/>
        <p:nvPr/>
      </p:nvGrpSpPr>
      <p:grpSpPr>
        <a:xfrm>
          <a:off x="0" y="0"/>
          <a:ext cx="0" cy="0"/>
          <a:chOff x="0" y="0"/>
          <a:chExt cx="0" cy="0"/>
        </a:xfrm>
      </p:grpSpPr>
      <p:sp>
        <p:nvSpPr>
          <p:cNvPr id="1312" name="Google Shape;1312;g507b406d60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507b406d60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Google Shape;1320;g50994eaae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50994eaae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50994eaaee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50994eaaee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4" name="Shape 1334"/>
        <p:cNvGrpSpPr/>
        <p:nvPr/>
      </p:nvGrpSpPr>
      <p:grpSpPr>
        <a:xfrm>
          <a:off x="0" y="0"/>
          <a:ext cx="0" cy="0"/>
          <a:chOff x="0" y="0"/>
          <a:chExt cx="0" cy="0"/>
        </a:xfrm>
      </p:grpSpPr>
      <p:sp>
        <p:nvSpPr>
          <p:cNvPr id="1335" name="Google Shape;1335;g50994eaaee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50994eaaee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50994eaaee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50994eaaee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g507b406d60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507b406d6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7b406d6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507b406d60_0_7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recap after the first problem.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07b406d6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7b406d6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507b406d60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507b406d60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4" name="Shape 1374"/>
        <p:cNvGrpSpPr/>
        <p:nvPr/>
      </p:nvGrpSpPr>
      <p:grpSpPr>
        <a:xfrm>
          <a:off x="0" y="0"/>
          <a:ext cx="0" cy="0"/>
          <a:chOff x="0" y="0"/>
          <a:chExt cx="0" cy="0"/>
        </a:xfrm>
      </p:grpSpPr>
      <p:sp>
        <p:nvSpPr>
          <p:cNvPr id="1375" name="Google Shape;1375;g507b406d60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507b406d60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1" name="Shape 1381"/>
        <p:cNvGrpSpPr/>
        <p:nvPr/>
      </p:nvGrpSpPr>
      <p:grpSpPr>
        <a:xfrm>
          <a:off x="0" y="0"/>
          <a:ext cx="0" cy="0"/>
          <a:chOff x="0" y="0"/>
          <a:chExt cx="0" cy="0"/>
        </a:xfrm>
      </p:grpSpPr>
      <p:sp>
        <p:nvSpPr>
          <p:cNvPr id="1382" name="Google Shape;1382;g507b406d60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507b406d60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8" name="Shape 1388"/>
        <p:cNvGrpSpPr/>
        <p:nvPr/>
      </p:nvGrpSpPr>
      <p:grpSpPr>
        <a:xfrm>
          <a:off x="0" y="0"/>
          <a:ext cx="0" cy="0"/>
          <a:chOff x="0" y="0"/>
          <a:chExt cx="0" cy="0"/>
        </a:xfrm>
      </p:grpSpPr>
      <p:sp>
        <p:nvSpPr>
          <p:cNvPr id="1389" name="Google Shape;1389;g507b406d6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7b406d6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4" name="Shape 1394"/>
        <p:cNvGrpSpPr/>
        <p:nvPr/>
      </p:nvGrpSpPr>
      <p:grpSpPr>
        <a:xfrm>
          <a:off x="0" y="0"/>
          <a:ext cx="0" cy="0"/>
          <a:chOff x="0" y="0"/>
          <a:chExt cx="0" cy="0"/>
        </a:xfrm>
      </p:grpSpPr>
      <p:sp>
        <p:nvSpPr>
          <p:cNvPr id="1395" name="Google Shape;1395;g507b406d60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507b406d60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1" name="Shape 1401"/>
        <p:cNvGrpSpPr/>
        <p:nvPr/>
      </p:nvGrpSpPr>
      <p:grpSpPr>
        <a:xfrm>
          <a:off x="0" y="0"/>
          <a:ext cx="0" cy="0"/>
          <a:chOff x="0" y="0"/>
          <a:chExt cx="0" cy="0"/>
        </a:xfrm>
      </p:grpSpPr>
      <p:sp>
        <p:nvSpPr>
          <p:cNvPr id="1402" name="Google Shape;1402;g507b406d60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507b406d60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Google Shape;1408;g507b406d60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507b406d60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507b406d60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507b406d60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507b406d60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507b406d60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7b406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507b406d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heduler.csmentors.org/" TargetMode="External"/><Relationship Id="rId4" Type="http://schemas.openxmlformats.org/officeDocument/2006/relationships/hyperlink" Target="http://tinyurl.com/cz-disc6-sp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CS61B Discussion 6</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Disjoint Sets and Asymptotics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Implementations of Disjoint Sets </a:t>
            </a:r>
            <a:endParaRPr/>
          </a:p>
        </p:txBody>
      </p:sp>
      <p:sp>
        <p:nvSpPr>
          <p:cNvPr id="125" name="Google Shape;12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Disjoint sets can be implemented in multiple ways, each with its own benefits and drawbacks.</a:t>
            </a:r>
            <a:endParaRPr/>
          </a:p>
          <a:p>
            <a:pPr indent="-342900" lvl="1" marL="914400" rtl="0" algn="l">
              <a:lnSpc>
                <a:spcPct val="115000"/>
              </a:lnSpc>
              <a:spcBef>
                <a:spcPts val="0"/>
              </a:spcBef>
              <a:spcAft>
                <a:spcPts val="0"/>
              </a:spcAft>
              <a:buSzPts val="1800"/>
              <a:buChar char="○"/>
            </a:pPr>
            <a:r>
              <a:rPr lang="en" sz="1800"/>
              <a:t>Quick Find → quick to find if two are connected</a:t>
            </a:r>
            <a:endParaRPr sz="1800"/>
          </a:p>
          <a:p>
            <a:pPr indent="-342900" lvl="1" marL="914400" rtl="0" algn="l">
              <a:lnSpc>
                <a:spcPct val="115000"/>
              </a:lnSpc>
              <a:spcBef>
                <a:spcPts val="0"/>
              </a:spcBef>
              <a:spcAft>
                <a:spcPts val="0"/>
              </a:spcAft>
              <a:buSzPts val="1800"/>
              <a:buChar char="○"/>
            </a:pPr>
            <a:r>
              <a:rPr lang="en" sz="1800"/>
              <a:t>Quick Union → quick to connect</a:t>
            </a:r>
            <a:endParaRPr sz="1800"/>
          </a:p>
          <a:p>
            <a:pPr indent="-342900" lvl="1" marL="914400" rtl="0" algn="l">
              <a:lnSpc>
                <a:spcPct val="115000"/>
              </a:lnSpc>
              <a:spcBef>
                <a:spcPts val="0"/>
              </a:spcBef>
              <a:spcAft>
                <a:spcPts val="0"/>
              </a:spcAft>
              <a:buSzPts val="1800"/>
              <a:buChar char="○"/>
            </a:pPr>
            <a:r>
              <a:rPr lang="en" sz="1800"/>
              <a:t>Weighted Quick Union → quick union, but with some optimization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Quick Find</a:t>
            </a:r>
            <a:endParaRPr/>
          </a:p>
        </p:txBody>
      </p:sp>
      <p:sp>
        <p:nvSpPr>
          <p:cNvPr id="131" name="Google Shape;13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Use an array to store which set each element is in.</a:t>
            </a:r>
            <a:endParaRPr/>
          </a:p>
          <a:p>
            <a:pPr indent="-342900" lvl="0" marL="457200" rtl="0" algn="l">
              <a:lnSpc>
                <a:spcPct val="115000"/>
              </a:lnSpc>
              <a:spcBef>
                <a:spcPts val="0"/>
              </a:spcBef>
              <a:spcAft>
                <a:spcPts val="0"/>
              </a:spcAft>
              <a:buSzPts val="1800"/>
              <a:buChar char="●"/>
            </a:pPr>
            <a:r>
              <a:rPr lang="en"/>
              <a:t>Called quick find because it is very fast to find if two elements are in the same set (isConnected(a,b)), since you just need to check if id[a] = id[b]. </a:t>
            </a:r>
            <a:endParaRPr/>
          </a:p>
        </p:txBody>
      </p:sp>
      <p:sp>
        <p:nvSpPr>
          <p:cNvPr id="132" name="Google Shape;132;p23"/>
          <p:cNvSpPr/>
          <p:nvPr/>
        </p:nvSpPr>
        <p:spPr>
          <a:xfrm>
            <a:off x="914950"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a:off x="914950" y="332295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a:off x="155358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2192229" y="2772488"/>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cxnSp>
        <p:nvCxnSpPr>
          <p:cNvPr id="136" name="Google Shape;136;p23"/>
          <p:cNvCxnSpPr>
            <a:stCxn id="132" idx="2"/>
            <a:endCxn id="133" idx="0"/>
          </p:cNvCxnSpPr>
          <p:nvPr/>
        </p:nvCxnSpPr>
        <p:spPr>
          <a:xfrm>
            <a:off x="1076650" y="3095888"/>
            <a:ext cx="0" cy="227100"/>
          </a:xfrm>
          <a:prstGeom prst="straightConnector1">
            <a:avLst/>
          </a:prstGeom>
          <a:noFill/>
          <a:ln cap="flat" cmpd="sng" w="19050">
            <a:solidFill>
              <a:srgbClr val="666666"/>
            </a:solidFill>
            <a:prstDash val="solid"/>
            <a:round/>
            <a:headEnd len="sm" w="sm" type="none"/>
            <a:tailEnd len="sm" w="sm" type="none"/>
          </a:ln>
        </p:spPr>
      </p:cxnSp>
      <p:cxnSp>
        <p:nvCxnSpPr>
          <p:cNvPr id="137" name="Google Shape;137;p23"/>
          <p:cNvCxnSpPr>
            <a:stCxn id="132" idx="3"/>
            <a:endCxn id="134" idx="1"/>
          </p:cNvCxnSpPr>
          <p:nvPr/>
        </p:nvCxnSpPr>
        <p:spPr>
          <a:xfrm>
            <a:off x="1238350" y="2934188"/>
            <a:ext cx="315300" cy="0"/>
          </a:xfrm>
          <a:prstGeom prst="straightConnector1">
            <a:avLst/>
          </a:prstGeom>
          <a:noFill/>
          <a:ln cap="flat" cmpd="sng" w="19050">
            <a:solidFill>
              <a:srgbClr val="666666"/>
            </a:solidFill>
            <a:prstDash val="solid"/>
            <a:round/>
            <a:headEnd len="sm" w="sm" type="none"/>
            <a:tailEnd len="sm" w="sm" type="none"/>
          </a:ln>
        </p:spPr>
      </p:cxnSp>
      <p:cxnSp>
        <p:nvCxnSpPr>
          <p:cNvPr id="138" name="Google Shape;138;p23"/>
          <p:cNvCxnSpPr>
            <a:stCxn id="134" idx="3"/>
            <a:endCxn id="135" idx="1"/>
          </p:cNvCxnSpPr>
          <p:nvPr/>
        </p:nvCxnSpPr>
        <p:spPr>
          <a:xfrm>
            <a:off x="1876989" y="2934188"/>
            <a:ext cx="315300" cy="0"/>
          </a:xfrm>
          <a:prstGeom prst="straightConnector1">
            <a:avLst/>
          </a:prstGeom>
          <a:noFill/>
          <a:ln cap="flat" cmpd="sng" w="19050">
            <a:solidFill>
              <a:srgbClr val="666666"/>
            </a:solidFill>
            <a:prstDash val="solid"/>
            <a:round/>
            <a:headEnd len="sm" w="sm" type="none"/>
            <a:tailEnd len="sm" w="sm" type="none"/>
          </a:ln>
        </p:spPr>
      </p:cxnSp>
      <p:sp>
        <p:nvSpPr>
          <p:cNvPr id="139" name="Google Shape;139;p23"/>
          <p:cNvSpPr/>
          <p:nvPr/>
        </p:nvSpPr>
        <p:spPr>
          <a:xfrm>
            <a:off x="300925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a:off x="3009251" y="3322963"/>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141" name="Google Shape;141;p23"/>
          <p:cNvCxnSpPr>
            <a:stCxn id="139" idx="2"/>
            <a:endCxn id="140" idx="0"/>
          </p:cNvCxnSpPr>
          <p:nvPr/>
        </p:nvCxnSpPr>
        <p:spPr>
          <a:xfrm>
            <a:off x="3170951" y="3095900"/>
            <a:ext cx="0" cy="227100"/>
          </a:xfrm>
          <a:prstGeom prst="straightConnector1">
            <a:avLst/>
          </a:prstGeom>
          <a:noFill/>
          <a:ln cap="flat" cmpd="sng" w="19050">
            <a:solidFill>
              <a:srgbClr val="666666"/>
            </a:solidFill>
            <a:prstDash val="solid"/>
            <a:round/>
            <a:headEnd len="sm" w="sm" type="none"/>
            <a:tailEnd len="sm" w="sm" type="none"/>
          </a:ln>
        </p:spPr>
      </p:cxnSp>
      <p:sp>
        <p:nvSpPr>
          <p:cNvPr id="142" name="Google Shape;142;p23"/>
          <p:cNvSpPr/>
          <p:nvPr/>
        </p:nvSpPr>
        <p:spPr>
          <a:xfrm>
            <a:off x="3631201" y="2772500"/>
            <a:ext cx="323400" cy="3234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graphicFrame>
        <p:nvGraphicFramePr>
          <p:cNvPr id="143" name="Google Shape;143;p23"/>
          <p:cNvGraphicFramePr/>
          <p:nvPr/>
        </p:nvGraphicFramePr>
        <p:xfrm>
          <a:off x="5201500" y="3291050"/>
          <a:ext cx="3000000" cy="3000000"/>
        </p:xfrm>
        <a:graphic>
          <a:graphicData uri="http://schemas.openxmlformats.org/drawingml/2006/table">
            <a:tbl>
              <a:tblPr>
                <a:noFill/>
                <a:tableStyleId>{1D5FE02E-4829-4CE0-A5A2-149D2C15DFE4}</a:tableStyleId>
              </a:tblPr>
              <a:tblGrid>
                <a:gridCol w="382850"/>
                <a:gridCol w="382850"/>
                <a:gridCol w="382850"/>
                <a:gridCol w="382850"/>
                <a:gridCol w="382850"/>
                <a:gridCol w="382850"/>
                <a:gridCol w="3828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6</a:t>
                      </a:r>
                      <a:endParaRPr sz="2000" u="none" cap="none" strike="noStrike">
                        <a:latin typeface="Consolas"/>
                        <a:ea typeface="Consolas"/>
                        <a:cs typeface="Consolas"/>
                        <a:sym typeface="Consolas"/>
                      </a:endParaRPr>
                    </a:p>
                  </a:txBody>
                  <a:tcPr marT="91425" marB="91425" marR="91425" marL="91425"/>
                </a:tc>
              </a:tr>
            </a:tbl>
          </a:graphicData>
        </a:graphic>
      </p:graphicFrame>
      <p:sp>
        <p:nvSpPr>
          <p:cNvPr id="144" name="Google Shape;144;p23"/>
          <p:cNvSpPr txBox="1"/>
          <p:nvPr/>
        </p:nvSpPr>
        <p:spPr>
          <a:xfrm>
            <a:off x="4149602" y="3355288"/>
            <a:ext cx="1299300" cy="3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nsolas"/>
                <a:ea typeface="Consolas"/>
                <a:cs typeface="Consolas"/>
                <a:sym typeface="Consolas"/>
              </a:rPr>
              <a:t>int[] id</a:t>
            </a:r>
            <a:endParaRPr b="0" i="0" sz="1600" u="none" cap="none" strike="noStrike">
              <a:solidFill>
                <a:srgbClr val="000000"/>
              </a:solidFill>
              <a:latin typeface="Consolas"/>
              <a:ea typeface="Consolas"/>
              <a:cs typeface="Consolas"/>
              <a:sym typeface="Consolas"/>
            </a:endParaRPr>
          </a:p>
        </p:txBody>
      </p:sp>
      <p:sp>
        <p:nvSpPr>
          <p:cNvPr id="145" name="Google Shape;145;p23"/>
          <p:cNvSpPr txBox="1"/>
          <p:nvPr/>
        </p:nvSpPr>
        <p:spPr>
          <a:xfrm>
            <a:off x="4253150" y="2569200"/>
            <a:ext cx="4432200" cy="61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Consolas"/>
                <a:ea typeface="Consolas"/>
                <a:cs typeface="Consolas"/>
                <a:sym typeface="Consolas"/>
              </a:rPr>
              <a:t>{ 0, 1, 2, 4 }, {3, 5}, {6}</a:t>
            </a:r>
            <a:endParaRPr b="0" i="0" sz="2000" u="none" cap="none" strike="noStrike">
              <a:solidFill>
                <a:srgbClr val="000000"/>
              </a:solidFill>
              <a:latin typeface="Consolas"/>
              <a:ea typeface="Consolas"/>
              <a:cs typeface="Consolas"/>
              <a:sym typeface="Consolas"/>
            </a:endParaRPr>
          </a:p>
        </p:txBody>
      </p:sp>
      <p:sp>
        <p:nvSpPr>
          <p:cNvPr id="146" name="Google Shape;146;p23"/>
          <p:cNvSpPr txBox="1"/>
          <p:nvPr/>
        </p:nvSpPr>
        <p:spPr>
          <a:xfrm>
            <a:off x="5201500" y="2943200"/>
            <a:ext cx="2791500" cy="5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0      1       2      3      4       5     6</a:t>
            </a:r>
            <a:endParaRPr>
              <a:latin typeface="Open Sans"/>
              <a:ea typeface="Open Sans"/>
              <a:cs typeface="Open Sans"/>
              <a:sym typeface="Open Sans"/>
            </a:endParaRPr>
          </a:p>
        </p:txBody>
      </p:sp>
      <p:sp>
        <p:nvSpPr>
          <p:cNvPr id="147" name="Google Shape;147;p23"/>
          <p:cNvSpPr txBox="1"/>
          <p:nvPr/>
        </p:nvSpPr>
        <p:spPr>
          <a:xfrm>
            <a:off x="2904050" y="3991275"/>
            <a:ext cx="2995800" cy="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Open Sans"/>
                <a:ea typeface="Open Sans"/>
                <a:cs typeface="Open Sans"/>
                <a:sym typeface="Open Sans"/>
              </a:rPr>
              <a:t>Analogy: </a:t>
            </a:r>
            <a:r>
              <a:rPr lang="en" sz="1200">
                <a:latin typeface="Open Sans"/>
                <a:ea typeface="Open Sans"/>
                <a:cs typeface="Open Sans"/>
                <a:sym typeface="Open Sans"/>
              </a:rPr>
              <a:t>Each set is an “empire” and is identified by its ruler. 0, 3, 6 are the individual rulers and all the other elements belong to their empires.</a:t>
            </a:r>
            <a:endParaRPr sz="12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Quick Union</a:t>
            </a:r>
            <a:endParaRPr/>
          </a:p>
        </p:txBody>
      </p:sp>
      <p:sp>
        <p:nvSpPr>
          <p:cNvPr id="153" name="Google Shape;153;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Use an array to store the </a:t>
            </a:r>
            <a:r>
              <a:rPr b="1" lang="en" sz="1800"/>
              <a:t>parent</a:t>
            </a:r>
            <a:r>
              <a:rPr lang="en" sz="1800"/>
              <a:t> of each node  </a:t>
            </a:r>
            <a:endParaRPr sz="1800"/>
          </a:p>
          <a:p>
            <a:pPr indent="-342900" lvl="0" marL="457200" rtl="0" algn="l">
              <a:lnSpc>
                <a:spcPct val="115000"/>
              </a:lnSpc>
              <a:spcBef>
                <a:spcPts val="1600"/>
              </a:spcBef>
              <a:spcAft>
                <a:spcPts val="0"/>
              </a:spcAft>
              <a:buSzPts val="1800"/>
              <a:buChar char="●"/>
            </a:pPr>
            <a:r>
              <a:rPr lang="en"/>
              <a:t>-1 indicates that an item is a root.</a:t>
            </a:r>
            <a:endParaRPr/>
          </a:p>
          <a:p>
            <a:pPr indent="0" lvl="0" marL="0" rtl="0" algn="l">
              <a:lnSpc>
                <a:spcPct val="115000"/>
              </a:lnSpc>
              <a:spcBef>
                <a:spcPts val="1600"/>
              </a:spcBef>
              <a:spcAft>
                <a:spcPts val="1600"/>
              </a:spcAft>
              <a:buSzPts val="1300"/>
              <a:buNone/>
            </a:pPr>
            <a:r>
              <a:t/>
            </a:r>
            <a:endParaRPr/>
          </a:p>
        </p:txBody>
      </p:sp>
      <p:sp>
        <p:nvSpPr>
          <p:cNvPr id="154" name="Google Shape;154;p24"/>
          <p:cNvSpPr/>
          <p:nvPr/>
        </p:nvSpPr>
        <p:spPr>
          <a:xfrm>
            <a:off x="3488834" y="43890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3013742" y="39385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1337930" y="43310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2688255" y="34175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158" name="Google Shape;158;p24"/>
          <p:cNvCxnSpPr>
            <a:stCxn id="156" idx="0"/>
            <a:endCxn id="157" idx="2"/>
          </p:cNvCxnSpPr>
          <p:nvPr/>
        </p:nvCxnSpPr>
        <p:spPr>
          <a:xfrm flipH="1" rot="10800000">
            <a:off x="1530980" y="3670425"/>
            <a:ext cx="1350300" cy="660600"/>
          </a:xfrm>
          <a:prstGeom prst="straightConnector1">
            <a:avLst/>
          </a:prstGeom>
          <a:noFill/>
          <a:ln cap="flat" cmpd="sng" w="19050">
            <a:solidFill>
              <a:srgbClr val="666666"/>
            </a:solidFill>
            <a:prstDash val="solid"/>
            <a:round/>
            <a:headEnd len="sm" w="sm" type="none"/>
            <a:tailEnd len="sm" w="sm" type="none"/>
          </a:ln>
        </p:spPr>
      </p:cxnSp>
      <p:cxnSp>
        <p:nvCxnSpPr>
          <p:cNvPr id="159" name="Google Shape;159;p24"/>
          <p:cNvCxnSpPr>
            <a:stCxn id="155" idx="0"/>
            <a:endCxn id="157" idx="2"/>
          </p:cNvCxnSpPr>
          <p:nvPr/>
        </p:nvCxnSpPr>
        <p:spPr>
          <a:xfrm rot="10800000">
            <a:off x="2881292" y="3670363"/>
            <a:ext cx="325500" cy="268200"/>
          </a:xfrm>
          <a:prstGeom prst="straightConnector1">
            <a:avLst/>
          </a:prstGeom>
          <a:noFill/>
          <a:ln cap="flat" cmpd="sng" w="19050">
            <a:solidFill>
              <a:srgbClr val="666666"/>
            </a:solidFill>
            <a:prstDash val="solid"/>
            <a:round/>
            <a:headEnd len="sm" w="sm" type="none"/>
            <a:tailEnd len="sm" w="sm" type="none"/>
          </a:ln>
        </p:spPr>
      </p:cxnSp>
      <p:cxnSp>
        <p:nvCxnSpPr>
          <p:cNvPr id="160" name="Google Shape;160;p24"/>
          <p:cNvCxnSpPr>
            <a:stCxn id="154" idx="0"/>
            <a:endCxn id="155" idx="2"/>
          </p:cNvCxnSpPr>
          <p:nvPr/>
        </p:nvCxnSpPr>
        <p:spPr>
          <a:xfrm rot="10800000">
            <a:off x="3206684" y="4191375"/>
            <a:ext cx="475200" cy="197700"/>
          </a:xfrm>
          <a:prstGeom prst="straightConnector1">
            <a:avLst/>
          </a:prstGeom>
          <a:noFill/>
          <a:ln cap="flat" cmpd="sng" w="19050">
            <a:solidFill>
              <a:srgbClr val="666666"/>
            </a:solidFill>
            <a:prstDash val="solid"/>
            <a:round/>
            <a:headEnd len="sm" w="sm" type="none"/>
            <a:tailEnd len="sm" w="sm" type="none"/>
          </a:ln>
        </p:spPr>
      </p:cxnSp>
      <p:sp>
        <p:nvSpPr>
          <p:cNvPr id="161" name="Google Shape;161;p24"/>
          <p:cNvSpPr/>
          <p:nvPr/>
        </p:nvSpPr>
        <p:spPr>
          <a:xfrm>
            <a:off x="5384055" y="39354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graphicFrame>
        <p:nvGraphicFramePr>
          <p:cNvPr id="162" name="Google Shape;162;p24"/>
          <p:cNvGraphicFramePr/>
          <p:nvPr/>
        </p:nvGraphicFramePr>
        <p:xfrm>
          <a:off x="1530975" y="2527057"/>
          <a:ext cx="3000000" cy="3000000"/>
        </p:xfrm>
        <a:graphic>
          <a:graphicData uri="http://schemas.openxmlformats.org/drawingml/2006/table">
            <a:tbl>
              <a:tblPr>
                <a:noFill/>
                <a:tableStyleId>{1D5FE02E-4829-4CE0-A5A2-149D2C15DFE4}</a:tableStyleId>
              </a:tblPr>
              <a:tblGrid>
                <a:gridCol w="487375"/>
                <a:gridCol w="487375"/>
                <a:gridCol w="487375"/>
                <a:gridCol w="487375"/>
                <a:gridCol w="487375"/>
                <a:gridCol w="487375"/>
                <a:gridCol w="487375"/>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0</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u="none" cap="none" strike="noStrike">
                          <a:latin typeface="Consolas"/>
                          <a:ea typeface="Consolas"/>
                          <a:cs typeface="Consolas"/>
                          <a:sym typeface="Consolas"/>
                        </a:rPr>
                        <a:t>3</a:t>
                      </a:r>
                      <a:endParaRPr sz="20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2000">
                          <a:latin typeface="Consolas"/>
                          <a:ea typeface="Consolas"/>
                          <a:cs typeface="Consolas"/>
                          <a:sym typeface="Consolas"/>
                        </a:rPr>
                        <a:t>-1</a:t>
                      </a:r>
                      <a:endParaRPr sz="20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163" name="Google Shape;163;p24"/>
          <p:cNvSpPr txBox="1"/>
          <p:nvPr/>
        </p:nvSpPr>
        <p:spPr>
          <a:xfrm>
            <a:off x="1597525" y="3003875"/>
            <a:ext cx="3671100" cy="27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onsolas"/>
                <a:ea typeface="Consolas"/>
                <a:cs typeface="Consolas"/>
                <a:sym typeface="Consolas"/>
              </a:rPr>
              <a:t>0   1   2   3   4   5   6  </a:t>
            </a:r>
            <a:endParaRPr b="0" i="0" sz="1800" u="none" cap="none" strike="noStrike">
              <a:solidFill>
                <a:srgbClr val="000000"/>
              </a:solidFill>
              <a:latin typeface="Consolas"/>
              <a:ea typeface="Consolas"/>
              <a:cs typeface="Consolas"/>
              <a:sym typeface="Consolas"/>
            </a:endParaRPr>
          </a:p>
        </p:txBody>
      </p:sp>
      <p:sp>
        <p:nvSpPr>
          <p:cNvPr id="164" name="Google Shape;164;p24"/>
          <p:cNvSpPr txBox="1"/>
          <p:nvPr/>
        </p:nvSpPr>
        <p:spPr>
          <a:xfrm>
            <a:off x="691352" y="2527048"/>
            <a:ext cx="1299300" cy="3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nsolas"/>
                <a:ea typeface="Consolas"/>
                <a:cs typeface="Consolas"/>
                <a:sym typeface="Consolas"/>
              </a:rPr>
              <a:t>int[] parent</a:t>
            </a:r>
            <a:endParaRPr b="0" i="0" sz="1600" u="none" cap="none" strike="noStrike">
              <a:solidFill>
                <a:srgbClr val="000000"/>
              </a:solidFill>
              <a:latin typeface="Consolas"/>
              <a:ea typeface="Consolas"/>
              <a:cs typeface="Consolas"/>
              <a:sym typeface="Consolas"/>
            </a:endParaRPr>
          </a:p>
        </p:txBody>
      </p:sp>
      <p:sp>
        <p:nvSpPr>
          <p:cNvPr id="165" name="Google Shape;165;p24"/>
          <p:cNvSpPr/>
          <p:nvPr/>
        </p:nvSpPr>
        <p:spPr>
          <a:xfrm>
            <a:off x="4830155" y="439211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4310960" y="39354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167" name="Google Shape;167;p24"/>
          <p:cNvCxnSpPr>
            <a:stCxn id="165" idx="0"/>
            <a:endCxn id="166" idx="2"/>
          </p:cNvCxnSpPr>
          <p:nvPr/>
        </p:nvCxnSpPr>
        <p:spPr>
          <a:xfrm rot="10800000">
            <a:off x="4503905" y="4188413"/>
            <a:ext cx="519300" cy="203700"/>
          </a:xfrm>
          <a:prstGeom prst="straightConnector1">
            <a:avLst/>
          </a:prstGeom>
          <a:noFill/>
          <a:ln cap="flat" cmpd="sng" w="19050">
            <a:solidFill>
              <a:srgbClr val="666666"/>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2307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Weighted Quick Union</a:t>
            </a:r>
            <a:endParaRPr/>
          </a:p>
        </p:txBody>
      </p:sp>
      <p:sp>
        <p:nvSpPr>
          <p:cNvPr id="173" name="Google Shape;173;p25"/>
          <p:cNvSpPr txBox="1"/>
          <p:nvPr>
            <p:ph idx="1" type="body"/>
          </p:nvPr>
        </p:nvSpPr>
        <p:spPr>
          <a:xfrm>
            <a:off x="311700" y="980650"/>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Quick Union, but always add smaller tree to larger tre</a:t>
            </a:r>
            <a:r>
              <a:rPr lang="en" sz="1400"/>
              <a:t>e</a:t>
            </a:r>
            <a:endParaRPr sz="1400"/>
          </a:p>
          <a:p>
            <a:pPr indent="-317500" lvl="1" marL="914400" rtl="0" algn="l">
              <a:lnSpc>
                <a:spcPct val="115000"/>
              </a:lnSpc>
              <a:spcBef>
                <a:spcPts val="0"/>
              </a:spcBef>
              <a:spcAft>
                <a:spcPts val="0"/>
              </a:spcAft>
              <a:buSzPts val="1400"/>
              <a:buChar char="○"/>
            </a:pPr>
            <a:r>
              <a:rPr lang="en"/>
              <a:t>connect(3,8)</a:t>
            </a:r>
            <a:endParaRPr/>
          </a:p>
          <a:p>
            <a:pPr indent="-317500" lvl="0" marL="457200" rtl="0" algn="l">
              <a:lnSpc>
                <a:spcPct val="115000"/>
              </a:lnSpc>
              <a:spcBef>
                <a:spcPts val="0"/>
              </a:spcBef>
              <a:spcAft>
                <a:spcPts val="0"/>
              </a:spcAft>
              <a:buSzPts val="1400"/>
              <a:buChar char="●"/>
            </a:pPr>
            <a:r>
              <a:rPr lang="en" sz="1400"/>
              <a:t>This way, the tree won’t become extremely tall</a:t>
            </a:r>
            <a:endParaRPr sz="1400"/>
          </a:p>
          <a:p>
            <a:pPr indent="-317500" lvl="0" marL="457200" rtl="0" algn="l">
              <a:lnSpc>
                <a:spcPct val="115000"/>
              </a:lnSpc>
              <a:spcBef>
                <a:spcPts val="0"/>
              </a:spcBef>
              <a:spcAft>
                <a:spcPts val="0"/>
              </a:spcAft>
              <a:buSzPts val="1400"/>
              <a:buChar char="●"/>
            </a:pPr>
            <a:r>
              <a:rPr lang="en" sz="1400"/>
              <a:t>Each index holds the index of its parent element except the root which holds the negative size of the set (the optional Algorithms textbook implements Disjoint Sets in a different way).</a:t>
            </a:r>
            <a:endParaRPr sz="1400"/>
          </a:p>
          <a:p>
            <a:pPr indent="0" lvl="0" marL="0" rtl="0" algn="l">
              <a:lnSpc>
                <a:spcPct val="115000"/>
              </a:lnSpc>
              <a:spcBef>
                <a:spcPts val="1600"/>
              </a:spcBef>
              <a:spcAft>
                <a:spcPts val="1600"/>
              </a:spcAft>
              <a:buSzPts val="1300"/>
              <a:buNone/>
            </a:pPr>
            <a:r>
              <a:t/>
            </a:r>
            <a:endParaRPr/>
          </a:p>
        </p:txBody>
      </p:sp>
      <p:sp>
        <p:nvSpPr>
          <p:cNvPr id="174" name="Google Shape;174;p25"/>
          <p:cNvSpPr/>
          <p:nvPr/>
        </p:nvSpPr>
        <p:spPr>
          <a:xfrm>
            <a:off x="193995" y="3875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753177" y="3875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1319080" y="32906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1871542" y="3875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78" name="Google Shape;178;p25"/>
          <p:cNvCxnSpPr>
            <a:stCxn id="175" idx="0"/>
            <a:endCxn id="176" idx="2"/>
          </p:cNvCxnSpPr>
          <p:nvPr/>
        </p:nvCxnSpPr>
        <p:spPr>
          <a:xfrm flipH="1" rot="10800000">
            <a:off x="946227" y="3543563"/>
            <a:ext cx="565800" cy="331800"/>
          </a:xfrm>
          <a:prstGeom prst="straightConnector1">
            <a:avLst/>
          </a:prstGeom>
          <a:noFill/>
          <a:ln cap="flat" cmpd="sng" w="19050">
            <a:solidFill>
              <a:srgbClr val="666666"/>
            </a:solidFill>
            <a:prstDash val="solid"/>
            <a:round/>
            <a:headEnd len="sm" w="sm" type="none"/>
            <a:tailEnd len="sm" w="sm" type="none"/>
          </a:ln>
        </p:spPr>
      </p:cxnSp>
      <p:cxnSp>
        <p:nvCxnSpPr>
          <p:cNvPr id="179" name="Google Shape;179;p25"/>
          <p:cNvCxnSpPr>
            <a:stCxn id="177" idx="0"/>
            <a:endCxn id="176" idx="2"/>
          </p:cNvCxnSpPr>
          <p:nvPr/>
        </p:nvCxnSpPr>
        <p:spPr>
          <a:xfrm rot="10800000">
            <a:off x="1511992" y="3543563"/>
            <a:ext cx="552600" cy="331800"/>
          </a:xfrm>
          <a:prstGeom prst="straightConnector1">
            <a:avLst/>
          </a:prstGeom>
          <a:noFill/>
          <a:ln cap="flat" cmpd="sng" w="19050">
            <a:solidFill>
              <a:srgbClr val="666666"/>
            </a:solidFill>
            <a:prstDash val="solid"/>
            <a:round/>
            <a:headEnd len="sm" w="sm" type="none"/>
            <a:tailEnd len="sm" w="sm" type="none"/>
          </a:ln>
        </p:spPr>
      </p:cxnSp>
      <p:sp>
        <p:nvSpPr>
          <p:cNvPr id="180" name="Google Shape;180;p25"/>
          <p:cNvSpPr/>
          <p:nvPr/>
        </p:nvSpPr>
        <p:spPr>
          <a:xfrm>
            <a:off x="3654930" y="3217626"/>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81" name="Google Shape;181;p25"/>
          <p:cNvCxnSpPr>
            <a:stCxn id="176" idx="2"/>
            <a:endCxn id="174" idx="0"/>
          </p:cNvCxnSpPr>
          <p:nvPr/>
        </p:nvCxnSpPr>
        <p:spPr>
          <a:xfrm flipH="1">
            <a:off x="387130" y="3543588"/>
            <a:ext cx="1125000" cy="331800"/>
          </a:xfrm>
          <a:prstGeom prst="straightConnector1">
            <a:avLst/>
          </a:prstGeom>
          <a:noFill/>
          <a:ln cap="flat" cmpd="sng" w="19050">
            <a:solidFill>
              <a:srgbClr val="666666"/>
            </a:solidFill>
            <a:prstDash val="solid"/>
            <a:round/>
            <a:headEnd len="sm" w="sm" type="none"/>
            <a:tailEnd len="sm" w="sm" type="none"/>
          </a:ln>
        </p:spPr>
      </p:cxnSp>
      <p:sp>
        <p:nvSpPr>
          <p:cNvPr id="182" name="Google Shape;182;p25"/>
          <p:cNvSpPr/>
          <p:nvPr/>
        </p:nvSpPr>
        <p:spPr>
          <a:xfrm>
            <a:off x="2430724" y="3875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183" name="Google Shape;183;p25"/>
          <p:cNvCxnSpPr>
            <a:stCxn id="182" idx="0"/>
            <a:endCxn id="176" idx="2"/>
          </p:cNvCxnSpPr>
          <p:nvPr/>
        </p:nvCxnSpPr>
        <p:spPr>
          <a:xfrm rot="10800000">
            <a:off x="1512274" y="3543563"/>
            <a:ext cx="1111500" cy="331800"/>
          </a:xfrm>
          <a:prstGeom prst="straightConnector1">
            <a:avLst/>
          </a:prstGeom>
          <a:noFill/>
          <a:ln cap="flat" cmpd="sng" w="19050">
            <a:solidFill>
              <a:srgbClr val="666666"/>
            </a:solidFill>
            <a:prstDash val="solid"/>
            <a:round/>
            <a:headEnd len="sm" w="sm" type="none"/>
            <a:tailEnd len="sm" w="sm" type="none"/>
          </a:ln>
        </p:spPr>
      </p:cxnSp>
      <p:sp>
        <p:nvSpPr>
          <p:cNvPr id="184" name="Google Shape;184;p25"/>
          <p:cNvSpPr/>
          <p:nvPr/>
        </p:nvSpPr>
        <p:spPr>
          <a:xfrm>
            <a:off x="1312359" y="3875363"/>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185" name="Google Shape;185;p25"/>
          <p:cNvCxnSpPr>
            <a:stCxn id="184" idx="0"/>
            <a:endCxn id="176" idx="2"/>
          </p:cNvCxnSpPr>
          <p:nvPr/>
        </p:nvCxnSpPr>
        <p:spPr>
          <a:xfrm flipH="1" rot="10800000">
            <a:off x="1505409" y="3543563"/>
            <a:ext cx="6600" cy="331800"/>
          </a:xfrm>
          <a:prstGeom prst="straightConnector1">
            <a:avLst/>
          </a:prstGeom>
          <a:noFill/>
          <a:ln cap="flat" cmpd="sng" w="19050">
            <a:solidFill>
              <a:srgbClr val="666666"/>
            </a:solidFill>
            <a:prstDash val="solid"/>
            <a:round/>
            <a:headEnd len="sm" w="sm" type="none"/>
            <a:tailEnd len="sm" w="sm" type="none"/>
          </a:ln>
        </p:spPr>
      </p:cxnSp>
      <p:sp>
        <p:nvSpPr>
          <p:cNvPr id="186" name="Google Shape;186;p25"/>
          <p:cNvSpPr/>
          <p:nvPr/>
        </p:nvSpPr>
        <p:spPr>
          <a:xfrm>
            <a:off x="3654927" y="39411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a:off x="3654934" y="45331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3095745" y="394115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189" name="Google Shape;189;p25"/>
          <p:cNvCxnSpPr>
            <a:stCxn id="188" idx="0"/>
            <a:endCxn id="180" idx="2"/>
          </p:cNvCxnSpPr>
          <p:nvPr/>
        </p:nvCxnSpPr>
        <p:spPr>
          <a:xfrm flipH="1" rot="10800000">
            <a:off x="3288795" y="3470450"/>
            <a:ext cx="559200" cy="470700"/>
          </a:xfrm>
          <a:prstGeom prst="straightConnector1">
            <a:avLst/>
          </a:prstGeom>
          <a:noFill/>
          <a:ln cap="flat" cmpd="sng" w="19050">
            <a:solidFill>
              <a:srgbClr val="666666"/>
            </a:solidFill>
            <a:prstDash val="solid"/>
            <a:round/>
            <a:headEnd len="sm" w="sm" type="none"/>
            <a:tailEnd len="sm" w="sm" type="none"/>
          </a:ln>
        </p:spPr>
      </p:cxnSp>
      <p:cxnSp>
        <p:nvCxnSpPr>
          <p:cNvPr id="190" name="Google Shape;190;p25"/>
          <p:cNvCxnSpPr>
            <a:stCxn id="186" idx="0"/>
            <a:endCxn id="180" idx="2"/>
          </p:cNvCxnSpPr>
          <p:nvPr/>
        </p:nvCxnSpPr>
        <p:spPr>
          <a:xfrm rot="10800000">
            <a:off x="3847977" y="3470450"/>
            <a:ext cx="0" cy="470700"/>
          </a:xfrm>
          <a:prstGeom prst="straightConnector1">
            <a:avLst/>
          </a:prstGeom>
          <a:noFill/>
          <a:ln cap="flat" cmpd="sng" w="19050">
            <a:solidFill>
              <a:srgbClr val="666666"/>
            </a:solidFill>
            <a:prstDash val="solid"/>
            <a:round/>
            <a:headEnd len="sm" w="sm" type="none"/>
            <a:tailEnd len="sm" w="sm" type="none"/>
          </a:ln>
        </p:spPr>
      </p:cxnSp>
      <p:cxnSp>
        <p:nvCxnSpPr>
          <p:cNvPr id="191" name="Google Shape;191;p25"/>
          <p:cNvCxnSpPr>
            <a:stCxn id="187" idx="0"/>
            <a:endCxn id="186" idx="2"/>
          </p:cNvCxnSpPr>
          <p:nvPr/>
        </p:nvCxnSpPr>
        <p:spPr>
          <a:xfrm rot="10800000">
            <a:off x="3847984" y="4194100"/>
            <a:ext cx="0" cy="339000"/>
          </a:xfrm>
          <a:prstGeom prst="straightConnector1">
            <a:avLst/>
          </a:prstGeom>
          <a:noFill/>
          <a:ln cap="flat" cmpd="sng" w="19050">
            <a:solidFill>
              <a:srgbClr val="666666"/>
            </a:solidFill>
            <a:prstDash val="solid"/>
            <a:round/>
            <a:headEnd len="sm" w="sm" type="none"/>
            <a:tailEnd len="sm" w="sm" type="none"/>
          </a:ln>
        </p:spPr>
      </p:cxnSp>
      <p:sp>
        <p:nvSpPr>
          <p:cNvPr id="192" name="Google Shape;192;p25"/>
          <p:cNvSpPr/>
          <p:nvPr/>
        </p:nvSpPr>
        <p:spPr>
          <a:xfrm>
            <a:off x="5504520"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a:off x="6063702"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94" name="Google Shape;194;p25"/>
          <p:cNvSpPr/>
          <p:nvPr/>
        </p:nvSpPr>
        <p:spPr>
          <a:xfrm>
            <a:off x="6629605" y="3068476"/>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7182067"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cxnSp>
        <p:nvCxnSpPr>
          <p:cNvPr id="196" name="Google Shape;196;p25"/>
          <p:cNvCxnSpPr>
            <a:stCxn id="193" idx="0"/>
            <a:endCxn id="194" idx="2"/>
          </p:cNvCxnSpPr>
          <p:nvPr/>
        </p:nvCxnSpPr>
        <p:spPr>
          <a:xfrm flipH="1" rot="10800000">
            <a:off x="6256752" y="3321351"/>
            <a:ext cx="565800" cy="331800"/>
          </a:xfrm>
          <a:prstGeom prst="straightConnector1">
            <a:avLst/>
          </a:prstGeom>
          <a:noFill/>
          <a:ln cap="flat" cmpd="sng" w="19050">
            <a:solidFill>
              <a:srgbClr val="666666"/>
            </a:solidFill>
            <a:prstDash val="solid"/>
            <a:round/>
            <a:headEnd len="sm" w="sm" type="none"/>
            <a:tailEnd len="sm" w="sm" type="none"/>
          </a:ln>
        </p:spPr>
      </p:cxnSp>
      <p:cxnSp>
        <p:nvCxnSpPr>
          <p:cNvPr id="197" name="Google Shape;197;p25"/>
          <p:cNvCxnSpPr>
            <a:stCxn id="195" idx="0"/>
            <a:endCxn id="194" idx="2"/>
          </p:cNvCxnSpPr>
          <p:nvPr/>
        </p:nvCxnSpPr>
        <p:spPr>
          <a:xfrm rot="10800000">
            <a:off x="6822517" y="3321351"/>
            <a:ext cx="552600" cy="331800"/>
          </a:xfrm>
          <a:prstGeom prst="straightConnector1">
            <a:avLst/>
          </a:prstGeom>
          <a:noFill/>
          <a:ln cap="flat" cmpd="sng" w="19050">
            <a:solidFill>
              <a:srgbClr val="666666"/>
            </a:solidFill>
            <a:prstDash val="solid"/>
            <a:round/>
            <a:headEnd len="sm" w="sm" type="none"/>
            <a:tailEnd len="sm" w="sm" type="none"/>
          </a:ln>
        </p:spPr>
      </p:cxnSp>
      <p:sp>
        <p:nvSpPr>
          <p:cNvPr id="198" name="Google Shape;198;p25"/>
          <p:cNvSpPr/>
          <p:nvPr/>
        </p:nvSpPr>
        <p:spPr>
          <a:xfrm>
            <a:off x="8578955" y="365313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cxnSp>
        <p:nvCxnSpPr>
          <p:cNvPr id="199" name="Google Shape;199;p25"/>
          <p:cNvCxnSpPr>
            <a:stCxn id="194" idx="2"/>
            <a:endCxn id="192" idx="0"/>
          </p:cNvCxnSpPr>
          <p:nvPr/>
        </p:nvCxnSpPr>
        <p:spPr>
          <a:xfrm flipH="1">
            <a:off x="5697655" y="3321376"/>
            <a:ext cx="1125000" cy="331800"/>
          </a:xfrm>
          <a:prstGeom prst="straightConnector1">
            <a:avLst/>
          </a:prstGeom>
          <a:noFill/>
          <a:ln cap="flat" cmpd="sng" w="19050">
            <a:solidFill>
              <a:srgbClr val="666666"/>
            </a:solidFill>
            <a:prstDash val="solid"/>
            <a:round/>
            <a:headEnd len="sm" w="sm" type="none"/>
            <a:tailEnd len="sm" w="sm" type="none"/>
          </a:ln>
        </p:spPr>
      </p:cxnSp>
      <p:sp>
        <p:nvSpPr>
          <p:cNvPr id="200" name="Google Shape;200;p25"/>
          <p:cNvSpPr/>
          <p:nvPr/>
        </p:nvSpPr>
        <p:spPr>
          <a:xfrm>
            <a:off x="7741249" y="3653151"/>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cxnSp>
        <p:nvCxnSpPr>
          <p:cNvPr id="201" name="Google Shape;201;p25"/>
          <p:cNvCxnSpPr>
            <a:stCxn id="200" idx="0"/>
            <a:endCxn id="194" idx="2"/>
          </p:cNvCxnSpPr>
          <p:nvPr/>
        </p:nvCxnSpPr>
        <p:spPr>
          <a:xfrm rot="10800000">
            <a:off x="6822799" y="3321351"/>
            <a:ext cx="1111500" cy="331800"/>
          </a:xfrm>
          <a:prstGeom prst="straightConnector1">
            <a:avLst/>
          </a:prstGeom>
          <a:noFill/>
          <a:ln cap="flat" cmpd="sng" w="19050">
            <a:solidFill>
              <a:srgbClr val="666666"/>
            </a:solidFill>
            <a:prstDash val="solid"/>
            <a:round/>
            <a:headEnd len="sm" w="sm" type="none"/>
            <a:tailEnd len="sm" w="sm" type="none"/>
          </a:ln>
        </p:spPr>
      </p:cxnSp>
      <p:sp>
        <p:nvSpPr>
          <p:cNvPr id="202" name="Google Shape;202;p25"/>
          <p:cNvSpPr/>
          <p:nvPr/>
        </p:nvSpPr>
        <p:spPr>
          <a:xfrm>
            <a:off x="6622897" y="36749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cxnSp>
        <p:nvCxnSpPr>
          <p:cNvPr id="203" name="Google Shape;203;p25"/>
          <p:cNvCxnSpPr>
            <a:stCxn id="202" idx="0"/>
            <a:endCxn id="194" idx="2"/>
          </p:cNvCxnSpPr>
          <p:nvPr/>
        </p:nvCxnSpPr>
        <p:spPr>
          <a:xfrm flipH="1" rot="10800000">
            <a:off x="6815947" y="3321288"/>
            <a:ext cx="6600" cy="353700"/>
          </a:xfrm>
          <a:prstGeom prst="straightConnector1">
            <a:avLst/>
          </a:prstGeom>
          <a:noFill/>
          <a:ln cap="flat" cmpd="sng" w="19050">
            <a:solidFill>
              <a:srgbClr val="666666"/>
            </a:solidFill>
            <a:prstDash val="solid"/>
            <a:round/>
            <a:headEnd len="sm" w="sm" type="none"/>
            <a:tailEnd len="sm" w="sm" type="none"/>
          </a:ln>
        </p:spPr>
      </p:cxnSp>
      <p:sp>
        <p:nvSpPr>
          <p:cNvPr id="204" name="Google Shape;204;p25"/>
          <p:cNvSpPr/>
          <p:nvPr/>
        </p:nvSpPr>
        <p:spPr>
          <a:xfrm>
            <a:off x="8578952" y="41413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a:off x="8578959" y="4629588"/>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a:off x="8019770" y="40617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07" name="Google Shape;207;p25"/>
          <p:cNvCxnSpPr>
            <a:stCxn id="206" idx="0"/>
            <a:endCxn id="198" idx="2"/>
          </p:cNvCxnSpPr>
          <p:nvPr/>
        </p:nvCxnSpPr>
        <p:spPr>
          <a:xfrm flipH="1" rot="10800000">
            <a:off x="8212820" y="3906000"/>
            <a:ext cx="559200" cy="155700"/>
          </a:xfrm>
          <a:prstGeom prst="straightConnector1">
            <a:avLst/>
          </a:prstGeom>
          <a:noFill/>
          <a:ln cap="flat" cmpd="sng" w="19050">
            <a:solidFill>
              <a:srgbClr val="666666"/>
            </a:solidFill>
            <a:prstDash val="solid"/>
            <a:round/>
            <a:headEnd len="sm" w="sm" type="none"/>
            <a:tailEnd len="sm" w="sm" type="none"/>
          </a:ln>
        </p:spPr>
      </p:cxnSp>
      <p:cxnSp>
        <p:nvCxnSpPr>
          <p:cNvPr id="208" name="Google Shape;208;p25"/>
          <p:cNvCxnSpPr>
            <a:stCxn id="204" idx="0"/>
            <a:endCxn id="198" idx="2"/>
          </p:cNvCxnSpPr>
          <p:nvPr/>
        </p:nvCxnSpPr>
        <p:spPr>
          <a:xfrm rot="10800000">
            <a:off x="8772002" y="3906175"/>
            <a:ext cx="0" cy="235200"/>
          </a:xfrm>
          <a:prstGeom prst="straightConnector1">
            <a:avLst/>
          </a:prstGeom>
          <a:noFill/>
          <a:ln cap="flat" cmpd="sng" w="19050">
            <a:solidFill>
              <a:srgbClr val="666666"/>
            </a:solidFill>
            <a:prstDash val="solid"/>
            <a:round/>
            <a:headEnd len="sm" w="sm" type="none"/>
            <a:tailEnd len="sm" w="sm" type="none"/>
          </a:ln>
        </p:spPr>
      </p:cxnSp>
      <p:cxnSp>
        <p:nvCxnSpPr>
          <p:cNvPr id="209" name="Google Shape;209;p25"/>
          <p:cNvCxnSpPr>
            <a:stCxn id="205" idx="0"/>
            <a:endCxn id="204" idx="2"/>
          </p:cNvCxnSpPr>
          <p:nvPr/>
        </p:nvCxnSpPr>
        <p:spPr>
          <a:xfrm rot="10800000">
            <a:off x="8772009" y="4394388"/>
            <a:ext cx="0" cy="235200"/>
          </a:xfrm>
          <a:prstGeom prst="straightConnector1">
            <a:avLst/>
          </a:prstGeom>
          <a:noFill/>
          <a:ln cap="flat" cmpd="sng" w="19050">
            <a:solidFill>
              <a:srgbClr val="666666"/>
            </a:solidFill>
            <a:prstDash val="solid"/>
            <a:round/>
            <a:headEnd len="sm" w="sm" type="none"/>
            <a:tailEnd len="sm" w="sm" type="none"/>
          </a:ln>
        </p:spPr>
      </p:cxnSp>
      <p:cxnSp>
        <p:nvCxnSpPr>
          <p:cNvPr id="210" name="Google Shape;210;p25"/>
          <p:cNvCxnSpPr>
            <a:stCxn id="198" idx="0"/>
            <a:endCxn id="194" idx="2"/>
          </p:cNvCxnSpPr>
          <p:nvPr/>
        </p:nvCxnSpPr>
        <p:spPr>
          <a:xfrm rot="10800000">
            <a:off x="6822605" y="3321338"/>
            <a:ext cx="1949400" cy="331800"/>
          </a:xfrm>
          <a:prstGeom prst="straightConnector1">
            <a:avLst/>
          </a:prstGeom>
          <a:noFill/>
          <a:ln cap="flat" cmpd="sng" w="19050">
            <a:solidFill>
              <a:srgbClr val="666666"/>
            </a:solidFill>
            <a:prstDash val="solid"/>
            <a:round/>
            <a:headEnd len="sm" w="sm" type="none"/>
            <a:tailEnd len="sm" w="sm" type="none"/>
          </a:ln>
        </p:spPr>
      </p:cxnSp>
      <p:sp>
        <p:nvSpPr>
          <p:cNvPr id="211" name="Google Shape;211;p25"/>
          <p:cNvSpPr/>
          <p:nvPr/>
        </p:nvSpPr>
        <p:spPr>
          <a:xfrm>
            <a:off x="4317188" y="3722700"/>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2" name="Google Shape;212;p25"/>
          <p:cNvGraphicFramePr/>
          <p:nvPr/>
        </p:nvGraphicFramePr>
        <p:xfrm>
          <a:off x="311700" y="2370170"/>
          <a:ext cx="3000000" cy="3000000"/>
        </p:xfrm>
        <a:graphic>
          <a:graphicData uri="http://schemas.openxmlformats.org/drawingml/2006/table">
            <a:tbl>
              <a:tblPr>
                <a:noFill/>
                <a:tableStyleId>{1D5FE02E-4829-4CE0-A5A2-149D2C15DFE4}</a:tableStyleId>
              </a:tblPr>
              <a:tblGrid>
                <a:gridCol w="382850"/>
                <a:gridCol w="382850"/>
                <a:gridCol w="382850"/>
                <a:gridCol w="382850"/>
                <a:gridCol w="382850"/>
                <a:gridCol w="382850"/>
                <a:gridCol w="382850"/>
                <a:gridCol w="382850"/>
                <a:gridCol w="382850"/>
                <a:gridCol w="382850"/>
              </a:tblGrid>
              <a:tr h="403675">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-4</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8</a:t>
                      </a:r>
                      <a:endParaRPr sz="11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213" name="Google Shape;213;p25"/>
          <p:cNvSpPr txBox="1"/>
          <p:nvPr/>
        </p:nvSpPr>
        <p:spPr>
          <a:xfrm>
            <a:off x="313775" y="2806250"/>
            <a:ext cx="38877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Consolas"/>
                <a:ea typeface="Consolas"/>
                <a:cs typeface="Consolas"/>
                <a:sym typeface="Consolas"/>
              </a:rPr>
              <a:t>0   1   2   3   4   5   6   </a:t>
            </a:r>
            <a:r>
              <a:rPr lang="en">
                <a:latin typeface="Consolas"/>
                <a:ea typeface="Consolas"/>
                <a:cs typeface="Consolas"/>
                <a:sym typeface="Consolas"/>
              </a:rPr>
              <a:t>7   8   9</a:t>
            </a:r>
            <a:r>
              <a:rPr b="0" i="0" lang="en" u="none" cap="none" strike="noStrike">
                <a:solidFill>
                  <a:srgbClr val="000000"/>
                </a:solidFill>
                <a:latin typeface="Consolas"/>
                <a:ea typeface="Consolas"/>
                <a:cs typeface="Consolas"/>
                <a:sym typeface="Consolas"/>
              </a:rPr>
              <a:t>  </a:t>
            </a:r>
            <a:endParaRPr b="0" i="0" u="none" cap="none" strike="noStrike">
              <a:solidFill>
                <a:srgbClr val="000000"/>
              </a:solidFill>
              <a:latin typeface="Consolas"/>
              <a:ea typeface="Consolas"/>
              <a:cs typeface="Consolas"/>
              <a:sym typeface="Consolas"/>
            </a:endParaRPr>
          </a:p>
        </p:txBody>
      </p:sp>
      <p:graphicFrame>
        <p:nvGraphicFramePr>
          <p:cNvPr id="214" name="Google Shape;214;p25"/>
          <p:cNvGraphicFramePr/>
          <p:nvPr/>
        </p:nvGraphicFramePr>
        <p:xfrm>
          <a:off x="4649113" y="2337895"/>
          <a:ext cx="3000000" cy="3000000"/>
        </p:xfrm>
        <a:graphic>
          <a:graphicData uri="http://schemas.openxmlformats.org/drawingml/2006/table">
            <a:tbl>
              <a:tblPr>
                <a:noFill/>
                <a:tableStyleId>{1D5FE02E-4829-4CE0-A5A2-149D2C15DFE4}</a:tableStyleId>
              </a:tblPr>
              <a:tblGrid>
                <a:gridCol w="433575"/>
                <a:gridCol w="403000"/>
                <a:gridCol w="418300"/>
                <a:gridCol w="418300"/>
                <a:gridCol w="418300"/>
                <a:gridCol w="418300"/>
                <a:gridCol w="418300"/>
                <a:gridCol w="418300"/>
                <a:gridCol w="418300"/>
                <a:gridCol w="418300"/>
              </a:tblGrid>
              <a:tr h="403675">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-10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 sz="1100">
                          <a:latin typeface="Consolas"/>
                          <a:ea typeface="Consolas"/>
                          <a:cs typeface="Consolas"/>
                          <a:sym typeface="Consolas"/>
                        </a:rPr>
                        <a:t>0</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6</a:t>
                      </a:r>
                      <a:endParaRPr sz="1100" u="none" cap="none" strike="noStrike">
                        <a:latin typeface="Consolas"/>
                        <a:ea typeface="Consolas"/>
                        <a:cs typeface="Consolas"/>
                        <a:sym typeface="Consolas"/>
                      </a:endParaRPr>
                    </a:p>
                  </a:txBody>
                  <a:tcPr marT="91425" marB="91425" marR="91425" marL="91425">
                    <a:solidFill>
                      <a:srgbClr val="FFFFFF"/>
                    </a:solidFill>
                  </a:tcPr>
                </a:tc>
                <a:tc>
                  <a:txBody>
                    <a:bodyPr/>
                    <a:lstStyle/>
                    <a:p>
                      <a:pPr indent="0" lvl="0" marL="0" marR="0" rtl="0" algn="ctr">
                        <a:lnSpc>
                          <a:spcPct val="100000"/>
                        </a:lnSpc>
                        <a:spcBef>
                          <a:spcPts val="0"/>
                        </a:spcBef>
                        <a:spcAft>
                          <a:spcPts val="0"/>
                        </a:spcAft>
                        <a:buNone/>
                      </a:pPr>
                      <a:r>
                        <a:rPr lang="en" sz="1100">
                          <a:latin typeface="Consolas"/>
                          <a:ea typeface="Consolas"/>
                          <a:cs typeface="Consolas"/>
                          <a:sym typeface="Consolas"/>
                        </a:rPr>
                        <a:t>8</a:t>
                      </a:r>
                      <a:endParaRPr sz="1100" u="none" cap="none" strike="noStrike">
                        <a:latin typeface="Consolas"/>
                        <a:ea typeface="Consolas"/>
                        <a:cs typeface="Consolas"/>
                        <a:sym typeface="Consolas"/>
                      </a:endParaRPr>
                    </a:p>
                  </a:txBody>
                  <a:tcPr marT="91425" marB="91425" marR="91425" marL="91425">
                    <a:solidFill>
                      <a:srgbClr val="FFFFFF"/>
                    </a:solidFill>
                  </a:tcPr>
                </a:tc>
              </a:tr>
            </a:tbl>
          </a:graphicData>
        </a:graphic>
      </p:graphicFrame>
      <p:sp>
        <p:nvSpPr>
          <p:cNvPr id="215" name="Google Shape;215;p25"/>
          <p:cNvSpPr txBox="1"/>
          <p:nvPr/>
        </p:nvSpPr>
        <p:spPr>
          <a:xfrm>
            <a:off x="4658200" y="2741575"/>
            <a:ext cx="43155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000000"/>
                </a:solidFill>
                <a:latin typeface="Consolas"/>
                <a:ea typeface="Consolas"/>
                <a:cs typeface="Consolas"/>
                <a:sym typeface="Consolas"/>
              </a:rPr>
              <a:t>0   1   2   3   4   5   6   </a:t>
            </a:r>
            <a:r>
              <a:rPr lang="en" sz="1500">
                <a:latin typeface="Consolas"/>
                <a:ea typeface="Consolas"/>
                <a:cs typeface="Consolas"/>
                <a:sym typeface="Consolas"/>
              </a:rPr>
              <a:t>7   8   9</a:t>
            </a:r>
            <a:r>
              <a:rPr b="0" i="0" lang="en" sz="1500" u="none" cap="none" strike="noStrike">
                <a:solidFill>
                  <a:srgbClr val="000000"/>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Weighted Quick Union with Path Compression</a:t>
            </a:r>
            <a:endParaRPr/>
          </a:p>
        </p:txBody>
      </p:sp>
      <p:sp>
        <p:nvSpPr>
          <p:cNvPr id="221" name="Google Shape;221;p26"/>
          <p:cNvSpPr txBox="1"/>
          <p:nvPr>
            <p:ph idx="1" type="body"/>
          </p:nvPr>
        </p:nvSpPr>
        <p:spPr>
          <a:xfrm>
            <a:off x="727650" y="1706650"/>
            <a:ext cx="7688700" cy="246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When you call find (recall that union calls find as well), as you traverse to the root, reassign every node’s parent to the root. (Each node on path to the root should be reassigned)</a:t>
            </a:r>
            <a:endParaRPr sz="1800"/>
          </a:p>
          <a:p>
            <a:pPr indent="0" lvl="0" marL="0" rtl="0" algn="l">
              <a:lnSpc>
                <a:spcPct val="115000"/>
              </a:lnSpc>
              <a:spcBef>
                <a:spcPts val="1600"/>
              </a:spcBef>
              <a:spcAft>
                <a:spcPts val="1600"/>
              </a:spcAft>
              <a:buSzPts val="1300"/>
              <a:buNone/>
            </a:pPr>
            <a:r>
              <a:rPr lang="en" sz="1800"/>
              <a:t>find(10)</a:t>
            </a:r>
            <a:endParaRPr sz="1800"/>
          </a:p>
        </p:txBody>
      </p:sp>
      <p:sp>
        <p:nvSpPr>
          <p:cNvPr id="222" name="Google Shape;222;p26"/>
          <p:cNvSpPr/>
          <p:nvPr/>
        </p:nvSpPr>
        <p:spPr>
          <a:xfrm>
            <a:off x="2145526" y="3014685"/>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2145523"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2145531" y="4118019"/>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1586350" y="3621531"/>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26" name="Google Shape;226;p26"/>
          <p:cNvCxnSpPr>
            <a:stCxn id="225" idx="0"/>
            <a:endCxn id="222" idx="2"/>
          </p:cNvCxnSpPr>
          <p:nvPr/>
        </p:nvCxnSpPr>
        <p:spPr>
          <a:xfrm flipH="1" rot="10800000">
            <a:off x="1779400" y="3226731"/>
            <a:ext cx="559200" cy="394800"/>
          </a:xfrm>
          <a:prstGeom prst="straightConnector1">
            <a:avLst/>
          </a:prstGeom>
          <a:noFill/>
          <a:ln cap="flat" cmpd="sng" w="19050">
            <a:solidFill>
              <a:srgbClr val="666666"/>
            </a:solidFill>
            <a:prstDash val="solid"/>
            <a:round/>
            <a:headEnd len="sm" w="sm" type="none"/>
            <a:tailEnd len="sm" w="sm" type="none"/>
          </a:ln>
        </p:spPr>
      </p:cxnSp>
      <p:cxnSp>
        <p:nvCxnSpPr>
          <p:cNvPr id="227" name="Google Shape;227;p26"/>
          <p:cNvCxnSpPr>
            <a:stCxn id="223" idx="0"/>
            <a:endCxn id="222" idx="2"/>
          </p:cNvCxnSpPr>
          <p:nvPr/>
        </p:nvCxnSpPr>
        <p:spPr>
          <a:xfrm rot="10800000">
            <a:off x="2338573" y="3226731"/>
            <a:ext cx="0" cy="394800"/>
          </a:xfrm>
          <a:prstGeom prst="straightConnector1">
            <a:avLst/>
          </a:prstGeom>
          <a:noFill/>
          <a:ln cap="flat" cmpd="sng" w="38100">
            <a:solidFill>
              <a:srgbClr val="FF0000"/>
            </a:solidFill>
            <a:prstDash val="solid"/>
            <a:round/>
            <a:headEnd len="sm" w="sm" type="none"/>
            <a:tailEnd len="sm" w="sm" type="none"/>
          </a:ln>
        </p:spPr>
      </p:cxnSp>
      <p:cxnSp>
        <p:nvCxnSpPr>
          <p:cNvPr id="228" name="Google Shape;228;p26"/>
          <p:cNvCxnSpPr>
            <a:stCxn id="224" idx="0"/>
            <a:endCxn id="223" idx="2"/>
          </p:cNvCxnSpPr>
          <p:nvPr/>
        </p:nvCxnSpPr>
        <p:spPr>
          <a:xfrm rot="10800000">
            <a:off x="2338581" y="3833619"/>
            <a:ext cx="0" cy="284400"/>
          </a:xfrm>
          <a:prstGeom prst="straightConnector1">
            <a:avLst/>
          </a:prstGeom>
          <a:noFill/>
          <a:ln cap="flat" cmpd="sng" w="38100">
            <a:solidFill>
              <a:srgbClr val="FF0000"/>
            </a:solidFill>
            <a:prstDash val="solid"/>
            <a:round/>
            <a:headEnd len="sm" w="sm" type="none"/>
            <a:tailEnd len="sm" w="sm" type="none"/>
          </a:ln>
        </p:spPr>
      </p:cxnSp>
      <p:sp>
        <p:nvSpPr>
          <p:cNvPr id="229" name="Google Shape;229;p26"/>
          <p:cNvSpPr/>
          <p:nvPr/>
        </p:nvSpPr>
        <p:spPr>
          <a:xfrm>
            <a:off x="5460330" y="2812000"/>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460327"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6019509" y="35433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4901145" y="353552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cxnSp>
        <p:nvCxnSpPr>
          <p:cNvPr id="233" name="Google Shape;233;p26"/>
          <p:cNvCxnSpPr>
            <a:stCxn id="232" idx="0"/>
            <a:endCxn id="229" idx="2"/>
          </p:cNvCxnSpPr>
          <p:nvPr/>
        </p:nvCxnSpPr>
        <p:spPr>
          <a:xfrm flipH="1" rot="10800000">
            <a:off x="5094195" y="3064825"/>
            <a:ext cx="559200" cy="470700"/>
          </a:xfrm>
          <a:prstGeom prst="straightConnector1">
            <a:avLst/>
          </a:prstGeom>
          <a:noFill/>
          <a:ln cap="flat" cmpd="sng" w="19050">
            <a:solidFill>
              <a:srgbClr val="666666"/>
            </a:solidFill>
            <a:prstDash val="solid"/>
            <a:round/>
            <a:headEnd len="sm" w="sm" type="none"/>
            <a:tailEnd len="sm" w="sm" type="none"/>
          </a:ln>
        </p:spPr>
      </p:cxnSp>
      <p:cxnSp>
        <p:nvCxnSpPr>
          <p:cNvPr id="234" name="Google Shape;234;p26"/>
          <p:cNvCxnSpPr>
            <a:stCxn id="230" idx="0"/>
            <a:endCxn id="229" idx="2"/>
          </p:cNvCxnSpPr>
          <p:nvPr/>
        </p:nvCxnSpPr>
        <p:spPr>
          <a:xfrm rot="10800000">
            <a:off x="5653377" y="3064825"/>
            <a:ext cx="0" cy="470700"/>
          </a:xfrm>
          <a:prstGeom prst="straightConnector1">
            <a:avLst/>
          </a:prstGeom>
          <a:noFill/>
          <a:ln cap="flat" cmpd="sng" w="19050">
            <a:solidFill>
              <a:srgbClr val="666666"/>
            </a:solidFill>
            <a:prstDash val="solid"/>
            <a:round/>
            <a:headEnd len="sm" w="sm" type="none"/>
            <a:tailEnd len="sm" w="sm" type="none"/>
          </a:ln>
        </p:spPr>
      </p:cxnSp>
      <p:cxnSp>
        <p:nvCxnSpPr>
          <p:cNvPr id="235" name="Google Shape;235;p26"/>
          <p:cNvCxnSpPr>
            <a:stCxn id="231" idx="0"/>
            <a:endCxn id="229" idx="2"/>
          </p:cNvCxnSpPr>
          <p:nvPr/>
        </p:nvCxnSpPr>
        <p:spPr>
          <a:xfrm rot="10800000">
            <a:off x="5653359" y="3064875"/>
            <a:ext cx="559200" cy="478500"/>
          </a:xfrm>
          <a:prstGeom prst="straightConnector1">
            <a:avLst/>
          </a:prstGeom>
          <a:noFill/>
          <a:ln cap="flat" cmpd="sng" w="19050">
            <a:solidFill>
              <a:srgbClr val="666666"/>
            </a:solidFill>
            <a:prstDash val="solid"/>
            <a:round/>
            <a:headEnd len="sm" w="sm" type="none"/>
            <a:tailEnd len="sm" w="sm" type="none"/>
          </a:ln>
        </p:spPr>
      </p:cxnSp>
      <p:sp>
        <p:nvSpPr>
          <p:cNvPr id="236" name="Google Shape;236;p26"/>
          <p:cNvSpPr/>
          <p:nvPr/>
        </p:nvSpPr>
        <p:spPr>
          <a:xfrm>
            <a:off x="3313725" y="3449425"/>
            <a:ext cx="6123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2145531" y="4586094"/>
            <a:ext cx="386100" cy="2121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238" name="Google Shape;238;p26"/>
          <p:cNvCxnSpPr>
            <a:stCxn id="237" idx="0"/>
          </p:cNvCxnSpPr>
          <p:nvPr/>
        </p:nvCxnSpPr>
        <p:spPr>
          <a:xfrm rot="10800000">
            <a:off x="2338581" y="4301694"/>
            <a:ext cx="0" cy="284400"/>
          </a:xfrm>
          <a:prstGeom prst="straightConnector1">
            <a:avLst/>
          </a:prstGeom>
          <a:noFill/>
          <a:ln cap="flat" cmpd="sng" w="38100">
            <a:solidFill>
              <a:srgbClr val="FF0000"/>
            </a:solidFill>
            <a:prstDash val="solid"/>
            <a:round/>
            <a:headEnd len="sm" w="sm" type="none"/>
            <a:tailEnd len="sm" w="sm" type="none"/>
          </a:ln>
        </p:spPr>
      </p:cxnSp>
      <p:sp>
        <p:nvSpPr>
          <p:cNvPr id="239" name="Google Shape;239;p26"/>
          <p:cNvSpPr/>
          <p:nvPr/>
        </p:nvSpPr>
        <p:spPr>
          <a:xfrm>
            <a:off x="6578675" y="3546575"/>
            <a:ext cx="386100" cy="252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cxnSp>
        <p:nvCxnSpPr>
          <p:cNvPr id="240" name="Google Shape;240;p26"/>
          <p:cNvCxnSpPr>
            <a:stCxn id="239" idx="0"/>
            <a:endCxn id="229" idx="2"/>
          </p:cNvCxnSpPr>
          <p:nvPr/>
        </p:nvCxnSpPr>
        <p:spPr>
          <a:xfrm rot="10800000">
            <a:off x="5653325" y="3064775"/>
            <a:ext cx="1118400" cy="4818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Disjoint Set Runtimes</a:t>
            </a:r>
            <a:endParaRPr/>
          </a:p>
          <a:p>
            <a:pPr indent="0" lvl="0" marL="0" rtl="0" algn="l">
              <a:lnSpc>
                <a:spcPct val="100000"/>
              </a:lnSpc>
              <a:spcBef>
                <a:spcPts val="0"/>
              </a:spcBef>
              <a:spcAft>
                <a:spcPts val="0"/>
              </a:spcAft>
              <a:buSzPts val="2600"/>
              <a:buNone/>
            </a:pPr>
            <a:r>
              <a:t/>
            </a:r>
            <a:endParaRPr/>
          </a:p>
        </p:txBody>
      </p:sp>
      <p:sp>
        <p:nvSpPr>
          <p:cNvPr id="246" name="Google Shape;246;p27"/>
          <p:cNvSpPr txBox="1"/>
          <p:nvPr>
            <p:ph idx="1" type="body"/>
          </p:nvPr>
        </p:nvSpPr>
        <p:spPr>
          <a:xfrm>
            <a:off x="729450" y="2078875"/>
            <a:ext cx="7688700" cy="27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*Technically inverse ackermann function (in lecture), but pretty much constant</a:t>
            </a:r>
            <a:endParaRPr/>
          </a:p>
        </p:txBody>
      </p:sp>
      <p:graphicFrame>
        <p:nvGraphicFramePr>
          <p:cNvPr id="247" name="Google Shape;247;p27"/>
          <p:cNvGraphicFramePr/>
          <p:nvPr/>
        </p:nvGraphicFramePr>
        <p:xfrm>
          <a:off x="729450" y="1697875"/>
          <a:ext cx="3000000" cy="3000000"/>
        </p:xfrm>
        <a:graphic>
          <a:graphicData uri="http://schemas.openxmlformats.org/drawingml/2006/table">
            <a:tbl>
              <a:tblPr>
                <a:noFill/>
                <a:tableStyleId>{1D5FE02E-4829-4CE0-A5A2-149D2C15DFE4}</a:tableStyleId>
              </a:tblPr>
              <a:tblGrid>
                <a:gridCol w="2595650"/>
                <a:gridCol w="1721725"/>
                <a:gridCol w="1721725"/>
                <a:gridCol w="160775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Implementation</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Constructor</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connect</a:t>
                      </a:r>
                      <a:endParaRPr sz="1800" u="none" cap="none" strike="noStrike">
                        <a:latin typeface="Calibri"/>
                        <a:ea typeface="Calibri"/>
                        <a:cs typeface="Calibri"/>
                        <a:sym typeface="Calibri"/>
                      </a:endParaRPr>
                    </a:p>
                  </a:txBody>
                  <a:tcPr marT="91425" marB="91425" marR="91425" marL="91425">
                    <a:solidFill>
                      <a:srgbClr val="C9DAF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isConnected</a:t>
                      </a:r>
                      <a:endParaRPr sz="1800" u="none" cap="none" strike="noStrike">
                        <a:latin typeface="Calibri"/>
                        <a:ea typeface="Calibri"/>
                        <a:cs typeface="Calibri"/>
                        <a:sym typeface="Calibri"/>
                      </a:endParaRPr>
                    </a:p>
                  </a:txBody>
                  <a:tcPr marT="91425" marB="91425" marR="91425" marL="91425">
                    <a:solidFill>
                      <a:srgbClr val="C9DAF8"/>
                    </a:solidFill>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QuickFindDS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Θ(1)</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QuickUnionDS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O(N)</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WeightedQuickUnionDS</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O(log 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O(log N)</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 with Path compression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alibri"/>
                          <a:ea typeface="Calibri"/>
                          <a:cs typeface="Calibri"/>
                          <a:sym typeface="Calibri"/>
                        </a:rPr>
                        <a:t>Θ(N)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Slightly more than constant*</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Slightly more than constant*</a:t>
                      </a:r>
                      <a:endParaRPr sz="1800" u="none" cap="none" strike="noStrike">
                        <a:latin typeface="Calibri"/>
                        <a:ea typeface="Calibri"/>
                        <a:cs typeface="Calibri"/>
                        <a:sym typeface="Calibri"/>
                      </a:endParaRPr>
                    </a:p>
                  </a:txBody>
                  <a:tcPr marT="91425" marB="91425" marR="91425" marL="91425"/>
                </a:tc>
              </a:tr>
            </a:tbl>
          </a:graphicData>
        </a:graphic>
      </p:graphicFrame>
      <p:sp>
        <p:nvSpPr>
          <p:cNvPr id="248" name="Google Shape;248;p27"/>
          <p:cNvSpPr txBox="1"/>
          <p:nvPr/>
        </p:nvSpPr>
        <p:spPr>
          <a:xfrm>
            <a:off x="199750" y="4656475"/>
            <a:ext cx="66750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See lecture for the full story.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1.1</a:t>
            </a:r>
            <a:endParaRPr/>
          </a:p>
        </p:txBody>
      </p:sp>
      <p:sp>
        <p:nvSpPr>
          <p:cNvPr id="254" name="Google Shape;25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What are two improvements that we made to our naive implementation of the UnionFind ADT during lecture 14 (Monday’s lecture)?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two improvements that we made to our naive implementation of the UnionFind ADT during lecture 14 (Monday’s lecture)?</a:t>
            </a:r>
            <a:endParaRPr/>
          </a:p>
          <a:p>
            <a:pPr indent="0" lvl="0" marL="0" rtl="0" algn="l">
              <a:spcBef>
                <a:spcPts val="1600"/>
              </a:spcBef>
              <a:spcAft>
                <a:spcPts val="0"/>
              </a:spcAft>
              <a:buNone/>
            </a:pPr>
            <a:r>
              <a:t/>
            </a:r>
            <a:endParaRPr/>
          </a:p>
          <a:p>
            <a:pPr indent="0" lvl="0" marL="457200" rtl="0" algn="l">
              <a:spcBef>
                <a:spcPts val="1600"/>
              </a:spcBef>
              <a:spcAft>
                <a:spcPts val="0"/>
              </a:spcAft>
              <a:buNone/>
            </a:pPr>
            <a:r>
              <a:rPr lang="en">
                <a:solidFill>
                  <a:srgbClr val="FF0000"/>
                </a:solidFill>
              </a:rPr>
              <a:t>The naive implementation was maintaining a List&lt;Set&lt;Integer&gt;&gt;. Improvements made were:</a:t>
            </a:r>
            <a:endParaRPr>
              <a:solidFill>
                <a:srgbClr val="FF0000"/>
              </a:solidFill>
            </a:endParaRPr>
          </a:p>
          <a:p>
            <a:pPr indent="-342900" lvl="0" marL="457200" rtl="0" algn="l">
              <a:spcBef>
                <a:spcPts val="1600"/>
              </a:spcBef>
              <a:spcAft>
                <a:spcPts val="0"/>
              </a:spcAft>
              <a:buClr>
                <a:srgbClr val="FF0000"/>
              </a:buClr>
              <a:buSzPts val="1800"/>
              <a:buChar char="●"/>
            </a:pPr>
            <a:r>
              <a:rPr lang="en">
                <a:solidFill>
                  <a:srgbClr val="FF0000"/>
                </a:solidFill>
              </a:rPr>
              <a:t>Keeping track of sets rather than connections (QuickFind)</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Tracking set membership by recording parent not set # (QuickUnion)</a:t>
            </a:r>
            <a:endParaRPr>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Union by Size (WeightedQuickUnion)</a:t>
            </a:r>
            <a:endParaRPr b="1">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Path Compression (WeightedQuickUnionWithPathCompression)</a:t>
            </a:r>
            <a:endParaRPr b="1">
              <a:solidFill>
                <a:srgbClr val="FF0000"/>
              </a:solidFill>
            </a:endParaRPr>
          </a:p>
          <a:p>
            <a:pPr indent="0" lvl="0" marL="0" rtl="0" algn="l">
              <a:spcBef>
                <a:spcPts val="1600"/>
              </a:spcBef>
              <a:spcAft>
                <a:spcPts val="1600"/>
              </a:spcAft>
              <a:buNone/>
            </a:pPr>
            <a:r>
              <a:t/>
            </a:r>
            <a:endParaRPr b="1"/>
          </a:p>
        </p:txBody>
      </p:sp>
      <p:sp>
        <p:nvSpPr>
          <p:cNvPr id="260" name="Google Shape;26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1.1 Solutions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1.2</a:t>
            </a:r>
            <a:endParaRPr/>
          </a:p>
        </p:txBody>
      </p:sp>
      <p:sp>
        <p:nvSpPr>
          <p:cNvPr id="266" name="Google Shape;266;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30"/>
          <p:cNvPicPr preferRelativeResize="0"/>
          <p:nvPr/>
        </p:nvPicPr>
        <p:blipFill>
          <a:blip r:embed="rId3">
            <a:alphaModFix/>
          </a:blip>
          <a:stretch>
            <a:fillRect/>
          </a:stretch>
        </p:blipFill>
        <p:spPr>
          <a:xfrm>
            <a:off x="1326528" y="1152425"/>
            <a:ext cx="5073600" cy="3772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273" name="Google Shape;273;p31"/>
          <p:cNvSpPr txBox="1"/>
          <p:nvPr/>
        </p:nvSpPr>
        <p:spPr>
          <a:xfrm>
            <a:off x="21250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274" name="Google Shape;274;p31"/>
          <p:cNvSpPr txBox="1"/>
          <p:nvPr/>
        </p:nvSpPr>
        <p:spPr>
          <a:xfrm>
            <a:off x="29683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275" name="Google Shape;275;p31"/>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276" name="Google Shape;276;p31"/>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277" name="Google Shape;277;p31"/>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278" name="Google Shape;278;p31"/>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279" name="Google Shape;279;p31"/>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280" name="Google Shape;280;p31"/>
          <p:cNvSpPr txBox="1"/>
          <p:nvPr/>
        </p:nvSpPr>
        <p:spPr>
          <a:xfrm>
            <a:off x="1840825" y="2680025"/>
            <a:ext cx="59826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DisjointSets have a fixed number of items - in this case items 0 through 8.</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To start, each item is in its own subset.</a:t>
            </a:r>
            <a:endParaRPr b="1" sz="2000">
              <a:latin typeface="Open Sans"/>
              <a:ea typeface="Open Sans"/>
              <a:cs typeface="Open Sans"/>
              <a:sym typeface="Open Sans"/>
            </a:endParaRPr>
          </a:p>
        </p:txBody>
      </p:sp>
      <p:sp>
        <p:nvSpPr>
          <p:cNvPr id="281" name="Google Shape;281;p31"/>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Fill out the weekly surveys! </a:t>
            </a:r>
            <a:endParaRPr/>
          </a:p>
          <a:p>
            <a:pPr indent="-317500" lvl="1" marL="914400" rtl="0" algn="l">
              <a:spcBef>
                <a:spcPts val="0"/>
              </a:spcBef>
              <a:spcAft>
                <a:spcPts val="0"/>
              </a:spcAft>
              <a:buSzPts val="1400"/>
              <a:buChar char="○"/>
            </a:pPr>
            <a:r>
              <a:rPr lang="en"/>
              <a:t>Pacing points and feedback you have for us :); check Piazza!</a:t>
            </a:r>
            <a:endParaRPr/>
          </a:p>
          <a:p>
            <a:pPr indent="-342900" lvl="0" marL="457200" rtl="0" algn="l">
              <a:spcBef>
                <a:spcPts val="0"/>
              </a:spcBef>
              <a:spcAft>
                <a:spcPts val="0"/>
              </a:spcAft>
              <a:buSzPts val="1800"/>
              <a:buChar char="●"/>
            </a:pPr>
            <a:r>
              <a:rPr lang="en"/>
              <a:t>Midterm 1 solutions and grades are out!</a:t>
            </a:r>
            <a:endParaRPr/>
          </a:p>
          <a:p>
            <a:pPr indent="-342900" lvl="0" marL="457200" rtl="0" algn="l">
              <a:spcBef>
                <a:spcPts val="0"/>
              </a:spcBef>
              <a:spcAft>
                <a:spcPts val="0"/>
              </a:spcAft>
              <a:buSzPts val="1800"/>
              <a:buChar char="●"/>
            </a:pPr>
            <a:r>
              <a:rPr lang="en"/>
              <a:t>CSM sections are available, </a:t>
            </a:r>
            <a:r>
              <a:rPr lang="en" u="sng">
                <a:solidFill>
                  <a:schemeClr val="hlink"/>
                </a:solidFill>
                <a:hlinkClick r:id="rId3"/>
              </a:rPr>
              <a:t>http://scheduler.csmentors.org/</a:t>
            </a:r>
            <a:r>
              <a:rPr lang="en"/>
              <a:t>!</a:t>
            </a:r>
            <a:endParaRPr/>
          </a:p>
          <a:p>
            <a:pPr indent="-342900" lvl="0" marL="457200" rtl="0" algn="l">
              <a:spcBef>
                <a:spcPts val="0"/>
              </a:spcBef>
              <a:spcAft>
                <a:spcPts val="0"/>
              </a:spcAft>
              <a:buSzPts val="1800"/>
              <a:buChar char="●"/>
            </a:pPr>
            <a:r>
              <a:rPr lang="en"/>
              <a:t>Post-midterm advising appointments</a:t>
            </a:r>
            <a:endParaRPr/>
          </a:p>
          <a:p>
            <a:pPr indent="-317500" lvl="1" marL="914400" rtl="0" algn="l">
              <a:spcBef>
                <a:spcPts val="0"/>
              </a:spcBef>
              <a:spcAft>
                <a:spcPts val="0"/>
              </a:spcAft>
              <a:buSzPts val="1400"/>
              <a:buChar char="○"/>
            </a:pPr>
            <a:r>
              <a:rPr lang="en"/>
              <a:t>Sign-up on Piazza or l</a:t>
            </a:r>
            <a:r>
              <a:rPr lang="en"/>
              <a:t>et me know if you want to talk in the discussion survey today.</a:t>
            </a:r>
            <a:endParaRPr/>
          </a:p>
          <a:p>
            <a:pPr indent="-342900" lvl="0" marL="457200" rtl="0" algn="l">
              <a:spcBef>
                <a:spcPts val="0"/>
              </a:spcBef>
              <a:spcAft>
                <a:spcPts val="0"/>
              </a:spcAft>
              <a:buSzPts val="1800"/>
              <a:buChar char="●"/>
            </a:pPr>
            <a:r>
              <a:rPr lang="en"/>
              <a:t>Optional online textbook!</a:t>
            </a:r>
            <a:endParaRPr/>
          </a:p>
          <a:p>
            <a:pPr indent="-317500" lvl="1" marL="914400" rtl="0" algn="l">
              <a:spcBef>
                <a:spcPts val="0"/>
              </a:spcBef>
              <a:spcAft>
                <a:spcPts val="0"/>
              </a:spcAft>
              <a:buSzPts val="1400"/>
              <a:buChar char="○"/>
            </a:pPr>
            <a:r>
              <a:rPr lang="en"/>
              <a:t>You can find readings that correspond to the lecture videos under the ‘Readings’ column of the website</a:t>
            </a:r>
            <a:endParaRPr/>
          </a:p>
          <a:p>
            <a:pPr indent="-342900" lvl="0" marL="457200" rtl="0" algn="l">
              <a:spcBef>
                <a:spcPts val="0"/>
              </a:spcBef>
              <a:spcAft>
                <a:spcPts val="0"/>
              </a:spcAft>
              <a:buSzPts val="1800"/>
              <a:buChar char="●"/>
            </a:pPr>
            <a:r>
              <a:rPr lang="en"/>
              <a:t>Discussion survey (please fill this out!): </a:t>
            </a:r>
            <a:r>
              <a:rPr lang="en" u="sng">
                <a:solidFill>
                  <a:schemeClr val="hlink"/>
                </a:solidFill>
                <a:hlinkClick r:id="rId4"/>
              </a:rPr>
              <a:t>tinyurl.com/cz-disc6-sp19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287" name="Google Shape;287;p32"/>
          <p:cNvSpPr txBox="1"/>
          <p:nvPr/>
        </p:nvSpPr>
        <p:spPr>
          <a:xfrm>
            <a:off x="21250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288" name="Google Shape;288;p32"/>
          <p:cNvSpPr txBox="1"/>
          <p:nvPr/>
        </p:nvSpPr>
        <p:spPr>
          <a:xfrm>
            <a:off x="29683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289" name="Google Shape;289;p32"/>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290" name="Google Shape;290;p32"/>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291" name="Google Shape;291;p32"/>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292" name="Google Shape;292;p32"/>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293" name="Google Shape;293;p32"/>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294" name="Google Shape;294;p32"/>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295" name="Google Shape;295;p32"/>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union(2, 3)</a:t>
            </a:r>
            <a:endParaRPr sz="3000">
              <a:latin typeface="Inconsolata"/>
              <a:ea typeface="Inconsolata"/>
              <a:cs typeface="Inconsolata"/>
              <a:sym typeface="Inconsolat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3"/>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01" name="Google Shape;301;p33"/>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02" name="Google Shape;302;p33"/>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03" name="Google Shape;303;p33"/>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04" name="Google Shape;304;p33"/>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05" name="Google Shape;305;p33"/>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06" name="Google Shape;306;p33"/>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07" name="Google Shape;307;p33"/>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308" name="Google Shape;308;p33"/>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union(2, 3)</a:t>
            </a:r>
            <a:endParaRPr sz="3000">
              <a:latin typeface="Inconsolata"/>
              <a:ea typeface="Inconsolata"/>
              <a:cs typeface="Inconsolata"/>
              <a:sym typeface="Inconsolata"/>
            </a:endParaRPr>
          </a:p>
        </p:txBody>
      </p:sp>
      <p:cxnSp>
        <p:nvCxnSpPr>
          <p:cNvPr id="309" name="Google Shape;309;p33"/>
          <p:cNvCxnSpPr>
            <a:stCxn id="301" idx="2"/>
            <a:endCxn id="30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sp>
        <p:nvSpPr>
          <p:cNvPr id="310" name="Google Shape;310;p33"/>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4"/>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16" name="Google Shape;316;p34"/>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17" name="Google Shape;317;p34"/>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18" name="Google Shape;318;p34"/>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19" name="Google Shape;319;p34"/>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20" name="Google Shape;320;p34"/>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21" name="Google Shape;321;p34"/>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22" name="Google Shape;322;p34"/>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323" name="Google Shape;323;p34"/>
          <p:cNvCxnSpPr>
            <a:stCxn id="316" idx="2"/>
            <a:endCxn id="317"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sp>
        <p:nvSpPr>
          <p:cNvPr id="324" name="Google Shape;324;p34"/>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325" name="Google Shape;325;p34"/>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union(1, 2)</a:t>
            </a:r>
            <a:endParaRPr sz="3000">
              <a:latin typeface="Inconsolata"/>
              <a:ea typeface="Inconsolata"/>
              <a:cs typeface="Inconsolata"/>
              <a:sym typeface="Inconsolat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31" name="Google Shape;331;p35"/>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32" name="Google Shape;332;p35"/>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33" name="Google Shape;333;p35"/>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34" name="Google Shape;334;p35"/>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35" name="Google Shape;335;p35"/>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36" name="Google Shape;336;p35"/>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37" name="Google Shape;337;p35"/>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338" name="Google Shape;338;p35"/>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union(1, 2)</a:t>
            </a:r>
            <a:endParaRPr sz="3000">
              <a:latin typeface="Inconsolata"/>
              <a:ea typeface="Inconsolata"/>
              <a:cs typeface="Inconsolata"/>
              <a:sym typeface="Inconsolata"/>
            </a:endParaRPr>
          </a:p>
        </p:txBody>
      </p:sp>
      <p:cxnSp>
        <p:nvCxnSpPr>
          <p:cNvPr id="339" name="Google Shape;339;p35"/>
          <p:cNvCxnSpPr>
            <a:stCxn id="331" idx="2"/>
            <a:endCxn id="33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340" name="Google Shape;340;p35"/>
          <p:cNvCxnSpPr>
            <a:stCxn id="330" idx="0"/>
            <a:endCxn id="331"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sp>
        <p:nvSpPr>
          <p:cNvPr id="341" name="Google Shape;341;p35"/>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6"/>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47" name="Google Shape;347;p36"/>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48" name="Google Shape;348;p36"/>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49" name="Google Shape;349;p36"/>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50" name="Google Shape;350;p36"/>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51" name="Google Shape;351;p36"/>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52" name="Google Shape;352;p36"/>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53" name="Google Shape;353;p36"/>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354" name="Google Shape;354;p36"/>
          <p:cNvCxnSpPr>
            <a:stCxn id="347" idx="2"/>
            <a:endCxn id="348"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355" name="Google Shape;355;p36"/>
          <p:cNvCxnSpPr>
            <a:stCxn id="346" idx="0"/>
            <a:endCxn id="347"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sp>
        <p:nvSpPr>
          <p:cNvPr id="356" name="Google Shape;356;p36"/>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357" name="Google Shape;357;p36"/>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union(5, 7)</a:t>
            </a:r>
            <a:endParaRPr sz="3000">
              <a:latin typeface="Inconsolata"/>
              <a:ea typeface="Inconsolata"/>
              <a:cs typeface="Inconsolata"/>
              <a:sym typeface="Inconsolat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7"/>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63" name="Google Shape;363;p37"/>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64" name="Google Shape;364;p37"/>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65" name="Google Shape;365;p37"/>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66" name="Google Shape;366;p37"/>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67" name="Google Shape;367;p37"/>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68" name="Google Shape;368;p37"/>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69" name="Google Shape;369;p37"/>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370" name="Google Shape;370;p37"/>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union(5, 7)</a:t>
            </a:r>
            <a:endParaRPr sz="3000">
              <a:latin typeface="Inconsolata"/>
              <a:ea typeface="Inconsolata"/>
              <a:cs typeface="Inconsolata"/>
              <a:sym typeface="Inconsolata"/>
            </a:endParaRPr>
          </a:p>
        </p:txBody>
      </p:sp>
      <p:cxnSp>
        <p:nvCxnSpPr>
          <p:cNvPr id="371" name="Google Shape;371;p37"/>
          <p:cNvCxnSpPr>
            <a:stCxn id="363" idx="2"/>
            <a:endCxn id="36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372" name="Google Shape;372;p37"/>
          <p:cNvCxnSpPr>
            <a:stCxn id="362" idx="0"/>
            <a:endCxn id="36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373" name="Google Shape;373;p37"/>
          <p:cNvCxnSpPr>
            <a:stCxn id="366" idx="2"/>
            <a:endCxn id="369"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
        <p:nvSpPr>
          <p:cNvPr id="374" name="Google Shape;374;p37"/>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8"/>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80" name="Google Shape;380;p38"/>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81" name="Google Shape;381;p38"/>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82" name="Google Shape;382;p38"/>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383" name="Google Shape;383;p38"/>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384" name="Google Shape;384;p38"/>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385" name="Google Shape;385;p38"/>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386" name="Google Shape;386;p38"/>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387" name="Google Shape;387;p38"/>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union(8, 4)</a:t>
            </a:r>
            <a:endParaRPr sz="3000">
              <a:latin typeface="Inconsolata"/>
              <a:ea typeface="Inconsolata"/>
              <a:cs typeface="Inconsolata"/>
              <a:sym typeface="Inconsolata"/>
            </a:endParaRPr>
          </a:p>
        </p:txBody>
      </p:sp>
      <p:cxnSp>
        <p:nvCxnSpPr>
          <p:cNvPr id="388" name="Google Shape;388;p38"/>
          <p:cNvCxnSpPr>
            <a:stCxn id="380" idx="2"/>
            <a:endCxn id="381"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389" name="Google Shape;389;p38"/>
          <p:cNvCxnSpPr>
            <a:stCxn id="379" idx="0"/>
            <a:endCxn id="380"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390" name="Google Shape;390;p38"/>
          <p:cNvCxnSpPr>
            <a:stCxn id="383" idx="2"/>
            <a:endCxn id="386"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
        <p:nvSpPr>
          <p:cNvPr id="391" name="Google Shape;391;p38"/>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9"/>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397" name="Google Shape;397;p39"/>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398" name="Google Shape;398;p39"/>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399" name="Google Shape;399;p39"/>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00" name="Google Shape;400;p39"/>
          <p:cNvSpPr txBox="1"/>
          <p:nvPr/>
        </p:nvSpPr>
        <p:spPr>
          <a:xfrm>
            <a:off x="455602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01" name="Google Shape;401;p39"/>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union(8, 4)</a:t>
            </a:r>
            <a:endParaRPr sz="3000">
              <a:latin typeface="Inconsolata"/>
              <a:ea typeface="Inconsolata"/>
              <a:cs typeface="Inconsolata"/>
              <a:sym typeface="Inconsolata"/>
            </a:endParaRPr>
          </a:p>
        </p:txBody>
      </p:sp>
      <p:cxnSp>
        <p:nvCxnSpPr>
          <p:cNvPr id="402" name="Google Shape;402;p39"/>
          <p:cNvCxnSpPr>
            <a:stCxn id="397" idx="2"/>
            <a:endCxn id="398"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403" name="Google Shape;403;p39"/>
          <p:cNvCxnSpPr>
            <a:stCxn id="396" idx="0"/>
            <a:endCxn id="397"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404" name="Google Shape;404;p39"/>
          <p:cNvCxnSpPr>
            <a:stCxn id="399" idx="2"/>
            <a:endCxn id="400" idx="0"/>
          </p:cNvCxnSpPr>
          <p:nvPr/>
        </p:nvCxnSpPr>
        <p:spPr>
          <a:xfrm>
            <a:off x="3881875" y="988050"/>
            <a:ext cx="856800" cy="649800"/>
          </a:xfrm>
          <a:prstGeom prst="straightConnector1">
            <a:avLst/>
          </a:prstGeom>
          <a:noFill/>
          <a:ln cap="flat" cmpd="sng" w="9525">
            <a:solidFill>
              <a:srgbClr val="695D46"/>
            </a:solidFill>
            <a:prstDash val="solid"/>
            <a:round/>
            <a:headEnd len="med" w="med" type="none"/>
            <a:tailEnd len="med" w="med" type="none"/>
          </a:ln>
        </p:spPr>
      </p:cxnSp>
      <p:sp>
        <p:nvSpPr>
          <p:cNvPr id="405" name="Google Shape;405;p39"/>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406" name="Google Shape;406;p39"/>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07" name="Google Shape;407;p39"/>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08" name="Google Shape;408;p39"/>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409" name="Google Shape;409;p39"/>
          <p:cNvCxnSpPr>
            <a:stCxn id="406" idx="2"/>
            <a:endCxn id="408"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0"/>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415" name="Google Shape;415;p40"/>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416" name="Google Shape;416;p40"/>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417" name="Google Shape;417;p40"/>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18" name="Google Shape;418;p40"/>
          <p:cNvSpPr txBox="1"/>
          <p:nvPr/>
        </p:nvSpPr>
        <p:spPr>
          <a:xfrm>
            <a:off x="455602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19" name="Google Shape;419;p40"/>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union(7, 2)</a:t>
            </a:r>
            <a:endParaRPr sz="3000">
              <a:latin typeface="Inconsolata"/>
              <a:ea typeface="Inconsolata"/>
              <a:cs typeface="Inconsolata"/>
              <a:sym typeface="Inconsolata"/>
            </a:endParaRPr>
          </a:p>
        </p:txBody>
      </p:sp>
      <p:cxnSp>
        <p:nvCxnSpPr>
          <p:cNvPr id="420" name="Google Shape;420;p40"/>
          <p:cNvCxnSpPr>
            <a:stCxn id="415" idx="2"/>
            <a:endCxn id="416"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421" name="Google Shape;421;p40"/>
          <p:cNvCxnSpPr>
            <a:stCxn id="414" idx="0"/>
            <a:endCxn id="415"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422" name="Google Shape;422;p40"/>
          <p:cNvCxnSpPr>
            <a:stCxn id="417" idx="2"/>
            <a:endCxn id="418" idx="0"/>
          </p:cNvCxnSpPr>
          <p:nvPr/>
        </p:nvCxnSpPr>
        <p:spPr>
          <a:xfrm>
            <a:off x="3881875" y="988050"/>
            <a:ext cx="856800" cy="649800"/>
          </a:xfrm>
          <a:prstGeom prst="straightConnector1">
            <a:avLst/>
          </a:prstGeom>
          <a:noFill/>
          <a:ln cap="flat" cmpd="sng" w="9525">
            <a:solidFill>
              <a:srgbClr val="695D46"/>
            </a:solidFill>
            <a:prstDash val="solid"/>
            <a:round/>
            <a:headEnd len="med" w="med" type="none"/>
            <a:tailEnd len="med" w="med" type="none"/>
          </a:ln>
        </p:spPr>
      </p:cxnSp>
      <p:sp>
        <p:nvSpPr>
          <p:cNvPr id="423" name="Google Shape;423;p40"/>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424" name="Google Shape;424;p40"/>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25" name="Google Shape;425;p40"/>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26" name="Google Shape;426;p40"/>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427" name="Google Shape;427;p40"/>
          <p:cNvCxnSpPr>
            <a:stCxn id="424" idx="2"/>
            <a:endCxn id="426"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1"/>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433" name="Google Shape;433;p41"/>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434" name="Google Shape;434;p41"/>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435" name="Google Shape;435;p41"/>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36" name="Google Shape;436;p41"/>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37" name="Google Shape;437;p41"/>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38" name="Google Shape;438;p41"/>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39" name="Google Shape;439;p41"/>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440" name="Google Shape;440;p41"/>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union(7, 2)</a:t>
            </a:r>
            <a:endParaRPr sz="3000">
              <a:latin typeface="Inconsolata"/>
              <a:ea typeface="Inconsolata"/>
              <a:cs typeface="Inconsolata"/>
              <a:sym typeface="Inconsolata"/>
            </a:endParaRPr>
          </a:p>
        </p:txBody>
      </p:sp>
      <p:cxnSp>
        <p:nvCxnSpPr>
          <p:cNvPr id="441" name="Google Shape;441;p41"/>
          <p:cNvCxnSpPr>
            <a:stCxn id="433" idx="2"/>
            <a:endCxn id="43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442" name="Google Shape;442;p41"/>
          <p:cNvCxnSpPr>
            <a:stCxn id="432" idx="0"/>
            <a:endCxn id="43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443" name="Google Shape;443;p41"/>
          <p:cNvCxnSpPr>
            <a:stCxn id="436" idx="2"/>
            <a:endCxn id="439"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444" name="Google Shape;444;p41"/>
          <p:cNvCxnSpPr>
            <a:stCxn id="435" idx="2"/>
            <a:endCxn id="438"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445" name="Google Shape;445;p41"/>
          <p:cNvCxnSpPr>
            <a:stCxn id="433" idx="2"/>
            <a:endCxn id="436"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446" name="Google Shape;446;p41"/>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Motivation: Measuring Runtime</a:t>
            </a:r>
            <a:endParaRPr/>
          </a:p>
        </p:txBody>
      </p:sp>
      <p:sp>
        <p:nvSpPr>
          <p:cNvPr id="79" name="Google Shape;7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How do we measure the runtime of a program?</a:t>
            </a:r>
            <a:endParaRPr sz="1800"/>
          </a:p>
          <a:p>
            <a:pPr indent="-342900" lvl="0" marL="457200" rtl="0" algn="l">
              <a:lnSpc>
                <a:spcPct val="115000"/>
              </a:lnSpc>
              <a:spcBef>
                <a:spcPts val="0"/>
              </a:spcBef>
              <a:spcAft>
                <a:spcPts val="0"/>
              </a:spcAft>
              <a:buSzPts val="1800"/>
              <a:buChar char="●"/>
            </a:pPr>
            <a:r>
              <a:rPr lang="en" sz="1800"/>
              <a:t>How do we compare the runtime of two programs as the input size grows?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42"/>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452" name="Google Shape;452;p42"/>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453" name="Google Shape;453;p42"/>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454" name="Google Shape;454;p42"/>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55" name="Google Shape;455;p42"/>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56" name="Google Shape;456;p42"/>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57" name="Google Shape;457;p42"/>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58" name="Google Shape;458;p42"/>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459" name="Google Shape;459;p42"/>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460" name="Google Shape;460;p42"/>
          <p:cNvCxnSpPr>
            <a:stCxn id="452" idx="2"/>
            <a:endCxn id="453"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461" name="Google Shape;461;p42"/>
          <p:cNvCxnSpPr>
            <a:stCxn id="451" idx="0"/>
            <a:endCxn id="452"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462" name="Google Shape;462;p42"/>
          <p:cNvCxnSpPr>
            <a:stCxn id="455" idx="2"/>
            <a:endCxn id="458"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463" name="Google Shape;463;p42"/>
          <p:cNvCxnSpPr>
            <a:stCxn id="454" idx="2"/>
            <a:endCxn id="457"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464" name="Google Shape;464;p42"/>
          <p:cNvCxnSpPr>
            <a:stCxn id="452" idx="2"/>
            <a:endCxn id="455"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465" name="Google Shape;465;p42"/>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3"/>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471" name="Google Shape;471;p43"/>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472" name="Google Shape;472;p43"/>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473" name="Google Shape;473;p43"/>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74" name="Google Shape;474;p43"/>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75" name="Google Shape;475;p43"/>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76" name="Google Shape;476;p43"/>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77" name="Google Shape;477;p43"/>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478" name="Google Shape;478;p43"/>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479" name="Google Shape;479;p43"/>
          <p:cNvCxnSpPr>
            <a:stCxn id="471" idx="2"/>
            <a:endCxn id="47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480" name="Google Shape;480;p43"/>
          <p:cNvCxnSpPr>
            <a:stCxn id="470" idx="0"/>
            <a:endCxn id="471"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481" name="Google Shape;481;p43"/>
          <p:cNvCxnSpPr>
            <a:stCxn id="474" idx="2"/>
            <a:endCxn id="477"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482" name="Google Shape;482;p43"/>
          <p:cNvCxnSpPr>
            <a:stCxn id="473" idx="2"/>
            <a:endCxn id="476"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483" name="Google Shape;483;p43"/>
          <p:cNvCxnSpPr>
            <a:stCxn id="471" idx="2"/>
            <a:endCxn id="474"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484" name="Google Shape;484;p43"/>
          <p:cNvSpPr/>
          <p:nvPr/>
        </p:nvSpPr>
        <p:spPr>
          <a:xfrm>
            <a:off x="2889050" y="152740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txBox="1"/>
          <p:nvPr/>
        </p:nvSpPr>
        <p:spPr>
          <a:xfrm>
            <a:off x="5466300" y="4033575"/>
            <a:ext cx="9720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Inconsolata"/>
              <a:ea typeface="Inconsolata"/>
              <a:cs typeface="Inconsolata"/>
              <a:sym typeface="Inconsolata"/>
            </a:endParaRPr>
          </a:p>
        </p:txBody>
      </p:sp>
      <p:sp>
        <p:nvSpPr>
          <p:cNvPr id="486" name="Google Shape;486;p43"/>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4"/>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492" name="Google Shape;492;p44"/>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493" name="Google Shape;493;p44"/>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494" name="Google Shape;494;p44"/>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495" name="Google Shape;495;p44"/>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496" name="Google Shape;496;p44"/>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497" name="Google Shape;497;p44"/>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498" name="Google Shape;498;p44"/>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499" name="Google Shape;499;p44"/>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500" name="Google Shape;500;p44"/>
          <p:cNvCxnSpPr>
            <a:stCxn id="492" idx="2"/>
            <a:endCxn id="493"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501" name="Google Shape;501;p44"/>
          <p:cNvCxnSpPr>
            <a:stCxn id="491" idx="0"/>
            <a:endCxn id="492"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502" name="Google Shape;502;p44"/>
          <p:cNvCxnSpPr>
            <a:stCxn id="495" idx="2"/>
            <a:endCxn id="498"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503" name="Google Shape;503;p44"/>
          <p:cNvCxnSpPr>
            <a:stCxn id="494" idx="2"/>
            <a:endCxn id="497"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504" name="Google Shape;504;p44"/>
          <p:cNvCxnSpPr>
            <a:stCxn id="492" idx="2"/>
            <a:endCxn id="495"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505" name="Google Shape;505;p44"/>
          <p:cNvSpPr txBox="1"/>
          <p:nvPr/>
        </p:nvSpPr>
        <p:spPr>
          <a:xfrm>
            <a:off x="5466300" y="4033575"/>
            <a:ext cx="9720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Inconsolata"/>
                <a:ea typeface="Inconsolata"/>
                <a:cs typeface="Inconsolata"/>
                <a:sym typeface="Inconsolata"/>
              </a:rPr>
              <a:t>=&gt; 2</a:t>
            </a:r>
            <a:endParaRPr sz="3000">
              <a:latin typeface="Inconsolata"/>
              <a:ea typeface="Inconsolata"/>
              <a:cs typeface="Inconsolata"/>
              <a:sym typeface="Inconsolata"/>
            </a:endParaRPr>
          </a:p>
        </p:txBody>
      </p:sp>
      <p:sp>
        <p:nvSpPr>
          <p:cNvPr id="506" name="Google Shape;506;p44"/>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507" name="Google Shape;507;p44"/>
          <p:cNvSpPr/>
          <p:nvPr/>
        </p:nvSpPr>
        <p:spPr>
          <a:xfrm>
            <a:off x="2107800" y="51435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5"/>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513" name="Google Shape;513;p45"/>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514" name="Google Shape;514;p45"/>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515" name="Google Shape;515;p45"/>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516" name="Google Shape;516;p45"/>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517" name="Google Shape;517;p45"/>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518" name="Google Shape;518;p45"/>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519" name="Google Shape;519;p45"/>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520" name="Google Shape;520;p45"/>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a:t>
            </a:r>
            <a:r>
              <a:rPr lang="en" sz="3000">
                <a:latin typeface="Inconsolata"/>
                <a:ea typeface="Inconsolata"/>
                <a:cs typeface="Inconsolata"/>
                <a:sym typeface="Inconsolata"/>
              </a:rPr>
              <a:t>(0, 6)</a:t>
            </a:r>
            <a:endParaRPr sz="3000">
              <a:latin typeface="Inconsolata"/>
              <a:ea typeface="Inconsolata"/>
              <a:cs typeface="Inconsolata"/>
              <a:sym typeface="Inconsolata"/>
            </a:endParaRPr>
          </a:p>
        </p:txBody>
      </p:sp>
      <p:cxnSp>
        <p:nvCxnSpPr>
          <p:cNvPr id="521" name="Google Shape;521;p45"/>
          <p:cNvCxnSpPr>
            <a:stCxn id="513" idx="2"/>
            <a:endCxn id="51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522" name="Google Shape;522;p45"/>
          <p:cNvCxnSpPr>
            <a:stCxn id="512" idx="0"/>
            <a:endCxn id="51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523" name="Google Shape;523;p45"/>
          <p:cNvCxnSpPr>
            <a:stCxn id="516" idx="2"/>
            <a:endCxn id="519"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524" name="Google Shape;524;p45"/>
          <p:cNvCxnSpPr>
            <a:stCxn id="515" idx="2"/>
            <a:endCxn id="518"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525" name="Google Shape;525;p45"/>
          <p:cNvCxnSpPr>
            <a:stCxn id="513" idx="2"/>
            <a:endCxn id="516"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526" name="Google Shape;526;p45"/>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6"/>
          <p:cNvSpPr txBox="1"/>
          <p:nvPr/>
        </p:nvSpPr>
        <p:spPr>
          <a:xfrm>
            <a:off x="2491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532" name="Google Shape;532;p46"/>
          <p:cNvSpPr txBox="1"/>
          <p:nvPr/>
        </p:nvSpPr>
        <p:spPr>
          <a:xfrm>
            <a:off x="33396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533" name="Google Shape;533;p46"/>
          <p:cNvSpPr txBox="1"/>
          <p:nvPr/>
        </p:nvSpPr>
        <p:spPr>
          <a:xfrm>
            <a:off x="4133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534" name="Google Shape;534;p46"/>
          <p:cNvSpPr txBox="1"/>
          <p:nvPr/>
        </p:nvSpPr>
        <p:spPr>
          <a:xfrm>
            <a:off x="64728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535" name="Google Shape;535;p46"/>
          <p:cNvSpPr txBox="1"/>
          <p:nvPr/>
        </p:nvSpPr>
        <p:spPr>
          <a:xfrm>
            <a:off x="53031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536" name="Google Shape;536;p46"/>
          <p:cNvSpPr txBox="1"/>
          <p:nvPr/>
        </p:nvSpPr>
        <p:spPr>
          <a:xfrm>
            <a:off x="1117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537" name="Google Shape;537;p46"/>
          <p:cNvSpPr txBox="1"/>
          <p:nvPr/>
        </p:nvSpPr>
        <p:spPr>
          <a:xfrm>
            <a:off x="73296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538" name="Google Shape;538;p46"/>
          <p:cNvSpPr txBox="1"/>
          <p:nvPr/>
        </p:nvSpPr>
        <p:spPr>
          <a:xfrm>
            <a:off x="59138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539" name="Google Shape;539;p46"/>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union(0, 6)</a:t>
            </a:r>
            <a:endParaRPr sz="3000">
              <a:latin typeface="Inconsolata"/>
              <a:ea typeface="Inconsolata"/>
              <a:cs typeface="Inconsolata"/>
              <a:sym typeface="Inconsolata"/>
            </a:endParaRPr>
          </a:p>
        </p:txBody>
      </p:sp>
      <p:cxnSp>
        <p:nvCxnSpPr>
          <p:cNvPr id="540" name="Google Shape;540;p46"/>
          <p:cNvCxnSpPr>
            <a:stCxn id="532" idx="2"/>
            <a:endCxn id="533" idx="0"/>
          </p:cNvCxnSpPr>
          <p:nvPr/>
        </p:nvCxnSpPr>
        <p:spPr>
          <a:xfrm>
            <a:off x="35223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541" name="Google Shape;541;p46"/>
          <p:cNvCxnSpPr>
            <a:stCxn id="531" idx="0"/>
            <a:endCxn id="532" idx="2"/>
          </p:cNvCxnSpPr>
          <p:nvPr/>
        </p:nvCxnSpPr>
        <p:spPr>
          <a:xfrm flipH="1" rot="10800000">
            <a:off x="26743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542" name="Google Shape;542;p46"/>
          <p:cNvCxnSpPr>
            <a:stCxn id="535" idx="2"/>
            <a:endCxn id="538" idx="0"/>
          </p:cNvCxnSpPr>
          <p:nvPr/>
        </p:nvCxnSpPr>
        <p:spPr>
          <a:xfrm>
            <a:off x="54858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543" name="Google Shape;543;p46"/>
          <p:cNvCxnSpPr>
            <a:stCxn id="534" idx="2"/>
            <a:endCxn id="537" idx="0"/>
          </p:cNvCxnSpPr>
          <p:nvPr/>
        </p:nvCxnSpPr>
        <p:spPr>
          <a:xfrm>
            <a:off x="66555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544" name="Google Shape;544;p46"/>
          <p:cNvCxnSpPr>
            <a:stCxn id="532" idx="2"/>
            <a:endCxn id="535" idx="0"/>
          </p:cNvCxnSpPr>
          <p:nvPr/>
        </p:nvCxnSpPr>
        <p:spPr>
          <a:xfrm>
            <a:off x="35223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545" name="Google Shape;545;p46"/>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546" name="Google Shape;546;p46"/>
          <p:cNvCxnSpPr>
            <a:stCxn id="545" idx="2"/>
            <a:endCxn id="536" idx="0"/>
          </p:cNvCxnSpPr>
          <p:nvPr/>
        </p:nvCxnSpPr>
        <p:spPr>
          <a:xfrm>
            <a:off x="602525" y="988050"/>
            <a:ext cx="697500" cy="5685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7"/>
          <p:cNvSpPr txBox="1"/>
          <p:nvPr/>
        </p:nvSpPr>
        <p:spPr>
          <a:xfrm>
            <a:off x="2491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552" name="Google Shape;552;p47"/>
          <p:cNvSpPr txBox="1"/>
          <p:nvPr/>
        </p:nvSpPr>
        <p:spPr>
          <a:xfrm>
            <a:off x="33396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553" name="Google Shape;553;p47"/>
          <p:cNvSpPr txBox="1"/>
          <p:nvPr/>
        </p:nvSpPr>
        <p:spPr>
          <a:xfrm>
            <a:off x="4133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554" name="Google Shape;554;p47"/>
          <p:cNvSpPr txBox="1"/>
          <p:nvPr/>
        </p:nvSpPr>
        <p:spPr>
          <a:xfrm>
            <a:off x="64728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555" name="Google Shape;555;p47"/>
          <p:cNvSpPr txBox="1"/>
          <p:nvPr/>
        </p:nvSpPr>
        <p:spPr>
          <a:xfrm>
            <a:off x="53031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556" name="Google Shape;556;p47"/>
          <p:cNvSpPr txBox="1"/>
          <p:nvPr/>
        </p:nvSpPr>
        <p:spPr>
          <a:xfrm>
            <a:off x="1117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557" name="Google Shape;557;p47"/>
          <p:cNvSpPr txBox="1"/>
          <p:nvPr/>
        </p:nvSpPr>
        <p:spPr>
          <a:xfrm>
            <a:off x="73296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558" name="Google Shape;558;p47"/>
          <p:cNvSpPr txBox="1"/>
          <p:nvPr/>
        </p:nvSpPr>
        <p:spPr>
          <a:xfrm>
            <a:off x="59138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559" name="Google Shape;559;p47"/>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4)</a:t>
            </a:r>
            <a:endParaRPr sz="3000">
              <a:latin typeface="Inconsolata"/>
              <a:ea typeface="Inconsolata"/>
              <a:cs typeface="Inconsolata"/>
              <a:sym typeface="Inconsolata"/>
            </a:endParaRPr>
          </a:p>
        </p:txBody>
      </p:sp>
      <p:cxnSp>
        <p:nvCxnSpPr>
          <p:cNvPr id="560" name="Google Shape;560;p47"/>
          <p:cNvCxnSpPr>
            <a:stCxn id="552" idx="2"/>
            <a:endCxn id="553" idx="0"/>
          </p:cNvCxnSpPr>
          <p:nvPr/>
        </p:nvCxnSpPr>
        <p:spPr>
          <a:xfrm>
            <a:off x="35223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561" name="Google Shape;561;p47"/>
          <p:cNvCxnSpPr>
            <a:stCxn id="551" idx="0"/>
            <a:endCxn id="552" idx="2"/>
          </p:cNvCxnSpPr>
          <p:nvPr/>
        </p:nvCxnSpPr>
        <p:spPr>
          <a:xfrm flipH="1" rot="10800000">
            <a:off x="26743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562" name="Google Shape;562;p47"/>
          <p:cNvCxnSpPr>
            <a:stCxn id="555" idx="2"/>
            <a:endCxn id="558" idx="0"/>
          </p:cNvCxnSpPr>
          <p:nvPr/>
        </p:nvCxnSpPr>
        <p:spPr>
          <a:xfrm>
            <a:off x="54858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563" name="Google Shape;563;p47"/>
          <p:cNvCxnSpPr>
            <a:stCxn id="554" idx="2"/>
            <a:endCxn id="557" idx="0"/>
          </p:cNvCxnSpPr>
          <p:nvPr/>
        </p:nvCxnSpPr>
        <p:spPr>
          <a:xfrm>
            <a:off x="66555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564" name="Google Shape;564;p47"/>
          <p:cNvCxnSpPr>
            <a:stCxn id="552" idx="2"/>
            <a:endCxn id="555" idx="0"/>
          </p:cNvCxnSpPr>
          <p:nvPr/>
        </p:nvCxnSpPr>
        <p:spPr>
          <a:xfrm>
            <a:off x="35223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565" name="Google Shape;565;p47"/>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566" name="Google Shape;566;p47"/>
          <p:cNvCxnSpPr>
            <a:stCxn id="565" idx="2"/>
            <a:endCxn id="556" idx="0"/>
          </p:cNvCxnSpPr>
          <p:nvPr/>
        </p:nvCxnSpPr>
        <p:spPr>
          <a:xfrm>
            <a:off x="602525" y="988050"/>
            <a:ext cx="697500" cy="5685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8"/>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572" name="Google Shape;572;p48"/>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573" name="Google Shape;573;p48"/>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574" name="Google Shape;574;p48"/>
          <p:cNvSpPr txBox="1"/>
          <p:nvPr/>
        </p:nvSpPr>
        <p:spPr>
          <a:xfrm>
            <a:off x="3253000" y="15972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575" name="Google Shape;575;p48"/>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576" name="Google Shape;576;p48"/>
          <p:cNvSpPr txBox="1"/>
          <p:nvPr/>
        </p:nvSpPr>
        <p:spPr>
          <a:xfrm>
            <a:off x="1734525" y="15972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577" name="Google Shape;577;p48"/>
          <p:cNvSpPr txBox="1"/>
          <p:nvPr/>
        </p:nvSpPr>
        <p:spPr>
          <a:xfrm>
            <a:off x="4109850" y="27207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578" name="Google Shape;578;p48"/>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579" name="Google Shape;579;p48"/>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4)</a:t>
            </a:r>
            <a:endParaRPr sz="3000">
              <a:latin typeface="Inconsolata"/>
              <a:ea typeface="Inconsolata"/>
              <a:cs typeface="Inconsolata"/>
              <a:sym typeface="Inconsolata"/>
            </a:endParaRPr>
          </a:p>
        </p:txBody>
      </p:sp>
      <p:cxnSp>
        <p:nvCxnSpPr>
          <p:cNvPr id="580" name="Google Shape;580;p48"/>
          <p:cNvCxnSpPr>
            <a:stCxn id="572" idx="2"/>
            <a:endCxn id="573"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581" name="Google Shape;581;p48"/>
          <p:cNvCxnSpPr>
            <a:stCxn id="571" idx="0"/>
            <a:endCxn id="572"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582" name="Google Shape;582;p48"/>
          <p:cNvCxnSpPr>
            <a:stCxn id="575" idx="2"/>
            <a:endCxn id="578"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583" name="Google Shape;583;p48"/>
          <p:cNvCxnSpPr>
            <a:stCxn id="574" idx="2"/>
            <a:endCxn id="577" idx="0"/>
          </p:cNvCxnSpPr>
          <p:nvPr/>
        </p:nvCxnSpPr>
        <p:spPr>
          <a:xfrm>
            <a:off x="3435700" y="207097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584" name="Google Shape;584;p48"/>
          <p:cNvCxnSpPr>
            <a:stCxn id="572" idx="2"/>
            <a:endCxn id="575"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585" name="Google Shape;585;p48"/>
          <p:cNvSpPr txBox="1"/>
          <p:nvPr/>
        </p:nvSpPr>
        <p:spPr>
          <a:xfrm>
            <a:off x="2481450" y="5143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586" name="Google Shape;586;p48"/>
          <p:cNvCxnSpPr>
            <a:stCxn id="585" idx="2"/>
            <a:endCxn id="576" idx="0"/>
          </p:cNvCxnSpPr>
          <p:nvPr/>
        </p:nvCxnSpPr>
        <p:spPr>
          <a:xfrm flipH="1">
            <a:off x="1917150" y="988088"/>
            <a:ext cx="747000" cy="609300"/>
          </a:xfrm>
          <a:prstGeom prst="straightConnector1">
            <a:avLst/>
          </a:prstGeom>
          <a:noFill/>
          <a:ln cap="flat" cmpd="sng" w="9525">
            <a:solidFill>
              <a:srgbClr val="695D46"/>
            </a:solidFill>
            <a:prstDash val="solid"/>
            <a:round/>
            <a:headEnd len="med" w="med" type="none"/>
            <a:tailEnd len="med" w="med" type="none"/>
          </a:ln>
        </p:spPr>
      </p:cxnSp>
      <p:cxnSp>
        <p:nvCxnSpPr>
          <p:cNvPr id="587" name="Google Shape;587;p48"/>
          <p:cNvCxnSpPr>
            <a:stCxn id="585" idx="2"/>
            <a:endCxn id="574" idx="0"/>
          </p:cNvCxnSpPr>
          <p:nvPr/>
        </p:nvCxnSpPr>
        <p:spPr>
          <a:xfrm>
            <a:off x="2664150" y="988088"/>
            <a:ext cx="771600" cy="6093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49"/>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593" name="Google Shape;593;p49"/>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594" name="Google Shape;594;p49"/>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595" name="Google Shape;595;p49"/>
          <p:cNvSpPr txBox="1"/>
          <p:nvPr/>
        </p:nvSpPr>
        <p:spPr>
          <a:xfrm>
            <a:off x="3253000" y="15972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596" name="Google Shape;596;p49"/>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597" name="Google Shape;597;p49"/>
          <p:cNvSpPr txBox="1"/>
          <p:nvPr/>
        </p:nvSpPr>
        <p:spPr>
          <a:xfrm>
            <a:off x="1734525" y="15972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598" name="Google Shape;598;p49"/>
          <p:cNvSpPr txBox="1"/>
          <p:nvPr/>
        </p:nvSpPr>
        <p:spPr>
          <a:xfrm>
            <a:off x="4109850" y="27207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599" name="Google Shape;599;p49"/>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600" name="Google Shape;600;p49"/>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3)</a:t>
            </a:r>
            <a:endParaRPr sz="3000">
              <a:latin typeface="Inconsolata"/>
              <a:ea typeface="Inconsolata"/>
              <a:cs typeface="Inconsolata"/>
              <a:sym typeface="Inconsolata"/>
            </a:endParaRPr>
          </a:p>
        </p:txBody>
      </p:sp>
      <p:cxnSp>
        <p:nvCxnSpPr>
          <p:cNvPr id="601" name="Google Shape;601;p49"/>
          <p:cNvCxnSpPr>
            <a:stCxn id="593" idx="2"/>
            <a:endCxn id="594"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602" name="Google Shape;602;p49"/>
          <p:cNvCxnSpPr>
            <a:stCxn id="592" idx="0"/>
            <a:endCxn id="593"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603" name="Google Shape;603;p49"/>
          <p:cNvCxnSpPr>
            <a:stCxn id="596" idx="2"/>
            <a:endCxn id="599"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604" name="Google Shape;604;p49"/>
          <p:cNvCxnSpPr>
            <a:stCxn id="595" idx="2"/>
            <a:endCxn id="598" idx="0"/>
          </p:cNvCxnSpPr>
          <p:nvPr/>
        </p:nvCxnSpPr>
        <p:spPr>
          <a:xfrm>
            <a:off x="3435700" y="207097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605" name="Google Shape;605;p49"/>
          <p:cNvCxnSpPr>
            <a:stCxn id="593" idx="2"/>
            <a:endCxn id="596"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606" name="Google Shape;606;p49"/>
          <p:cNvSpPr txBox="1"/>
          <p:nvPr/>
        </p:nvSpPr>
        <p:spPr>
          <a:xfrm>
            <a:off x="2481450" y="5143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607" name="Google Shape;607;p49"/>
          <p:cNvCxnSpPr>
            <a:stCxn id="606" idx="2"/>
            <a:endCxn id="597" idx="0"/>
          </p:cNvCxnSpPr>
          <p:nvPr/>
        </p:nvCxnSpPr>
        <p:spPr>
          <a:xfrm flipH="1">
            <a:off x="1917150" y="988088"/>
            <a:ext cx="747000" cy="609300"/>
          </a:xfrm>
          <a:prstGeom prst="straightConnector1">
            <a:avLst/>
          </a:prstGeom>
          <a:noFill/>
          <a:ln cap="flat" cmpd="sng" w="9525">
            <a:solidFill>
              <a:srgbClr val="695D46"/>
            </a:solidFill>
            <a:prstDash val="solid"/>
            <a:round/>
            <a:headEnd len="med" w="med" type="none"/>
            <a:tailEnd len="med" w="med" type="none"/>
          </a:ln>
        </p:spPr>
      </p:cxnSp>
      <p:cxnSp>
        <p:nvCxnSpPr>
          <p:cNvPr id="608" name="Google Shape;608;p49"/>
          <p:cNvCxnSpPr>
            <a:stCxn id="606" idx="2"/>
            <a:endCxn id="595" idx="0"/>
          </p:cNvCxnSpPr>
          <p:nvPr/>
        </p:nvCxnSpPr>
        <p:spPr>
          <a:xfrm>
            <a:off x="2664150" y="988088"/>
            <a:ext cx="771600" cy="6093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50"/>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614" name="Google Shape;614;p50"/>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615" name="Google Shape;615;p50"/>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616" name="Google Shape;616;p50"/>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617" name="Google Shape;617;p50"/>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618" name="Google Shape;618;p50"/>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619" name="Google Shape;619;p50"/>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620" name="Google Shape;620;p50"/>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621" name="Google Shape;621;p50"/>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3)</a:t>
            </a:r>
            <a:endParaRPr sz="3000">
              <a:latin typeface="Inconsolata"/>
              <a:ea typeface="Inconsolata"/>
              <a:cs typeface="Inconsolata"/>
              <a:sym typeface="Inconsolata"/>
            </a:endParaRPr>
          </a:p>
        </p:txBody>
      </p:sp>
      <p:cxnSp>
        <p:nvCxnSpPr>
          <p:cNvPr id="622" name="Google Shape;622;p50"/>
          <p:cNvCxnSpPr>
            <a:stCxn id="614" idx="2"/>
            <a:endCxn id="615"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623" name="Google Shape;623;p50"/>
          <p:cNvCxnSpPr>
            <a:stCxn id="613" idx="0"/>
            <a:endCxn id="614"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624" name="Google Shape;624;p50"/>
          <p:cNvCxnSpPr>
            <a:stCxn id="617" idx="2"/>
            <a:endCxn id="620"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625" name="Google Shape;625;p50"/>
          <p:cNvCxnSpPr>
            <a:stCxn id="616" idx="2"/>
            <a:endCxn id="619"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626" name="Google Shape;626;p50"/>
          <p:cNvCxnSpPr>
            <a:stCxn id="614" idx="2"/>
            <a:endCxn id="617"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627" name="Google Shape;627;p50"/>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628" name="Google Shape;628;p50"/>
          <p:cNvCxnSpPr>
            <a:stCxn id="627" idx="2"/>
            <a:endCxn id="618"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629" name="Google Shape;629;p50"/>
          <p:cNvCxnSpPr>
            <a:stCxn id="627" idx="2"/>
            <a:endCxn id="616"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630" name="Google Shape;630;p50"/>
          <p:cNvCxnSpPr>
            <a:stCxn id="627" idx="0"/>
            <a:endCxn id="614"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51"/>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636" name="Google Shape;636;p51"/>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637" name="Google Shape;637;p51"/>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638" name="Google Shape;638;p51"/>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639" name="Google Shape;639;p51"/>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640" name="Google Shape;640;p51"/>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641" name="Google Shape;641;p51"/>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642" name="Google Shape;642;p51"/>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643" name="Google Shape;643;p51"/>
          <p:cNvSpPr txBox="1"/>
          <p:nvPr/>
        </p:nvSpPr>
        <p:spPr>
          <a:xfrm>
            <a:off x="1588800" y="3525200"/>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=&gt; 2</a:t>
            </a:r>
            <a:endParaRPr sz="3000">
              <a:latin typeface="Inconsolata"/>
              <a:ea typeface="Inconsolata"/>
              <a:cs typeface="Inconsolata"/>
              <a:sym typeface="Inconsolata"/>
            </a:endParaRPr>
          </a:p>
          <a:p>
            <a:pPr indent="0" lvl="0" marL="0" rtl="0" algn="ctr">
              <a:spcBef>
                <a:spcPts val="0"/>
              </a:spcBef>
              <a:spcAft>
                <a:spcPts val="0"/>
              </a:spcAft>
              <a:buNone/>
            </a:pPr>
            <a:r>
              <a:rPr lang="en" sz="3000">
                <a:latin typeface="Inconsolata"/>
                <a:ea typeface="Inconsolata"/>
                <a:cs typeface="Inconsolata"/>
                <a:sym typeface="Inconsolata"/>
              </a:rPr>
              <a:t>=&gt; 2</a:t>
            </a:r>
            <a:endParaRPr sz="3000">
              <a:latin typeface="Inconsolata"/>
              <a:ea typeface="Inconsolata"/>
              <a:cs typeface="Inconsolata"/>
              <a:sym typeface="Inconsolata"/>
            </a:endParaRPr>
          </a:p>
        </p:txBody>
      </p:sp>
      <p:cxnSp>
        <p:nvCxnSpPr>
          <p:cNvPr id="644" name="Google Shape;644;p51"/>
          <p:cNvCxnSpPr>
            <a:stCxn id="636" idx="2"/>
            <a:endCxn id="637"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645" name="Google Shape;645;p51"/>
          <p:cNvCxnSpPr>
            <a:stCxn id="635" idx="0"/>
            <a:endCxn id="636"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646" name="Google Shape;646;p51"/>
          <p:cNvCxnSpPr>
            <a:stCxn id="639" idx="2"/>
            <a:endCxn id="642"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647" name="Google Shape;647;p51"/>
          <p:cNvCxnSpPr>
            <a:stCxn id="638" idx="2"/>
            <a:endCxn id="641"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648" name="Google Shape;648;p51"/>
          <p:cNvCxnSpPr>
            <a:stCxn id="636" idx="2"/>
            <a:endCxn id="639"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649" name="Google Shape;649;p51"/>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650" name="Google Shape;650;p51"/>
          <p:cNvCxnSpPr>
            <a:stCxn id="649" idx="2"/>
            <a:endCxn id="640"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651" name="Google Shape;651;p51"/>
          <p:cNvCxnSpPr>
            <a:stCxn id="649" idx="2"/>
            <a:endCxn id="638"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652" name="Google Shape;652;p51"/>
          <p:cNvCxnSpPr>
            <a:stCxn id="649" idx="0"/>
            <a:endCxn id="636"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
        <p:nvSpPr>
          <p:cNvPr id="653" name="Google Shape;653;p51"/>
          <p:cNvSpPr txBox="1"/>
          <p:nvPr/>
        </p:nvSpPr>
        <p:spPr>
          <a:xfrm>
            <a:off x="363975" y="346672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Measuring Order of Growth</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Determine a cost model (in this case number of operations)</a:t>
            </a:r>
            <a:endParaRPr sz="1800"/>
          </a:p>
          <a:p>
            <a:pPr indent="-342900" lvl="0" marL="457200" rtl="0" algn="l">
              <a:lnSpc>
                <a:spcPct val="115000"/>
              </a:lnSpc>
              <a:spcBef>
                <a:spcPts val="0"/>
              </a:spcBef>
              <a:spcAft>
                <a:spcPts val="0"/>
              </a:spcAft>
              <a:buSzPts val="1800"/>
              <a:buChar char="●"/>
            </a:pPr>
            <a:r>
              <a:rPr lang="en" sz="1800"/>
              <a:t>Define an algebraic expression f(n) that expresses this cost for some input n.  </a:t>
            </a:r>
            <a:endParaRPr sz="1800"/>
          </a:p>
          <a:p>
            <a:pPr indent="-342900" lvl="0" marL="457200" rtl="0" algn="l">
              <a:lnSpc>
                <a:spcPct val="115000"/>
              </a:lnSpc>
              <a:spcBef>
                <a:spcPts val="0"/>
              </a:spcBef>
              <a:spcAft>
                <a:spcPts val="0"/>
              </a:spcAft>
              <a:buSzPts val="1800"/>
              <a:buChar char="●"/>
            </a:pPr>
            <a:r>
              <a:rPr lang="en" sz="1800"/>
              <a:t>Drop multiplicative constants and lower order terms</a:t>
            </a:r>
            <a:endParaRPr sz="1800"/>
          </a:p>
          <a:p>
            <a:pPr indent="-342900" lvl="0" marL="457200" rtl="0" algn="l">
              <a:lnSpc>
                <a:spcPct val="115000"/>
              </a:lnSpc>
              <a:spcBef>
                <a:spcPts val="0"/>
              </a:spcBef>
              <a:spcAft>
                <a:spcPts val="0"/>
              </a:spcAft>
              <a:buSzPts val="1800"/>
              <a:buChar char="●"/>
            </a:pPr>
            <a:r>
              <a:rPr lang="en" sz="1800"/>
              <a:t>Any exponential dominates any polynomial</a:t>
            </a:r>
            <a:endParaRPr sz="1800"/>
          </a:p>
          <a:p>
            <a:pPr indent="-342900" lvl="0" marL="457200" rtl="0" algn="l">
              <a:lnSpc>
                <a:spcPct val="115000"/>
              </a:lnSpc>
              <a:spcBef>
                <a:spcPts val="0"/>
              </a:spcBef>
              <a:spcAft>
                <a:spcPts val="0"/>
              </a:spcAft>
              <a:buSzPts val="1800"/>
              <a:buChar char="●"/>
            </a:pPr>
            <a:r>
              <a:rPr lang="en" sz="1800"/>
              <a:t>Any polynomial dominates any logarithm</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1.2 Solutions</a:t>
            </a:r>
            <a:endParaRPr/>
          </a:p>
        </p:txBody>
      </p:sp>
      <p:sp>
        <p:nvSpPr>
          <p:cNvPr id="659" name="Google Shape;659;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60" name="Google Shape;660;p52"/>
          <p:cNvPicPr preferRelativeResize="0"/>
          <p:nvPr/>
        </p:nvPicPr>
        <p:blipFill>
          <a:blip r:embed="rId3">
            <a:alphaModFix/>
          </a:blip>
          <a:stretch>
            <a:fillRect/>
          </a:stretch>
        </p:blipFill>
        <p:spPr>
          <a:xfrm>
            <a:off x="695325" y="1152425"/>
            <a:ext cx="7753350" cy="3200400"/>
          </a:xfrm>
          <a:prstGeom prst="rect">
            <a:avLst/>
          </a:prstGeom>
          <a:noFill/>
          <a:ln>
            <a:noFill/>
          </a:ln>
        </p:spPr>
      </p:pic>
      <p:sp>
        <p:nvSpPr>
          <p:cNvPr id="661" name="Google Shape;661;p52"/>
          <p:cNvSpPr txBox="1"/>
          <p:nvPr/>
        </p:nvSpPr>
        <p:spPr>
          <a:xfrm>
            <a:off x="1211750" y="2571750"/>
            <a:ext cx="3112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Note: find(2) would return 2, not -9!</a:t>
            </a:r>
            <a:endParaRPr>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54"/>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673" name="Google Shape;673;p54"/>
          <p:cNvSpPr txBox="1"/>
          <p:nvPr/>
        </p:nvSpPr>
        <p:spPr>
          <a:xfrm>
            <a:off x="21250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674" name="Google Shape;674;p54"/>
          <p:cNvSpPr txBox="1"/>
          <p:nvPr/>
        </p:nvSpPr>
        <p:spPr>
          <a:xfrm>
            <a:off x="29683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675" name="Google Shape;675;p54"/>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676" name="Google Shape;676;p54"/>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677" name="Google Shape;677;p54"/>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678" name="Google Shape;678;p54"/>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679" name="Google Shape;679;p54"/>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680" name="Google Shape;680;p54"/>
          <p:cNvSpPr txBox="1"/>
          <p:nvPr/>
        </p:nvSpPr>
        <p:spPr>
          <a:xfrm>
            <a:off x="1840825" y="2680025"/>
            <a:ext cx="59826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DisjointSets have a fixed number of items - in this case items 0 through 8.</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To start, each item is in its own subset.</a:t>
            </a:r>
            <a:endParaRPr b="1" sz="2000">
              <a:latin typeface="Open Sans"/>
              <a:ea typeface="Open Sans"/>
              <a:cs typeface="Open Sans"/>
              <a:sym typeface="Open Sans"/>
            </a:endParaRPr>
          </a:p>
        </p:txBody>
      </p:sp>
      <p:sp>
        <p:nvSpPr>
          <p:cNvPr id="681" name="Google Shape;681;p54"/>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55"/>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687" name="Google Shape;687;p55"/>
          <p:cNvSpPr txBox="1"/>
          <p:nvPr/>
        </p:nvSpPr>
        <p:spPr>
          <a:xfrm>
            <a:off x="21250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688" name="Google Shape;688;p55"/>
          <p:cNvSpPr txBox="1"/>
          <p:nvPr/>
        </p:nvSpPr>
        <p:spPr>
          <a:xfrm>
            <a:off x="29683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689" name="Google Shape;689;p55"/>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690" name="Google Shape;690;p55"/>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691" name="Google Shape;691;p55"/>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692" name="Google Shape;692;p55"/>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693" name="Google Shape;693;p55"/>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694" name="Google Shape;694;p55"/>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695" name="Google Shape;695;p55"/>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union(2, 3)</a:t>
            </a:r>
            <a:endParaRPr sz="3000">
              <a:latin typeface="Inconsolata"/>
              <a:ea typeface="Inconsolata"/>
              <a:cs typeface="Inconsolata"/>
              <a:sym typeface="Inconsolat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56"/>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01" name="Google Shape;701;p56"/>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02" name="Google Shape;702;p56"/>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03" name="Google Shape;703;p56"/>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04" name="Google Shape;704;p56"/>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05" name="Google Shape;705;p56"/>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06" name="Google Shape;706;p56"/>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07" name="Google Shape;707;p56"/>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708" name="Google Shape;708;p56"/>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union(2, 3)</a:t>
            </a:r>
            <a:endParaRPr sz="3000">
              <a:latin typeface="Inconsolata"/>
              <a:ea typeface="Inconsolata"/>
              <a:cs typeface="Inconsolata"/>
              <a:sym typeface="Inconsolata"/>
            </a:endParaRPr>
          </a:p>
        </p:txBody>
      </p:sp>
      <p:cxnSp>
        <p:nvCxnSpPr>
          <p:cNvPr id="709" name="Google Shape;709;p56"/>
          <p:cNvCxnSpPr>
            <a:stCxn id="701" idx="2"/>
            <a:endCxn id="70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sp>
        <p:nvSpPr>
          <p:cNvPr id="710" name="Google Shape;710;p56"/>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57"/>
          <p:cNvSpPr txBox="1"/>
          <p:nvPr/>
        </p:nvSpPr>
        <p:spPr>
          <a:xfrm>
            <a:off x="12724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16" name="Google Shape;716;p57"/>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17" name="Google Shape;717;p57"/>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18" name="Google Shape;718;p57"/>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19" name="Google Shape;719;p57"/>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20" name="Google Shape;720;p57"/>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21" name="Google Shape;721;p57"/>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22" name="Google Shape;722;p57"/>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723" name="Google Shape;723;p57"/>
          <p:cNvCxnSpPr>
            <a:stCxn id="716" idx="2"/>
            <a:endCxn id="717"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sp>
        <p:nvSpPr>
          <p:cNvPr id="724" name="Google Shape;724;p57"/>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725" name="Google Shape;725;p57"/>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union(1, 2)</a:t>
            </a:r>
            <a:endParaRPr sz="3000">
              <a:latin typeface="Inconsolata"/>
              <a:ea typeface="Inconsolata"/>
              <a:cs typeface="Inconsolata"/>
              <a:sym typeface="Inconsolat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58"/>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31" name="Google Shape;731;p58"/>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32" name="Google Shape;732;p58"/>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33" name="Google Shape;733;p58"/>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34" name="Google Shape;734;p58"/>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35" name="Google Shape;735;p58"/>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36" name="Google Shape;736;p58"/>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37" name="Google Shape;737;p58"/>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738" name="Google Shape;738;p58"/>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union(1, 2)</a:t>
            </a:r>
            <a:endParaRPr sz="3000">
              <a:latin typeface="Inconsolata"/>
              <a:ea typeface="Inconsolata"/>
              <a:cs typeface="Inconsolata"/>
              <a:sym typeface="Inconsolata"/>
            </a:endParaRPr>
          </a:p>
        </p:txBody>
      </p:sp>
      <p:cxnSp>
        <p:nvCxnSpPr>
          <p:cNvPr id="739" name="Google Shape;739;p58"/>
          <p:cNvCxnSpPr>
            <a:stCxn id="731" idx="2"/>
            <a:endCxn id="73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740" name="Google Shape;740;p58"/>
          <p:cNvCxnSpPr>
            <a:stCxn id="730" idx="0"/>
            <a:endCxn id="731"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sp>
        <p:nvSpPr>
          <p:cNvPr id="741" name="Google Shape;741;p58"/>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59"/>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47" name="Google Shape;747;p59"/>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48" name="Google Shape;748;p59"/>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49" name="Google Shape;749;p59"/>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50" name="Google Shape;750;p59"/>
          <p:cNvSpPr txBox="1"/>
          <p:nvPr/>
        </p:nvSpPr>
        <p:spPr>
          <a:xfrm>
            <a:off x="45755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51" name="Google Shape;751;p59"/>
          <p:cNvSpPr txBox="1"/>
          <p:nvPr/>
        </p:nvSpPr>
        <p:spPr>
          <a:xfrm>
            <a:off x="54518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52" name="Google Shape;752;p59"/>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53" name="Google Shape;753;p59"/>
          <p:cNvSpPr txBox="1"/>
          <p:nvPr/>
        </p:nvSpPr>
        <p:spPr>
          <a:xfrm>
            <a:off x="6237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754" name="Google Shape;754;p59"/>
          <p:cNvCxnSpPr>
            <a:stCxn id="747" idx="2"/>
            <a:endCxn id="748"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755" name="Google Shape;755;p59"/>
          <p:cNvCxnSpPr>
            <a:stCxn id="746" idx="0"/>
            <a:endCxn id="747"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sp>
        <p:nvSpPr>
          <p:cNvPr id="756" name="Google Shape;756;p59"/>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757" name="Google Shape;757;p59"/>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union(5, 7)</a:t>
            </a:r>
            <a:endParaRPr sz="30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60"/>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63" name="Google Shape;763;p60"/>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64" name="Google Shape;764;p60"/>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65" name="Google Shape;765;p60"/>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66" name="Google Shape;766;p60"/>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67" name="Google Shape;767;p60"/>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68" name="Google Shape;768;p60"/>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69" name="Google Shape;769;p60"/>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770" name="Google Shape;770;p60"/>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union(5, 7)</a:t>
            </a:r>
            <a:endParaRPr sz="3000">
              <a:latin typeface="Inconsolata"/>
              <a:ea typeface="Inconsolata"/>
              <a:cs typeface="Inconsolata"/>
              <a:sym typeface="Inconsolata"/>
            </a:endParaRPr>
          </a:p>
        </p:txBody>
      </p:sp>
      <p:cxnSp>
        <p:nvCxnSpPr>
          <p:cNvPr id="771" name="Google Shape;771;p60"/>
          <p:cNvCxnSpPr>
            <a:stCxn id="763" idx="2"/>
            <a:endCxn id="76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772" name="Google Shape;772;p60"/>
          <p:cNvCxnSpPr>
            <a:stCxn id="762" idx="0"/>
            <a:endCxn id="76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773" name="Google Shape;773;p60"/>
          <p:cNvCxnSpPr>
            <a:stCxn id="766" idx="2"/>
            <a:endCxn id="769"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
        <p:nvSpPr>
          <p:cNvPr id="774" name="Google Shape;774;p60"/>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61"/>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80" name="Google Shape;780;p61"/>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81" name="Google Shape;781;p61"/>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82" name="Google Shape;782;p61"/>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783" name="Google Shape;783;p61"/>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784" name="Google Shape;784;p61"/>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785" name="Google Shape;785;p61"/>
          <p:cNvSpPr txBox="1"/>
          <p:nvPr/>
        </p:nvSpPr>
        <p:spPr>
          <a:xfrm>
            <a:off x="70229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786" name="Google Shape;786;p61"/>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787" name="Google Shape;787;p61"/>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union(8, 4)</a:t>
            </a:r>
            <a:endParaRPr sz="3000">
              <a:latin typeface="Inconsolata"/>
              <a:ea typeface="Inconsolata"/>
              <a:cs typeface="Inconsolata"/>
              <a:sym typeface="Inconsolata"/>
            </a:endParaRPr>
          </a:p>
        </p:txBody>
      </p:sp>
      <p:cxnSp>
        <p:nvCxnSpPr>
          <p:cNvPr id="788" name="Google Shape;788;p61"/>
          <p:cNvCxnSpPr>
            <a:stCxn id="780" idx="2"/>
            <a:endCxn id="781"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789" name="Google Shape;789;p61"/>
          <p:cNvCxnSpPr>
            <a:stCxn id="779" idx="0"/>
            <a:endCxn id="780"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790" name="Google Shape;790;p61"/>
          <p:cNvCxnSpPr>
            <a:stCxn id="783" idx="2"/>
            <a:endCxn id="786"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
        <p:nvSpPr>
          <p:cNvPr id="791" name="Google Shape;791;p61"/>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Θ (Big Theta)</a:t>
            </a:r>
            <a:endParaRPr/>
          </a:p>
        </p:txBody>
      </p:sp>
      <p:sp>
        <p:nvSpPr>
          <p:cNvPr id="91" name="Google Shape;91;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Let f(n) and g(n) be positive real numbers on inputs of size n</a:t>
            </a:r>
            <a:endParaRPr sz="1800"/>
          </a:p>
          <a:p>
            <a:pPr indent="-342900" lvl="0" marL="457200" rtl="0" algn="l">
              <a:lnSpc>
                <a:spcPct val="115000"/>
              </a:lnSpc>
              <a:spcBef>
                <a:spcPts val="0"/>
              </a:spcBef>
              <a:spcAft>
                <a:spcPts val="0"/>
              </a:spcAft>
              <a:buSzPts val="1800"/>
              <a:buChar char="●"/>
            </a:pPr>
            <a:r>
              <a:rPr lang="en" sz="1800"/>
              <a:t>f ∈ Θ(g) if there is a constant c1 &gt; 0 and c2 &gt; 0 s.t. </a:t>
            </a:r>
            <a:endParaRPr sz="1800"/>
          </a:p>
          <a:p>
            <a:pPr indent="-342900" lvl="1" marL="914400" rtl="0" algn="l">
              <a:lnSpc>
                <a:spcPct val="115000"/>
              </a:lnSpc>
              <a:spcBef>
                <a:spcPts val="0"/>
              </a:spcBef>
              <a:spcAft>
                <a:spcPts val="0"/>
              </a:spcAft>
              <a:buSzPts val="1800"/>
              <a:buChar char="○"/>
            </a:pPr>
            <a:r>
              <a:rPr lang="en" sz="1800"/>
              <a:t>c1 g(n) &lt;= f(n) &lt;= c2 g(n) for all c1 &lt;= c2</a:t>
            </a:r>
            <a:endParaRPr sz="1800"/>
          </a:p>
          <a:p>
            <a:pPr indent="-342900" lvl="0" marL="457200" rtl="0" algn="l">
              <a:lnSpc>
                <a:spcPct val="115000"/>
              </a:lnSpc>
              <a:spcBef>
                <a:spcPts val="0"/>
              </a:spcBef>
              <a:spcAft>
                <a:spcPts val="0"/>
              </a:spcAft>
              <a:buSzPts val="1800"/>
              <a:buChar char="●"/>
            </a:pPr>
            <a:r>
              <a:rPr b="1" lang="en" sz="1800"/>
              <a:t>Tightly bounded</a:t>
            </a:r>
            <a:r>
              <a:rPr lang="en" sz="1800"/>
              <a:t> by g(n) when n gets significantly large.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62"/>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797" name="Google Shape;797;p62"/>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798" name="Google Shape;798;p62"/>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799" name="Google Shape;799;p62"/>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00" name="Google Shape;800;p62"/>
          <p:cNvSpPr txBox="1"/>
          <p:nvPr/>
        </p:nvSpPr>
        <p:spPr>
          <a:xfrm>
            <a:off x="455602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01" name="Google Shape;801;p62"/>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union(8, 4)</a:t>
            </a:r>
            <a:endParaRPr sz="3000">
              <a:latin typeface="Inconsolata"/>
              <a:ea typeface="Inconsolata"/>
              <a:cs typeface="Inconsolata"/>
              <a:sym typeface="Inconsolata"/>
            </a:endParaRPr>
          </a:p>
        </p:txBody>
      </p:sp>
      <p:cxnSp>
        <p:nvCxnSpPr>
          <p:cNvPr id="802" name="Google Shape;802;p62"/>
          <p:cNvCxnSpPr>
            <a:stCxn id="797" idx="2"/>
            <a:endCxn id="798"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803" name="Google Shape;803;p62"/>
          <p:cNvCxnSpPr>
            <a:stCxn id="796" idx="0"/>
            <a:endCxn id="797"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804" name="Google Shape;804;p62"/>
          <p:cNvCxnSpPr>
            <a:stCxn id="799" idx="2"/>
            <a:endCxn id="800" idx="0"/>
          </p:cNvCxnSpPr>
          <p:nvPr/>
        </p:nvCxnSpPr>
        <p:spPr>
          <a:xfrm>
            <a:off x="3881875" y="988050"/>
            <a:ext cx="856800" cy="649800"/>
          </a:xfrm>
          <a:prstGeom prst="straightConnector1">
            <a:avLst/>
          </a:prstGeom>
          <a:noFill/>
          <a:ln cap="flat" cmpd="sng" w="9525">
            <a:solidFill>
              <a:srgbClr val="695D46"/>
            </a:solidFill>
            <a:prstDash val="solid"/>
            <a:round/>
            <a:headEnd len="med" w="med" type="none"/>
            <a:tailEnd len="med" w="med" type="none"/>
          </a:ln>
        </p:spPr>
      </p:cxnSp>
      <p:sp>
        <p:nvSpPr>
          <p:cNvPr id="805" name="Google Shape;805;p62"/>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806" name="Google Shape;806;p62"/>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07" name="Google Shape;807;p62"/>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08" name="Google Shape;808;p62"/>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809" name="Google Shape;809;p62"/>
          <p:cNvCxnSpPr>
            <a:stCxn id="806" idx="2"/>
            <a:endCxn id="808"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63"/>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815" name="Google Shape;815;p63"/>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816" name="Google Shape;816;p63"/>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817" name="Google Shape;817;p63"/>
          <p:cNvSpPr txBox="1"/>
          <p:nvPr/>
        </p:nvSpPr>
        <p:spPr>
          <a:xfrm>
            <a:off x="369917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18" name="Google Shape;818;p63"/>
          <p:cNvSpPr txBox="1"/>
          <p:nvPr/>
        </p:nvSpPr>
        <p:spPr>
          <a:xfrm>
            <a:off x="455602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19" name="Google Shape;819;p63"/>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union(7, 2)</a:t>
            </a:r>
            <a:endParaRPr sz="3000">
              <a:latin typeface="Inconsolata"/>
              <a:ea typeface="Inconsolata"/>
              <a:cs typeface="Inconsolata"/>
              <a:sym typeface="Inconsolata"/>
            </a:endParaRPr>
          </a:p>
        </p:txBody>
      </p:sp>
      <p:cxnSp>
        <p:nvCxnSpPr>
          <p:cNvPr id="820" name="Google Shape;820;p63"/>
          <p:cNvCxnSpPr>
            <a:stCxn id="815" idx="2"/>
            <a:endCxn id="816"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821" name="Google Shape;821;p63"/>
          <p:cNvCxnSpPr>
            <a:stCxn id="814" idx="0"/>
            <a:endCxn id="815"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822" name="Google Shape;822;p63"/>
          <p:cNvCxnSpPr>
            <a:stCxn id="817" idx="2"/>
            <a:endCxn id="818" idx="0"/>
          </p:cNvCxnSpPr>
          <p:nvPr/>
        </p:nvCxnSpPr>
        <p:spPr>
          <a:xfrm>
            <a:off x="3881875" y="988050"/>
            <a:ext cx="856800" cy="649800"/>
          </a:xfrm>
          <a:prstGeom prst="straightConnector1">
            <a:avLst/>
          </a:prstGeom>
          <a:noFill/>
          <a:ln cap="flat" cmpd="sng" w="9525">
            <a:solidFill>
              <a:srgbClr val="695D46"/>
            </a:solidFill>
            <a:prstDash val="solid"/>
            <a:round/>
            <a:headEnd len="med" w="med" type="none"/>
            <a:tailEnd len="med" w="med" type="none"/>
          </a:ln>
        </p:spPr>
      </p:cxnSp>
      <p:sp>
        <p:nvSpPr>
          <p:cNvPr id="823" name="Google Shape;823;p63"/>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824" name="Google Shape;824;p63"/>
          <p:cNvSpPr txBox="1"/>
          <p:nvPr/>
        </p:nvSpPr>
        <p:spPr>
          <a:xfrm>
            <a:off x="484115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25" name="Google Shape;825;p63"/>
          <p:cNvSpPr txBox="1"/>
          <p:nvPr/>
        </p:nvSpPr>
        <p:spPr>
          <a:xfrm>
            <a:off x="59831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26" name="Google Shape;826;p63"/>
          <p:cNvSpPr txBox="1"/>
          <p:nvPr/>
        </p:nvSpPr>
        <p:spPr>
          <a:xfrm>
            <a:off x="5451875" y="16378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827" name="Google Shape;827;p63"/>
          <p:cNvCxnSpPr>
            <a:stCxn id="824" idx="2"/>
            <a:endCxn id="826" idx="0"/>
          </p:cNvCxnSpPr>
          <p:nvPr/>
        </p:nvCxnSpPr>
        <p:spPr>
          <a:xfrm>
            <a:off x="5023850" y="988050"/>
            <a:ext cx="610800" cy="6498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64"/>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833" name="Google Shape;833;p64"/>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834" name="Google Shape;834;p64"/>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835" name="Google Shape;835;p64"/>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36" name="Google Shape;836;p64"/>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37" name="Google Shape;837;p64"/>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38" name="Google Shape;838;p64"/>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39" name="Google Shape;839;p64"/>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840" name="Google Shape;840;p64"/>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union(7, 2)</a:t>
            </a:r>
            <a:endParaRPr sz="3000">
              <a:latin typeface="Inconsolata"/>
              <a:ea typeface="Inconsolata"/>
              <a:cs typeface="Inconsolata"/>
              <a:sym typeface="Inconsolata"/>
            </a:endParaRPr>
          </a:p>
        </p:txBody>
      </p:sp>
      <p:cxnSp>
        <p:nvCxnSpPr>
          <p:cNvPr id="841" name="Google Shape;841;p64"/>
          <p:cNvCxnSpPr>
            <a:stCxn id="833" idx="2"/>
            <a:endCxn id="83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842" name="Google Shape;842;p64"/>
          <p:cNvCxnSpPr>
            <a:stCxn id="832" idx="0"/>
            <a:endCxn id="83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843" name="Google Shape;843;p64"/>
          <p:cNvCxnSpPr>
            <a:stCxn id="836" idx="2"/>
            <a:endCxn id="839"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844" name="Google Shape;844;p64"/>
          <p:cNvCxnSpPr>
            <a:stCxn id="835" idx="2"/>
            <a:endCxn id="838"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845" name="Google Shape;845;p64"/>
          <p:cNvCxnSpPr>
            <a:stCxn id="833" idx="2"/>
            <a:endCxn id="836"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846" name="Google Shape;846;p64"/>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5"/>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852" name="Google Shape;852;p65"/>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853" name="Google Shape;853;p65"/>
          <p:cNvSpPr txBox="1"/>
          <p:nvPr/>
        </p:nvSpPr>
        <p:spPr>
          <a:xfrm>
            <a:off x="29142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854" name="Google Shape;854;p65"/>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55" name="Google Shape;855;p65"/>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56" name="Google Shape;856;p65"/>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57" name="Google Shape;857;p65"/>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58" name="Google Shape;858;p65"/>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859" name="Google Shape;859;p65"/>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860" name="Google Shape;860;p65"/>
          <p:cNvCxnSpPr>
            <a:stCxn id="852" idx="2"/>
            <a:endCxn id="853"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861" name="Google Shape;861;p65"/>
          <p:cNvCxnSpPr>
            <a:stCxn id="851" idx="0"/>
            <a:endCxn id="852"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862" name="Google Shape;862;p65"/>
          <p:cNvCxnSpPr>
            <a:stCxn id="855" idx="2"/>
            <a:endCxn id="858"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863" name="Google Shape;863;p65"/>
          <p:cNvCxnSpPr>
            <a:stCxn id="854" idx="2"/>
            <a:endCxn id="857"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864" name="Google Shape;864;p65"/>
          <p:cNvCxnSpPr>
            <a:stCxn id="852" idx="2"/>
            <a:endCxn id="855"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865" name="Google Shape;865;p65"/>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66"/>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871" name="Google Shape;871;p66"/>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872" name="Google Shape;872;p66"/>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873" name="Google Shape;873;p66"/>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74" name="Google Shape;874;p66"/>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75" name="Google Shape;875;p66"/>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76" name="Google Shape;876;p66"/>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77" name="Google Shape;877;p66"/>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878" name="Google Shape;878;p66"/>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879" name="Google Shape;879;p66"/>
          <p:cNvCxnSpPr>
            <a:stCxn id="871" idx="2"/>
            <a:endCxn id="872"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880" name="Google Shape;880;p66"/>
          <p:cNvCxnSpPr>
            <a:stCxn id="870" idx="0"/>
            <a:endCxn id="871"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881" name="Google Shape;881;p66"/>
          <p:cNvCxnSpPr>
            <a:stCxn id="874" idx="2"/>
            <a:endCxn id="877"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882" name="Google Shape;882;p66"/>
          <p:cNvCxnSpPr>
            <a:stCxn id="873" idx="2"/>
            <a:endCxn id="876"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883" name="Google Shape;883;p66"/>
          <p:cNvCxnSpPr>
            <a:stCxn id="871" idx="2"/>
            <a:endCxn id="874"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884" name="Google Shape;884;p66"/>
          <p:cNvSpPr/>
          <p:nvPr/>
        </p:nvSpPr>
        <p:spPr>
          <a:xfrm>
            <a:off x="2889050" y="152740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txBox="1"/>
          <p:nvPr/>
        </p:nvSpPr>
        <p:spPr>
          <a:xfrm>
            <a:off x="5466300" y="4033575"/>
            <a:ext cx="9720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Inconsolata"/>
              <a:ea typeface="Inconsolata"/>
              <a:cs typeface="Inconsolata"/>
              <a:sym typeface="Inconsolata"/>
            </a:endParaRPr>
          </a:p>
        </p:txBody>
      </p:sp>
      <p:sp>
        <p:nvSpPr>
          <p:cNvPr id="886" name="Google Shape;886;p66"/>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67"/>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892" name="Google Shape;892;p67"/>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893" name="Google Shape;893;p67"/>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894" name="Google Shape;894;p67"/>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895" name="Google Shape;895;p67"/>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896" name="Google Shape;896;p67"/>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897" name="Google Shape;897;p67"/>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898" name="Google Shape;898;p67"/>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899" name="Google Shape;899;p67"/>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find(3)</a:t>
            </a:r>
            <a:endParaRPr sz="3000">
              <a:latin typeface="Inconsolata"/>
              <a:ea typeface="Inconsolata"/>
              <a:cs typeface="Inconsolata"/>
              <a:sym typeface="Inconsolata"/>
            </a:endParaRPr>
          </a:p>
        </p:txBody>
      </p:sp>
      <p:cxnSp>
        <p:nvCxnSpPr>
          <p:cNvPr id="900" name="Google Shape;900;p67"/>
          <p:cNvCxnSpPr>
            <a:stCxn id="892" idx="2"/>
            <a:endCxn id="893"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901" name="Google Shape;901;p67"/>
          <p:cNvCxnSpPr>
            <a:stCxn id="891" idx="0"/>
            <a:endCxn id="892"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902" name="Google Shape;902;p67"/>
          <p:cNvCxnSpPr>
            <a:stCxn id="895" idx="2"/>
            <a:endCxn id="898"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903" name="Google Shape;903;p67"/>
          <p:cNvCxnSpPr>
            <a:stCxn id="894" idx="2"/>
            <a:endCxn id="897"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904" name="Google Shape;904;p67"/>
          <p:cNvCxnSpPr>
            <a:stCxn id="892" idx="2"/>
            <a:endCxn id="895"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905" name="Google Shape;905;p67"/>
          <p:cNvSpPr txBox="1"/>
          <p:nvPr/>
        </p:nvSpPr>
        <p:spPr>
          <a:xfrm>
            <a:off x="5466300" y="4033575"/>
            <a:ext cx="9720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Inconsolata"/>
                <a:ea typeface="Inconsolata"/>
                <a:cs typeface="Inconsolata"/>
                <a:sym typeface="Inconsolata"/>
              </a:rPr>
              <a:t>=&gt; 2</a:t>
            </a:r>
            <a:endParaRPr sz="3000">
              <a:latin typeface="Inconsolata"/>
              <a:ea typeface="Inconsolata"/>
              <a:cs typeface="Inconsolata"/>
              <a:sym typeface="Inconsolata"/>
            </a:endParaRPr>
          </a:p>
        </p:txBody>
      </p:sp>
      <p:sp>
        <p:nvSpPr>
          <p:cNvPr id="906" name="Google Shape;906;p67"/>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
        <p:nvSpPr>
          <p:cNvPr id="907" name="Google Shape;907;p67"/>
          <p:cNvSpPr/>
          <p:nvPr/>
        </p:nvSpPr>
        <p:spPr>
          <a:xfrm>
            <a:off x="2107800" y="51435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68"/>
          <p:cNvSpPr txBox="1"/>
          <p:nvPr/>
        </p:nvSpPr>
        <p:spPr>
          <a:xfrm>
            <a:off x="1272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913" name="Google Shape;913;p68"/>
          <p:cNvSpPr txBox="1"/>
          <p:nvPr/>
        </p:nvSpPr>
        <p:spPr>
          <a:xfrm>
            <a:off x="21204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914" name="Google Shape;914;p68"/>
          <p:cNvSpPr txBox="1"/>
          <p:nvPr/>
        </p:nvSpPr>
        <p:spPr>
          <a:xfrm>
            <a:off x="2914225" y="1556575"/>
            <a:ext cx="365400" cy="4737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915" name="Google Shape;915;p68"/>
          <p:cNvSpPr txBox="1"/>
          <p:nvPr/>
        </p:nvSpPr>
        <p:spPr>
          <a:xfrm>
            <a:off x="52536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916" name="Google Shape;916;p68"/>
          <p:cNvSpPr txBox="1"/>
          <p:nvPr/>
        </p:nvSpPr>
        <p:spPr>
          <a:xfrm>
            <a:off x="40839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917" name="Google Shape;917;p68"/>
          <p:cNvSpPr txBox="1"/>
          <p:nvPr/>
        </p:nvSpPr>
        <p:spPr>
          <a:xfrm>
            <a:off x="73303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918" name="Google Shape;918;p68"/>
          <p:cNvSpPr txBox="1"/>
          <p:nvPr/>
        </p:nvSpPr>
        <p:spPr>
          <a:xfrm>
            <a:off x="61104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919" name="Google Shape;919;p68"/>
          <p:cNvSpPr txBox="1"/>
          <p:nvPr/>
        </p:nvSpPr>
        <p:spPr>
          <a:xfrm>
            <a:off x="46946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920" name="Google Shape;920;p68"/>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union(0, 6)</a:t>
            </a:r>
            <a:endParaRPr sz="3000">
              <a:latin typeface="Inconsolata"/>
              <a:ea typeface="Inconsolata"/>
              <a:cs typeface="Inconsolata"/>
              <a:sym typeface="Inconsolata"/>
            </a:endParaRPr>
          </a:p>
        </p:txBody>
      </p:sp>
      <p:cxnSp>
        <p:nvCxnSpPr>
          <p:cNvPr id="921" name="Google Shape;921;p68"/>
          <p:cNvCxnSpPr>
            <a:stCxn id="913" idx="2"/>
            <a:endCxn id="914" idx="0"/>
          </p:cNvCxnSpPr>
          <p:nvPr/>
        </p:nvCxnSpPr>
        <p:spPr>
          <a:xfrm>
            <a:off x="23031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922" name="Google Shape;922;p68"/>
          <p:cNvCxnSpPr>
            <a:stCxn id="912" idx="0"/>
            <a:endCxn id="913" idx="2"/>
          </p:cNvCxnSpPr>
          <p:nvPr/>
        </p:nvCxnSpPr>
        <p:spPr>
          <a:xfrm flipH="1" rot="10800000">
            <a:off x="14551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923" name="Google Shape;923;p68"/>
          <p:cNvCxnSpPr>
            <a:stCxn id="916" idx="2"/>
            <a:endCxn id="919" idx="0"/>
          </p:cNvCxnSpPr>
          <p:nvPr/>
        </p:nvCxnSpPr>
        <p:spPr>
          <a:xfrm>
            <a:off x="42666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924" name="Google Shape;924;p68"/>
          <p:cNvCxnSpPr>
            <a:stCxn id="915" idx="2"/>
            <a:endCxn id="918" idx="0"/>
          </p:cNvCxnSpPr>
          <p:nvPr/>
        </p:nvCxnSpPr>
        <p:spPr>
          <a:xfrm>
            <a:off x="54363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925" name="Google Shape;925;p68"/>
          <p:cNvCxnSpPr>
            <a:stCxn id="913" idx="2"/>
            <a:endCxn id="916" idx="0"/>
          </p:cNvCxnSpPr>
          <p:nvPr/>
        </p:nvCxnSpPr>
        <p:spPr>
          <a:xfrm>
            <a:off x="23031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926" name="Google Shape;926;p68"/>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69"/>
          <p:cNvSpPr txBox="1"/>
          <p:nvPr/>
        </p:nvSpPr>
        <p:spPr>
          <a:xfrm>
            <a:off x="2491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932" name="Google Shape;932;p69"/>
          <p:cNvSpPr txBox="1"/>
          <p:nvPr/>
        </p:nvSpPr>
        <p:spPr>
          <a:xfrm>
            <a:off x="33396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933" name="Google Shape;933;p69"/>
          <p:cNvSpPr txBox="1"/>
          <p:nvPr/>
        </p:nvSpPr>
        <p:spPr>
          <a:xfrm>
            <a:off x="4133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934" name="Google Shape;934;p69"/>
          <p:cNvSpPr txBox="1"/>
          <p:nvPr/>
        </p:nvSpPr>
        <p:spPr>
          <a:xfrm>
            <a:off x="64728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935" name="Google Shape;935;p69"/>
          <p:cNvSpPr txBox="1"/>
          <p:nvPr/>
        </p:nvSpPr>
        <p:spPr>
          <a:xfrm>
            <a:off x="53031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936" name="Google Shape;936;p69"/>
          <p:cNvSpPr txBox="1"/>
          <p:nvPr/>
        </p:nvSpPr>
        <p:spPr>
          <a:xfrm>
            <a:off x="1117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937" name="Google Shape;937;p69"/>
          <p:cNvSpPr txBox="1"/>
          <p:nvPr/>
        </p:nvSpPr>
        <p:spPr>
          <a:xfrm>
            <a:off x="73296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938" name="Google Shape;938;p69"/>
          <p:cNvSpPr txBox="1"/>
          <p:nvPr/>
        </p:nvSpPr>
        <p:spPr>
          <a:xfrm>
            <a:off x="59138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939" name="Google Shape;939;p69"/>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union(0, 6)</a:t>
            </a:r>
            <a:endParaRPr sz="3000">
              <a:latin typeface="Inconsolata"/>
              <a:ea typeface="Inconsolata"/>
              <a:cs typeface="Inconsolata"/>
              <a:sym typeface="Inconsolata"/>
            </a:endParaRPr>
          </a:p>
        </p:txBody>
      </p:sp>
      <p:cxnSp>
        <p:nvCxnSpPr>
          <p:cNvPr id="940" name="Google Shape;940;p69"/>
          <p:cNvCxnSpPr>
            <a:stCxn id="932" idx="2"/>
            <a:endCxn id="933" idx="0"/>
          </p:cNvCxnSpPr>
          <p:nvPr/>
        </p:nvCxnSpPr>
        <p:spPr>
          <a:xfrm>
            <a:off x="35223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941" name="Google Shape;941;p69"/>
          <p:cNvCxnSpPr>
            <a:stCxn id="931" idx="0"/>
            <a:endCxn id="932" idx="2"/>
          </p:cNvCxnSpPr>
          <p:nvPr/>
        </p:nvCxnSpPr>
        <p:spPr>
          <a:xfrm flipH="1" rot="10800000">
            <a:off x="26743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942" name="Google Shape;942;p69"/>
          <p:cNvCxnSpPr>
            <a:stCxn id="935" idx="2"/>
            <a:endCxn id="938" idx="0"/>
          </p:cNvCxnSpPr>
          <p:nvPr/>
        </p:nvCxnSpPr>
        <p:spPr>
          <a:xfrm>
            <a:off x="54858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943" name="Google Shape;943;p69"/>
          <p:cNvCxnSpPr>
            <a:stCxn id="934" idx="2"/>
            <a:endCxn id="937" idx="0"/>
          </p:cNvCxnSpPr>
          <p:nvPr/>
        </p:nvCxnSpPr>
        <p:spPr>
          <a:xfrm>
            <a:off x="66555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944" name="Google Shape;944;p69"/>
          <p:cNvCxnSpPr>
            <a:stCxn id="932" idx="2"/>
            <a:endCxn id="935" idx="0"/>
          </p:cNvCxnSpPr>
          <p:nvPr/>
        </p:nvCxnSpPr>
        <p:spPr>
          <a:xfrm>
            <a:off x="35223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945" name="Google Shape;945;p69"/>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946" name="Google Shape;946;p69"/>
          <p:cNvCxnSpPr>
            <a:stCxn id="945" idx="2"/>
            <a:endCxn id="936" idx="0"/>
          </p:cNvCxnSpPr>
          <p:nvPr/>
        </p:nvCxnSpPr>
        <p:spPr>
          <a:xfrm>
            <a:off x="602525" y="988050"/>
            <a:ext cx="697500" cy="5685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Google Shape;951;p70"/>
          <p:cNvSpPr txBox="1"/>
          <p:nvPr/>
        </p:nvSpPr>
        <p:spPr>
          <a:xfrm>
            <a:off x="2491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952" name="Google Shape;952;p70"/>
          <p:cNvSpPr txBox="1"/>
          <p:nvPr/>
        </p:nvSpPr>
        <p:spPr>
          <a:xfrm>
            <a:off x="33396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953" name="Google Shape;953;p70"/>
          <p:cNvSpPr txBox="1"/>
          <p:nvPr/>
        </p:nvSpPr>
        <p:spPr>
          <a:xfrm>
            <a:off x="4133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954" name="Google Shape;954;p70"/>
          <p:cNvSpPr txBox="1"/>
          <p:nvPr/>
        </p:nvSpPr>
        <p:spPr>
          <a:xfrm>
            <a:off x="6472825" y="4331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955" name="Google Shape;955;p70"/>
          <p:cNvSpPr txBox="1"/>
          <p:nvPr/>
        </p:nvSpPr>
        <p:spPr>
          <a:xfrm>
            <a:off x="53031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956" name="Google Shape;956;p70"/>
          <p:cNvSpPr txBox="1"/>
          <p:nvPr/>
        </p:nvSpPr>
        <p:spPr>
          <a:xfrm>
            <a:off x="11174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957" name="Google Shape;957;p70"/>
          <p:cNvSpPr txBox="1"/>
          <p:nvPr/>
        </p:nvSpPr>
        <p:spPr>
          <a:xfrm>
            <a:off x="732967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958" name="Google Shape;958;p70"/>
          <p:cNvSpPr txBox="1"/>
          <p:nvPr/>
        </p:nvSpPr>
        <p:spPr>
          <a:xfrm>
            <a:off x="59138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959" name="Google Shape;959;p70"/>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4)</a:t>
            </a:r>
            <a:endParaRPr sz="3000">
              <a:latin typeface="Inconsolata"/>
              <a:ea typeface="Inconsolata"/>
              <a:cs typeface="Inconsolata"/>
              <a:sym typeface="Inconsolata"/>
            </a:endParaRPr>
          </a:p>
        </p:txBody>
      </p:sp>
      <p:cxnSp>
        <p:nvCxnSpPr>
          <p:cNvPr id="960" name="Google Shape;960;p70"/>
          <p:cNvCxnSpPr>
            <a:stCxn id="952" idx="2"/>
            <a:endCxn id="953" idx="0"/>
          </p:cNvCxnSpPr>
          <p:nvPr/>
        </p:nvCxnSpPr>
        <p:spPr>
          <a:xfrm>
            <a:off x="35223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961" name="Google Shape;961;p70"/>
          <p:cNvCxnSpPr>
            <a:stCxn id="951" idx="0"/>
            <a:endCxn id="952" idx="2"/>
          </p:cNvCxnSpPr>
          <p:nvPr/>
        </p:nvCxnSpPr>
        <p:spPr>
          <a:xfrm flipH="1" rot="10800000">
            <a:off x="26743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962" name="Google Shape;962;p70"/>
          <p:cNvCxnSpPr>
            <a:stCxn id="955" idx="2"/>
            <a:endCxn id="958" idx="0"/>
          </p:cNvCxnSpPr>
          <p:nvPr/>
        </p:nvCxnSpPr>
        <p:spPr>
          <a:xfrm>
            <a:off x="54858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963" name="Google Shape;963;p70"/>
          <p:cNvCxnSpPr>
            <a:stCxn id="954" idx="2"/>
            <a:endCxn id="957" idx="0"/>
          </p:cNvCxnSpPr>
          <p:nvPr/>
        </p:nvCxnSpPr>
        <p:spPr>
          <a:xfrm>
            <a:off x="6655525" y="90682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964" name="Google Shape;964;p70"/>
          <p:cNvCxnSpPr>
            <a:stCxn id="952" idx="2"/>
            <a:endCxn id="955" idx="0"/>
          </p:cNvCxnSpPr>
          <p:nvPr/>
        </p:nvCxnSpPr>
        <p:spPr>
          <a:xfrm>
            <a:off x="35223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965" name="Google Shape;965;p70"/>
          <p:cNvSpPr txBox="1"/>
          <p:nvPr/>
        </p:nvSpPr>
        <p:spPr>
          <a:xfrm>
            <a:off x="419825"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966" name="Google Shape;966;p70"/>
          <p:cNvCxnSpPr>
            <a:stCxn id="965" idx="2"/>
            <a:endCxn id="956" idx="0"/>
          </p:cNvCxnSpPr>
          <p:nvPr/>
        </p:nvCxnSpPr>
        <p:spPr>
          <a:xfrm>
            <a:off x="602525" y="988050"/>
            <a:ext cx="697500" cy="5685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71"/>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972" name="Google Shape;972;p71"/>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973" name="Google Shape;973;p71"/>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974" name="Google Shape;974;p71"/>
          <p:cNvSpPr txBox="1"/>
          <p:nvPr/>
        </p:nvSpPr>
        <p:spPr>
          <a:xfrm>
            <a:off x="3253000" y="15972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975" name="Google Shape;975;p71"/>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976" name="Google Shape;976;p71"/>
          <p:cNvSpPr txBox="1"/>
          <p:nvPr/>
        </p:nvSpPr>
        <p:spPr>
          <a:xfrm>
            <a:off x="1734525" y="15972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977" name="Google Shape;977;p71"/>
          <p:cNvSpPr txBox="1"/>
          <p:nvPr/>
        </p:nvSpPr>
        <p:spPr>
          <a:xfrm>
            <a:off x="4109850" y="27207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978" name="Google Shape;978;p71"/>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979" name="Google Shape;979;p71"/>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4)</a:t>
            </a:r>
            <a:endParaRPr sz="3000">
              <a:latin typeface="Inconsolata"/>
              <a:ea typeface="Inconsolata"/>
              <a:cs typeface="Inconsolata"/>
              <a:sym typeface="Inconsolata"/>
            </a:endParaRPr>
          </a:p>
        </p:txBody>
      </p:sp>
      <p:cxnSp>
        <p:nvCxnSpPr>
          <p:cNvPr id="980" name="Google Shape;980;p71"/>
          <p:cNvCxnSpPr>
            <a:stCxn id="972" idx="2"/>
            <a:endCxn id="973"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981" name="Google Shape;981;p71"/>
          <p:cNvCxnSpPr>
            <a:stCxn id="971" idx="0"/>
            <a:endCxn id="972"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982" name="Google Shape;982;p71"/>
          <p:cNvCxnSpPr>
            <a:stCxn id="975" idx="2"/>
            <a:endCxn id="978"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983" name="Google Shape;983;p71"/>
          <p:cNvCxnSpPr>
            <a:stCxn id="974" idx="2"/>
            <a:endCxn id="977" idx="0"/>
          </p:cNvCxnSpPr>
          <p:nvPr/>
        </p:nvCxnSpPr>
        <p:spPr>
          <a:xfrm>
            <a:off x="3435700" y="207097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984" name="Google Shape;984;p71"/>
          <p:cNvCxnSpPr>
            <a:stCxn id="972" idx="2"/>
            <a:endCxn id="975"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985" name="Google Shape;985;p71"/>
          <p:cNvSpPr txBox="1"/>
          <p:nvPr/>
        </p:nvSpPr>
        <p:spPr>
          <a:xfrm>
            <a:off x="2481450" y="5143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986" name="Google Shape;986;p71"/>
          <p:cNvCxnSpPr>
            <a:stCxn id="985" idx="2"/>
            <a:endCxn id="976" idx="0"/>
          </p:cNvCxnSpPr>
          <p:nvPr/>
        </p:nvCxnSpPr>
        <p:spPr>
          <a:xfrm flipH="1">
            <a:off x="1917150" y="988088"/>
            <a:ext cx="747000" cy="609300"/>
          </a:xfrm>
          <a:prstGeom prst="straightConnector1">
            <a:avLst/>
          </a:prstGeom>
          <a:noFill/>
          <a:ln cap="flat" cmpd="sng" w="9525">
            <a:solidFill>
              <a:srgbClr val="695D46"/>
            </a:solidFill>
            <a:prstDash val="solid"/>
            <a:round/>
            <a:headEnd len="med" w="med" type="none"/>
            <a:tailEnd len="med" w="med" type="none"/>
          </a:ln>
        </p:spPr>
      </p:cxnSp>
      <p:cxnSp>
        <p:nvCxnSpPr>
          <p:cNvPr id="987" name="Google Shape;987;p71"/>
          <p:cNvCxnSpPr>
            <a:stCxn id="985" idx="2"/>
            <a:endCxn id="974" idx="0"/>
          </p:cNvCxnSpPr>
          <p:nvPr/>
        </p:nvCxnSpPr>
        <p:spPr>
          <a:xfrm>
            <a:off x="2664150" y="988088"/>
            <a:ext cx="771600" cy="6093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O</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Let f(n) and g(n) be positive real numbers on inputs of size n</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f ∈ O(g) if there is a constant c &gt; 0 s.t.:</a:t>
            </a:r>
            <a:endParaRPr>
              <a:solidFill>
                <a:srgbClr val="595959"/>
              </a:solidFill>
              <a:latin typeface="Lato"/>
              <a:ea typeface="Lato"/>
              <a:cs typeface="Lato"/>
              <a:sym typeface="Lato"/>
            </a:endParaRPr>
          </a:p>
          <a:p>
            <a:pPr indent="-342900" lvl="1" marL="9144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f(n) &lt;= c g(n)</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b="1" lang="en">
                <a:solidFill>
                  <a:srgbClr val="595959"/>
                </a:solidFill>
                <a:latin typeface="Lato"/>
                <a:ea typeface="Lato"/>
                <a:cs typeface="Lato"/>
                <a:sym typeface="Lato"/>
              </a:rPr>
              <a:t>Upper bounded</a:t>
            </a:r>
            <a:r>
              <a:rPr lang="en">
                <a:solidFill>
                  <a:srgbClr val="595959"/>
                </a:solidFill>
                <a:latin typeface="Lato"/>
                <a:ea typeface="Lato"/>
                <a:cs typeface="Lato"/>
                <a:sym typeface="Lato"/>
              </a:rPr>
              <a:t> by g(n) when n gets significantly large.</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Bound does not have to be tight.</a:t>
            </a:r>
            <a:endParaRPr>
              <a:solidFill>
                <a:srgbClr val="595959"/>
              </a:solidFill>
              <a:latin typeface="Lato"/>
              <a:ea typeface="Lato"/>
              <a:cs typeface="Lato"/>
              <a:sym typeface="Lato"/>
            </a:endParaRPr>
          </a:p>
          <a:p>
            <a:pPr indent="0" lvl="0" marL="0" rtl="0" algn="l">
              <a:spcBef>
                <a:spcPts val="0"/>
              </a:spcBef>
              <a:spcAft>
                <a:spcPts val="0"/>
              </a:spcAft>
              <a:buNone/>
            </a:pPr>
            <a:r>
              <a:t/>
            </a:r>
            <a:endParaRPr>
              <a:solidFill>
                <a:srgbClr val="595959"/>
              </a:solidFill>
              <a:latin typeface="Lato"/>
              <a:ea typeface="Lato"/>
              <a:cs typeface="Lato"/>
              <a:sym typeface="Lato"/>
            </a:endParaRPr>
          </a:p>
          <a:p>
            <a:pPr indent="0" lvl="0" marL="0" rtl="0" algn="l">
              <a:spcBef>
                <a:spcPts val="0"/>
              </a:spcBef>
              <a:spcAft>
                <a:spcPts val="0"/>
              </a:spcAft>
              <a:buNone/>
            </a:pPr>
            <a:r>
              <a:t/>
            </a:r>
            <a:endParaRPr>
              <a:solidFill>
                <a:srgbClr val="595959"/>
              </a:solidFill>
              <a:latin typeface="Lato"/>
              <a:ea typeface="Lato"/>
              <a:cs typeface="Lato"/>
              <a:sym typeface="Lato"/>
            </a:endParaRPr>
          </a:p>
          <a:p>
            <a:pPr indent="-342900" lvl="0" marL="457200" rtl="0" algn="l">
              <a:spcBef>
                <a:spcPts val="0"/>
              </a:spcBef>
              <a:spcAft>
                <a:spcPts val="0"/>
              </a:spcAft>
              <a:buClr>
                <a:srgbClr val="595959"/>
              </a:buClr>
              <a:buSzPts val="1800"/>
              <a:buFont typeface="Lato"/>
              <a:buChar char="●"/>
            </a:pPr>
            <a:r>
              <a:rPr lang="en">
                <a:solidFill>
                  <a:srgbClr val="595959"/>
                </a:solidFill>
                <a:latin typeface="Lato"/>
                <a:ea typeface="Lato"/>
                <a:cs typeface="Lato"/>
                <a:sym typeface="Lato"/>
              </a:rPr>
              <a:t>Big Theta is to “equals” as Big O is to “less than or equal”</a:t>
            </a:r>
            <a:endParaRPr>
              <a:solidFill>
                <a:srgbClr val="595959"/>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72"/>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993" name="Google Shape;993;p72"/>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994" name="Google Shape;994;p72"/>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995" name="Google Shape;995;p72"/>
          <p:cNvSpPr txBox="1"/>
          <p:nvPr/>
        </p:nvSpPr>
        <p:spPr>
          <a:xfrm>
            <a:off x="3253000" y="15972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996" name="Google Shape;996;p72"/>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997" name="Google Shape;997;p72"/>
          <p:cNvSpPr txBox="1"/>
          <p:nvPr/>
        </p:nvSpPr>
        <p:spPr>
          <a:xfrm>
            <a:off x="1734525" y="15972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998" name="Google Shape;998;p72"/>
          <p:cNvSpPr txBox="1"/>
          <p:nvPr/>
        </p:nvSpPr>
        <p:spPr>
          <a:xfrm>
            <a:off x="4109850" y="27207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999" name="Google Shape;999;p72"/>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000" name="Google Shape;1000;p72"/>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3)</a:t>
            </a:r>
            <a:endParaRPr sz="3000">
              <a:latin typeface="Inconsolata"/>
              <a:ea typeface="Inconsolata"/>
              <a:cs typeface="Inconsolata"/>
              <a:sym typeface="Inconsolata"/>
            </a:endParaRPr>
          </a:p>
        </p:txBody>
      </p:sp>
      <p:cxnSp>
        <p:nvCxnSpPr>
          <p:cNvPr id="1001" name="Google Shape;1001;p72"/>
          <p:cNvCxnSpPr>
            <a:stCxn id="993" idx="2"/>
            <a:endCxn id="994"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002" name="Google Shape;1002;p72"/>
          <p:cNvCxnSpPr>
            <a:stCxn id="992" idx="0"/>
            <a:endCxn id="993"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003" name="Google Shape;1003;p72"/>
          <p:cNvCxnSpPr>
            <a:stCxn id="996" idx="2"/>
            <a:endCxn id="999"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004" name="Google Shape;1004;p72"/>
          <p:cNvCxnSpPr>
            <a:stCxn id="995" idx="2"/>
            <a:endCxn id="998" idx="0"/>
          </p:cNvCxnSpPr>
          <p:nvPr/>
        </p:nvCxnSpPr>
        <p:spPr>
          <a:xfrm>
            <a:off x="3435700" y="2070975"/>
            <a:ext cx="856800" cy="649800"/>
          </a:xfrm>
          <a:prstGeom prst="straightConnector1">
            <a:avLst/>
          </a:prstGeom>
          <a:noFill/>
          <a:ln cap="flat" cmpd="sng" w="9525">
            <a:solidFill>
              <a:srgbClr val="695D46"/>
            </a:solidFill>
            <a:prstDash val="solid"/>
            <a:round/>
            <a:headEnd len="med" w="med" type="none"/>
            <a:tailEnd len="med" w="med" type="none"/>
          </a:ln>
        </p:spPr>
      </p:cxnSp>
      <p:cxnSp>
        <p:nvCxnSpPr>
          <p:cNvPr id="1005" name="Google Shape;1005;p72"/>
          <p:cNvCxnSpPr>
            <a:stCxn id="993" idx="2"/>
            <a:endCxn id="996"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006" name="Google Shape;1006;p72"/>
          <p:cNvSpPr txBox="1"/>
          <p:nvPr/>
        </p:nvSpPr>
        <p:spPr>
          <a:xfrm>
            <a:off x="2481450" y="5143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007" name="Google Shape;1007;p72"/>
          <p:cNvCxnSpPr>
            <a:stCxn id="1006" idx="2"/>
            <a:endCxn id="997" idx="0"/>
          </p:cNvCxnSpPr>
          <p:nvPr/>
        </p:nvCxnSpPr>
        <p:spPr>
          <a:xfrm flipH="1">
            <a:off x="1917150" y="988088"/>
            <a:ext cx="747000" cy="609300"/>
          </a:xfrm>
          <a:prstGeom prst="straightConnector1">
            <a:avLst/>
          </a:prstGeom>
          <a:noFill/>
          <a:ln cap="flat" cmpd="sng" w="9525">
            <a:solidFill>
              <a:srgbClr val="695D46"/>
            </a:solidFill>
            <a:prstDash val="solid"/>
            <a:round/>
            <a:headEnd len="med" w="med" type="none"/>
            <a:tailEnd len="med" w="med" type="none"/>
          </a:ln>
        </p:spPr>
      </p:cxnSp>
      <p:cxnSp>
        <p:nvCxnSpPr>
          <p:cNvPr id="1008" name="Google Shape;1008;p72"/>
          <p:cNvCxnSpPr>
            <a:stCxn id="1006" idx="2"/>
            <a:endCxn id="995" idx="0"/>
          </p:cNvCxnSpPr>
          <p:nvPr/>
        </p:nvCxnSpPr>
        <p:spPr>
          <a:xfrm>
            <a:off x="2664150" y="988088"/>
            <a:ext cx="771600" cy="6093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73"/>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014" name="Google Shape;1014;p73"/>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015" name="Google Shape;1015;p73"/>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016" name="Google Shape;1016;p73"/>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017" name="Google Shape;1017;p73"/>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018" name="Google Shape;1018;p73"/>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019" name="Google Shape;1019;p73"/>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020" name="Google Shape;1020;p73"/>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021" name="Google Shape;1021;p73"/>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union(6, 3)</a:t>
            </a:r>
            <a:endParaRPr sz="3000">
              <a:latin typeface="Inconsolata"/>
              <a:ea typeface="Inconsolata"/>
              <a:cs typeface="Inconsolata"/>
              <a:sym typeface="Inconsolata"/>
            </a:endParaRPr>
          </a:p>
        </p:txBody>
      </p:sp>
      <p:cxnSp>
        <p:nvCxnSpPr>
          <p:cNvPr id="1022" name="Google Shape;1022;p73"/>
          <p:cNvCxnSpPr>
            <a:stCxn id="1014" idx="2"/>
            <a:endCxn id="1015"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023" name="Google Shape;1023;p73"/>
          <p:cNvCxnSpPr>
            <a:stCxn id="1013" idx="0"/>
            <a:endCxn id="1014"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024" name="Google Shape;1024;p73"/>
          <p:cNvCxnSpPr>
            <a:stCxn id="1017" idx="2"/>
            <a:endCxn id="1020"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025" name="Google Shape;1025;p73"/>
          <p:cNvCxnSpPr>
            <a:stCxn id="1016" idx="2"/>
            <a:endCxn id="1019"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026" name="Google Shape;1026;p73"/>
          <p:cNvCxnSpPr>
            <a:stCxn id="1014" idx="2"/>
            <a:endCxn id="1017"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027" name="Google Shape;1027;p73"/>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028" name="Google Shape;1028;p73"/>
          <p:cNvCxnSpPr>
            <a:stCxn id="1027" idx="2"/>
            <a:endCxn id="1018"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029" name="Google Shape;1029;p73"/>
          <p:cNvCxnSpPr>
            <a:stCxn id="1027" idx="2"/>
            <a:endCxn id="1016"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030" name="Google Shape;1030;p73"/>
          <p:cNvCxnSpPr>
            <a:stCxn id="1027" idx="0"/>
            <a:endCxn id="1014"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4" name="Shape 1034"/>
        <p:cNvGrpSpPr/>
        <p:nvPr/>
      </p:nvGrpSpPr>
      <p:grpSpPr>
        <a:xfrm>
          <a:off x="0" y="0"/>
          <a:ext cx="0" cy="0"/>
          <a:chOff x="0" y="0"/>
          <a:chExt cx="0" cy="0"/>
        </a:xfrm>
      </p:grpSpPr>
      <p:sp>
        <p:nvSpPr>
          <p:cNvPr id="1035" name="Google Shape;1035;p74"/>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036" name="Google Shape;1036;p74"/>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037" name="Google Shape;1037;p74"/>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038" name="Google Shape;1038;p74"/>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039" name="Google Shape;1039;p74"/>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040" name="Google Shape;1040;p74"/>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041" name="Google Shape;1041;p74"/>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042" name="Google Shape;1042;p74"/>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043" name="Google Shape;1043;p74"/>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p:txBody>
      </p:sp>
      <p:cxnSp>
        <p:nvCxnSpPr>
          <p:cNvPr id="1044" name="Google Shape;1044;p74"/>
          <p:cNvCxnSpPr>
            <a:stCxn id="1036" idx="2"/>
            <a:endCxn id="1037"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045" name="Google Shape;1045;p74"/>
          <p:cNvCxnSpPr>
            <a:stCxn id="1035" idx="0"/>
            <a:endCxn id="1036"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046" name="Google Shape;1046;p74"/>
          <p:cNvCxnSpPr>
            <a:stCxn id="1039" idx="2"/>
            <a:endCxn id="1042"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047" name="Google Shape;1047;p74"/>
          <p:cNvCxnSpPr>
            <a:stCxn id="1038" idx="2"/>
            <a:endCxn id="1041"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048" name="Google Shape;1048;p74"/>
          <p:cNvCxnSpPr>
            <a:stCxn id="1036" idx="2"/>
            <a:endCxn id="1039"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049" name="Google Shape;1049;p74"/>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050" name="Google Shape;1050;p74"/>
          <p:cNvCxnSpPr>
            <a:stCxn id="1049" idx="2"/>
            <a:endCxn id="1040"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051" name="Google Shape;1051;p74"/>
          <p:cNvCxnSpPr>
            <a:stCxn id="1049" idx="2"/>
            <a:endCxn id="1038"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052" name="Google Shape;1052;p74"/>
          <p:cNvCxnSpPr>
            <a:stCxn id="1049" idx="0"/>
            <a:endCxn id="1036"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sp>
        <p:nvSpPr>
          <p:cNvPr id="1057" name="Google Shape;1057;p75"/>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058" name="Google Shape;1058;p75"/>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059" name="Google Shape;1059;p75"/>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060" name="Google Shape;1060;p75"/>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061" name="Google Shape;1061;p75"/>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062" name="Google Shape;1062;p75"/>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063" name="Google Shape;1063;p75"/>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064" name="Google Shape;1064;p75"/>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065" name="Google Shape;1065;p75"/>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p:txBody>
      </p:sp>
      <p:cxnSp>
        <p:nvCxnSpPr>
          <p:cNvPr id="1066" name="Google Shape;1066;p75"/>
          <p:cNvCxnSpPr>
            <a:stCxn id="1058" idx="2"/>
            <a:endCxn id="1059"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067" name="Google Shape;1067;p75"/>
          <p:cNvCxnSpPr>
            <a:stCxn id="1057" idx="0"/>
            <a:endCxn id="1058"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068" name="Google Shape;1068;p75"/>
          <p:cNvCxnSpPr>
            <a:stCxn id="1061" idx="2"/>
            <a:endCxn id="1064"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069" name="Google Shape;1069;p75"/>
          <p:cNvCxnSpPr>
            <a:stCxn id="1060" idx="2"/>
            <a:endCxn id="1063"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070" name="Google Shape;1070;p75"/>
          <p:cNvCxnSpPr>
            <a:stCxn id="1058" idx="2"/>
            <a:endCxn id="1061"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071" name="Google Shape;1071;p75"/>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072" name="Google Shape;1072;p75"/>
          <p:cNvCxnSpPr>
            <a:stCxn id="1071" idx="2"/>
            <a:endCxn id="1062"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073" name="Google Shape;1073;p75"/>
          <p:cNvCxnSpPr>
            <a:stCxn id="1071" idx="2"/>
            <a:endCxn id="1060"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074" name="Google Shape;1074;p75"/>
          <p:cNvCxnSpPr>
            <a:stCxn id="1071" idx="0"/>
            <a:endCxn id="1058"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
        <p:nvSpPr>
          <p:cNvPr id="1075" name="Google Shape;1075;p75"/>
          <p:cNvSpPr/>
          <p:nvPr/>
        </p:nvSpPr>
        <p:spPr>
          <a:xfrm>
            <a:off x="4582500" y="3595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76"/>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081" name="Google Shape;1081;p76"/>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082" name="Google Shape;1082;p76"/>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083" name="Google Shape;1083;p76"/>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084" name="Google Shape;1084;p76"/>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085" name="Google Shape;1085;p76"/>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086" name="Google Shape;1086;p76"/>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087" name="Google Shape;1087;p76"/>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088" name="Google Shape;1088;p76"/>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p:txBody>
      </p:sp>
      <p:cxnSp>
        <p:nvCxnSpPr>
          <p:cNvPr id="1089" name="Google Shape;1089;p76"/>
          <p:cNvCxnSpPr>
            <a:stCxn id="1081" idx="2"/>
            <a:endCxn id="1082"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090" name="Google Shape;1090;p76"/>
          <p:cNvCxnSpPr>
            <a:stCxn id="1080" idx="0"/>
            <a:endCxn id="1081"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091" name="Google Shape;1091;p76"/>
          <p:cNvCxnSpPr>
            <a:stCxn id="1084" idx="2"/>
            <a:endCxn id="1087"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092" name="Google Shape;1092;p76"/>
          <p:cNvCxnSpPr>
            <a:stCxn id="1083" idx="2"/>
            <a:endCxn id="1086"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093" name="Google Shape;1093;p76"/>
          <p:cNvCxnSpPr>
            <a:stCxn id="1081" idx="2"/>
            <a:endCxn id="1084"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094" name="Google Shape;1094;p76"/>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095" name="Google Shape;1095;p76"/>
          <p:cNvCxnSpPr>
            <a:stCxn id="1094" idx="2"/>
            <a:endCxn id="1085"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096" name="Google Shape;1096;p76"/>
          <p:cNvCxnSpPr>
            <a:stCxn id="1094" idx="2"/>
            <a:endCxn id="1083"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097" name="Google Shape;1097;p76"/>
          <p:cNvCxnSpPr>
            <a:stCxn id="1094" idx="0"/>
            <a:endCxn id="1081"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
        <p:nvSpPr>
          <p:cNvPr id="1098" name="Google Shape;1098;p76"/>
          <p:cNvSpPr/>
          <p:nvPr/>
        </p:nvSpPr>
        <p:spPr>
          <a:xfrm>
            <a:off x="4582500" y="3595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6"/>
          <p:cNvSpPr/>
          <p:nvPr/>
        </p:nvSpPr>
        <p:spPr>
          <a:xfrm>
            <a:off x="3954250" y="262422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77"/>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105" name="Google Shape;1105;p77"/>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106" name="Google Shape;1106;p77"/>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107" name="Google Shape;1107;p77"/>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108" name="Google Shape;1108;p77"/>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109" name="Google Shape;1109;p77"/>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110" name="Google Shape;1110;p77"/>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111" name="Google Shape;1111;p77"/>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112" name="Google Shape;1112;p77"/>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p:txBody>
      </p:sp>
      <p:cxnSp>
        <p:nvCxnSpPr>
          <p:cNvPr id="1113" name="Google Shape;1113;p77"/>
          <p:cNvCxnSpPr>
            <a:stCxn id="1105" idx="2"/>
            <a:endCxn id="1106"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114" name="Google Shape;1114;p77"/>
          <p:cNvCxnSpPr>
            <a:stCxn id="1104" idx="0"/>
            <a:endCxn id="1105"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115" name="Google Shape;1115;p77"/>
          <p:cNvCxnSpPr>
            <a:stCxn id="1108" idx="2"/>
            <a:endCxn id="1111"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116" name="Google Shape;1116;p77"/>
          <p:cNvCxnSpPr>
            <a:stCxn id="1107" idx="2"/>
            <a:endCxn id="1110"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117" name="Google Shape;1117;p77"/>
          <p:cNvCxnSpPr>
            <a:stCxn id="1105" idx="2"/>
            <a:endCxn id="1108"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118" name="Google Shape;1118;p77"/>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119" name="Google Shape;1119;p77"/>
          <p:cNvCxnSpPr>
            <a:stCxn id="1118" idx="2"/>
            <a:endCxn id="1109"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120" name="Google Shape;1120;p77"/>
          <p:cNvCxnSpPr>
            <a:stCxn id="1118" idx="2"/>
            <a:endCxn id="1107"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121" name="Google Shape;1121;p77"/>
          <p:cNvCxnSpPr>
            <a:stCxn id="1118" idx="0"/>
            <a:endCxn id="1105"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
        <p:nvSpPr>
          <p:cNvPr id="1122" name="Google Shape;1122;p77"/>
          <p:cNvSpPr/>
          <p:nvPr/>
        </p:nvSpPr>
        <p:spPr>
          <a:xfrm>
            <a:off x="4582500" y="3595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3954250" y="262422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3186825" y="161752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78"/>
          <p:cNvSpPr txBox="1"/>
          <p:nvPr/>
        </p:nvSpPr>
        <p:spPr>
          <a:xfrm>
            <a:off x="48538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130" name="Google Shape;1130;p78"/>
          <p:cNvSpPr txBox="1"/>
          <p:nvPr/>
        </p:nvSpPr>
        <p:spPr>
          <a:xfrm>
            <a:off x="5701800" y="5143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131" name="Google Shape;1131;p78"/>
          <p:cNvSpPr txBox="1"/>
          <p:nvPr/>
        </p:nvSpPr>
        <p:spPr>
          <a:xfrm>
            <a:off x="6495625" y="15565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132" name="Google Shape;1132;p78"/>
          <p:cNvSpPr txBox="1"/>
          <p:nvPr/>
        </p:nvSpPr>
        <p:spPr>
          <a:xfrm>
            <a:off x="3966850" y="26242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133" name="Google Shape;1133;p78"/>
          <p:cNvSpPr txBox="1"/>
          <p:nvPr/>
        </p:nvSpPr>
        <p:spPr>
          <a:xfrm>
            <a:off x="7665325" y="15972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134" name="Google Shape;1134;p78"/>
          <p:cNvSpPr txBox="1"/>
          <p:nvPr/>
        </p:nvSpPr>
        <p:spPr>
          <a:xfrm>
            <a:off x="2448375" y="26242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135" name="Google Shape;1135;p78"/>
          <p:cNvSpPr txBox="1"/>
          <p:nvPr/>
        </p:nvSpPr>
        <p:spPr>
          <a:xfrm>
            <a:off x="4595100" y="3595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136" name="Google Shape;1136;p78"/>
          <p:cNvSpPr txBox="1"/>
          <p:nvPr/>
        </p:nvSpPr>
        <p:spPr>
          <a:xfrm>
            <a:off x="8276050" y="272070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sp>
        <p:nvSpPr>
          <p:cNvPr id="1137" name="Google Shape;1137;p78"/>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a:t>
            </a:r>
            <a:endParaRPr sz="3000">
              <a:latin typeface="Inconsolata"/>
              <a:ea typeface="Inconsolata"/>
              <a:cs typeface="Inconsolata"/>
              <a:sym typeface="Inconsolata"/>
            </a:endParaRPr>
          </a:p>
        </p:txBody>
      </p:sp>
      <p:cxnSp>
        <p:nvCxnSpPr>
          <p:cNvPr id="1138" name="Google Shape;1138;p78"/>
          <p:cNvCxnSpPr>
            <a:stCxn id="1130" idx="2"/>
            <a:endCxn id="1131" idx="0"/>
          </p:cNvCxnSpPr>
          <p:nvPr/>
        </p:nvCxnSpPr>
        <p:spPr>
          <a:xfrm>
            <a:off x="5884500" y="988050"/>
            <a:ext cx="793800" cy="568500"/>
          </a:xfrm>
          <a:prstGeom prst="straightConnector1">
            <a:avLst/>
          </a:prstGeom>
          <a:noFill/>
          <a:ln cap="flat" cmpd="sng" w="9525">
            <a:solidFill>
              <a:srgbClr val="695D46"/>
            </a:solidFill>
            <a:prstDash val="solid"/>
            <a:round/>
            <a:headEnd len="med" w="med" type="none"/>
            <a:tailEnd len="med" w="med" type="none"/>
          </a:ln>
        </p:spPr>
      </p:cxnSp>
      <p:cxnSp>
        <p:nvCxnSpPr>
          <p:cNvPr id="1139" name="Google Shape;1139;p78"/>
          <p:cNvCxnSpPr>
            <a:stCxn id="1129" idx="0"/>
            <a:endCxn id="1130" idx="2"/>
          </p:cNvCxnSpPr>
          <p:nvPr/>
        </p:nvCxnSpPr>
        <p:spPr>
          <a:xfrm flipH="1" rot="10800000">
            <a:off x="5036525" y="988075"/>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140" name="Google Shape;1140;p78"/>
          <p:cNvCxnSpPr>
            <a:stCxn id="1133" idx="2"/>
            <a:endCxn id="1136" idx="0"/>
          </p:cNvCxnSpPr>
          <p:nvPr/>
        </p:nvCxnSpPr>
        <p:spPr>
          <a:xfrm>
            <a:off x="7848025" y="2070950"/>
            <a:ext cx="610800" cy="649800"/>
          </a:xfrm>
          <a:prstGeom prst="straightConnector1">
            <a:avLst/>
          </a:prstGeom>
          <a:noFill/>
          <a:ln cap="flat" cmpd="sng" w="9525">
            <a:solidFill>
              <a:srgbClr val="695D46"/>
            </a:solidFill>
            <a:prstDash val="solid"/>
            <a:round/>
            <a:headEnd len="med" w="med" type="none"/>
            <a:tailEnd len="med" w="med" type="none"/>
          </a:ln>
        </p:spPr>
      </p:cxnSp>
      <p:cxnSp>
        <p:nvCxnSpPr>
          <p:cNvPr id="1141" name="Google Shape;1141;p78"/>
          <p:cNvCxnSpPr>
            <a:stCxn id="1132" idx="2"/>
            <a:endCxn id="1135" idx="0"/>
          </p:cNvCxnSpPr>
          <p:nvPr/>
        </p:nvCxnSpPr>
        <p:spPr>
          <a:xfrm>
            <a:off x="4149550" y="3097913"/>
            <a:ext cx="628200" cy="497400"/>
          </a:xfrm>
          <a:prstGeom prst="straightConnector1">
            <a:avLst/>
          </a:prstGeom>
          <a:noFill/>
          <a:ln cap="flat" cmpd="sng" w="9525">
            <a:solidFill>
              <a:srgbClr val="695D46"/>
            </a:solidFill>
            <a:prstDash val="solid"/>
            <a:round/>
            <a:headEnd len="med" w="med" type="none"/>
            <a:tailEnd len="med" w="med" type="none"/>
          </a:ln>
        </p:spPr>
      </p:cxnSp>
      <p:cxnSp>
        <p:nvCxnSpPr>
          <p:cNvPr id="1142" name="Google Shape;1142;p78"/>
          <p:cNvCxnSpPr>
            <a:stCxn id="1130" idx="2"/>
            <a:endCxn id="1133" idx="0"/>
          </p:cNvCxnSpPr>
          <p:nvPr/>
        </p:nvCxnSpPr>
        <p:spPr>
          <a:xfrm>
            <a:off x="5884500" y="988050"/>
            <a:ext cx="1963500" cy="609300"/>
          </a:xfrm>
          <a:prstGeom prst="straightConnector1">
            <a:avLst/>
          </a:prstGeom>
          <a:noFill/>
          <a:ln cap="flat" cmpd="sng" w="9525">
            <a:solidFill>
              <a:srgbClr val="695D46"/>
            </a:solidFill>
            <a:prstDash val="solid"/>
            <a:round/>
            <a:headEnd len="med" w="med" type="none"/>
            <a:tailEnd len="med" w="med" type="none"/>
          </a:ln>
        </p:spPr>
      </p:cxnSp>
      <p:sp>
        <p:nvSpPr>
          <p:cNvPr id="1143" name="Google Shape;1143;p78"/>
          <p:cNvSpPr txBox="1"/>
          <p:nvPr/>
        </p:nvSpPr>
        <p:spPr>
          <a:xfrm>
            <a:off x="3195300" y="161752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144" name="Google Shape;1144;p78"/>
          <p:cNvCxnSpPr>
            <a:stCxn id="1143" idx="2"/>
            <a:endCxn id="1134" idx="0"/>
          </p:cNvCxnSpPr>
          <p:nvPr/>
        </p:nvCxnSpPr>
        <p:spPr>
          <a:xfrm flipH="1">
            <a:off x="2631000" y="2091225"/>
            <a:ext cx="747000" cy="533100"/>
          </a:xfrm>
          <a:prstGeom prst="straightConnector1">
            <a:avLst/>
          </a:prstGeom>
          <a:noFill/>
          <a:ln cap="flat" cmpd="sng" w="9525">
            <a:solidFill>
              <a:srgbClr val="695D46"/>
            </a:solidFill>
            <a:prstDash val="solid"/>
            <a:round/>
            <a:headEnd len="med" w="med" type="none"/>
            <a:tailEnd len="med" w="med" type="none"/>
          </a:ln>
        </p:spPr>
      </p:cxnSp>
      <p:cxnSp>
        <p:nvCxnSpPr>
          <p:cNvPr id="1145" name="Google Shape;1145;p78"/>
          <p:cNvCxnSpPr>
            <a:stCxn id="1143" idx="2"/>
            <a:endCxn id="1132" idx="0"/>
          </p:cNvCxnSpPr>
          <p:nvPr/>
        </p:nvCxnSpPr>
        <p:spPr>
          <a:xfrm>
            <a:off x="3378000" y="2091225"/>
            <a:ext cx="771600" cy="533100"/>
          </a:xfrm>
          <a:prstGeom prst="straightConnector1">
            <a:avLst/>
          </a:prstGeom>
          <a:noFill/>
          <a:ln cap="flat" cmpd="sng" w="9525">
            <a:solidFill>
              <a:srgbClr val="695D46"/>
            </a:solidFill>
            <a:prstDash val="solid"/>
            <a:round/>
            <a:headEnd len="med" w="med" type="none"/>
            <a:tailEnd len="med" w="med" type="none"/>
          </a:ln>
        </p:spPr>
      </p:cxnSp>
      <p:cxnSp>
        <p:nvCxnSpPr>
          <p:cNvPr id="1146" name="Google Shape;1146;p78"/>
          <p:cNvCxnSpPr>
            <a:stCxn id="1143" idx="0"/>
            <a:endCxn id="1130" idx="2"/>
          </p:cNvCxnSpPr>
          <p:nvPr/>
        </p:nvCxnSpPr>
        <p:spPr>
          <a:xfrm flipH="1" rot="10800000">
            <a:off x="3378000" y="988125"/>
            <a:ext cx="2506500" cy="629400"/>
          </a:xfrm>
          <a:prstGeom prst="straightConnector1">
            <a:avLst/>
          </a:prstGeom>
          <a:noFill/>
          <a:ln cap="flat" cmpd="sng" w="9525">
            <a:solidFill>
              <a:srgbClr val="695D46"/>
            </a:solidFill>
            <a:prstDash val="solid"/>
            <a:round/>
            <a:headEnd len="med" w="med" type="none"/>
            <a:tailEnd len="med" w="med" type="none"/>
          </a:ln>
        </p:spPr>
      </p:cxnSp>
      <p:sp>
        <p:nvSpPr>
          <p:cNvPr id="1147" name="Google Shape;1147;p78"/>
          <p:cNvSpPr/>
          <p:nvPr/>
        </p:nvSpPr>
        <p:spPr>
          <a:xfrm>
            <a:off x="4582500" y="3595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8"/>
          <p:cNvSpPr/>
          <p:nvPr/>
        </p:nvSpPr>
        <p:spPr>
          <a:xfrm>
            <a:off x="3954250" y="262422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8"/>
          <p:cNvSpPr/>
          <p:nvPr/>
        </p:nvSpPr>
        <p:spPr>
          <a:xfrm>
            <a:off x="3186825" y="161752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8"/>
          <p:cNvSpPr/>
          <p:nvPr/>
        </p:nvSpPr>
        <p:spPr>
          <a:xfrm>
            <a:off x="5689200" y="51435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sp>
        <p:nvSpPr>
          <p:cNvPr id="1155" name="Google Shape;1155;p79"/>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156" name="Google Shape;1156;p79"/>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157" name="Google Shape;1157;p79"/>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158" name="Google Shape;1158;p79"/>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159" name="Google Shape;1159;p79"/>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160" name="Google Shape;1160;p79"/>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161" name="Google Shape;1161;p79"/>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162" name="Google Shape;1162;p79"/>
          <p:cNvSpPr txBox="1"/>
          <p:nvPr/>
        </p:nvSpPr>
        <p:spPr>
          <a:xfrm>
            <a:off x="3533325" y="4033575"/>
            <a:ext cx="26973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find(8) =&gt; 2</a:t>
            </a:r>
            <a:endParaRPr sz="3000">
              <a:latin typeface="Inconsolata"/>
              <a:ea typeface="Inconsolata"/>
              <a:cs typeface="Inconsolata"/>
              <a:sym typeface="Inconsolata"/>
            </a:endParaRPr>
          </a:p>
        </p:txBody>
      </p:sp>
      <p:cxnSp>
        <p:nvCxnSpPr>
          <p:cNvPr id="1163" name="Google Shape;1163;p79"/>
          <p:cNvCxnSpPr>
            <a:stCxn id="1156" idx="2"/>
            <a:endCxn id="1157"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164" name="Google Shape;1164;p79"/>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165" name="Google Shape;1165;p79"/>
          <p:cNvCxnSpPr>
            <a:stCxn id="1156" idx="2"/>
            <a:endCxn id="1161"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166" name="Google Shape;1166;p79"/>
          <p:cNvCxnSpPr>
            <a:stCxn id="1156" idx="2"/>
            <a:endCxn id="1159"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167" name="Google Shape;1167;p79"/>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168" name="Google Shape;1168;p79"/>
          <p:cNvCxnSpPr>
            <a:stCxn id="1167" idx="2"/>
            <a:endCxn id="1160" idx="0"/>
          </p:cNvCxnSpPr>
          <p:nvPr/>
        </p:nvCxnSpPr>
        <p:spPr>
          <a:xfrm flipH="1">
            <a:off x="2883575" y="2077363"/>
            <a:ext cx="678600" cy="532800"/>
          </a:xfrm>
          <a:prstGeom prst="straightConnector1">
            <a:avLst/>
          </a:prstGeom>
          <a:noFill/>
          <a:ln cap="flat" cmpd="sng" w="9525">
            <a:solidFill>
              <a:srgbClr val="695D46"/>
            </a:solidFill>
            <a:prstDash val="solid"/>
            <a:round/>
            <a:headEnd len="med" w="med" type="none"/>
            <a:tailEnd len="med" w="med" type="none"/>
          </a:ln>
        </p:spPr>
      </p:cxnSp>
      <p:cxnSp>
        <p:nvCxnSpPr>
          <p:cNvPr id="1169" name="Google Shape;1169;p79"/>
          <p:cNvCxnSpPr>
            <a:stCxn id="1156" idx="2"/>
            <a:endCxn id="1158"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170" name="Google Shape;1170;p79"/>
          <p:cNvCxnSpPr>
            <a:stCxn id="1167" idx="0"/>
            <a:endCxn id="1156"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171" name="Google Shape;1171;p79"/>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172" name="Google Shape;1172;p79"/>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80"/>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178" name="Google Shape;1178;p80"/>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179" name="Google Shape;1179;p80"/>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180" name="Google Shape;1180;p80"/>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181" name="Google Shape;1181;p80"/>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182" name="Google Shape;1182;p80"/>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183" name="Google Shape;1183;p80"/>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184" name="Google Shape;1184;p80"/>
          <p:cNvSpPr txBox="1"/>
          <p:nvPr/>
        </p:nvSpPr>
        <p:spPr>
          <a:xfrm>
            <a:off x="3533325" y="4033575"/>
            <a:ext cx="26973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cxnSp>
        <p:nvCxnSpPr>
          <p:cNvPr id="1185" name="Google Shape;1185;p80"/>
          <p:cNvCxnSpPr>
            <a:stCxn id="1178" idx="2"/>
            <a:endCxn id="1179"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186" name="Google Shape;1186;p80"/>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187" name="Google Shape;1187;p80"/>
          <p:cNvCxnSpPr>
            <a:stCxn id="1178" idx="2"/>
            <a:endCxn id="1183"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188" name="Google Shape;1188;p80"/>
          <p:cNvCxnSpPr>
            <a:stCxn id="1178" idx="2"/>
            <a:endCxn id="1181"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189" name="Google Shape;1189;p80"/>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190" name="Google Shape;1190;p80"/>
          <p:cNvCxnSpPr>
            <a:stCxn id="1189" idx="2"/>
            <a:endCxn id="1182" idx="0"/>
          </p:cNvCxnSpPr>
          <p:nvPr/>
        </p:nvCxnSpPr>
        <p:spPr>
          <a:xfrm flipH="1">
            <a:off x="2883575" y="2077363"/>
            <a:ext cx="678600" cy="532800"/>
          </a:xfrm>
          <a:prstGeom prst="straightConnector1">
            <a:avLst/>
          </a:prstGeom>
          <a:noFill/>
          <a:ln cap="flat" cmpd="sng" w="9525">
            <a:solidFill>
              <a:srgbClr val="695D46"/>
            </a:solidFill>
            <a:prstDash val="solid"/>
            <a:round/>
            <a:headEnd len="med" w="med" type="none"/>
            <a:tailEnd len="med" w="med" type="none"/>
          </a:ln>
        </p:spPr>
      </p:cxnSp>
      <p:cxnSp>
        <p:nvCxnSpPr>
          <p:cNvPr id="1191" name="Google Shape;1191;p80"/>
          <p:cNvCxnSpPr>
            <a:stCxn id="1178" idx="2"/>
            <a:endCxn id="1180"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192" name="Google Shape;1192;p80"/>
          <p:cNvCxnSpPr>
            <a:stCxn id="1189" idx="0"/>
            <a:endCxn id="1178"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193" name="Google Shape;1193;p80"/>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194" name="Google Shape;1194;p80"/>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8" name="Shape 1198"/>
        <p:cNvGrpSpPr/>
        <p:nvPr/>
      </p:nvGrpSpPr>
      <p:grpSpPr>
        <a:xfrm>
          <a:off x="0" y="0"/>
          <a:ext cx="0" cy="0"/>
          <a:chOff x="0" y="0"/>
          <a:chExt cx="0" cy="0"/>
        </a:xfrm>
      </p:grpSpPr>
      <p:sp>
        <p:nvSpPr>
          <p:cNvPr id="1199" name="Google Shape;1199;p81"/>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200" name="Google Shape;1200;p81"/>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201" name="Google Shape;1201;p81"/>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202" name="Google Shape;1202;p81"/>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203" name="Google Shape;1203;p81"/>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204" name="Google Shape;1204;p81"/>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205" name="Google Shape;1205;p81"/>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206" name="Google Shape;1206;p81"/>
          <p:cNvSpPr txBox="1"/>
          <p:nvPr/>
        </p:nvSpPr>
        <p:spPr>
          <a:xfrm>
            <a:off x="3533325" y="4033575"/>
            <a:ext cx="26973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cxnSp>
        <p:nvCxnSpPr>
          <p:cNvPr id="1207" name="Google Shape;1207;p81"/>
          <p:cNvCxnSpPr>
            <a:stCxn id="1200" idx="2"/>
            <a:endCxn id="1201"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208" name="Google Shape;1208;p81"/>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209" name="Google Shape;1209;p81"/>
          <p:cNvCxnSpPr>
            <a:stCxn id="1200" idx="2"/>
            <a:endCxn id="1205"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210" name="Google Shape;1210;p81"/>
          <p:cNvCxnSpPr>
            <a:stCxn id="1200" idx="2"/>
            <a:endCxn id="1203"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211" name="Google Shape;1211;p81"/>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212" name="Google Shape;1212;p81"/>
          <p:cNvCxnSpPr>
            <a:stCxn id="1211" idx="2"/>
            <a:endCxn id="1204" idx="0"/>
          </p:cNvCxnSpPr>
          <p:nvPr/>
        </p:nvCxnSpPr>
        <p:spPr>
          <a:xfrm flipH="1">
            <a:off x="2883575" y="2077363"/>
            <a:ext cx="678600" cy="532800"/>
          </a:xfrm>
          <a:prstGeom prst="straightConnector1">
            <a:avLst/>
          </a:prstGeom>
          <a:noFill/>
          <a:ln cap="flat" cmpd="sng" w="9525">
            <a:solidFill>
              <a:srgbClr val="695D46"/>
            </a:solidFill>
            <a:prstDash val="solid"/>
            <a:round/>
            <a:headEnd len="med" w="med" type="none"/>
            <a:tailEnd len="med" w="med" type="none"/>
          </a:ln>
        </p:spPr>
      </p:cxnSp>
      <p:cxnSp>
        <p:nvCxnSpPr>
          <p:cNvPr id="1213" name="Google Shape;1213;p81"/>
          <p:cNvCxnSpPr>
            <a:stCxn id="1200" idx="2"/>
            <a:endCxn id="1202"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214" name="Google Shape;1214;p81"/>
          <p:cNvCxnSpPr>
            <a:stCxn id="1211" idx="0"/>
            <a:endCxn id="1200"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215" name="Google Shape;1215;p81"/>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216" name="Google Shape;1216;p81"/>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
        <p:nvSpPr>
          <p:cNvPr id="1217" name="Google Shape;1217;p81"/>
          <p:cNvSpPr/>
          <p:nvPr/>
        </p:nvSpPr>
        <p:spPr>
          <a:xfrm>
            <a:off x="2700800" y="2610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Theta, Big O simplified</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i="1" lang="en"/>
              <a:t>Informally:</a:t>
            </a:r>
            <a:endParaRPr i="1"/>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f(x) ∈ Θ( g(x) ) → f(x) == g(x)</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f(x) ∈ O( g(x) ) → f(x) &lt;= g(x)</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latin typeface="Arial"/>
                <a:ea typeface="Arial"/>
                <a:cs typeface="Arial"/>
                <a:sym typeface="Arial"/>
              </a:rPr>
              <a:t>*for very large x (x being input size)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10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1" name="Shape 1221"/>
        <p:cNvGrpSpPr/>
        <p:nvPr/>
      </p:nvGrpSpPr>
      <p:grpSpPr>
        <a:xfrm>
          <a:off x="0" y="0"/>
          <a:ext cx="0" cy="0"/>
          <a:chOff x="0" y="0"/>
          <a:chExt cx="0" cy="0"/>
        </a:xfrm>
      </p:grpSpPr>
      <p:sp>
        <p:nvSpPr>
          <p:cNvPr id="1222" name="Google Shape;1222;p82"/>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223" name="Google Shape;1223;p82"/>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224" name="Google Shape;1224;p82"/>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225" name="Google Shape;1225;p82"/>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226" name="Google Shape;1226;p82"/>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227" name="Google Shape;1227;p82"/>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228" name="Google Shape;1228;p82"/>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229" name="Google Shape;1229;p82"/>
          <p:cNvSpPr txBox="1"/>
          <p:nvPr/>
        </p:nvSpPr>
        <p:spPr>
          <a:xfrm>
            <a:off x="3533325" y="4033575"/>
            <a:ext cx="26973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cxnSp>
        <p:nvCxnSpPr>
          <p:cNvPr id="1230" name="Google Shape;1230;p82"/>
          <p:cNvCxnSpPr>
            <a:stCxn id="1223" idx="2"/>
            <a:endCxn id="1224"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231" name="Google Shape;1231;p82"/>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232" name="Google Shape;1232;p82"/>
          <p:cNvCxnSpPr>
            <a:stCxn id="1223" idx="2"/>
            <a:endCxn id="1228"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233" name="Google Shape;1233;p82"/>
          <p:cNvCxnSpPr>
            <a:stCxn id="1223" idx="2"/>
            <a:endCxn id="1226"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234" name="Google Shape;1234;p82"/>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235" name="Google Shape;1235;p82"/>
          <p:cNvCxnSpPr>
            <a:stCxn id="1234" idx="2"/>
            <a:endCxn id="1227" idx="0"/>
          </p:cNvCxnSpPr>
          <p:nvPr/>
        </p:nvCxnSpPr>
        <p:spPr>
          <a:xfrm flipH="1">
            <a:off x="2883575" y="2077363"/>
            <a:ext cx="678600" cy="532800"/>
          </a:xfrm>
          <a:prstGeom prst="straightConnector1">
            <a:avLst/>
          </a:prstGeom>
          <a:noFill/>
          <a:ln cap="flat" cmpd="sng" w="9525">
            <a:solidFill>
              <a:srgbClr val="695D46"/>
            </a:solidFill>
            <a:prstDash val="solid"/>
            <a:round/>
            <a:headEnd len="med" w="med" type="none"/>
            <a:tailEnd len="med" w="med" type="none"/>
          </a:ln>
        </p:spPr>
      </p:cxnSp>
      <p:cxnSp>
        <p:nvCxnSpPr>
          <p:cNvPr id="1236" name="Google Shape;1236;p82"/>
          <p:cNvCxnSpPr>
            <a:stCxn id="1223" idx="2"/>
            <a:endCxn id="1225"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237" name="Google Shape;1237;p82"/>
          <p:cNvCxnSpPr>
            <a:stCxn id="1234" idx="0"/>
            <a:endCxn id="1223"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238" name="Google Shape;1238;p82"/>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239" name="Google Shape;1239;p82"/>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
        <p:nvSpPr>
          <p:cNvPr id="1240" name="Google Shape;1240;p82"/>
          <p:cNvSpPr/>
          <p:nvPr/>
        </p:nvSpPr>
        <p:spPr>
          <a:xfrm>
            <a:off x="2700800" y="2610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2"/>
          <p:cNvSpPr/>
          <p:nvPr/>
        </p:nvSpPr>
        <p:spPr>
          <a:xfrm>
            <a:off x="3362200" y="16036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5" name="Shape 1245"/>
        <p:cNvGrpSpPr/>
        <p:nvPr/>
      </p:nvGrpSpPr>
      <p:grpSpPr>
        <a:xfrm>
          <a:off x="0" y="0"/>
          <a:ext cx="0" cy="0"/>
          <a:chOff x="0" y="0"/>
          <a:chExt cx="0" cy="0"/>
        </a:xfrm>
      </p:grpSpPr>
      <p:sp>
        <p:nvSpPr>
          <p:cNvPr id="1246" name="Google Shape;1246;p83"/>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247" name="Google Shape;1247;p83"/>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248" name="Google Shape;1248;p83"/>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249" name="Google Shape;1249;p83"/>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250" name="Google Shape;1250;p83"/>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251" name="Google Shape;1251;p83"/>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252" name="Google Shape;1252;p83"/>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253" name="Google Shape;1253;p83"/>
          <p:cNvSpPr txBox="1"/>
          <p:nvPr/>
        </p:nvSpPr>
        <p:spPr>
          <a:xfrm>
            <a:off x="3533325" y="4033575"/>
            <a:ext cx="26973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cxnSp>
        <p:nvCxnSpPr>
          <p:cNvPr id="1254" name="Google Shape;1254;p83"/>
          <p:cNvCxnSpPr>
            <a:stCxn id="1247" idx="2"/>
            <a:endCxn id="1248"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255" name="Google Shape;1255;p83"/>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256" name="Google Shape;1256;p83"/>
          <p:cNvCxnSpPr>
            <a:stCxn id="1247" idx="2"/>
            <a:endCxn id="1252"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257" name="Google Shape;1257;p83"/>
          <p:cNvCxnSpPr>
            <a:stCxn id="1247" idx="2"/>
            <a:endCxn id="1250"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258" name="Google Shape;1258;p83"/>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259" name="Google Shape;1259;p83"/>
          <p:cNvCxnSpPr>
            <a:stCxn id="1258" idx="2"/>
            <a:endCxn id="1251" idx="0"/>
          </p:cNvCxnSpPr>
          <p:nvPr/>
        </p:nvCxnSpPr>
        <p:spPr>
          <a:xfrm flipH="1">
            <a:off x="2883575" y="2077363"/>
            <a:ext cx="678600" cy="532800"/>
          </a:xfrm>
          <a:prstGeom prst="straightConnector1">
            <a:avLst/>
          </a:prstGeom>
          <a:noFill/>
          <a:ln cap="flat" cmpd="sng" w="9525">
            <a:solidFill>
              <a:srgbClr val="695D46"/>
            </a:solidFill>
            <a:prstDash val="solid"/>
            <a:round/>
            <a:headEnd len="med" w="med" type="none"/>
            <a:tailEnd len="med" w="med" type="none"/>
          </a:ln>
        </p:spPr>
      </p:cxnSp>
      <p:cxnSp>
        <p:nvCxnSpPr>
          <p:cNvPr id="1260" name="Google Shape;1260;p83"/>
          <p:cNvCxnSpPr>
            <a:stCxn id="1247" idx="2"/>
            <a:endCxn id="1249"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261" name="Google Shape;1261;p83"/>
          <p:cNvCxnSpPr>
            <a:stCxn id="1258" idx="0"/>
            <a:endCxn id="1247"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262" name="Google Shape;1262;p83"/>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263" name="Google Shape;1263;p83"/>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
        <p:nvSpPr>
          <p:cNvPr id="1264" name="Google Shape;1264;p83"/>
          <p:cNvSpPr/>
          <p:nvPr/>
        </p:nvSpPr>
        <p:spPr>
          <a:xfrm>
            <a:off x="2700800" y="26102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3"/>
          <p:cNvSpPr/>
          <p:nvPr/>
        </p:nvSpPr>
        <p:spPr>
          <a:xfrm>
            <a:off x="3362200" y="1603675"/>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3"/>
          <p:cNvSpPr/>
          <p:nvPr/>
        </p:nvSpPr>
        <p:spPr>
          <a:xfrm>
            <a:off x="5407375" y="494000"/>
            <a:ext cx="390600" cy="473700"/>
          </a:xfrm>
          <a:prstGeom prst="rect">
            <a:avLst/>
          </a:prstGeom>
          <a:noFill/>
          <a:ln cap="flat" cmpd="sng" w="76200">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0" name="Shape 1270"/>
        <p:cNvGrpSpPr/>
        <p:nvPr/>
      </p:nvGrpSpPr>
      <p:grpSpPr>
        <a:xfrm>
          <a:off x="0" y="0"/>
          <a:ext cx="0" cy="0"/>
          <a:chOff x="0" y="0"/>
          <a:chExt cx="0" cy="0"/>
        </a:xfrm>
      </p:grpSpPr>
      <p:sp>
        <p:nvSpPr>
          <p:cNvPr id="1271" name="Google Shape;1271;p84"/>
          <p:cNvSpPr txBox="1"/>
          <p:nvPr/>
        </p:nvSpPr>
        <p:spPr>
          <a:xfrm>
            <a:off x="45720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272" name="Google Shape;1272;p84"/>
          <p:cNvSpPr txBox="1"/>
          <p:nvPr/>
        </p:nvSpPr>
        <p:spPr>
          <a:xfrm>
            <a:off x="5419975" y="4940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273" name="Google Shape;1273;p84"/>
          <p:cNvSpPr txBox="1"/>
          <p:nvPr/>
        </p:nvSpPr>
        <p:spPr>
          <a:xfrm>
            <a:off x="5756600" y="153623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274" name="Google Shape;1274;p84"/>
          <p:cNvSpPr txBox="1"/>
          <p:nvPr/>
        </p:nvSpPr>
        <p:spPr>
          <a:xfrm>
            <a:off x="3966138" y="25817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275" name="Google Shape;1275;p84"/>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276" name="Google Shape;1276;p84"/>
          <p:cNvSpPr txBox="1"/>
          <p:nvPr/>
        </p:nvSpPr>
        <p:spPr>
          <a:xfrm>
            <a:off x="2700800" y="26102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277" name="Google Shape;1277;p84"/>
          <p:cNvSpPr txBox="1"/>
          <p:nvPr/>
        </p:nvSpPr>
        <p:spPr>
          <a:xfrm>
            <a:off x="4492713" y="3655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sp>
        <p:nvSpPr>
          <p:cNvPr id="1278" name="Google Shape;1278;p84"/>
          <p:cNvSpPr txBox="1"/>
          <p:nvPr/>
        </p:nvSpPr>
        <p:spPr>
          <a:xfrm>
            <a:off x="3533325" y="4033575"/>
            <a:ext cx="2449800" cy="7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find(6)</a:t>
            </a:r>
            <a:endParaRPr sz="3000">
              <a:latin typeface="Inconsolata"/>
              <a:ea typeface="Inconsolata"/>
              <a:cs typeface="Inconsolata"/>
              <a:sym typeface="Inconsolata"/>
            </a:endParaRPr>
          </a:p>
        </p:txBody>
      </p:sp>
      <p:cxnSp>
        <p:nvCxnSpPr>
          <p:cNvPr id="1279" name="Google Shape;1279;p84"/>
          <p:cNvCxnSpPr>
            <a:stCxn id="1272" idx="2"/>
            <a:endCxn id="1273" idx="0"/>
          </p:cNvCxnSpPr>
          <p:nvPr/>
        </p:nvCxnSpPr>
        <p:spPr>
          <a:xfrm>
            <a:off x="5602675" y="967713"/>
            <a:ext cx="336600" cy="568500"/>
          </a:xfrm>
          <a:prstGeom prst="straightConnector1">
            <a:avLst/>
          </a:prstGeom>
          <a:noFill/>
          <a:ln cap="flat" cmpd="sng" w="9525">
            <a:solidFill>
              <a:srgbClr val="695D46"/>
            </a:solidFill>
            <a:prstDash val="solid"/>
            <a:round/>
            <a:headEnd len="med" w="med" type="none"/>
            <a:tailEnd len="med" w="med" type="none"/>
          </a:ln>
        </p:spPr>
      </p:cxnSp>
      <p:cxnSp>
        <p:nvCxnSpPr>
          <p:cNvPr id="1280" name="Google Shape;1280;p84"/>
          <p:cNvCxnSpPr/>
          <p:nvPr/>
        </p:nvCxnSpPr>
        <p:spPr>
          <a:xfrm flipH="1" rot="10800000">
            <a:off x="4749788" y="967713"/>
            <a:ext cx="848100" cy="568500"/>
          </a:xfrm>
          <a:prstGeom prst="straightConnector1">
            <a:avLst/>
          </a:prstGeom>
          <a:noFill/>
          <a:ln cap="flat" cmpd="sng" w="9525">
            <a:solidFill>
              <a:srgbClr val="695D46"/>
            </a:solidFill>
            <a:prstDash val="solid"/>
            <a:round/>
            <a:headEnd len="med" w="med" type="none"/>
            <a:tailEnd len="med" w="med" type="none"/>
          </a:ln>
        </p:spPr>
      </p:cxnSp>
      <p:cxnSp>
        <p:nvCxnSpPr>
          <p:cNvPr id="1281" name="Google Shape;1281;p84"/>
          <p:cNvCxnSpPr>
            <a:stCxn id="1272" idx="2"/>
            <a:endCxn id="1277" idx="0"/>
          </p:cNvCxnSpPr>
          <p:nvPr/>
        </p:nvCxnSpPr>
        <p:spPr>
          <a:xfrm flipH="1">
            <a:off x="4675375" y="967713"/>
            <a:ext cx="927300" cy="2688000"/>
          </a:xfrm>
          <a:prstGeom prst="straightConnector1">
            <a:avLst/>
          </a:prstGeom>
          <a:noFill/>
          <a:ln cap="flat" cmpd="sng" w="9525">
            <a:solidFill>
              <a:srgbClr val="695D46"/>
            </a:solidFill>
            <a:prstDash val="solid"/>
            <a:round/>
            <a:headEnd len="med" w="med" type="none"/>
            <a:tailEnd len="med" w="med" type="none"/>
          </a:ln>
        </p:spPr>
      </p:cxnSp>
      <p:cxnSp>
        <p:nvCxnSpPr>
          <p:cNvPr id="1282" name="Google Shape;1282;p84"/>
          <p:cNvCxnSpPr>
            <a:stCxn id="1272" idx="2"/>
            <a:endCxn id="1275" idx="0"/>
          </p:cNvCxnSpPr>
          <p:nvPr/>
        </p:nvCxnSpPr>
        <p:spPr>
          <a:xfrm>
            <a:off x="5602675" y="967713"/>
            <a:ext cx="1201500" cy="533100"/>
          </a:xfrm>
          <a:prstGeom prst="straightConnector1">
            <a:avLst/>
          </a:prstGeom>
          <a:noFill/>
          <a:ln cap="flat" cmpd="sng" w="9525">
            <a:solidFill>
              <a:srgbClr val="695D46"/>
            </a:solidFill>
            <a:prstDash val="solid"/>
            <a:round/>
            <a:headEnd len="med" w="med" type="none"/>
            <a:tailEnd len="med" w="med" type="none"/>
          </a:ln>
        </p:spPr>
      </p:cxnSp>
      <p:sp>
        <p:nvSpPr>
          <p:cNvPr id="1283" name="Google Shape;1283;p84"/>
          <p:cNvSpPr txBox="1"/>
          <p:nvPr/>
        </p:nvSpPr>
        <p:spPr>
          <a:xfrm>
            <a:off x="33794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284" name="Google Shape;1284;p84"/>
          <p:cNvCxnSpPr>
            <a:stCxn id="1272" idx="2"/>
            <a:endCxn id="1276" idx="0"/>
          </p:cNvCxnSpPr>
          <p:nvPr/>
        </p:nvCxnSpPr>
        <p:spPr>
          <a:xfrm flipH="1">
            <a:off x="2883475" y="967713"/>
            <a:ext cx="2719200" cy="1642500"/>
          </a:xfrm>
          <a:prstGeom prst="straightConnector1">
            <a:avLst/>
          </a:prstGeom>
          <a:noFill/>
          <a:ln cap="flat" cmpd="sng" w="9525">
            <a:solidFill>
              <a:srgbClr val="695D46"/>
            </a:solidFill>
            <a:prstDash val="solid"/>
            <a:round/>
            <a:headEnd len="med" w="med" type="none"/>
            <a:tailEnd len="med" w="med" type="none"/>
          </a:ln>
        </p:spPr>
      </p:cxnSp>
      <p:cxnSp>
        <p:nvCxnSpPr>
          <p:cNvPr id="1285" name="Google Shape;1285;p84"/>
          <p:cNvCxnSpPr>
            <a:stCxn id="1272" idx="2"/>
            <a:endCxn id="1274" idx="0"/>
          </p:cNvCxnSpPr>
          <p:nvPr/>
        </p:nvCxnSpPr>
        <p:spPr>
          <a:xfrm flipH="1">
            <a:off x="4148875" y="967713"/>
            <a:ext cx="1453800" cy="1614000"/>
          </a:xfrm>
          <a:prstGeom prst="straightConnector1">
            <a:avLst/>
          </a:prstGeom>
          <a:noFill/>
          <a:ln cap="flat" cmpd="sng" w="9525">
            <a:solidFill>
              <a:srgbClr val="695D46"/>
            </a:solidFill>
            <a:prstDash val="solid"/>
            <a:round/>
            <a:headEnd len="med" w="med" type="none"/>
            <a:tailEnd len="med" w="med" type="none"/>
          </a:ln>
        </p:spPr>
      </p:cxnSp>
      <p:cxnSp>
        <p:nvCxnSpPr>
          <p:cNvPr id="1286" name="Google Shape;1286;p84"/>
          <p:cNvCxnSpPr>
            <a:stCxn id="1283" idx="0"/>
            <a:endCxn id="1272" idx="2"/>
          </p:cNvCxnSpPr>
          <p:nvPr/>
        </p:nvCxnSpPr>
        <p:spPr>
          <a:xfrm flipH="1" rot="10800000">
            <a:off x="3562175" y="967663"/>
            <a:ext cx="2040600" cy="636000"/>
          </a:xfrm>
          <a:prstGeom prst="straightConnector1">
            <a:avLst/>
          </a:prstGeom>
          <a:noFill/>
          <a:ln cap="flat" cmpd="sng" w="9525">
            <a:solidFill>
              <a:srgbClr val="695D46"/>
            </a:solidFill>
            <a:prstDash val="solid"/>
            <a:round/>
            <a:headEnd len="med" w="med" type="none"/>
            <a:tailEnd len="med" w="med" type="none"/>
          </a:ln>
        </p:spPr>
      </p:cxnSp>
      <p:sp>
        <p:nvSpPr>
          <p:cNvPr id="1287" name="Google Shape;1287;p84"/>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288" name="Google Shape;1288;p84"/>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2" name="Shape 1292"/>
        <p:cNvGrpSpPr/>
        <p:nvPr/>
      </p:nvGrpSpPr>
      <p:grpSpPr>
        <a:xfrm>
          <a:off x="0" y="0"/>
          <a:ext cx="0" cy="0"/>
          <a:chOff x="0" y="0"/>
          <a:chExt cx="0" cy="0"/>
        </a:xfrm>
      </p:grpSpPr>
      <p:sp>
        <p:nvSpPr>
          <p:cNvPr id="1293" name="Google Shape;1293;p85"/>
          <p:cNvSpPr txBox="1"/>
          <p:nvPr/>
        </p:nvSpPr>
        <p:spPr>
          <a:xfrm>
            <a:off x="4064750" y="21080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p:txBody>
      </p:sp>
      <p:sp>
        <p:nvSpPr>
          <p:cNvPr id="1294" name="Google Shape;1294;p85"/>
          <p:cNvSpPr txBox="1"/>
          <p:nvPr/>
        </p:nvSpPr>
        <p:spPr>
          <a:xfrm>
            <a:off x="4693075" y="297688"/>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p:txBody>
      </p:sp>
      <p:sp>
        <p:nvSpPr>
          <p:cNvPr id="1295" name="Google Shape;1295;p85"/>
          <p:cNvSpPr txBox="1"/>
          <p:nvPr/>
        </p:nvSpPr>
        <p:spPr>
          <a:xfrm>
            <a:off x="5697363" y="19149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p:txBody>
      </p:sp>
      <p:sp>
        <p:nvSpPr>
          <p:cNvPr id="1296" name="Google Shape;1296;p85"/>
          <p:cNvSpPr txBox="1"/>
          <p:nvPr/>
        </p:nvSpPr>
        <p:spPr>
          <a:xfrm>
            <a:off x="3174213" y="1976650"/>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sp>
        <p:nvSpPr>
          <p:cNvPr id="1297" name="Google Shape;1297;p85"/>
          <p:cNvSpPr txBox="1"/>
          <p:nvPr/>
        </p:nvSpPr>
        <p:spPr>
          <a:xfrm>
            <a:off x="6621500" y="15007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5</a:t>
            </a:r>
            <a:endParaRPr sz="1800">
              <a:latin typeface="Open Sans"/>
              <a:ea typeface="Open Sans"/>
              <a:cs typeface="Open Sans"/>
              <a:sym typeface="Open Sans"/>
            </a:endParaRPr>
          </a:p>
        </p:txBody>
      </p:sp>
      <p:sp>
        <p:nvSpPr>
          <p:cNvPr id="1298" name="Google Shape;1298;p85"/>
          <p:cNvSpPr txBox="1"/>
          <p:nvPr/>
        </p:nvSpPr>
        <p:spPr>
          <a:xfrm>
            <a:off x="2339825" y="178281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6</a:t>
            </a:r>
            <a:endParaRPr sz="1800">
              <a:latin typeface="Open Sans"/>
              <a:ea typeface="Open Sans"/>
              <a:cs typeface="Open Sans"/>
              <a:sym typeface="Open Sans"/>
            </a:endParaRPr>
          </a:p>
        </p:txBody>
      </p:sp>
      <p:sp>
        <p:nvSpPr>
          <p:cNvPr id="1299" name="Google Shape;1299;p85"/>
          <p:cNvSpPr txBox="1"/>
          <p:nvPr/>
        </p:nvSpPr>
        <p:spPr>
          <a:xfrm>
            <a:off x="4773213" y="2108075"/>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8</a:t>
            </a:r>
            <a:endParaRPr sz="1800">
              <a:latin typeface="Open Sans"/>
              <a:ea typeface="Open Sans"/>
              <a:cs typeface="Open Sans"/>
              <a:sym typeface="Open Sans"/>
            </a:endParaRPr>
          </a:p>
        </p:txBody>
      </p:sp>
      <p:cxnSp>
        <p:nvCxnSpPr>
          <p:cNvPr id="1300" name="Google Shape;1300;p85"/>
          <p:cNvCxnSpPr>
            <a:stCxn id="1294" idx="2"/>
            <a:endCxn id="1295" idx="0"/>
          </p:cNvCxnSpPr>
          <p:nvPr/>
        </p:nvCxnSpPr>
        <p:spPr>
          <a:xfrm>
            <a:off x="4875775" y="771388"/>
            <a:ext cx="1004400" cy="1143600"/>
          </a:xfrm>
          <a:prstGeom prst="straightConnector1">
            <a:avLst/>
          </a:prstGeom>
          <a:noFill/>
          <a:ln cap="flat" cmpd="sng" w="9525">
            <a:solidFill>
              <a:srgbClr val="695D46"/>
            </a:solidFill>
            <a:prstDash val="solid"/>
            <a:round/>
            <a:headEnd len="med" w="med" type="none"/>
            <a:tailEnd len="med" w="med" type="none"/>
          </a:ln>
        </p:spPr>
      </p:cxnSp>
      <p:cxnSp>
        <p:nvCxnSpPr>
          <p:cNvPr id="1301" name="Google Shape;1301;p85"/>
          <p:cNvCxnSpPr>
            <a:stCxn id="1293" idx="0"/>
            <a:endCxn id="1294" idx="2"/>
          </p:cNvCxnSpPr>
          <p:nvPr/>
        </p:nvCxnSpPr>
        <p:spPr>
          <a:xfrm flipH="1" rot="10800000">
            <a:off x="4247450" y="771263"/>
            <a:ext cx="628200" cy="1336800"/>
          </a:xfrm>
          <a:prstGeom prst="straightConnector1">
            <a:avLst/>
          </a:prstGeom>
          <a:noFill/>
          <a:ln cap="flat" cmpd="sng" w="9525">
            <a:solidFill>
              <a:srgbClr val="695D46"/>
            </a:solidFill>
            <a:prstDash val="solid"/>
            <a:round/>
            <a:headEnd len="med" w="med" type="none"/>
            <a:tailEnd len="med" w="med" type="none"/>
          </a:ln>
        </p:spPr>
      </p:cxnSp>
      <p:cxnSp>
        <p:nvCxnSpPr>
          <p:cNvPr id="1302" name="Google Shape;1302;p85"/>
          <p:cNvCxnSpPr>
            <a:stCxn id="1294" idx="2"/>
            <a:endCxn id="1299" idx="0"/>
          </p:cNvCxnSpPr>
          <p:nvPr/>
        </p:nvCxnSpPr>
        <p:spPr>
          <a:xfrm>
            <a:off x="4875775" y="771388"/>
            <a:ext cx="80100" cy="1336800"/>
          </a:xfrm>
          <a:prstGeom prst="straightConnector1">
            <a:avLst/>
          </a:prstGeom>
          <a:noFill/>
          <a:ln cap="flat" cmpd="sng" w="9525">
            <a:solidFill>
              <a:srgbClr val="695D46"/>
            </a:solidFill>
            <a:prstDash val="solid"/>
            <a:round/>
            <a:headEnd len="med" w="med" type="none"/>
            <a:tailEnd len="med" w="med" type="none"/>
          </a:ln>
        </p:spPr>
      </p:cxnSp>
      <p:cxnSp>
        <p:nvCxnSpPr>
          <p:cNvPr id="1303" name="Google Shape;1303;p85"/>
          <p:cNvCxnSpPr>
            <a:stCxn id="1294" idx="2"/>
            <a:endCxn id="1297" idx="0"/>
          </p:cNvCxnSpPr>
          <p:nvPr/>
        </p:nvCxnSpPr>
        <p:spPr>
          <a:xfrm>
            <a:off x="4875775" y="771388"/>
            <a:ext cx="1928400" cy="729300"/>
          </a:xfrm>
          <a:prstGeom prst="straightConnector1">
            <a:avLst/>
          </a:prstGeom>
          <a:noFill/>
          <a:ln cap="flat" cmpd="sng" w="9525">
            <a:solidFill>
              <a:srgbClr val="695D46"/>
            </a:solidFill>
            <a:prstDash val="solid"/>
            <a:round/>
            <a:headEnd len="med" w="med" type="none"/>
            <a:tailEnd len="med" w="med" type="none"/>
          </a:ln>
        </p:spPr>
      </p:cxnSp>
      <p:sp>
        <p:nvSpPr>
          <p:cNvPr id="1304" name="Google Shape;1304;p85"/>
          <p:cNvSpPr txBox="1"/>
          <p:nvPr/>
        </p:nvSpPr>
        <p:spPr>
          <a:xfrm>
            <a:off x="1444075" y="16036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0</a:t>
            </a:r>
            <a:endParaRPr sz="1800">
              <a:latin typeface="Open Sans"/>
              <a:ea typeface="Open Sans"/>
              <a:cs typeface="Open Sans"/>
              <a:sym typeface="Open Sans"/>
            </a:endParaRPr>
          </a:p>
        </p:txBody>
      </p:sp>
      <p:cxnSp>
        <p:nvCxnSpPr>
          <p:cNvPr id="1305" name="Google Shape;1305;p85"/>
          <p:cNvCxnSpPr>
            <a:stCxn id="1294" idx="2"/>
            <a:endCxn id="1298" idx="0"/>
          </p:cNvCxnSpPr>
          <p:nvPr/>
        </p:nvCxnSpPr>
        <p:spPr>
          <a:xfrm flipH="1">
            <a:off x="2522575" y="771388"/>
            <a:ext cx="2353200" cy="1011300"/>
          </a:xfrm>
          <a:prstGeom prst="straightConnector1">
            <a:avLst/>
          </a:prstGeom>
          <a:noFill/>
          <a:ln cap="flat" cmpd="sng" w="9525">
            <a:solidFill>
              <a:srgbClr val="695D46"/>
            </a:solidFill>
            <a:prstDash val="solid"/>
            <a:round/>
            <a:headEnd len="med" w="med" type="none"/>
            <a:tailEnd len="med" w="med" type="none"/>
          </a:ln>
        </p:spPr>
      </p:cxnSp>
      <p:cxnSp>
        <p:nvCxnSpPr>
          <p:cNvPr id="1306" name="Google Shape;1306;p85"/>
          <p:cNvCxnSpPr>
            <a:stCxn id="1294" idx="2"/>
            <a:endCxn id="1296" idx="0"/>
          </p:cNvCxnSpPr>
          <p:nvPr/>
        </p:nvCxnSpPr>
        <p:spPr>
          <a:xfrm flipH="1">
            <a:off x="3356875" y="771388"/>
            <a:ext cx="1518900" cy="1205400"/>
          </a:xfrm>
          <a:prstGeom prst="straightConnector1">
            <a:avLst/>
          </a:prstGeom>
          <a:noFill/>
          <a:ln cap="flat" cmpd="sng" w="9525">
            <a:solidFill>
              <a:srgbClr val="695D46"/>
            </a:solidFill>
            <a:prstDash val="solid"/>
            <a:round/>
            <a:headEnd len="med" w="med" type="none"/>
            <a:tailEnd len="med" w="med" type="none"/>
          </a:ln>
        </p:spPr>
      </p:cxnSp>
      <p:cxnSp>
        <p:nvCxnSpPr>
          <p:cNvPr id="1307" name="Google Shape;1307;p85"/>
          <p:cNvCxnSpPr>
            <a:stCxn id="1304" idx="0"/>
            <a:endCxn id="1294" idx="2"/>
          </p:cNvCxnSpPr>
          <p:nvPr/>
        </p:nvCxnSpPr>
        <p:spPr>
          <a:xfrm flipH="1" rot="10800000">
            <a:off x="1626775" y="771463"/>
            <a:ext cx="3249000" cy="832200"/>
          </a:xfrm>
          <a:prstGeom prst="straightConnector1">
            <a:avLst/>
          </a:prstGeom>
          <a:noFill/>
          <a:ln cap="flat" cmpd="sng" w="9525">
            <a:solidFill>
              <a:srgbClr val="695D46"/>
            </a:solidFill>
            <a:prstDash val="solid"/>
            <a:round/>
            <a:headEnd len="med" w="med" type="none"/>
            <a:tailEnd len="med" w="med" type="none"/>
          </a:ln>
        </p:spPr>
      </p:cxnSp>
      <p:sp>
        <p:nvSpPr>
          <p:cNvPr id="1308" name="Google Shape;1308;p85"/>
          <p:cNvSpPr txBox="1"/>
          <p:nvPr/>
        </p:nvSpPr>
        <p:spPr>
          <a:xfrm>
            <a:off x="7583325" y="2581763"/>
            <a:ext cx="365400" cy="473700"/>
          </a:xfrm>
          <a:prstGeom prst="rect">
            <a:avLst/>
          </a:prstGeom>
          <a:solidFill>
            <a:srgbClr val="FCE5CD"/>
          </a:solid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7</a:t>
            </a:r>
            <a:endParaRPr sz="1800">
              <a:latin typeface="Open Sans"/>
              <a:ea typeface="Open Sans"/>
              <a:cs typeface="Open Sans"/>
              <a:sym typeface="Open Sans"/>
            </a:endParaRPr>
          </a:p>
        </p:txBody>
      </p:sp>
      <p:cxnSp>
        <p:nvCxnSpPr>
          <p:cNvPr id="1309" name="Google Shape;1309;p85"/>
          <p:cNvCxnSpPr/>
          <p:nvPr/>
        </p:nvCxnSpPr>
        <p:spPr>
          <a:xfrm>
            <a:off x="6804175" y="1974413"/>
            <a:ext cx="937500" cy="606000"/>
          </a:xfrm>
          <a:prstGeom prst="straightConnector1">
            <a:avLst/>
          </a:prstGeom>
          <a:noFill/>
          <a:ln cap="flat" cmpd="sng" w="9525">
            <a:solidFill>
              <a:srgbClr val="695D46"/>
            </a:solidFill>
            <a:prstDash val="solid"/>
            <a:round/>
            <a:headEnd len="med" w="med" type="none"/>
            <a:tailEnd len="med" w="med" type="none"/>
          </a:ln>
        </p:spPr>
      </p:cxnSp>
      <p:sp>
        <p:nvSpPr>
          <p:cNvPr id="1310" name="Google Shape;1310;p85"/>
          <p:cNvSpPr txBox="1"/>
          <p:nvPr/>
        </p:nvSpPr>
        <p:spPr>
          <a:xfrm>
            <a:off x="1019675" y="3711500"/>
            <a:ext cx="7222800" cy="12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nconsolata"/>
                <a:ea typeface="Inconsolata"/>
                <a:cs typeface="Inconsolata"/>
                <a:sym typeface="Inconsolata"/>
              </a:rPr>
              <a:t>Calling </a:t>
            </a:r>
            <a:r>
              <a:rPr b="1" lang="en" sz="3000">
                <a:latin typeface="Inconsolata"/>
                <a:ea typeface="Inconsolata"/>
                <a:cs typeface="Inconsolata"/>
                <a:sym typeface="Inconsolata"/>
              </a:rPr>
              <a:t>connect</a:t>
            </a:r>
            <a:r>
              <a:rPr lang="en" sz="3000">
                <a:latin typeface="Inconsolata"/>
                <a:ea typeface="Inconsolata"/>
                <a:cs typeface="Inconsolata"/>
                <a:sym typeface="Inconsolata"/>
              </a:rPr>
              <a:t> or </a:t>
            </a:r>
            <a:r>
              <a:rPr b="1" lang="en" sz="3000">
                <a:latin typeface="Inconsolata"/>
                <a:ea typeface="Inconsolata"/>
                <a:cs typeface="Inconsolata"/>
                <a:sym typeface="Inconsolata"/>
              </a:rPr>
              <a:t>isConnected</a:t>
            </a:r>
            <a:r>
              <a:rPr lang="en" sz="3000">
                <a:latin typeface="Inconsolata"/>
                <a:ea typeface="Inconsolata"/>
                <a:cs typeface="Inconsolata"/>
                <a:sym typeface="Inconsolata"/>
              </a:rPr>
              <a:t> now is super fast! </a:t>
            </a:r>
            <a:endParaRPr sz="3000">
              <a:latin typeface="Inconsolata"/>
              <a:ea typeface="Inconsolata"/>
              <a:cs typeface="Inconsolata"/>
              <a:sym typeface="Inconsolat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4" name="Shape 1314"/>
        <p:cNvGrpSpPr/>
        <p:nvPr/>
      </p:nvGrpSpPr>
      <p:grpSpPr>
        <a:xfrm>
          <a:off x="0" y="0"/>
          <a:ext cx="0" cy="0"/>
          <a:chOff x="0" y="0"/>
          <a:chExt cx="0" cy="0"/>
        </a:xfrm>
      </p:grpSpPr>
      <p:sp>
        <p:nvSpPr>
          <p:cNvPr id="1315" name="Google Shape;1315;p8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1.3</a:t>
            </a:r>
            <a:endParaRPr/>
          </a:p>
        </p:txBody>
      </p:sp>
      <p:sp>
        <p:nvSpPr>
          <p:cNvPr id="1316" name="Google Shape;1316;p8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7" name="Google Shape;1317;p86"/>
          <p:cNvPicPr preferRelativeResize="0"/>
          <p:nvPr/>
        </p:nvPicPr>
        <p:blipFill>
          <a:blip r:embed="rId3">
            <a:alphaModFix/>
          </a:blip>
          <a:stretch>
            <a:fillRect/>
          </a:stretch>
        </p:blipFill>
        <p:spPr>
          <a:xfrm>
            <a:off x="260700" y="1266325"/>
            <a:ext cx="8622601" cy="2838500"/>
          </a:xfrm>
          <a:prstGeom prst="rect">
            <a:avLst/>
          </a:prstGeom>
          <a:noFill/>
          <a:ln>
            <a:noFill/>
          </a:ln>
        </p:spPr>
      </p:pic>
      <p:sp>
        <p:nvSpPr>
          <p:cNvPr id="1318" name="Google Shape;1318;p86"/>
          <p:cNvSpPr txBox="1"/>
          <p:nvPr/>
        </p:nvSpPr>
        <p:spPr>
          <a:xfrm>
            <a:off x="728550" y="2713975"/>
            <a:ext cx="3112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Note: find(2) would return 2, not -9!</a:t>
            </a:r>
            <a:endParaRPr>
              <a:latin typeface="Open Sans"/>
              <a:ea typeface="Open Sans"/>
              <a:cs typeface="Open Sans"/>
              <a:sym typeface="Open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2" name="Shape 1322"/>
        <p:cNvGrpSpPr/>
        <p:nvPr/>
      </p:nvGrpSpPr>
      <p:grpSpPr>
        <a:xfrm>
          <a:off x="0" y="0"/>
          <a:ext cx="0" cy="0"/>
          <a:chOff x="0" y="0"/>
          <a:chExt cx="0" cy="0"/>
        </a:xfrm>
      </p:grpSpPr>
      <p:sp>
        <p:nvSpPr>
          <p:cNvPr id="1323" name="Google Shape;1323;p87"/>
          <p:cNvSpPr txBox="1"/>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Roboto"/>
                <a:ea typeface="Roboto"/>
                <a:cs typeface="Roboto"/>
                <a:sym typeface="Roboto"/>
              </a:rPr>
              <a:t>Asymptotics: Big </a:t>
            </a:r>
            <a:r>
              <a:rPr lang="en" sz="2800">
                <a:latin typeface="Roboto"/>
                <a:ea typeface="Roboto"/>
                <a:cs typeface="Roboto"/>
                <a:sym typeface="Roboto"/>
              </a:rPr>
              <a:t>Ө(...)</a:t>
            </a:r>
            <a:endParaRPr sz="2800">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1324" name="Google Shape;1324;p8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Called “big theta notation”</a:t>
            </a:r>
            <a:endParaRPr sz="1800">
              <a:solidFill>
                <a:srgbClr val="616161"/>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rgbClr val="616161"/>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rgbClr val="616161"/>
                </a:solidFill>
                <a:latin typeface="Roboto"/>
                <a:ea typeface="Roboto"/>
                <a:cs typeface="Roboto"/>
                <a:sym typeface="Roboto"/>
              </a:rPr>
              <a:t>k1 * f(N) &lt;= R(N) &lt;= k2 * f(N)</a:t>
            </a:r>
            <a:endParaRPr sz="1800">
              <a:solidFill>
                <a:srgbClr val="616161"/>
              </a:solidFill>
              <a:latin typeface="Roboto"/>
              <a:ea typeface="Roboto"/>
              <a:cs typeface="Roboto"/>
              <a:sym typeface="Roboto"/>
            </a:endParaRPr>
          </a:p>
          <a:p>
            <a:pPr indent="-342900" lvl="0" marL="457200" rtl="0" algn="l">
              <a:lnSpc>
                <a:spcPct val="115000"/>
              </a:lnSpc>
              <a:spcBef>
                <a:spcPts val="160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R(N) = runtime, f(N) = function, k’s = constants</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The runtime can be both upper and lower bounded by the function</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Let’s say R(N) = 3n</a:t>
            </a:r>
            <a:r>
              <a:rPr baseline="30000" lang="en" sz="1800">
                <a:solidFill>
                  <a:srgbClr val="616161"/>
                </a:solidFill>
                <a:latin typeface="Roboto"/>
                <a:ea typeface="Roboto"/>
                <a:cs typeface="Roboto"/>
                <a:sym typeface="Roboto"/>
              </a:rPr>
              <a:t>3</a:t>
            </a:r>
            <a:r>
              <a:rPr lang="en" sz="1800">
                <a:solidFill>
                  <a:srgbClr val="616161"/>
                </a:solidFill>
                <a:latin typeface="Roboto"/>
                <a:ea typeface="Roboto"/>
                <a:cs typeface="Roboto"/>
                <a:sym typeface="Roboto"/>
              </a:rPr>
              <a:t> + 2n</a:t>
            </a:r>
            <a:r>
              <a:rPr baseline="30000" lang="en" sz="1800">
                <a:solidFill>
                  <a:srgbClr val="616161"/>
                </a:solidFill>
                <a:latin typeface="Roboto"/>
                <a:ea typeface="Roboto"/>
                <a:cs typeface="Roboto"/>
                <a:sym typeface="Roboto"/>
              </a:rPr>
              <a:t>2</a:t>
            </a:r>
            <a:r>
              <a:rPr lang="en" sz="1800">
                <a:solidFill>
                  <a:srgbClr val="616161"/>
                </a:solidFill>
                <a:latin typeface="Roboto"/>
                <a:ea typeface="Roboto"/>
                <a:cs typeface="Roboto"/>
                <a:sym typeface="Roboto"/>
              </a:rPr>
              <a:t> + 1</a:t>
            </a:r>
            <a:endParaRPr sz="1800">
              <a:solidFill>
                <a:srgbClr val="616161"/>
              </a:solidFill>
              <a:latin typeface="Roboto"/>
              <a:ea typeface="Roboto"/>
              <a:cs typeface="Roboto"/>
              <a:sym typeface="Roboto"/>
            </a:endParaRPr>
          </a:p>
          <a:p>
            <a:pPr indent="-317500" lvl="1" marL="914400" rtl="0" algn="l">
              <a:lnSpc>
                <a:spcPct val="115000"/>
              </a:lnSpc>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What is a good f(N), k</a:t>
            </a:r>
            <a:r>
              <a:rPr baseline="-25000" lang="en">
                <a:solidFill>
                  <a:srgbClr val="616161"/>
                </a:solidFill>
                <a:latin typeface="Roboto"/>
                <a:ea typeface="Roboto"/>
                <a:cs typeface="Roboto"/>
                <a:sym typeface="Roboto"/>
              </a:rPr>
              <a:t>1</a:t>
            </a:r>
            <a:r>
              <a:rPr lang="en">
                <a:solidFill>
                  <a:srgbClr val="616161"/>
                </a:solidFill>
                <a:latin typeface="Roboto"/>
                <a:ea typeface="Roboto"/>
                <a:cs typeface="Roboto"/>
                <a:sym typeface="Roboto"/>
              </a:rPr>
              <a:t>, k</a:t>
            </a:r>
            <a:r>
              <a:rPr baseline="-25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317500" lvl="1" marL="914400" rtl="0" algn="l">
              <a:lnSpc>
                <a:spcPct val="115000"/>
              </a:lnSpc>
              <a:spcBef>
                <a:spcPts val="0"/>
              </a:spcBef>
              <a:spcAft>
                <a:spcPts val="0"/>
              </a:spcAft>
              <a:buClr>
                <a:srgbClr val="616161"/>
              </a:buClr>
              <a:buSzPts val="1400"/>
              <a:buFont typeface="Proxima Nova"/>
              <a:buChar char="-"/>
            </a:pPr>
            <a:r>
              <a:rPr lang="en">
                <a:solidFill>
                  <a:srgbClr val="616161"/>
                </a:solidFill>
                <a:latin typeface="Roboto"/>
                <a:ea typeface="Roboto"/>
                <a:cs typeface="Roboto"/>
                <a:sym typeface="Roboto"/>
              </a:rPr>
              <a:t>f(N) = n</a:t>
            </a:r>
            <a:r>
              <a:rPr baseline="30000" lang="en">
                <a:solidFill>
                  <a:srgbClr val="616161"/>
                </a:solidFill>
                <a:latin typeface="Roboto"/>
                <a:ea typeface="Roboto"/>
                <a:cs typeface="Roboto"/>
                <a:sym typeface="Roboto"/>
              </a:rPr>
              <a:t>3</a:t>
            </a:r>
            <a:r>
              <a:rPr lang="en">
                <a:solidFill>
                  <a:srgbClr val="616161"/>
                </a:solidFill>
                <a:latin typeface="Roboto"/>
                <a:ea typeface="Roboto"/>
                <a:cs typeface="Roboto"/>
                <a:sym typeface="Roboto"/>
              </a:rPr>
              <a:t>, k</a:t>
            </a:r>
            <a:r>
              <a:rPr baseline="-25000" lang="en">
                <a:solidFill>
                  <a:srgbClr val="616161"/>
                </a:solidFill>
                <a:latin typeface="Roboto"/>
                <a:ea typeface="Roboto"/>
                <a:cs typeface="Roboto"/>
                <a:sym typeface="Roboto"/>
              </a:rPr>
              <a:t>1</a:t>
            </a:r>
            <a:r>
              <a:rPr lang="en">
                <a:solidFill>
                  <a:srgbClr val="616161"/>
                </a:solidFill>
                <a:latin typeface="Roboto"/>
                <a:ea typeface="Roboto"/>
                <a:cs typeface="Roboto"/>
                <a:sym typeface="Roboto"/>
              </a:rPr>
              <a:t> = 2, k</a:t>
            </a:r>
            <a:r>
              <a:rPr baseline="-25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 = 4</a:t>
            </a:r>
            <a:endParaRPr>
              <a:solidFill>
                <a:srgbClr val="616161"/>
              </a:solidFill>
              <a:latin typeface="Roboto"/>
              <a:ea typeface="Roboto"/>
              <a:cs typeface="Roboto"/>
              <a:sym typeface="Roboto"/>
            </a:endParaRPr>
          </a:p>
        </p:txBody>
      </p:sp>
      <p:pic>
        <p:nvPicPr>
          <p:cNvPr id="1325" name="Google Shape;1325;p87"/>
          <p:cNvPicPr preferRelativeResize="0"/>
          <p:nvPr/>
        </p:nvPicPr>
        <p:blipFill>
          <a:blip r:embed="rId3">
            <a:alphaModFix/>
          </a:blip>
          <a:stretch>
            <a:fillRect/>
          </a:stretch>
        </p:blipFill>
        <p:spPr>
          <a:xfrm>
            <a:off x="655300" y="1629100"/>
            <a:ext cx="2686050" cy="58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0" st="0"/>
                                            </p:txEl>
                                          </p:spTgt>
                                        </p:tgtEl>
                                        <p:attrNameLst>
                                          <p:attrName>style.visibility</p:attrName>
                                        </p:attrNameLst>
                                      </p:cBhvr>
                                      <p:to>
                                        <p:strVal val="visible"/>
                                      </p:to>
                                    </p:set>
                                    <p:animEffect filter="fade" transition="in">
                                      <p:cBhvr>
                                        <p:cTn dur="1000"/>
                                        <p:tgtEl>
                                          <p:spTgt spid="1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1" st="1"/>
                                            </p:txEl>
                                          </p:spTgt>
                                        </p:tgtEl>
                                        <p:attrNameLst>
                                          <p:attrName>style.visibility</p:attrName>
                                        </p:attrNameLst>
                                      </p:cBhvr>
                                      <p:to>
                                        <p:strVal val="visible"/>
                                      </p:to>
                                    </p:set>
                                    <p:animEffect filter="fade" transition="in">
                                      <p:cBhvr>
                                        <p:cTn dur="1000"/>
                                        <p:tgtEl>
                                          <p:spTgt spid="1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2" st="2"/>
                                            </p:txEl>
                                          </p:spTgt>
                                        </p:tgtEl>
                                        <p:attrNameLst>
                                          <p:attrName>style.visibility</p:attrName>
                                        </p:attrNameLst>
                                      </p:cBhvr>
                                      <p:to>
                                        <p:strVal val="visible"/>
                                      </p:to>
                                    </p:set>
                                    <p:animEffect filter="fade" transition="in">
                                      <p:cBhvr>
                                        <p:cTn dur="1000"/>
                                        <p:tgtEl>
                                          <p:spTgt spid="13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3" st="3"/>
                                            </p:txEl>
                                          </p:spTgt>
                                        </p:tgtEl>
                                        <p:attrNameLst>
                                          <p:attrName>style.visibility</p:attrName>
                                        </p:attrNameLst>
                                      </p:cBhvr>
                                      <p:to>
                                        <p:strVal val="visible"/>
                                      </p:to>
                                    </p:set>
                                    <p:animEffect filter="fade" transition="in">
                                      <p:cBhvr>
                                        <p:cTn dur="1000"/>
                                        <p:tgtEl>
                                          <p:spTgt spid="13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4" st="4"/>
                                            </p:txEl>
                                          </p:spTgt>
                                        </p:tgtEl>
                                        <p:attrNameLst>
                                          <p:attrName>style.visibility</p:attrName>
                                        </p:attrNameLst>
                                      </p:cBhvr>
                                      <p:to>
                                        <p:strVal val="visible"/>
                                      </p:to>
                                    </p:set>
                                    <p:animEffect filter="fade" transition="in">
                                      <p:cBhvr>
                                        <p:cTn dur="1000"/>
                                        <p:tgtEl>
                                          <p:spTgt spid="13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5" st="5"/>
                                            </p:txEl>
                                          </p:spTgt>
                                        </p:tgtEl>
                                        <p:attrNameLst>
                                          <p:attrName>style.visibility</p:attrName>
                                        </p:attrNameLst>
                                      </p:cBhvr>
                                      <p:to>
                                        <p:strVal val="visible"/>
                                      </p:to>
                                    </p:set>
                                    <p:animEffect filter="fade" transition="in">
                                      <p:cBhvr>
                                        <p:cTn dur="1000"/>
                                        <p:tgtEl>
                                          <p:spTgt spid="13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6" st="6"/>
                                            </p:txEl>
                                          </p:spTgt>
                                        </p:tgtEl>
                                        <p:attrNameLst>
                                          <p:attrName>style.visibility</p:attrName>
                                        </p:attrNameLst>
                                      </p:cBhvr>
                                      <p:to>
                                        <p:strVal val="visible"/>
                                      </p:to>
                                    </p:set>
                                    <p:animEffect filter="fade" transition="in">
                                      <p:cBhvr>
                                        <p:cTn dur="1000"/>
                                        <p:tgtEl>
                                          <p:spTgt spid="13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xEl>
                                              <p:pRg end="7" st="7"/>
                                            </p:txEl>
                                          </p:spTgt>
                                        </p:tgtEl>
                                        <p:attrNameLst>
                                          <p:attrName>style.visibility</p:attrName>
                                        </p:attrNameLst>
                                      </p:cBhvr>
                                      <p:to>
                                        <p:strVal val="visible"/>
                                      </p:to>
                                    </p:set>
                                    <p:animEffect filter="fade" transition="in">
                                      <p:cBhvr>
                                        <p:cTn dur="1000"/>
                                        <p:tgtEl>
                                          <p:spTgt spid="132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Google Shape;1330;p88"/>
          <p:cNvSpPr txBox="1"/>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Roboto"/>
                <a:ea typeface="Roboto"/>
                <a:cs typeface="Roboto"/>
                <a:sym typeface="Roboto"/>
              </a:rPr>
              <a:t>Asymptotics: Big O(...)</a:t>
            </a:r>
            <a:endParaRPr sz="2800">
              <a:solidFill>
                <a:srgbClr val="202729"/>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1331" name="Google Shape;1331;p8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Called “big oh notation”</a:t>
            </a:r>
            <a:endParaRPr sz="1800">
              <a:solidFill>
                <a:srgbClr val="616161"/>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rgbClr val="616161"/>
              </a:solidFill>
              <a:latin typeface="Roboto"/>
              <a:ea typeface="Roboto"/>
              <a:cs typeface="Roboto"/>
              <a:sym typeface="Roboto"/>
            </a:endParaRPr>
          </a:p>
          <a:p>
            <a:pPr indent="-342900" lvl="0" marL="457200" rtl="0" algn="l">
              <a:lnSpc>
                <a:spcPct val="115000"/>
              </a:lnSpc>
              <a:spcBef>
                <a:spcPts val="160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R(N) = runtime, f(N) = function, k = constant</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The function is an upper bound on the runtime</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b="1" lang="en" sz="1800">
                <a:solidFill>
                  <a:srgbClr val="616161"/>
                </a:solidFill>
                <a:latin typeface="Roboto"/>
                <a:ea typeface="Roboto"/>
                <a:cs typeface="Roboto"/>
                <a:sym typeface="Roboto"/>
              </a:rPr>
              <a:t>DOES NOT MEAN WORST CASE</a:t>
            </a:r>
            <a:endParaRPr b="1"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True or false?</a:t>
            </a:r>
            <a:endParaRPr sz="1800">
              <a:solidFill>
                <a:srgbClr val="616161"/>
              </a:solidFill>
              <a:latin typeface="Roboto"/>
              <a:ea typeface="Roboto"/>
              <a:cs typeface="Roboto"/>
              <a:sym typeface="Roboto"/>
            </a:endParaRPr>
          </a:p>
          <a:p>
            <a:pPr indent="-317500" lvl="1" marL="914400" rtl="0" algn="l">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 ∈ O(N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317500" lvl="1" marL="914400" rtl="0" algn="l">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a:t>
            </a:r>
            <a:r>
              <a:rPr baseline="30000" lang="en">
                <a:solidFill>
                  <a:srgbClr val="616161"/>
                </a:solidFill>
                <a:latin typeface="Roboto"/>
                <a:ea typeface="Roboto"/>
                <a:cs typeface="Roboto"/>
                <a:sym typeface="Roboto"/>
              </a:rPr>
              <a:t>2  </a:t>
            </a:r>
            <a:r>
              <a:rPr lang="en">
                <a:solidFill>
                  <a:srgbClr val="616161"/>
                </a:solidFill>
                <a:latin typeface="Roboto"/>
                <a:ea typeface="Roboto"/>
                <a:cs typeface="Roboto"/>
                <a:sym typeface="Roboto"/>
              </a:rPr>
              <a:t>∈ O(N</a:t>
            </a:r>
            <a:r>
              <a:rPr baseline="30000" lang="en">
                <a:solidFill>
                  <a:srgbClr val="616161"/>
                </a:solidFill>
                <a:latin typeface="Roboto"/>
                <a:ea typeface="Roboto"/>
                <a:cs typeface="Roboto"/>
                <a:sym typeface="Roboto"/>
              </a:rPr>
              <a:t>500</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317500" lvl="1" marL="914400" rtl="0" algn="l">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 log N ∈ O(N)</a:t>
            </a:r>
            <a:endParaRPr>
              <a:solidFill>
                <a:srgbClr val="616161"/>
              </a:solidFill>
              <a:latin typeface="Roboto"/>
              <a:ea typeface="Roboto"/>
              <a:cs typeface="Roboto"/>
              <a:sym typeface="Roboto"/>
            </a:endParaRPr>
          </a:p>
          <a:p>
            <a:pPr indent="-317500" lvl="1" marL="914400" rtl="0" algn="l">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log N ∈ O(N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0" lvl="0" marL="0" rtl="0" algn="l">
              <a:lnSpc>
                <a:spcPct val="115000"/>
              </a:lnSpc>
              <a:spcBef>
                <a:spcPts val="0"/>
              </a:spcBef>
              <a:spcAft>
                <a:spcPts val="1600"/>
              </a:spcAft>
              <a:buNone/>
            </a:pPr>
            <a:r>
              <a:t/>
            </a:r>
            <a:endParaRPr sz="1800">
              <a:solidFill>
                <a:srgbClr val="434343"/>
              </a:solidFill>
              <a:latin typeface="Roboto"/>
              <a:ea typeface="Roboto"/>
              <a:cs typeface="Roboto"/>
              <a:sym typeface="Roboto"/>
            </a:endParaRPr>
          </a:p>
        </p:txBody>
      </p:sp>
      <p:pic>
        <p:nvPicPr>
          <p:cNvPr id="1332" name="Google Shape;1332;p88"/>
          <p:cNvPicPr preferRelativeResize="0"/>
          <p:nvPr/>
        </p:nvPicPr>
        <p:blipFill>
          <a:blip r:embed="rId3">
            <a:alphaModFix/>
          </a:blip>
          <a:stretch>
            <a:fillRect/>
          </a:stretch>
        </p:blipFill>
        <p:spPr>
          <a:xfrm>
            <a:off x="1612700" y="1683750"/>
            <a:ext cx="2695575" cy="571500"/>
          </a:xfrm>
          <a:prstGeom prst="rect">
            <a:avLst/>
          </a:prstGeom>
          <a:noFill/>
          <a:ln>
            <a:noFill/>
          </a:ln>
        </p:spPr>
      </p:pic>
      <p:pic>
        <p:nvPicPr>
          <p:cNvPr id="1333" name="Google Shape;1333;p88"/>
          <p:cNvPicPr preferRelativeResize="0"/>
          <p:nvPr/>
        </p:nvPicPr>
        <p:blipFill>
          <a:blip r:embed="rId4">
            <a:alphaModFix/>
          </a:blip>
          <a:stretch>
            <a:fillRect/>
          </a:stretch>
        </p:blipFill>
        <p:spPr>
          <a:xfrm>
            <a:off x="5190463" y="1721838"/>
            <a:ext cx="2562225" cy="49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0" st="0"/>
                                            </p:txEl>
                                          </p:spTgt>
                                        </p:tgtEl>
                                        <p:attrNameLst>
                                          <p:attrName>style.visibility</p:attrName>
                                        </p:attrNameLst>
                                      </p:cBhvr>
                                      <p:to>
                                        <p:strVal val="visible"/>
                                      </p:to>
                                    </p:set>
                                    <p:animEffect filter="fade" transition="in">
                                      <p:cBhvr>
                                        <p:cTn dur="1000"/>
                                        <p:tgtEl>
                                          <p:spTgt spid="1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1" st="1"/>
                                            </p:txEl>
                                          </p:spTgt>
                                        </p:tgtEl>
                                        <p:attrNameLst>
                                          <p:attrName>style.visibility</p:attrName>
                                        </p:attrNameLst>
                                      </p:cBhvr>
                                      <p:to>
                                        <p:strVal val="visible"/>
                                      </p:to>
                                    </p:set>
                                    <p:animEffect filter="fade" transition="in">
                                      <p:cBhvr>
                                        <p:cTn dur="1000"/>
                                        <p:tgtEl>
                                          <p:spTgt spid="1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2" st="2"/>
                                            </p:txEl>
                                          </p:spTgt>
                                        </p:tgtEl>
                                        <p:attrNameLst>
                                          <p:attrName>style.visibility</p:attrName>
                                        </p:attrNameLst>
                                      </p:cBhvr>
                                      <p:to>
                                        <p:strVal val="visible"/>
                                      </p:to>
                                    </p:set>
                                    <p:animEffect filter="fade" transition="in">
                                      <p:cBhvr>
                                        <p:cTn dur="1000"/>
                                        <p:tgtEl>
                                          <p:spTgt spid="13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3" st="3"/>
                                            </p:txEl>
                                          </p:spTgt>
                                        </p:tgtEl>
                                        <p:attrNameLst>
                                          <p:attrName>style.visibility</p:attrName>
                                        </p:attrNameLst>
                                      </p:cBhvr>
                                      <p:to>
                                        <p:strVal val="visible"/>
                                      </p:to>
                                    </p:set>
                                    <p:animEffect filter="fade" transition="in">
                                      <p:cBhvr>
                                        <p:cTn dur="1000"/>
                                        <p:tgtEl>
                                          <p:spTgt spid="13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4" st="4"/>
                                            </p:txEl>
                                          </p:spTgt>
                                        </p:tgtEl>
                                        <p:attrNameLst>
                                          <p:attrName>style.visibility</p:attrName>
                                        </p:attrNameLst>
                                      </p:cBhvr>
                                      <p:to>
                                        <p:strVal val="visible"/>
                                      </p:to>
                                    </p:set>
                                    <p:animEffect filter="fade" transition="in">
                                      <p:cBhvr>
                                        <p:cTn dur="1000"/>
                                        <p:tgtEl>
                                          <p:spTgt spid="13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5" st="5"/>
                                            </p:txEl>
                                          </p:spTgt>
                                        </p:tgtEl>
                                        <p:attrNameLst>
                                          <p:attrName>style.visibility</p:attrName>
                                        </p:attrNameLst>
                                      </p:cBhvr>
                                      <p:to>
                                        <p:strVal val="visible"/>
                                      </p:to>
                                    </p:set>
                                    <p:animEffect filter="fade" transition="in">
                                      <p:cBhvr>
                                        <p:cTn dur="1000"/>
                                        <p:tgtEl>
                                          <p:spTgt spid="13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6" st="6"/>
                                            </p:txEl>
                                          </p:spTgt>
                                        </p:tgtEl>
                                        <p:attrNameLst>
                                          <p:attrName>style.visibility</p:attrName>
                                        </p:attrNameLst>
                                      </p:cBhvr>
                                      <p:to>
                                        <p:strVal val="visible"/>
                                      </p:to>
                                    </p:set>
                                    <p:animEffect filter="fade" transition="in">
                                      <p:cBhvr>
                                        <p:cTn dur="1000"/>
                                        <p:tgtEl>
                                          <p:spTgt spid="13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7" st="7"/>
                                            </p:txEl>
                                          </p:spTgt>
                                        </p:tgtEl>
                                        <p:attrNameLst>
                                          <p:attrName>style.visibility</p:attrName>
                                        </p:attrNameLst>
                                      </p:cBhvr>
                                      <p:to>
                                        <p:strVal val="visible"/>
                                      </p:to>
                                    </p:set>
                                    <p:animEffect filter="fade" transition="in">
                                      <p:cBhvr>
                                        <p:cTn dur="1000"/>
                                        <p:tgtEl>
                                          <p:spTgt spid="13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8" st="8"/>
                                            </p:txEl>
                                          </p:spTgt>
                                        </p:tgtEl>
                                        <p:attrNameLst>
                                          <p:attrName>style.visibility</p:attrName>
                                        </p:attrNameLst>
                                      </p:cBhvr>
                                      <p:to>
                                        <p:strVal val="visible"/>
                                      </p:to>
                                    </p:set>
                                    <p:animEffect filter="fade" transition="in">
                                      <p:cBhvr>
                                        <p:cTn dur="1000"/>
                                        <p:tgtEl>
                                          <p:spTgt spid="13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9" st="9"/>
                                            </p:txEl>
                                          </p:spTgt>
                                        </p:tgtEl>
                                        <p:attrNameLst>
                                          <p:attrName>style.visibility</p:attrName>
                                        </p:attrNameLst>
                                      </p:cBhvr>
                                      <p:to>
                                        <p:strVal val="visible"/>
                                      </p:to>
                                    </p:set>
                                    <p:animEffect filter="fade" transition="in">
                                      <p:cBhvr>
                                        <p:cTn dur="1000"/>
                                        <p:tgtEl>
                                          <p:spTgt spid="13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1">
                                            <p:txEl>
                                              <p:pRg end="10" st="10"/>
                                            </p:txEl>
                                          </p:spTgt>
                                        </p:tgtEl>
                                        <p:attrNameLst>
                                          <p:attrName>style.visibility</p:attrName>
                                        </p:attrNameLst>
                                      </p:cBhvr>
                                      <p:to>
                                        <p:strVal val="visible"/>
                                      </p:to>
                                    </p:set>
                                    <p:animEffect filter="fade" transition="in">
                                      <p:cBhvr>
                                        <p:cTn dur="1000"/>
                                        <p:tgtEl>
                                          <p:spTgt spid="133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7" name="Shape 1337"/>
        <p:cNvGrpSpPr/>
        <p:nvPr/>
      </p:nvGrpSpPr>
      <p:grpSpPr>
        <a:xfrm>
          <a:off x="0" y="0"/>
          <a:ext cx="0" cy="0"/>
          <a:chOff x="0" y="0"/>
          <a:chExt cx="0" cy="0"/>
        </a:xfrm>
      </p:grpSpPr>
      <p:sp>
        <p:nvSpPr>
          <p:cNvPr id="1338" name="Google Shape;1338;p89"/>
          <p:cNvSpPr txBox="1"/>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Roboto"/>
                <a:ea typeface="Roboto"/>
                <a:cs typeface="Roboto"/>
                <a:sym typeface="Roboto"/>
              </a:rPr>
              <a:t>Asymptotics: Big Ω(...)</a:t>
            </a:r>
            <a:endParaRPr sz="2800">
              <a:solidFill>
                <a:srgbClr val="202729"/>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1339" name="Google Shape;1339;p8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Roboto"/>
              <a:buChar char="-"/>
            </a:pPr>
            <a:r>
              <a:rPr i="1" lang="en" sz="1800">
                <a:solidFill>
                  <a:srgbClr val="616161"/>
                </a:solidFill>
                <a:latin typeface="Roboto"/>
                <a:ea typeface="Roboto"/>
                <a:cs typeface="Roboto"/>
                <a:sym typeface="Roboto"/>
              </a:rPr>
              <a:t> </a:t>
            </a:r>
            <a:r>
              <a:rPr lang="en" sz="1800">
                <a:solidFill>
                  <a:srgbClr val="616161"/>
                </a:solidFill>
                <a:latin typeface="Roboto"/>
                <a:ea typeface="Roboto"/>
                <a:cs typeface="Roboto"/>
                <a:sym typeface="Roboto"/>
              </a:rPr>
              <a:t>Called “big omega notation”</a:t>
            </a:r>
            <a:endParaRPr sz="1800">
              <a:solidFill>
                <a:srgbClr val="616161"/>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rgbClr val="616161"/>
              </a:solidFill>
              <a:latin typeface="Roboto"/>
              <a:ea typeface="Roboto"/>
              <a:cs typeface="Roboto"/>
              <a:sym typeface="Roboto"/>
            </a:endParaRPr>
          </a:p>
          <a:p>
            <a:pPr indent="-342900" lvl="0" marL="457200" rtl="0" algn="l">
              <a:lnSpc>
                <a:spcPct val="115000"/>
              </a:lnSpc>
              <a:spcBef>
                <a:spcPts val="160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R(N) = runtime, f(N) = function, k = constant</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The function is a lower bound on the runtime</a:t>
            </a:r>
            <a:endParaRPr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b="1" lang="en" sz="1800">
                <a:solidFill>
                  <a:srgbClr val="616161"/>
                </a:solidFill>
                <a:latin typeface="Roboto"/>
                <a:ea typeface="Roboto"/>
                <a:cs typeface="Roboto"/>
                <a:sym typeface="Roboto"/>
              </a:rPr>
              <a:t>DOES NOT MEAN BEST CASE</a:t>
            </a:r>
            <a:endParaRPr b="1" sz="1800">
              <a:solidFill>
                <a:srgbClr val="616161"/>
              </a:solidFill>
              <a:latin typeface="Roboto"/>
              <a:ea typeface="Roboto"/>
              <a:cs typeface="Roboto"/>
              <a:sym typeface="Roboto"/>
            </a:endParaRPr>
          </a:p>
          <a:p>
            <a:pPr indent="-342900" lvl="0" marL="457200" rtl="0" algn="l">
              <a:lnSpc>
                <a:spcPct val="115000"/>
              </a:lnSpc>
              <a:spcBef>
                <a:spcPts val="0"/>
              </a:spcBef>
              <a:spcAft>
                <a:spcPts val="0"/>
              </a:spcAft>
              <a:buClr>
                <a:srgbClr val="616161"/>
              </a:buClr>
              <a:buSzPts val="1800"/>
              <a:buFont typeface="Roboto"/>
              <a:buChar char="-"/>
            </a:pPr>
            <a:r>
              <a:rPr lang="en" sz="1800">
                <a:solidFill>
                  <a:srgbClr val="616161"/>
                </a:solidFill>
                <a:latin typeface="Roboto"/>
                <a:ea typeface="Roboto"/>
                <a:cs typeface="Roboto"/>
                <a:sym typeface="Roboto"/>
              </a:rPr>
              <a:t>True or false?</a:t>
            </a:r>
            <a:endParaRPr sz="1800">
              <a:solidFill>
                <a:srgbClr val="616161"/>
              </a:solidFill>
              <a:latin typeface="Roboto"/>
              <a:ea typeface="Roboto"/>
              <a:cs typeface="Roboto"/>
              <a:sym typeface="Roboto"/>
            </a:endParaRPr>
          </a:p>
          <a:p>
            <a:pPr indent="-317500" lvl="1" marL="914400" rtl="0" algn="l">
              <a:lnSpc>
                <a:spcPct val="115000"/>
              </a:lnSpc>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 ∈ Ω(N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317500" lvl="1" marL="914400" rtl="0" algn="l">
              <a:lnSpc>
                <a:spcPct val="115000"/>
              </a:lnSpc>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 ∈ Ω(1)</a:t>
            </a:r>
            <a:endParaRPr>
              <a:solidFill>
                <a:srgbClr val="616161"/>
              </a:solidFill>
              <a:latin typeface="Roboto"/>
              <a:ea typeface="Roboto"/>
              <a:cs typeface="Roboto"/>
              <a:sym typeface="Roboto"/>
            </a:endParaRPr>
          </a:p>
          <a:p>
            <a:pPr indent="-317500" lvl="1" marL="914400" rtl="0" algn="l">
              <a:lnSpc>
                <a:spcPct val="115000"/>
              </a:lnSpc>
              <a:spcBef>
                <a:spcPts val="0"/>
              </a:spcBef>
              <a:spcAft>
                <a:spcPts val="0"/>
              </a:spcAft>
              <a:buClr>
                <a:srgbClr val="616161"/>
              </a:buClr>
              <a:buSzPts val="1400"/>
              <a:buFont typeface="Roboto"/>
              <a:buChar char="-"/>
            </a:pPr>
            <a:r>
              <a:rPr lang="en">
                <a:solidFill>
                  <a:srgbClr val="616161"/>
                </a:solidFill>
                <a:latin typeface="Roboto"/>
                <a:ea typeface="Roboto"/>
                <a:cs typeface="Roboto"/>
                <a:sym typeface="Roboto"/>
              </a:rPr>
              <a:t>N</a:t>
            </a:r>
            <a:r>
              <a:rPr baseline="30000" lang="en">
                <a:solidFill>
                  <a:srgbClr val="616161"/>
                </a:solidFill>
                <a:latin typeface="Roboto"/>
                <a:ea typeface="Roboto"/>
                <a:cs typeface="Roboto"/>
                <a:sym typeface="Roboto"/>
              </a:rPr>
              <a:t>2</a:t>
            </a:r>
            <a:r>
              <a:rPr lang="en">
                <a:solidFill>
                  <a:srgbClr val="616161"/>
                </a:solidFill>
                <a:latin typeface="Roboto"/>
                <a:ea typeface="Roboto"/>
                <a:cs typeface="Roboto"/>
                <a:sym typeface="Roboto"/>
              </a:rPr>
              <a:t> ∈ Ω(N</a:t>
            </a:r>
            <a:r>
              <a:rPr baseline="30000" lang="en">
                <a:solidFill>
                  <a:srgbClr val="616161"/>
                </a:solidFill>
                <a:latin typeface="Roboto"/>
                <a:ea typeface="Roboto"/>
                <a:cs typeface="Roboto"/>
                <a:sym typeface="Roboto"/>
              </a:rPr>
              <a:t>3</a:t>
            </a:r>
            <a:r>
              <a:rPr lang="en">
                <a:solidFill>
                  <a:srgbClr val="616161"/>
                </a:solidFill>
                <a:latin typeface="Roboto"/>
                <a:ea typeface="Roboto"/>
                <a:cs typeface="Roboto"/>
                <a:sym typeface="Roboto"/>
              </a:rPr>
              <a:t>)</a:t>
            </a:r>
            <a:endParaRPr>
              <a:solidFill>
                <a:srgbClr val="616161"/>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rgbClr val="434343"/>
              </a:solidFill>
              <a:latin typeface="Roboto"/>
              <a:ea typeface="Roboto"/>
              <a:cs typeface="Roboto"/>
              <a:sym typeface="Roboto"/>
            </a:endParaRPr>
          </a:p>
        </p:txBody>
      </p:sp>
      <p:pic>
        <p:nvPicPr>
          <p:cNvPr id="1340" name="Google Shape;1340;p89"/>
          <p:cNvPicPr preferRelativeResize="0"/>
          <p:nvPr/>
        </p:nvPicPr>
        <p:blipFill>
          <a:blip r:embed="rId3">
            <a:alphaModFix/>
          </a:blip>
          <a:stretch>
            <a:fillRect/>
          </a:stretch>
        </p:blipFill>
        <p:spPr>
          <a:xfrm>
            <a:off x="1141925" y="1625838"/>
            <a:ext cx="3291575" cy="686150"/>
          </a:xfrm>
          <a:prstGeom prst="rect">
            <a:avLst/>
          </a:prstGeom>
          <a:noFill/>
          <a:ln>
            <a:noFill/>
          </a:ln>
        </p:spPr>
      </p:pic>
      <p:pic>
        <p:nvPicPr>
          <p:cNvPr id="1341" name="Google Shape;1341;p89"/>
          <p:cNvPicPr preferRelativeResize="0"/>
          <p:nvPr/>
        </p:nvPicPr>
        <p:blipFill>
          <a:blip r:embed="rId4">
            <a:alphaModFix/>
          </a:blip>
          <a:stretch>
            <a:fillRect/>
          </a:stretch>
        </p:blipFill>
        <p:spPr>
          <a:xfrm>
            <a:off x="4987075" y="1682575"/>
            <a:ext cx="3184975"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0" st="0"/>
                                            </p:txEl>
                                          </p:spTgt>
                                        </p:tgtEl>
                                        <p:attrNameLst>
                                          <p:attrName>style.visibility</p:attrName>
                                        </p:attrNameLst>
                                      </p:cBhvr>
                                      <p:to>
                                        <p:strVal val="visible"/>
                                      </p:to>
                                    </p:set>
                                    <p:animEffect filter="fade" transition="in">
                                      <p:cBhvr>
                                        <p:cTn dur="1000"/>
                                        <p:tgtEl>
                                          <p:spTgt spid="1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1" st="1"/>
                                            </p:txEl>
                                          </p:spTgt>
                                        </p:tgtEl>
                                        <p:attrNameLst>
                                          <p:attrName>style.visibility</p:attrName>
                                        </p:attrNameLst>
                                      </p:cBhvr>
                                      <p:to>
                                        <p:strVal val="visible"/>
                                      </p:to>
                                    </p:set>
                                    <p:animEffect filter="fade" transition="in">
                                      <p:cBhvr>
                                        <p:cTn dur="1000"/>
                                        <p:tgtEl>
                                          <p:spTgt spid="1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2" st="2"/>
                                            </p:txEl>
                                          </p:spTgt>
                                        </p:tgtEl>
                                        <p:attrNameLst>
                                          <p:attrName>style.visibility</p:attrName>
                                        </p:attrNameLst>
                                      </p:cBhvr>
                                      <p:to>
                                        <p:strVal val="visible"/>
                                      </p:to>
                                    </p:set>
                                    <p:animEffect filter="fade" transition="in">
                                      <p:cBhvr>
                                        <p:cTn dur="1000"/>
                                        <p:tgtEl>
                                          <p:spTgt spid="1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3" st="3"/>
                                            </p:txEl>
                                          </p:spTgt>
                                        </p:tgtEl>
                                        <p:attrNameLst>
                                          <p:attrName>style.visibility</p:attrName>
                                        </p:attrNameLst>
                                      </p:cBhvr>
                                      <p:to>
                                        <p:strVal val="visible"/>
                                      </p:to>
                                    </p:set>
                                    <p:animEffect filter="fade" transition="in">
                                      <p:cBhvr>
                                        <p:cTn dur="1000"/>
                                        <p:tgtEl>
                                          <p:spTgt spid="1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4" st="4"/>
                                            </p:txEl>
                                          </p:spTgt>
                                        </p:tgtEl>
                                        <p:attrNameLst>
                                          <p:attrName>style.visibility</p:attrName>
                                        </p:attrNameLst>
                                      </p:cBhvr>
                                      <p:to>
                                        <p:strVal val="visible"/>
                                      </p:to>
                                    </p:set>
                                    <p:animEffect filter="fade" transition="in">
                                      <p:cBhvr>
                                        <p:cTn dur="1000"/>
                                        <p:tgtEl>
                                          <p:spTgt spid="1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5" st="5"/>
                                            </p:txEl>
                                          </p:spTgt>
                                        </p:tgtEl>
                                        <p:attrNameLst>
                                          <p:attrName>style.visibility</p:attrName>
                                        </p:attrNameLst>
                                      </p:cBhvr>
                                      <p:to>
                                        <p:strVal val="visible"/>
                                      </p:to>
                                    </p:set>
                                    <p:animEffect filter="fade" transition="in">
                                      <p:cBhvr>
                                        <p:cTn dur="1000"/>
                                        <p:tgtEl>
                                          <p:spTgt spid="13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6" st="6"/>
                                            </p:txEl>
                                          </p:spTgt>
                                        </p:tgtEl>
                                        <p:attrNameLst>
                                          <p:attrName>style.visibility</p:attrName>
                                        </p:attrNameLst>
                                      </p:cBhvr>
                                      <p:to>
                                        <p:strVal val="visible"/>
                                      </p:to>
                                    </p:set>
                                    <p:animEffect filter="fade" transition="in">
                                      <p:cBhvr>
                                        <p:cTn dur="1000"/>
                                        <p:tgtEl>
                                          <p:spTgt spid="13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7" st="7"/>
                                            </p:txEl>
                                          </p:spTgt>
                                        </p:tgtEl>
                                        <p:attrNameLst>
                                          <p:attrName>style.visibility</p:attrName>
                                        </p:attrNameLst>
                                      </p:cBhvr>
                                      <p:to>
                                        <p:strVal val="visible"/>
                                      </p:to>
                                    </p:set>
                                    <p:animEffect filter="fade" transition="in">
                                      <p:cBhvr>
                                        <p:cTn dur="1000"/>
                                        <p:tgtEl>
                                          <p:spTgt spid="13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8" st="8"/>
                                            </p:txEl>
                                          </p:spTgt>
                                        </p:tgtEl>
                                        <p:attrNameLst>
                                          <p:attrName>style.visibility</p:attrName>
                                        </p:attrNameLst>
                                      </p:cBhvr>
                                      <p:to>
                                        <p:strVal val="visible"/>
                                      </p:to>
                                    </p:set>
                                    <p:animEffect filter="fade" transition="in">
                                      <p:cBhvr>
                                        <p:cTn dur="1000"/>
                                        <p:tgtEl>
                                          <p:spTgt spid="13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9">
                                            <p:txEl>
                                              <p:pRg end="9" st="9"/>
                                            </p:txEl>
                                          </p:spTgt>
                                        </p:tgtEl>
                                        <p:attrNameLst>
                                          <p:attrName>style.visibility</p:attrName>
                                        </p:attrNameLst>
                                      </p:cBhvr>
                                      <p:to>
                                        <p:strVal val="visible"/>
                                      </p:to>
                                    </p:set>
                                    <p:animEffect filter="fade" transition="in">
                                      <p:cBhvr>
                                        <p:cTn dur="1000"/>
                                        <p:tgtEl>
                                          <p:spTgt spid="133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9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with the bounds</a:t>
            </a:r>
            <a:endParaRPr/>
          </a:p>
        </p:txBody>
      </p:sp>
      <p:sp>
        <p:nvSpPr>
          <p:cNvPr id="1347" name="Google Shape;1347;p90"/>
          <p:cNvSpPr txBox="1"/>
          <p:nvPr>
            <p:ph idx="1" type="body"/>
          </p:nvPr>
        </p:nvSpPr>
        <p:spPr>
          <a:xfrm>
            <a:off x="311700" y="1039550"/>
            <a:ext cx="85206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public void printElementsWithACatch(int[] arr)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Random r = new Random; int val = r.randInt(100);</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if (val &lt; 10) {</a:t>
            </a:r>
            <a:endParaRPr sz="1500">
              <a:latin typeface="Consolas"/>
              <a:ea typeface="Consolas"/>
              <a:cs typeface="Consolas"/>
              <a:sym typeface="Consolas"/>
            </a:endParaRPr>
          </a:p>
          <a:p>
            <a:pPr indent="457200" lvl="0" marL="457200" rtl="0" algn="l">
              <a:spcBef>
                <a:spcPts val="0"/>
              </a:spcBef>
              <a:spcAft>
                <a:spcPts val="0"/>
              </a:spcAft>
              <a:buNone/>
            </a:pPr>
            <a:r>
              <a:rPr lang="en" sz="1500">
                <a:latin typeface="Consolas"/>
                <a:ea typeface="Consolas"/>
                <a:cs typeface="Consolas"/>
                <a:sym typeface="Consolas"/>
              </a:rPr>
              <a:t>System.out.println(“The array is empty”);</a:t>
            </a:r>
            <a:endParaRPr sz="1500">
              <a:latin typeface="Consolas"/>
              <a:ea typeface="Consolas"/>
              <a:cs typeface="Consolas"/>
              <a:sym typeface="Consolas"/>
            </a:endParaRPr>
          </a:p>
          <a:p>
            <a:pPr indent="457200" lvl="0" marL="457200" rtl="0" algn="l">
              <a:spcBef>
                <a:spcPts val="0"/>
              </a:spcBef>
              <a:spcAft>
                <a:spcPts val="0"/>
              </a:spcAft>
              <a:buNone/>
            </a:pPr>
            <a:r>
              <a:rPr lang="en" sz="1500">
                <a:latin typeface="Consolas"/>
                <a:ea typeface="Consolas"/>
                <a:cs typeface="Consolas"/>
                <a:sym typeface="Consolas"/>
              </a:rPr>
              <a:t>return;</a:t>
            </a:r>
            <a:endParaRPr sz="1500">
              <a:latin typeface="Consolas"/>
              <a:ea typeface="Consolas"/>
              <a:cs typeface="Consolas"/>
              <a:sym typeface="Consolas"/>
            </a:endParaRPr>
          </a:p>
          <a:p>
            <a:pPr indent="0" lvl="0" marL="457200" rtl="0" algn="l">
              <a:spcBef>
                <a:spcPts val="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a:p>
            <a:pPr indent="0" lvl="0" marL="457200" rtl="0" algn="l">
              <a:spcBef>
                <a:spcPts val="0"/>
              </a:spcBef>
              <a:spcAft>
                <a:spcPts val="0"/>
              </a:spcAft>
              <a:buNone/>
            </a:pPr>
            <a:r>
              <a:rPr lang="en" sz="1500">
                <a:latin typeface="Consolas"/>
                <a:ea typeface="Consolas"/>
                <a:cs typeface="Consolas"/>
                <a:sym typeface="Consolas"/>
              </a:rPr>
              <a:t>for (int i = 0; i &lt; arr.length; i++)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System.out.println(arr[i]);</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a:t>
            </a:r>
            <a:endParaRPr sz="1500">
              <a:latin typeface="Consolas"/>
              <a:ea typeface="Consolas"/>
              <a:cs typeface="Consolas"/>
              <a:sym typeface="Consolas"/>
            </a:endParaRPr>
          </a:p>
        </p:txBody>
      </p:sp>
      <p:sp>
        <p:nvSpPr>
          <p:cNvPr id="1348" name="Google Shape;1348;p90"/>
          <p:cNvSpPr txBox="1"/>
          <p:nvPr/>
        </p:nvSpPr>
        <p:spPr>
          <a:xfrm>
            <a:off x="566050" y="3660075"/>
            <a:ext cx="6635100" cy="13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latin typeface="Consolas"/>
                <a:ea typeface="Consolas"/>
                <a:cs typeface="Consolas"/>
                <a:sym typeface="Consolas"/>
              </a:rPr>
              <a:t>Let’s define N as arr.length.</a:t>
            </a:r>
            <a:endParaRPr sz="1700">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sz="1700">
                <a:solidFill>
                  <a:schemeClr val="dk2"/>
                </a:solidFill>
                <a:latin typeface="Consolas"/>
                <a:ea typeface="Consolas"/>
                <a:cs typeface="Consolas"/>
                <a:sym typeface="Consolas"/>
              </a:rPr>
              <a:t>What is the runtime of this function?</a:t>
            </a:r>
            <a:endParaRPr sz="1700">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sz="1700">
                <a:solidFill>
                  <a:schemeClr val="dk2"/>
                </a:solidFill>
                <a:latin typeface="Consolas"/>
                <a:ea typeface="Consolas"/>
                <a:cs typeface="Consolas"/>
                <a:sym typeface="Consolas"/>
              </a:rPr>
              <a:t>What is the </a:t>
            </a:r>
            <a:r>
              <a:rPr lang="en" sz="1700" u="sng">
                <a:solidFill>
                  <a:schemeClr val="dk2"/>
                </a:solidFill>
                <a:latin typeface="Consolas"/>
                <a:ea typeface="Consolas"/>
                <a:cs typeface="Consolas"/>
                <a:sym typeface="Consolas"/>
              </a:rPr>
              <a:t>worst case</a:t>
            </a:r>
            <a:r>
              <a:rPr lang="en" sz="1700">
                <a:solidFill>
                  <a:schemeClr val="dk2"/>
                </a:solidFill>
                <a:latin typeface="Consolas"/>
                <a:ea typeface="Consolas"/>
                <a:cs typeface="Consolas"/>
                <a:sym typeface="Consolas"/>
              </a:rPr>
              <a:t> runtime of this function?</a:t>
            </a:r>
            <a:endParaRPr sz="1700">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sz="1700">
                <a:solidFill>
                  <a:schemeClr val="dk2"/>
                </a:solidFill>
                <a:latin typeface="Consolas"/>
                <a:ea typeface="Consolas"/>
                <a:cs typeface="Consolas"/>
                <a:sym typeface="Consolas"/>
              </a:rPr>
              <a:t>What is the </a:t>
            </a:r>
            <a:r>
              <a:rPr lang="en" sz="1700" u="sng">
                <a:solidFill>
                  <a:schemeClr val="dk2"/>
                </a:solidFill>
                <a:latin typeface="Consolas"/>
                <a:ea typeface="Consolas"/>
                <a:cs typeface="Consolas"/>
                <a:sym typeface="Consolas"/>
              </a:rPr>
              <a:t>best case</a:t>
            </a:r>
            <a:r>
              <a:rPr b="1" lang="en" sz="1700">
                <a:solidFill>
                  <a:schemeClr val="dk2"/>
                </a:solidFill>
                <a:latin typeface="Consolas"/>
                <a:ea typeface="Consolas"/>
                <a:cs typeface="Consolas"/>
                <a:sym typeface="Consolas"/>
              </a:rPr>
              <a:t> </a:t>
            </a:r>
            <a:r>
              <a:rPr lang="en" sz="1700">
                <a:solidFill>
                  <a:schemeClr val="dk2"/>
                </a:solidFill>
                <a:latin typeface="Consolas"/>
                <a:ea typeface="Consolas"/>
                <a:cs typeface="Consolas"/>
                <a:sym typeface="Consolas"/>
              </a:rPr>
              <a:t>runtime of this function?</a:t>
            </a:r>
            <a:endParaRPr>
              <a:latin typeface="Open Sans"/>
              <a:ea typeface="Open Sans"/>
              <a:cs typeface="Open Sans"/>
              <a:sym typeface="Open Sans"/>
            </a:endParaRPr>
          </a:p>
        </p:txBody>
      </p:sp>
      <p:sp>
        <p:nvSpPr>
          <p:cNvPr id="1349" name="Google Shape;1349;p90"/>
          <p:cNvSpPr txBox="1"/>
          <p:nvPr/>
        </p:nvSpPr>
        <p:spPr>
          <a:xfrm>
            <a:off x="6534925" y="3924975"/>
            <a:ext cx="1839900" cy="10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0000"/>
                </a:solidFill>
                <a:latin typeface="Consolas"/>
                <a:ea typeface="Consolas"/>
                <a:cs typeface="Consolas"/>
                <a:sym typeface="Consolas"/>
              </a:rPr>
              <a:t>Ω(1), </a:t>
            </a:r>
            <a:r>
              <a:rPr lang="en" sz="1700">
                <a:solidFill>
                  <a:srgbClr val="FF0000"/>
                </a:solidFill>
                <a:latin typeface="Consolas"/>
                <a:ea typeface="Consolas"/>
                <a:cs typeface="Consolas"/>
                <a:sym typeface="Consolas"/>
              </a:rPr>
              <a:t>O(N)</a:t>
            </a:r>
            <a:endParaRPr sz="17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rgbClr val="FF0000"/>
                </a:solidFill>
                <a:latin typeface="Consolas"/>
                <a:ea typeface="Consolas"/>
                <a:cs typeface="Consolas"/>
                <a:sym typeface="Consolas"/>
              </a:rPr>
              <a:t>Θ(N)</a:t>
            </a:r>
            <a:endParaRPr sz="17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rPr lang="en" sz="1700">
                <a:solidFill>
                  <a:srgbClr val="FF0000"/>
                </a:solidFill>
                <a:latin typeface="Consolas"/>
                <a:ea typeface="Consolas"/>
                <a:cs typeface="Consolas"/>
                <a:sym typeface="Consolas"/>
              </a:rPr>
              <a:t>Θ(1)</a:t>
            </a:r>
            <a:endParaRPr sz="1700">
              <a:solidFill>
                <a:srgbClr val="FF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xEl>
                                              <p:pRg end="0" st="0"/>
                                            </p:txEl>
                                          </p:spTgt>
                                        </p:tgtEl>
                                        <p:attrNameLst>
                                          <p:attrName>style.visibility</p:attrName>
                                        </p:attrNameLst>
                                      </p:cBhvr>
                                      <p:to>
                                        <p:strVal val="visible"/>
                                      </p:to>
                                    </p:set>
                                    <p:animEffect filter="fade" transition="in">
                                      <p:cBhvr>
                                        <p:cTn dur="1000"/>
                                        <p:tgtEl>
                                          <p:spTgt spid="1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xEl>
                                              <p:pRg end="1" st="1"/>
                                            </p:txEl>
                                          </p:spTgt>
                                        </p:tgtEl>
                                        <p:attrNameLst>
                                          <p:attrName>style.visibility</p:attrName>
                                        </p:attrNameLst>
                                      </p:cBhvr>
                                      <p:to>
                                        <p:strVal val="visible"/>
                                      </p:to>
                                    </p:set>
                                    <p:animEffect filter="fade" transition="in">
                                      <p:cBhvr>
                                        <p:cTn dur="1000"/>
                                        <p:tgtEl>
                                          <p:spTgt spid="1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xEl>
                                              <p:pRg end="2" st="2"/>
                                            </p:txEl>
                                          </p:spTgt>
                                        </p:tgtEl>
                                        <p:attrNameLst>
                                          <p:attrName>style.visibility</p:attrName>
                                        </p:attrNameLst>
                                      </p:cBhvr>
                                      <p:to>
                                        <p:strVal val="visible"/>
                                      </p:to>
                                    </p:set>
                                    <p:animEffect filter="fade" transition="in">
                                      <p:cBhvr>
                                        <p:cTn dur="1000"/>
                                        <p:tgtEl>
                                          <p:spTgt spid="13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2.1</a:t>
            </a:r>
            <a:endParaRPr/>
          </a:p>
        </p:txBody>
      </p:sp>
      <p:sp>
        <p:nvSpPr>
          <p:cNvPr id="1355" name="Google Shape;1355;p9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300"/>
              <a:buFont typeface="Arial"/>
              <a:buNone/>
            </a:pPr>
            <a:r>
              <a:rPr lang="en">
                <a:solidFill>
                  <a:srgbClr val="595959"/>
                </a:solidFill>
                <a:latin typeface="Lato"/>
                <a:ea typeface="Lato"/>
                <a:cs typeface="Lato"/>
                <a:sym typeface="Lato"/>
              </a:rPr>
              <a:t>Order the big Theta runtimes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Common Asymptotic Sets</a:t>
            </a:r>
            <a:endParaRPr/>
          </a:p>
        </p:txBody>
      </p:sp>
      <p:sp>
        <p:nvSpPr>
          <p:cNvPr id="109" name="Google Shape;109;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Θ (1): constant</a:t>
            </a:r>
            <a:endParaRPr/>
          </a:p>
          <a:p>
            <a:pPr indent="-311150" lvl="0" marL="457200" rtl="0" algn="l">
              <a:lnSpc>
                <a:spcPct val="115000"/>
              </a:lnSpc>
              <a:spcBef>
                <a:spcPts val="0"/>
              </a:spcBef>
              <a:spcAft>
                <a:spcPts val="0"/>
              </a:spcAft>
              <a:buSzPts val="1300"/>
              <a:buChar char="●"/>
            </a:pPr>
            <a:r>
              <a:rPr lang="en"/>
              <a:t>Θ (log n): logarithmic</a:t>
            </a:r>
            <a:endParaRPr/>
          </a:p>
          <a:p>
            <a:pPr indent="-311150" lvl="0" marL="457200" rtl="0" algn="l">
              <a:lnSpc>
                <a:spcPct val="115000"/>
              </a:lnSpc>
              <a:spcBef>
                <a:spcPts val="0"/>
              </a:spcBef>
              <a:spcAft>
                <a:spcPts val="0"/>
              </a:spcAft>
              <a:buSzPts val="1300"/>
              <a:buChar char="●"/>
            </a:pPr>
            <a:r>
              <a:rPr lang="en"/>
              <a:t>Θ (sqrt(n)): square root</a:t>
            </a:r>
            <a:endParaRPr/>
          </a:p>
          <a:p>
            <a:pPr indent="-311150" lvl="0" marL="457200" rtl="0" algn="l">
              <a:lnSpc>
                <a:spcPct val="115000"/>
              </a:lnSpc>
              <a:spcBef>
                <a:spcPts val="0"/>
              </a:spcBef>
              <a:spcAft>
                <a:spcPts val="0"/>
              </a:spcAft>
              <a:buSzPts val="1300"/>
              <a:buChar char="●"/>
            </a:pPr>
            <a:r>
              <a:rPr lang="en"/>
              <a:t>Θ (n): linear</a:t>
            </a:r>
            <a:endParaRPr/>
          </a:p>
          <a:p>
            <a:pPr indent="-311150" lvl="0" marL="457200" rtl="0" algn="l">
              <a:lnSpc>
                <a:spcPct val="115000"/>
              </a:lnSpc>
              <a:spcBef>
                <a:spcPts val="0"/>
              </a:spcBef>
              <a:spcAft>
                <a:spcPts val="0"/>
              </a:spcAft>
              <a:buSzPts val="1300"/>
              <a:buChar char="●"/>
            </a:pPr>
            <a:r>
              <a:rPr lang="en"/>
              <a:t>Θ (n log n): n log n</a:t>
            </a:r>
            <a:endParaRPr/>
          </a:p>
          <a:p>
            <a:pPr indent="-311150" lvl="0" marL="457200" rtl="0" algn="l">
              <a:lnSpc>
                <a:spcPct val="115000"/>
              </a:lnSpc>
              <a:spcBef>
                <a:spcPts val="0"/>
              </a:spcBef>
              <a:spcAft>
                <a:spcPts val="0"/>
              </a:spcAft>
              <a:buSzPts val="1300"/>
              <a:buChar char="●"/>
            </a:pPr>
            <a:r>
              <a:rPr lang="en"/>
              <a:t>Θ (n^2): quadratic</a:t>
            </a:r>
            <a:endParaRPr/>
          </a:p>
          <a:p>
            <a:pPr indent="-311150" lvl="0" marL="457200" rtl="0" algn="l">
              <a:lnSpc>
                <a:spcPct val="115000"/>
              </a:lnSpc>
              <a:spcBef>
                <a:spcPts val="0"/>
              </a:spcBef>
              <a:spcAft>
                <a:spcPts val="0"/>
              </a:spcAft>
              <a:buSzPts val="1300"/>
              <a:buChar char="●"/>
            </a:pPr>
            <a:r>
              <a:rPr lang="en"/>
              <a:t>Θ (n^3): cubic</a:t>
            </a:r>
            <a:endParaRPr/>
          </a:p>
          <a:p>
            <a:pPr indent="-311150" lvl="0" marL="457200" rtl="0" algn="l">
              <a:lnSpc>
                <a:spcPct val="115000"/>
              </a:lnSpc>
              <a:spcBef>
                <a:spcPts val="0"/>
              </a:spcBef>
              <a:spcAft>
                <a:spcPts val="0"/>
              </a:spcAft>
              <a:buSzPts val="1300"/>
              <a:buChar char="●"/>
            </a:pPr>
            <a:r>
              <a:rPr lang="en"/>
              <a:t>Θ (2^n): exponential</a:t>
            </a:r>
            <a:endParaRPr/>
          </a:p>
          <a:p>
            <a:pPr indent="-311150" lvl="0" marL="457200" rtl="0" algn="l">
              <a:lnSpc>
                <a:spcPct val="115000"/>
              </a:lnSpc>
              <a:spcBef>
                <a:spcPts val="0"/>
              </a:spcBef>
              <a:spcAft>
                <a:spcPts val="0"/>
              </a:spcAft>
              <a:buSzPts val="1300"/>
              <a:buChar char="●"/>
            </a:pPr>
            <a:r>
              <a:rPr lang="en"/>
              <a:t>Θ (n!): factorial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2.1 Solutions</a:t>
            </a:r>
            <a:endParaRPr/>
          </a:p>
        </p:txBody>
      </p:sp>
      <p:sp>
        <p:nvSpPr>
          <p:cNvPr id="1361" name="Google Shape;1361;p92"/>
          <p:cNvSpPr txBox="1"/>
          <p:nvPr>
            <p:ph idx="1" type="body"/>
          </p:nvPr>
        </p:nvSpPr>
        <p:spPr>
          <a:xfrm>
            <a:off x="161650" y="1266325"/>
            <a:ext cx="88320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595959"/>
                </a:solidFill>
                <a:latin typeface="Lato"/>
                <a:ea typeface="Lato"/>
                <a:cs typeface="Lato"/>
                <a:sym typeface="Lato"/>
              </a:rPr>
              <a:t>Θ (1) ⇢ Θ (logn) ⇢ Θ (n) ⇢ Θ (nlogn) ⇢ Θ (n</a:t>
            </a:r>
            <a:r>
              <a:rPr baseline="30000" lang="en">
                <a:solidFill>
                  <a:srgbClr val="595959"/>
                </a:solidFill>
                <a:latin typeface="Lato"/>
                <a:ea typeface="Lato"/>
                <a:cs typeface="Lato"/>
                <a:sym typeface="Lato"/>
              </a:rPr>
              <a:t>2</a:t>
            </a:r>
            <a:r>
              <a:rPr lang="en">
                <a:solidFill>
                  <a:srgbClr val="595959"/>
                </a:solidFill>
                <a:latin typeface="Lato"/>
                <a:ea typeface="Lato"/>
                <a:cs typeface="Lato"/>
                <a:sym typeface="Lato"/>
              </a:rPr>
              <a:t> logn) ⇢ Θ (n</a:t>
            </a:r>
            <a:r>
              <a:rPr baseline="30000" lang="en">
                <a:solidFill>
                  <a:srgbClr val="595959"/>
                </a:solidFill>
                <a:latin typeface="Lato"/>
                <a:ea typeface="Lato"/>
                <a:cs typeface="Lato"/>
                <a:sym typeface="Lato"/>
              </a:rPr>
              <a:t>3</a:t>
            </a:r>
            <a:r>
              <a:rPr lang="en">
                <a:solidFill>
                  <a:srgbClr val="595959"/>
                </a:solidFill>
                <a:latin typeface="Lato"/>
                <a:ea typeface="Lato"/>
                <a:cs typeface="Lato"/>
                <a:sym typeface="Lato"/>
              </a:rPr>
              <a:t>) ⇢ Θ (2</a:t>
            </a:r>
            <a:r>
              <a:rPr baseline="30000" lang="en">
                <a:solidFill>
                  <a:srgbClr val="595959"/>
                </a:solidFill>
                <a:latin typeface="Lato"/>
                <a:ea typeface="Lato"/>
                <a:cs typeface="Lato"/>
                <a:sym typeface="Lato"/>
              </a:rPr>
              <a:t>n</a:t>
            </a:r>
            <a:r>
              <a:rPr lang="en">
                <a:solidFill>
                  <a:srgbClr val="595959"/>
                </a:solidFill>
                <a:latin typeface="Lato"/>
                <a:ea typeface="Lato"/>
                <a:cs typeface="Lato"/>
                <a:sym typeface="Lato"/>
              </a:rPr>
              <a:t>) ⇢ Θ (n!) ⇢ Θ (n</a:t>
            </a:r>
            <a:r>
              <a:rPr baseline="30000" lang="en">
                <a:solidFill>
                  <a:srgbClr val="595959"/>
                </a:solidFill>
                <a:latin typeface="Lato"/>
                <a:ea typeface="Lato"/>
                <a:cs typeface="Lato"/>
                <a:sym typeface="Lato"/>
              </a:rPr>
              <a:t>n</a:t>
            </a:r>
            <a:r>
              <a:rPr lang="en">
                <a:solidFill>
                  <a:srgbClr val="595959"/>
                </a:solidFill>
                <a:latin typeface="Lato"/>
                <a:ea typeface="Lato"/>
                <a:cs typeface="Lato"/>
                <a:sym typeface="Lato"/>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5" name="Shape 1365"/>
        <p:cNvGrpSpPr/>
        <p:nvPr/>
      </p:nvGrpSpPr>
      <p:grpSpPr>
        <a:xfrm>
          <a:off x="0" y="0"/>
          <a:ext cx="0" cy="0"/>
          <a:chOff x="0" y="0"/>
          <a:chExt cx="0" cy="0"/>
        </a:xfrm>
      </p:grpSpPr>
      <p:sp>
        <p:nvSpPr>
          <p:cNvPr id="1366" name="Google Shape;1366;p93"/>
          <p:cNvSpPr txBox="1"/>
          <p:nvPr>
            <p:ph type="title"/>
          </p:nvPr>
        </p:nvSpPr>
        <p:spPr>
          <a:xfrm>
            <a:off x="60800" y="917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2.2</a:t>
            </a:r>
            <a:endParaRPr/>
          </a:p>
        </p:txBody>
      </p:sp>
      <p:pic>
        <p:nvPicPr>
          <p:cNvPr id="1367" name="Google Shape;1367;p93"/>
          <p:cNvPicPr preferRelativeResize="0"/>
          <p:nvPr/>
        </p:nvPicPr>
        <p:blipFill>
          <a:blip r:embed="rId3">
            <a:alphaModFix/>
          </a:blip>
          <a:stretch>
            <a:fillRect/>
          </a:stretch>
        </p:blipFill>
        <p:spPr>
          <a:xfrm>
            <a:off x="158375" y="799100"/>
            <a:ext cx="6110759" cy="2704400"/>
          </a:xfrm>
          <a:prstGeom prst="rect">
            <a:avLst/>
          </a:prstGeom>
          <a:noFill/>
          <a:ln>
            <a:noFill/>
          </a:ln>
        </p:spPr>
      </p:pic>
      <p:pic>
        <p:nvPicPr>
          <p:cNvPr id="1368" name="Google Shape;1368;p93"/>
          <p:cNvPicPr preferRelativeResize="0"/>
          <p:nvPr/>
        </p:nvPicPr>
        <p:blipFill>
          <a:blip r:embed="rId4">
            <a:alphaModFix/>
          </a:blip>
          <a:stretch>
            <a:fillRect/>
          </a:stretch>
        </p:blipFill>
        <p:spPr>
          <a:xfrm>
            <a:off x="6463475" y="1857563"/>
            <a:ext cx="2104600" cy="455250"/>
          </a:xfrm>
          <a:prstGeom prst="rect">
            <a:avLst/>
          </a:prstGeom>
          <a:noFill/>
          <a:ln>
            <a:noFill/>
          </a:ln>
        </p:spPr>
      </p:pic>
      <p:pic>
        <p:nvPicPr>
          <p:cNvPr id="1369" name="Google Shape;1369;p93"/>
          <p:cNvPicPr preferRelativeResize="0"/>
          <p:nvPr/>
        </p:nvPicPr>
        <p:blipFill>
          <a:blip r:embed="rId5">
            <a:alphaModFix/>
          </a:blip>
          <a:stretch>
            <a:fillRect/>
          </a:stretch>
        </p:blipFill>
        <p:spPr>
          <a:xfrm>
            <a:off x="6463475" y="2571745"/>
            <a:ext cx="2104600" cy="446205"/>
          </a:xfrm>
          <a:prstGeom prst="rect">
            <a:avLst/>
          </a:prstGeom>
          <a:noFill/>
          <a:ln>
            <a:noFill/>
          </a:ln>
        </p:spPr>
      </p:pic>
      <p:pic>
        <p:nvPicPr>
          <p:cNvPr id="1370" name="Google Shape;1370;p93"/>
          <p:cNvPicPr preferRelativeResize="0"/>
          <p:nvPr/>
        </p:nvPicPr>
        <p:blipFill>
          <a:blip r:embed="rId6">
            <a:alphaModFix/>
          </a:blip>
          <a:stretch>
            <a:fillRect/>
          </a:stretch>
        </p:blipFill>
        <p:spPr>
          <a:xfrm>
            <a:off x="6747157" y="3017961"/>
            <a:ext cx="1537225" cy="297159"/>
          </a:xfrm>
          <a:prstGeom prst="rect">
            <a:avLst/>
          </a:prstGeom>
          <a:noFill/>
          <a:ln>
            <a:noFill/>
          </a:ln>
        </p:spPr>
      </p:pic>
      <p:pic>
        <p:nvPicPr>
          <p:cNvPr id="1371" name="Google Shape;1371;p93"/>
          <p:cNvPicPr preferRelativeResize="0"/>
          <p:nvPr/>
        </p:nvPicPr>
        <p:blipFill>
          <a:blip r:embed="rId7">
            <a:alphaModFix/>
          </a:blip>
          <a:stretch>
            <a:fillRect/>
          </a:stretch>
        </p:blipFill>
        <p:spPr>
          <a:xfrm>
            <a:off x="6423813" y="3515471"/>
            <a:ext cx="2183910" cy="455250"/>
          </a:xfrm>
          <a:prstGeom prst="rect">
            <a:avLst/>
          </a:prstGeom>
          <a:noFill/>
          <a:ln>
            <a:noFill/>
          </a:ln>
        </p:spPr>
      </p:pic>
      <p:pic>
        <p:nvPicPr>
          <p:cNvPr id="1372" name="Google Shape;1372;p93"/>
          <p:cNvPicPr preferRelativeResize="0"/>
          <p:nvPr/>
        </p:nvPicPr>
        <p:blipFill>
          <a:blip r:embed="rId8">
            <a:alphaModFix/>
          </a:blip>
          <a:stretch>
            <a:fillRect/>
          </a:stretch>
        </p:blipFill>
        <p:spPr>
          <a:xfrm>
            <a:off x="6689412" y="3909575"/>
            <a:ext cx="1652689" cy="297175"/>
          </a:xfrm>
          <a:prstGeom prst="rect">
            <a:avLst/>
          </a:prstGeom>
          <a:noFill/>
          <a:ln>
            <a:noFill/>
          </a:ln>
        </p:spPr>
      </p:pic>
      <p:sp>
        <p:nvSpPr>
          <p:cNvPr id="1373" name="Google Shape;1373;p93"/>
          <p:cNvSpPr txBox="1"/>
          <p:nvPr/>
        </p:nvSpPr>
        <p:spPr>
          <a:xfrm>
            <a:off x="529700" y="3503500"/>
            <a:ext cx="4892700" cy="9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1800">
                <a:solidFill>
                  <a:schemeClr val="dk2"/>
                </a:solidFill>
                <a:latin typeface="Open Sans"/>
                <a:ea typeface="Open Sans"/>
                <a:cs typeface="Open Sans"/>
                <a:sym typeface="Open Sans"/>
              </a:rPr>
              <a:t>Informally:</a:t>
            </a:r>
            <a:endParaRPr i="1" sz="1800">
              <a:solidFill>
                <a:schemeClr val="dk2"/>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800"/>
              <a:t>f(x) ∈ Θ( g(x) ) → f(x) == g(x)</a:t>
            </a:r>
            <a:endParaRPr sz="1800"/>
          </a:p>
          <a:p>
            <a:pPr indent="0" lvl="0" marL="0" rtl="0" algn="l">
              <a:spcBef>
                <a:spcPts val="0"/>
              </a:spcBef>
              <a:spcAft>
                <a:spcPts val="0"/>
              </a:spcAft>
              <a:buClr>
                <a:srgbClr val="000000"/>
              </a:buClr>
              <a:buSzPts val="1100"/>
              <a:buFont typeface="Arial"/>
              <a:buNone/>
            </a:pPr>
            <a:r>
              <a:rPr lang="en" sz="1800"/>
              <a:t>f(x) ∈ O( g(x) ) → f(x) &lt;= g(x)</a:t>
            </a:r>
            <a:endParaRPr sz="1800"/>
          </a:p>
          <a:p>
            <a:pPr indent="0" lvl="0" marL="0" rtl="0" algn="l">
              <a:spcBef>
                <a:spcPts val="0"/>
              </a:spcBef>
              <a:spcAft>
                <a:spcPts val="0"/>
              </a:spcAft>
              <a:buClr>
                <a:srgbClr val="000000"/>
              </a:buClr>
              <a:buSzPts val="1100"/>
              <a:buFont typeface="Arial"/>
              <a:buNone/>
            </a:pPr>
            <a:r>
              <a:rPr lang="en" sz="1800"/>
              <a:t>f(x) ∈ Ω( g(x) ) → f(x) &gt;= g(x)</a:t>
            </a:r>
            <a:endParaRPr sz="1800"/>
          </a:p>
          <a:p>
            <a:pPr indent="0" lvl="0" marL="0" rtl="0" algn="l">
              <a:spcBef>
                <a:spcPts val="0"/>
              </a:spcBef>
              <a:spcAft>
                <a:spcPts val="0"/>
              </a:spcAft>
              <a:buClr>
                <a:srgbClr val="000000"/>
              </a:buClr>
              <a:buSzPts val="1100"/>
              <a:buFont typeface="Arial"/>
              <a:buNone/>
            </a:pPr>
            <a:r>
              <a:rPr lang="en" sz="1800"/>
              <a:t>*for very large x (x being input size)</a:t>
            </a:r>
            <a:endParaRPr>
              <a:latin typeface="Open Sans"/>
              <a:ea typeface="Open Sans"/>
              <a:cs typeface="Open Sans"/>
              <a:sym typeface="Open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7" name="Shape 1377"/>
        <p:cNvGrpSpPr/>
        <p:nvPr/>
      </p:nvGrpSpPr>
      <p:grpSpPr>
        <a:xfrm>
          <a:off x="0" y="0"/>
          <a:ext cx="0" cy="0"/>
          <a:chOff x="0" y="0"/>
          <a:chExt cx="0" cy="0"/>
        </a:xfrm>
      </p:grpSpPr>
      <p:sp>
        <p:nvSpPr>
          <p:cNvPr id="1378" name="Google Shape;1378;p9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2.2 Solutions</a:t>
            </a:r>
            <a:endParaRPr/>
          </a:p>
        </p:txBody>
      </p:sp>
      <p:pic>
        <p:nvPicPr>
          <p:cNvPr id="1379" name="Google Shape;1379;p94"/>
          <p:cNvPicPr preferRelativeResize="0"/>
          <p:nvPr/>
        </p:nvPicPr>
        <p:blipFill>
          <a:blip r:embed="rId3">
            <a:alphaModFix/>
          </a:blip>
          <a:stretch>
            <a:fillRect/>
          </a:stretch>
        </p:blipFill>
        <p:spPr>
          <a:xfrm>
            <a:off x="311700" y="1266322"/>
            <a:ext cx="6782078" cy="3001500"/>
          </a:xfrm>
          <a:prstGeom prst="rect">
            <a:avLst/>
          </a:prstGeom>
          <a:noFill/>
          <a:ln>
            <a:noFill/>
          </a:ln>
        </p:spPr>
      </p:pic>
      <p:sp>
        <p:nvSpPr>
          <p:cNvPr id="1380" name="Google Shape;1380;p94"/>
          <p:cNvSpPr txBox="1"/>
          <p:nvPr>
            <p:ph idx="1" type="body"/>
          </p:nvPr>
        </p:nvSpPr>
        <p:spPr>
          <a:xfrm>
            <a:off x="5991800" y="1754900"/>
            <a:ext cx="3060300" cy="330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True, although Θ(·) is a better bound.</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False, O(·). Even though n^3 is strictly worse than n^2, n^2 is still in O(n^3) because n^2 is always as good as or better than n^3 and can never be worse.</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True, although Θ(·) is a better bound.</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False, O(·).</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True.</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True.</a:t>
            </a:r>
            <a:endParaRPr sz="1300">
              <a:solidFill>
                <a:srgbClr val="FF0000"/>
              </a:solidFill>
              <a:latin typeface="Roboto"/>
              <a:ea typeface="Roboto"/>
              <a:cs typeface="Roboto"/>
              <a:sym typeface="Roboto"/>
            </a:endParaRPr>
          </a:p>
          <a:p>
            <a:pPr indent="-311150" lvl="0" marL="457200" rtl="0" algn="l">
              <a:spcBef>
                <a:spcPts val="0"/>
              </a:spcBef>
              <a:spcAft>
                <a:spcPts val="0"/>
              </a:spcAft>
              <a:buClr>
                <a:srgbClr val="FF0000"/>
              </a:buClr>
              <a:buSzPts val="1300"/>
              <a:buFont typeface="Roboto"/>
              <a:buAutoNum type="arabicPeriod"/>
            </a:pPr>
            <a:r>
              <a:rPr lang="en" sz="1300">
                <a:solidFill>
                  <a:srgbClr val="FF0000"/>
                </a:solidFill>
                <a:latin typeface="Roboto"/>
                <a:ea typeface="Roboto"/>
                <a:cs typeface="Roboto"/>
                <a:sym typeface="Roboto"/>
              </a:rPr>
              <a:t>False, Ω(·).</a:t>
            </a:r>
            <a:endParaRPr sz="1300">
              <a:solidFill>
                <a:srgbClr val="FF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0" st="0"/>
                                            </p:txEl>
                                          </p:spTgt>
                                        </p:tgtEl>
                                        <p:attrNameLst>
                                          <p:attrName>style.visibility</p:attrName>
                                        </p:attrNameLst>
                                      </p:cBhvr>
                                      <p:to>
                                        <p:strVal val="visible"/>
                                      </p:to>
                                    </p:set>
                                    <p:animEffect filter="fade" transition="in">
                                      <p:cBhvr>
                                        <p:cTn dur="1000"/>
                                        <p:tgtEl>
                                          <p:spTgt spid="1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1" st="1"/>
                                            </p:txEl>
                                          </p:spTgt>
                                        </p:tgtEl>
                                        <p:attrNameLst>
                                          <p:attrName>style.visibility</p:attrName>
                                        </p:attrNameLst>
                                      </p:cBhvr>
                                      <p:to>
                                        <p:strVal val="visible"/>
                                      </p:to>
                                    </p:set>
                                    <p:animEffect filter="fade" transition="in">
                                      <p:cBhvr>
                                        <p:cTn dur="1000"/>
                                        <p:tgtEl>
                                          <p:spTgt spid="1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2" st="2"/>
                                            </p:txEl>
                                          </p:spTgt>
                                        </p:tgtEl>
                                        <p:attrNameLst>
                                          <p:attrName>style.visibility</p:attrName>
                                        </p:attrNameLst>
                                      </p:cBhvr>
                                      <p:to>
                                        <p:strVal val="visible"/>
                                      </p:to>
                                    </p:set>
                                    <p:animEffect filter="fade" transition="in">
                                      <p:cBhvr>
                                        <p:cTn dur="1000"/>
                                        <p:tgtEl>
                                          <p:spTgt spid="1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3" st="3"/>
                                            </p:txEl>
                                          </p:spTgt>
                                        </p:tgtEl>
                                        <p:attrNameLst>
                                          <p:attrName>style.visibility</p:attrName>
                                        </p:attrNameLst>
                                      </p:cBhvr>
                                      <p:to>
                                        <p:strVal val="visible"/>
                                      </p:to>
                                    </p:set>
                                    <p:animEffect filter="fade" transition="in">
                                      <p:cBhvr>
                                        <p:cTn dur="1000"/>
                                        <p:tgtEl>
                                          <p:spTgt spid="1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4" st="4"/>
                                            </p:txEl>
                                          </p:spTgt>
                                        </p:tgtEl>
                                        <p:attrNameLst>
                                          <p:attrName>style.visibility</p:attrName>
                                        </p:attrNameLst>
                                      </p:cBhvr>
                                      <p:to>
                                        <p:strVal val="visible"/>
                                      </p:to>
                                    </p:set>
                                    <p:animEffect filter="fade" transition="in">
                                      <p:cBhvr>
                                        <p:cTn dur="1000"/>
                                        <p:tgtEl>
                                          <p:spTgt spid="13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5" st="5"/>
                                            </p:txEl>
                                          </p:spTgt>
                                        </p:tgtEl>
                                        <p:attrNameLst>
                                          <p:attrName>style.visibility</p:attrName>
                                        </p:attrNameLst>
                                      </p:cBhvr>
                                      <p:to>
                                        <p:strVal val="visible"/>
                                      </p:to>
                                    </p:set>
                                    <p:animEffect filter="fade" transition="in">
                                      <p:cBhvr>
                                        <p:cTn dur="1000"/>
                                        <p:tgtEl>
                                          <p:spTgt spid="13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0">
                                            <p:txEl>
                                              <p:pRg end="6" st="6"/>
                                            </p:txEl>
                                          </p:spTgt>
                                        </p:tgtEl>
                                        <p:attrNameLst>
                                          <p:attrName>style.visibility</p:attrName>
                                        </p:attrNameLst>
                                      </p:cBhvr>
                                      <p:to>
                                        <p:strVal val="visible"/>
                                      </p:to>
                                    </p:set>
                                    <p:animEffect filter="fade" transition="in">
                                      <p:cBhvr>
                                        <p:cTn dur="1000"/>
                                        <p:tgtEl>
                                          <p:spTgt spid="13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4" name="Shape 1384"/>
        <p:cNvGrpSpPr/>
        <p:nvPr/>
      </p:nvGrpSpPr>
      <p:grpSpPr>
        <a:xfrm>
          <a:off x="0" y="0"/>
          <a:ext cx="0" cy="0"/>
          <a:chOff x="0" y="0"/>
          <a:chExt cx="0" cy="0"/>
        </a:xfrm>
      </p:grpSpPr>
      <p:sp>
        <p:nvSpPr>
          <p:cNvPr id="1385" name="Google Shape;1385;p9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2.3</a:t>
            </a:r>
            <a:endParaRPr/>
          </a:p>
        </p:txBody>
      </p:sp>
      <p:sp>
        <p:nvSpPr>
          <p:cNvPr id="1386" name="Google Shape;1386;p9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7" name="Google Shape;1387;p95"/>
          <p:cNvPicPr preferRelativeResize="0"/>
          <p:nvPr/>
        </p:nvPicPr>
        <p:blipFill>
          <a:blip r:embed="rId3">
            <a:alphaModFix/>
          </a:blip>
          <a:stretch>
            <a:fillRect/>
          </a:stretch>
        </p:blipFill>
        <p:spPr>
          <a:xfrm>
            <a:off x="311700" y="1438626"/>
            <a:ext cx="8018400" cy="27030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1" name="Shape 1391"/>
        <p:cNvGrpSpPr/>
        <p:nvPr/>
      </p:nvGrpSpPr>
      <p:grpSpPr>
        <a:xfrm>
          <a:off x="0" y="0"/>
          <a:ext cx="0" cy="0"/>
          <a:chOff x="0" y="0"/>
          <a:chExt cx="0" cy="0"/>
        </a:xfrm>
      </p:grpSpPr>
      <p:sp>
        <p:nvSpPr>
          <p:cNvPr id="1392" name="Google Shape;1392;p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2.3 Solutions</a:t>
            </a:r>
            <a:endParaRPr/>
          </a:p>
        </p:txBody>
      </p:sp>
      <p:sp>
        <p:nvSpPr>
          <p:cNvPr id="1393" name="Google Shape;1393;p9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Worst: Θ(M + N), Best: Θ(N) The trick is that j is initialized outside the loops!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7" name="Shape 1397"/>
        <p:cNvGrpSpPr/>
        <p:nvPr/>
      </p:nvGrpSpPr>
      <p:grpSpPr>
        <a:xfrm>
          <a:off x="0" y="0"/>
          <a:ext cx="0" cy="0"/>
          <a:chOff x="0" y="0"/>
          <a:chExt cx="0" cy="0"/>
        </a:xfrm>
      </p:grpSpPr>
      <p:sp>
        <p:nvSpPr>
          <p:cNvPr id="1398" name="Google Shape;1398;p9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2.4</a:t>
            </a:r>
            <a:endParaRPr/>
          </a:p>
        </p:txBody>
      </p:sp>
      <p:sp>
        <p:nvSpPr>
          <p:cNvPr id="1399" name="Google Shape;1399;p9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0" name="Google Shape;1400;p97"/>
          <p:cNvPicPr preferRelativeResize="0"/>
          <p:nvPr/>
        </p:nvPicPr>
        <p:blipFill>
          <a:blip r:embed="rId3">
            <a:alphaModFix/>
          </a:blip>
          <a:stretch>
            <a:fillRect/>
          </a:stretch>
        </p:blipFill>
        <p:spPr>
          <a:xfrm>
            <a:off x="1058975" y="1266326"/>
            <a:ext cx="6590250" cy="348099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9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2.4 Solutions</a:t>
            </a:r>
            <a:endParaRPr/>
          </a:p>
        </p:txBody>
      </p:sp>
      <p:sp>
        <p:nvSpPr>
          <p:cNvPr id="1406" name="Google Shape;1406;p9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Worst: Θ(N^2), Best: Θ(N log N) Remember sorting in the beginning!</a:t>
            </a:r>
            <a:endParaRPr/>
          </a:p>
          <a:p>
            <a:pPr indent="0" lvl="0" marL="0" rtl="0" algn="l">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9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Mystery doing?</a:t>
            </a:r>
            <a:endParaRPr/>
          </a:p>
        </p:txBody>
      </p:sp>
      <p:sp>
        <p:nvSpPr>
          <p:cNvPr id="1412" name="Google Shape;1412;p9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Mystery doing?</a:t>
            </a:r>
            <a:endParaRPr/>
          </a:p>
        </p:txBody>
      </p:sp>
      <p:sp>
        <p:nvSpPr>
          <p:cNvPr id="1418" name="Google Shape;1418;p10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mystery() returns true if every int has a duplicate in the array (ex. {1, 2, 1, 2}) and false if there is any unique int in the array (ex. {1, 2, 2}).</a:t>
            </a:r>
            <a:endParaRPr/>
          </a:p>
          <a:p>
            <a:pPr indent="0" lvl="0" marL="0" rtl="0" algn="l">
              <a:spcBef>
                <a:spcPts val="1600"/>
              </a:spcBef>
              <a:spcAft>
                <a:spcPts val="16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Google Shape;1423;p10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t>Using an ADT, describe how to implement mystery() with a better runtime.</a:t>
            </a:r>
            <a:endParaRPr sz="2400"/>
          </a:p>
          <a:p>
            <a:pPr indent="0" lvl="0" marL="0" rtl="0" algn="l">
              <a:spcBef>
                <a:spcPts val="0"/>
              </a:spcBef>
              <a:spcAft>
                <a:spcPts val="0"/>
              </a:spcAft>
              <a:buClr>
                <a:srgbClr val="000000"/>
              </a:buClr>
              <a:buSzPts val="1100"/>
              <a:buFont typeface="Arial"/>
              <a:buNone/>
            </a:pPr>
            <a:r>
              <a:rPr lang="en" sz="2400"/>
              <a:t>Then, if we make the assumption an int can appear in the array at most twice, develop a solution using only constant memory.</a:t>
            </a:r>
            <a:endParaRPr sz="2400"/>
          </a:p>
          <a:p>
            <a:pPr indent="0" lvl="0" marL="0" rtl="0" algn="l">
              <a:spcBef>
                <a:spcPts val="0"/>
              </a:spcBef>
              <a:spcAft>
                <a:spcPts val="0"/>
              </a:spcAft>
              <a:buNone/>
            </a:pPr>
            <a:r>
              <a:t/>
            </a:r>
            <a:endParaRPr sz="2400"/>
          </a:p>
        </p:txBody>
      </p:sp>
      <p:sp>
        <p:nvSpPr>
          <p:cNvPr id="1424" name="Google Shape;1424;p101"/>
          <p:cNvSpPr txBox="1"/>
          <p:nvPr>
            <p:ph idx="1" type="body"/>
          </p:nvPr>
        </p:nvSpPr>
        <p:spPr>
          <a:xfrm>
            <a:off x="311700" y="1884400"/>
            <a:ext cx="8520600" cy="23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A Θ(N) algorithm is to use a map and do key = element and value = number of appearances, then make sure all values are &gt; 1. Uses O(N) memory however. Can do constant space by sorting then going through, but sorting is generally in O(n log n) time.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Disjoint Sets</a:t>
            </a:r>
            <a:endParaRPr/>
          </a:p>
        </p:txBody>
      </p:sp>
      <p:sp>
        <p:nvSpPr>
          <p:cNvPr id="115" name="Google Shape;115;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keeps track of whether or not elements are </a:t>
            </a:r>
            <a:r>
              <a:rPr b="1" lang="en" sz="1800"/>
              <a:t>connected</a:t>
            </a:r>
            <a:endParaRPr b="1" sz="1800"/>
          </a:p>
          <a:p>
            <a:pPr indent="-317500" lvl="1" marL="914400" rtl="0" algn="l">
              <a:spcBef>
                <a:spcPts val="0"/>
              </a:spcBef>
              <a:spcAft>
                <a:spcPts val="0"/>
              </a:spcAft>
              <a:buSzPts val="1400"/>
              <a:buChar char="○"/>
            </a:pPr>
            <a:r>
              <a:rPr lang="en"/>
              <a:t>empires that are constantly conquering one another</a:t>
            </a:r>
            <a:endParaRPr/>
          </a:p>
          <a:p>
            <a:pPr indent="-317500" lvl="1" marL="914400" rtl="0" algn="l">
              <a:spcBef>
                <a:spcPts val="0"/>
              </a:spcBef>
              <a:spcAft>
                <a:spcPts val="0"/>
              </a:spcAft>
              <a:buSzPts val="1400"/>
              <a:buChar char="○"/>
            </a:pPr>
            <a:r>
              <a:rPr lang="en"/>
              <a:t>each empire is identified by a ruling element.</a:t>
            </a:r>
            <a:endParaRPr b="1"/>
          </a:p>
          <a:p>
            <a:pPr indent="-342900" lvl="0" marL="457200" rtl="0" algn="l">
              <a:lnSpc>
                <a:spcPct val="115000"/>
              </a:lnSpc>
              <a:spcBef>
                <a:spcPts val="0"/>
              </a:spcBef>
              <a:spcAft>
                <a:spcPts val="0"/>
              </a:spcAft>
              <a:buSzPts val="1800"/>
              <a:buChar char="●"/>
            </a:pPr>
            <a:r>
              <a:rPr lang="en" sz="1800"/>
              <a:t>T</a:t>
            </a:r>
            <a:r>
              <a:rPr lang="en"/>
              <a:t>hree</a:t>
            </a:r>
            <a:r>
              <a:rPr lang="en" sz="1800"/>
              <a:t> basic functions:</a:t>
            </a:r>
            <a:endParaRPr sz="1800"/>
          </a:p>
          <a:p>
            <a:pPr indent="-342900" lvl="1" marL="914400" rtl="0" algn="l">
              <a:lnSpc>
                <a:spcPct val="115000"/>
              </a:lnSpc>
              <a:spcBef>
                <a:spcPts val="0"/>
              </a:spcBef>
              <a:spcAft>
                <a:spcPts val="0"/>
              </a:spcAft>
              <a:buSzPts val="1800"/>
              <a:buChar char="○"/>
            </a:pPr>
            <a:r>
              <a:rPr lang="en" sz="1800"/>
              <a:t>connect(a,  b)</a:t>
            </a:r>
            <a:endParaRPr sz="1800"/>
          </a:p>
          <a:p>
            <a:pPr indent="-342900" lvl="2" marL="1371600" rtl="0" algn="l">
              <a:spcBef>
                <a:spcPts val="0"/>
              </a:spcBef>
              <a:spcAft>
                <a:spcPts val="0"/>
              </a:spcAft>
              <a:buSzPts val="1800"/>
              <a:buChar char="■"/>
            </a:pPr>
            <a:r>
              <a:rPr lang="en" sz="1800"/>
              <a:t>brings b into a’s empire (a conquers b)</a:t>
            </a:r>
            <a:endParaRPr sz="1800"/>
          </a:p>
          <a:p>
            <a:pPr indent="-342900" lvl="1" marL="914400" rtl="0" algn="l">
              <a:lnSpc>
                <a:spcPct val="115000"/>
              </a:lnSpc>
              <a:spcBef>
                <a:spcPts val="0"/>
              </a:spcBef>
              <a:spcAft>
                <a:spcPts val="0"/>
              </a:spcAft>
              <a:buSzPts val="1800"/>
              <a:buChar char="○"/>
            </a:pPr>
            <a:r>
              <a:rPr lang="en" sz="1800"/>
              <a:t>isConnected(a, b)</a:t>
            </a:r>
            <a:endParaRPr sz="1800"/>
          </a:p>
          <a:p>
            <a:pPr indent="-342900" lvl="2" marL="1371600" rtl="0" algn="l">
              <a:spcBef>
                <a:spcPts val="0"/>
              </a:spcBef>
              <a:spcAft>
                <a:spcPts val="0"/>
              </a:spcAft>
              <a:buSzPts val="1800"/>
              <a:buChar char="■"/>
            </a:pPr>
            <a:r>
              <a:rPr lang="en" sz="1800"/>
              <a:t>returns whether or not a and b are in the same empire.</a:t>
            </a:r>
            <a:endParaRPr sz="1800"/>
          </a:p>
          <a:p>
            <a:pPr indent="-342900" lvl="1" marL="914400" rtl="0" algn="l">
              <a:lnSpc>
                <a:spcPct val="115000"/>
              </a:lnSpc>
              <a:spcBef>
                <a:spcPts val="0"/>
              </a:spcBef>
              <a:spcAft>
                <a:spcPts val="0"/>
              </a:spcAft>
              <a:buSzPts val="1800"/>
              <a:buChar char="○"/>
            </a:pPr>
            <a:r>
              <a:rPr lang="en" sz="1800"/>
              <a:t>find(a)</a:t>
            </a:r>
            <a:endParaRPr sz="1800"/>
          </a:p>
          <a:p>
            <a:pPr indent="-342900" lvl="2" marL="1371600" rtl="0" algn="l">
              <a:lnSpc>
                <a:spcPct val="115000"/>
              </a:lnSpc>
              <a:spcBef>
                <a:spcPts val="0"/>
              </a:spcBef>
              <a:spcAft>
                <a:spcPts val="0"/>
              </a:spcAft>
              <a:buSzPts val="1800"/>
              <a:buChar char="■"/>
            </a:pPr>
            <a:r>
              <a:rPr lang="en" sz="1800"/>
              <a:t>Returns the “ruler” of empire a.</a:t>
            </a:r>
            <a:endParaRPr sz="1800"/>
          </a:p>
        </p:txBody>
      </p:sp>
      <p:cxnSp>
        <p:nvCxnSpPr>
          <p:cNvPr id="116" name="Google Shape;116;p21"/>
          <p:cNvCxnSpPr/>
          <p:nvPr/>
        </p:nvCxnSpPr>
        <p:spPr>
          <a:xfrm flipH="1">
            <a:off x="2563400" y="407825"/>
            <a:ext cx="649200" cy="2997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1"/>
          <p:cNvSpPr txBox="1"/>
          <p:nvPr/>
        </p:nvSpPr>
        <p:spPr>
          <a:xfrm>
            <a:off x="3262550" y="199750"/>
            <a:ext cx="38700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Also sometimes called “Union Find”</a:t>
            </a:r>
            <a:endParaRPr>
              <a:latin typeface="Open Sans"/>
              <a:ea typeface="Open Sans"/>
              <a:cs typeface="Open Sans"/>
              <a:sym typeface="Open Sans"/>
            </a:endParaRPr>
          </a:p>
        </p:txBody>
      </p:sp>
      <p:cxnSp>
        <p:nvCxnSpPr>
          <p:cNvPr id="118" name="Google Shape;118;p21"/>
          <p:cNvCxnSpPr/>
          <p:nvPr/>
        </p:nvCxnSpPr>
        <p:spPr>
          <a:xfrm flipH="1">
            <a:off x="2893250" y="2347950"/>
            <a:ext cx="1245900" cy="2238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1"/>
          <p:cNvSpPr txBox="1"/>
          <p:nvPr/>
        </p:nvSpPr>
        <p:spPr>
          <a:xfrm>
            <a:off x="4233500" y="2168550"/>
            <a:ext cx="38700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Also sometimes called union(a, b)</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