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iG+8Uyh+dvLNkuloAs5HQaemI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CC2CE9-737D-4DD7-B465-634A4EDF0E83}">
  <a:tblStyle styleId="{8DCC2CE9-737D-4DD7-B465-634A4EDF0E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634d15340_1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a634d15340_19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634d15340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a634d15340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f1435822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9f1435822a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634d1534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a634d15340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f1fdfb15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9f1fdfb150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34d15340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a634d15340_1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634d153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a634d1534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634d1534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a634d15340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634d1534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a634d15340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634d15340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a634d15340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634d15340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a634d15340_1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a634d15340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a634d15340_2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634d15340_1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a634d15340_1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9f143582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9f1435822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f1fdfb15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9f1fdfb150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634d15340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a634d15340_1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" name="Google Shape;15;p37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>
  <p:cSld name="1_빈 화면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8"/>
          <p:cNvSpPr txBox="1"/>
          <p:nvPr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kibme.org/resources/journal/20200605095449114.pdf" TargetMode="External"/><Relationship Id="rId4" Type="http://schemas.openxmlformats.org/officeDocument/2006/relationships/hyperlink" Target="http://www.kibme.org/resources/journal/20200605095449114.pdf" TargetMode="External"/><Relationship Id="rId5" Type="http://schemas.openxmlformats.org/officeDocument/2006/relationships/hyperlink" Target="https://www.mois.go.kr/frt/a01/frtMain.do" TargetMode="External"/><Relationship Id="rId6" Type="http://schemas.openxmlformats.org/officeDocument/2006/relationships/hyperlink" Target="https://www.data.go.kr/data/15021098/standard.do" TargetMode="External"/><Relationship Id="rId7" Type="http://schemas.openxmlformats.org/officeDocument/2006/relationships/hyperlink" Target="https://www.data.go.kr/data/15021098/standard.d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9801598" y="6560682"/>
            <a:ext cx="2390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0"/>
            <a:ext cx="12192000" cy="6894600"/>
          </a:xfrm>
          <a:prstGeom prst="rect">
            <a:avLst/>
          </a:prstGeom>
          <a:solidFill>
            <a:srgbClr val="060066">
              <a:alpha val="538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136550" y="1823075"/>
            <a:ext cx="99189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자연재해 발생 시 대피소 수용인원 현황 분석과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대피소 증설의 필요성과 정책 및 서비스 제안</a:t>
            </a:r>
            <a:endParaRPr b="1"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193000" y="5170300"/>
            <a:ext cx="54237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FFFF"/>
                </a:solidFill>
              </a:rPr>
              <a:t>팀명 : 프로인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FFFFFF"/>
                </a:solidFill>
              </a:rPr>
              <a:t>팀원 : </a:t>
            </a:r>
            <a:r>
              <a:rPr b="1" lang="ko-KR" sz="2000">
                <a:solidFill>
                  <a:srgbClr val="FFFFFF"/>
                </a:solidFill>
              </a:rPr>
              <a:t>김윤서, 김다인, 김창규, 박성빈, 이재현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634d15340_19_33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634d15340_19_33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a634d15340_19_33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a634d15340_19_33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a634d15340_19_33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a634d15340_19_33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ga634d15340_19_33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ga634d15340_19_33"/>
          <p:cNvSpPr txBox="1"/>
          <p:nvPr/>
        </p:nvSpPr>
        <p:spPr>
          <a:xfrm>
            <a:off x="609600" y="368000"/>
            <a:ext cx="483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목표 및 계획</a:t>
            </a:r>
            <a:endParaRPr/>
          </a:p>
        </p:txBody>
      </p:sp>
      <p:sp>
        <p:nvSpPr>
          <p:cNvPr id="247" name="Google Shape;247;ga634d15340_19_33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a634d15340_19_33"/>
          <p:cNvSpPr/>
          <p:nvPr/>
        </p:nvSpPr>
        <p:spPr>
          <a:xfrm>
            <a:off x="609600" y="1419529"/>
            <a:ext cx="2611500" cy="71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a634d15340_19_33"/>
          <p:cNvSpPr txBox="1"/>
          <p:nvPr/>
        </p:nvSpPr>
        <p:spPr>
          <a:xfrm>
            <a:off x="709208" y="1552365"/>
            <a:ext cx="243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3F3F"/>
                </a:solidFill>
              </a:rPr>
              <a:t>계획</a:t>
            </a:r>
            <a:endParaRPr/>
          </a:p>
        </p:txBody>
      </p:sp>
      <p:sp>
        <p:nvSpPr>
          <p:cNvPr id="250" name="Google Shape;250;ga634d15340_19_33"/>
          <p:cNvSpPr/>
          <p:nvPr/>
        </p:nvSpPr>
        <p:spPr>
          <a:xfrm>
            <a:off x="480677" y="2536750"/>
            <a:ext cx="11125200" cy="113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a634d15340_19_33"/>
          <p:cNvSpPr/>
          <p:nvPr/>
        </p:nvSpPr>
        <p:spPr>
          <a:xfrm>
            <a:off x="497356" y="3887405"/>
            <a:ext cx="11125200" cy="113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a634d15340_19_33"/>
          <p:cNvSpPr/>
          <p:nvPr/>
        </p:nvSpPr>
        <p:spPr>
          <a:xfrm>
            <a:off x="514032" y="5238059"/>
            <a:ext cx="11125200" cy="1130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a634d15340_19_33"/>
          <p:cNvSpPr/>
          <p:nvPr/>
        </p:nvSpPr>
        <p:spPr>
          <a:xfrm>
            <a:off x="480675" y="2536750"/>
            <a:ext cx="2017200" cy="113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634d15340_19_33"/>
          <p:cNvSpPr/>
          <p:nvPr/>
        </p:nvSpPr>
        <p:spPr>
          <a:xfrm>
            <a:off x="480675" y="3887405"/>
            <a:ext cx="2017200" cy="11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a634d15340_19_33"/>
          <p:cNvSpPr/>
          <p:nvPr/>
        </p:nvSpPr>
        <p:spPr>
          <a:xfrm>
            <a:off x="480675" y="5238059"/>
            <a:ext cx="2017200" cy="113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a634d15340_19_33"/>
          <p:cNvSpPr txBox="1"/>
          <p:nvPr/>
        </p:nvSpPr>
        <p:spPr>
          <a:xfrm>
            <a:off x="952941" y="2804244"/>
            <a:ext cx="1109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a634d15340_19_33"/>
          <p:cNvSpPr txBox="1"/>
          <p:nvPr/>
        </p:nvSpPr>
        <p:spPr>
          <a:xfrm>
            <a:off x="952941" y="4162103"/>
            <a:ext cx="1109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a634d15340_19_33"/>
          <p:cNvSpPr txBox="1"/>
          <p:nvPr/>
        </p:nvSpPr>
        <p:spPr>
          <a:xfrm>
            <a:off x="925894" y="5511860"/>
            <a:ext cx="1163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a634d15340_19_33"/>
          <p:cNvSpPr txBox="1"/>
          <p:nvPr/>
        </p:nvSpPr>
        <p:spPr>
          <a:xfrm>
            <a:off x="2763175" y="2897417"/>
            <a:ext cx="8475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</a:rPr>
              <a:t>각 지역을 기준으로 재난상황시 이용할 수 있는 대피소의 수용 가능 인원을 지역별로 분석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a634d15340_19_33"/>
          <p:cNvSpPr txBox="1"/>
          <p:nvPr/>
        </p:nvSpPr>
        <p:spPr>
          <a:xfrm>
            <a:off x="2763179" y="4130255"/>
            <a:ext cx="8475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>
                <a:solidFill>
                  <a:schemeClr val="hlink"/>
                </a:solidFill>
              </a:rPr>
              <a:t>지역별</a:t>
            </a:r>
            <a:r>
              <a:rPr lang="ko-KR" sz="1600">
                <a:solidFill>
                  <a:schemeClr val="hlink"/>
                </a:solidFill>
              </a:rPr>
              <a:t> 기준을 갖고 분류된 인구수 데이터를 이용하여 대피소의 수용 가능 인원 간의 시각적 표현을 통해 각 지역들에 얼마 만큼의 수용가능 인원이 부족한지, 과다한지 판별.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634d15340_19_33"/>
          <p:cNvSpPr txBox="1"/>
          <p:nvPr/>
        </p:nvSpPr>
        <p:spPr>
          <a:xfrm>
            <a:off x="2763179" y="5477302"/>
            <a:ext cx="8475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F3F3F"/>
                </a:solidFill>
              </a:rPr>
              <a:t>부족한 지역에는 대피소 증설을 통하여 수용 가능 인원 증가와 재난발생시 빠른 접근 성을 통한 안전 확보 개선방안 제안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a634d15340_1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a634d15340_11_0"/>
          <p:cNvSpPr/>
          <p:nvPr/>
        </p:nvSpPr>
        <p:spPr>
          <a:xfrm>
            <a:off x="0" y="-23172"/>
            <a:ext cx="12192000" cy="6881100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634d15340_11_0"/>
          <p:cNvSpPr txBox="1"/>
          <p:nvPr/>
        </p:nvSpPr>
        <p:spPr>
          <a:xfrm>
            <a:off x="9811098" y="6588607"/>
            <a:ext cx="2390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ga634d15340_11_0"/>
          <p:cNvGrpSpPr/>
          <p:nvPr/>
        </p:nvGrpSpPr>
        <p:grpSpPr>
          <a:xfrm>
            <a:off x="3387020" y="2484900"/>
            <a:ext cx="5367300" cy="1520879"/>
            <a:chOff x="3387020" y="2370600"/>
            <a:chExt cx="5367300" cy="1520879"/>
          </a:xfrm>
        </p:grpSpPr>
        <p:sp>
          <p:nvSpPr>
            <p:cNvPr id="270" name="Google Shape;270;ga634d15340_11_0"/>
            <p:cNvSpPr txBox="1"/>
            <p:nvPr/>
          </p:nvSpPr>
          <p:spPr>
            <a:xfrm>
              <a:off x="3387020" y="2968079"/>
              <a:ext cx="5367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5400">
                  <a:solidFill>
                    <a:schemeClr val="lt1"/>
                  </a:solidFill>
                </a:rPr>
                <a:t>가설 및 정보분석</a:t>
              </a:r>
              <a:endParaRPr/>
            </a:p>
          </p:txBody>
        </p:sp>
        <p:sp>
          <p:nvSpPr>
            <p:cNvPr id="271" name="Google Shape;271;ga634d15340_11_0"/>
            <p:cNvSpPr txBox="1"/>
            <p:nvPr/>
          </p:nvSpPr>
          <p:spPr>
            <a:xfrm>
              <a:off x="3483924" y="2370600"/>
              <a:ext cx="1357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ko-KR" sz="3200">
                  <a:solidFill>
                    <a:schemeClr val="lt1"/>
                  </a:solidFill>
                </a:rPr>
                <a:t>4</a:t>
              </a: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6347625" y="1469975"/>
            <a:ext cx="56988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91425" spcFirstLastPara="1" rIns="91425" wrap="square" tIns="45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 u="sng">
                <a:solidFill>
                  <a:srgbClr val="0B5394"/>
                </a:solidFill>
              </a:rPr>
              <a:t>전국 대피소 수용 가능 인원 수 및 각 지역 인구 수 파악</a:t>
            </a:r>
            <a:endParaRPr b="1" sz="1800" u="sng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ko-KR" sz="1700"/>
              <a:t>일부 지역(서울,대구,울산)을 제외 하고는 인원수에 비해 수용가능한 인원이 부족함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ko-KR" sz="1700"/>
              <a:t>수용가능 인원이 부족한 지역은 인구의 30%도 수용하지 못하는 지역도 있음.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None/>
            </a:pPr>
            <a:r>
              <a:rPr b="1" lang="ko-KR" sz="1700"/>
              <a:t>유동인구를 고려하여도 너무 몇개의 지역만 집중되어서 인원이 많은것 같음.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9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9"/>
          <p:cNvSpPr txBox="1"/>
          <p:nvPr/>
        </p:nvSpPr>
        <p:spPr>
          <a:xfrm>
            <a:off x="609600" y="337300"/>
            <a:ext cx="578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가설 및 정보분석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6" name="Google Shape;286;p9"/>
          <p:cNvGraphicFramePr/>
          <p:nvPr/>
        </p:nvGraphicFramePr>
        <p:xfrm>
          <a:off x="375225" y="172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{8DCC2CE9-737D-4DD7-B465-634A4EDF0E83}</a:tableStyleId>
              </a:tblPr>
              <a:tblGrid>
                <a:gridCol w="952500"/>
                <a:gridCol w="952500"/>
                <a:gridCol w="1057275"/>
                <a:gridCol w="952500"/>
                <a:gridCol w="952500"/>
                <a:gridCol w="952500"/>
              </a:tblGrid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지역명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인원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수용 가능 인원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시설 수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인원 90%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수가인/인원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0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전라북도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6,076,011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2,240,114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5,468,410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전라남도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5,553,372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2,245,149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1,452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4,998,035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2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경상남도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11,069,411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8,576,607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1,485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9,962,470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3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경상북도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8,423,740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2,439,263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7,581,366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4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충청남도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7,020,347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1,680,947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6,318,312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5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충청북도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5,639,718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1,285,409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5,075,746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6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대구광역시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7,280,547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14,519,203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2,285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6,552,492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7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대전광역시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4,407,297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2,075,390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3,966,567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8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광주광역시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4,361,856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2,545,817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3,925,670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58%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9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서울특별시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29,097,696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62,276,832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7,961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26,187,926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214%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0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울산광역시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3,418,104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6,546,151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3,076,294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1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인천광역시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8,827,659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4,180,177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7,944,893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2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부산광역시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10,199,247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4,953,281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1,291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9,179,322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49%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3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강원도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4,623,312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2,411,713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615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4,160,981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52%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4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경기도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45,654,493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39,593,607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3,718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41,089,044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5:5"/>
                      </a:ext>
                    </a:extLst>
                  </a:tcPr>
                </a:tc>
              </a:tr>
              <a:tr h="225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제주특별자치도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2,018,844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803,761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1,816,960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6:5"/>
                      </a:ext>
                    </a:extLst>
                  </a:tcPr>
                </a:tc>
              </a:tr>
              <a:tr h="198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총합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163,671,654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158,373,421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23,797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147,304,489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97%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7:5"/>
                      </a:ext>
                    </a:extLst>
                  </a:tcPr>
                </a:tc>
              </a:tr>
              <a:tr h="228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서울 제외 평균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19,255,489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18,632,167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1,056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86:18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9f1435822a_1_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9f1435822a_1_1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9f1435822a_1_1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9f1435822a_1_1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9f1435822a_1_1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9f1435822a_1_1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g9f1435822a_1_1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8" name="Google Shape;298;g9f1435822a_1_1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가설 및 정보분석</a:t>
            </a:r>
            <a:endParaRPr/>
          </a:p>
        </p:txBody>
      </p:sp>
      <p:sp>
        <p:nvSpPr>
          <p:cNvPr id="299" name="Google Shape;299;g9f1435822a_1_1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9f1435822a_1_1"/>
          <p:cNvSpPr/>
          <p:nvPr/>
        </p:nvSpPr>
        <p:spPr>
          <a:xfrm>
            <a:off x="351725" y="1438425"/>
            <a:ext cx="11582400" cy="4913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9f1435822a_1_1"/>
          <p:cNvSpPr txBox="1"/>
          <p:nvPr/>
        </p:nvSpPr>
        <p:spPr>
          <a:xfrm>
            <a:off x="351725" y="1586225"/>
            <a:ext cx="11582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rgbClr val="0B5394"/>
                </a:solidFill>
              </a:rPr>
              <a:t>Python 빅데이터 분석을 통해 우리나라 자연재해 발생 횟수 데이터 추출</a:t>
            </a:r>
            <a:endParaRPr b="1" sz="1600"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2000년 까진 자연재해(태풍,호우,대설)이 점차 감소하다가 2000년 이후로 부터는 증가하는 방향을 나타내는것을 데이터를 통해 알 수 있었음.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g9f1435822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25" y="2184400"/>
            <a:ext cx="9074948" cy="4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7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7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가설 및 정보분석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304800" y="1438425"/>
            <a:ext cx="115824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25" y="2077275"/>
            <a:ext cx="11430450" cy="43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7"/>
          <p:cNvSpPr txBox="1"/>
          <p:nvPr/>
        </p:nvSpPr>
        <p:spPr>
          <a:xfrm>
            <a:off x="466125" y="1500050"/>
            <a:ext cx="111192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 u="sng">
                <a:solidFill>
                  <a:srgbClr val="0B5394"/>
                </a:solidFill>
              </a:rPr>
              <a:t>Python 빅데이터 분석을 통해 연별 지진 발생 데이터 추출</a:t>
            </a:r>
            <a:endParaRPr b="1" sz="1600"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2008년부터 연간 40회 이상의 지진이 발생하였고 2016년부터 2018년 까지 연간 100회 이상의 지진 발생 했다는 것을 알 수 있음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634d15340_4_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a634d15340_4_1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a634d15340_4_1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a634d15340_4_1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a634d15340_4_1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a634d15340_4_1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ga634d15340_4_1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ga634d15340_4_1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가설 및 정보분석</a:t>
            </a:r>
            <a:endParaRPr/>
          </a:p>
        </p:txBody>
      </p:sp>
      <p:sp>
        <p:nvSpPr>
          <p:cNvPr id="331" name="Google Shape;331;ga634d15340_4_1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a634d15340_4_1"/>
          <p:cNvSpPr/>
          <p:nvPr/>
        </p:nvSpPr>
        <p:spPr>
          <a:xfrm>
            <a:off x="1247543" y="1438425"/>
            <a:ext cx="106398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a634d15340_4_1"/>
          <p:cNvSpPr/>
          <p:nvPr/>
        </p:nvSpPr>
        <p:spPr>
          <a:xfrm>
            <a:off x="418673" y="1438425"/>
            <a:ext cx="114684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a634d15340_4_1"/>
          <p:cNvSpPr txBox="1"/>
          <p:nvPr/>
        </p:nvSpPr>
        <p:spPr>
          <a:xfrm>
            <a:off x="1335875" y="1682102"/>
            <a:ext cx="9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dk1"/>
                </a:solidFill>
              </a:rPr>
              <a:t>재난이 일어났을 경우 각 지역에 인구수 만큼 수용가능한 대피소가 있는가?</a:t>
            </a:r>
            <a:endParaRPr b="1" sz="800"/>
          </a:p>
        </p:txBody>
      </p:sp>
      <p:cxnSp>
        <p:nvCxnSpPr>
          <p:cNvPr id="335" name="Google Shape;335;ga634d15340_4_1"/>
          <p:cNvCxnSpPr/>
          <p:nvPr/>
        </p:nvCxnSpPr>
        <p:spPr>
          <a:xfrm>
            <a:off x="1212130" y="2076409"/>
            <a:ext cx="988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ga634d15340_4_1"/>
          <p:cNvSpPr txBox="1"/>
          <p:nvPr/>
        </p:nvSpPr>
        <p:spPr>
          <a:xfrm>
            <a:off x="1263813" y="2130403"/>
            <a:ext cx="98817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앞선 자료들을 통해 우리나라 자연재해 발생수와 각 지역별 인구수와 대피소 수용인원을 보고 우리나라가 결코 자연재해에 대해서 안전하지 않고 대부분의 지역이 수용인원보다 인구수가 많은 문제점을 발견할수 있다.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ga634d15340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375" y="2750200"/>
            <a:ext cx="8316576" cy="36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f1fdfb150_2_2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9f1fdfb150_2_2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9f1fdfb150_2_2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9f1fdfb150_2_2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9f1fdfb150_2_2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9f1fdfb150_2_2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g9f1fdfb150_2_2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g9f1fdfb150_2_2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가설 및 정보분석</a:t>
            </a:r>
            <a:endParaRPr/>
          </a:p>
        </p:txBody>
      </p:sp>
      <p:sp>
        <p:nvSpPr>
          <p:cNvPr id="350" name="Google Shape;350;g9f1fdfb150_2_2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9f1fdfb150_2_2"/>
          <p:cNvSpPr/>
          <p:nvPr/>
        </p:nvSpPr>
        <p:spPr>
          <a:xfrm>
            <a:off x="1247543" y="1438425"/>
            <a:ext cx="106398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9f1fdfb150_2_2"/>
          <p:cNvSpPr/>
          <p:nvPr/>
        </p:nvSpPr>
        <p:spPr>
          <a:xfrm>
            <a:off x="418773" y="1438425"/>
            <a:ext cx="114684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9f1fdfb150_2_2"/>
          <p:cNvSpPr txBox="1"/>
          <p:nvPr/>
        </p:nvSpPr>
        <p:spPr>
          <a:xfrm>
            <a:off x="1335875" y="1682102"/>
            <a:ext cx="961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재난이 일어났을 경우 대피소의 접근성은 높은가?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354" name="Google Shape;354;g9f1fdfb150_2_2"/>
          <p:cNvCxnSpPr/>
          <p:nvPr/>
        </p:nvCxnSpPr>
        <p:spPr>
          <a:xfrm>
            <a:off x="1212130" y="2076409"/>
            <a:ext cx="988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g9f1fdfb150_2_2"/>
          <p:cNvSpPr txBox="1"/>
          <p:nvPr/>
        </p:nvSpPr>
        <p:spPr>
          <a:xfrm>
            <a:off x="1263825" y="2130400"/>
            <a:ext cx="98817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대부분의 사람들이 재난이 일어났을때 지도 앱이나 검색 창을 이용하여 대피소를 찾게 될것이라 생각했다. 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사람들이 많이 쓰는 포털과 지도 앱을 통해 대피소의 위치를 알아보려 시도하였으나 그 결과 일부 앱과 포털은 실제 대피소가아닌 산에 있는 대피소나 상호명이 나옴으로써 접근 성을 개선해야 할 필요성이 있다고 생각했다.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356" name="Google Shape;356;g9f1fdfb150_2_2"/>
          <p:cNvPicPr preferRelativeResize="0"/>
          <p:nvPr/>
        </p:nvPicPr>
        <p:blipFill rotWithShape="1">
          <a:blip r:embed="rId3">
            <a:alphaModFix/>
          </a:blip>
          <a:srcRect b="0" l="0" r="0" t="6855"/>
          <a:stretch/>
        </p:blipFill>
        <p:spPr>
          <a:xfrm>
            <a:off x="3232075" y="2886575"/>
            <a:ext cx="5841600" cy="328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ga634d15340_11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ga634d15340_11_27"/>
          <p:cNvSpPr/>
          <p:nvPr/>
        </p:nvSpPr>
        <p:spPr>
          <a:xfrm>
            <a:off x="0" y="-23172"/>
            <a:ext cx="12192000" cy="6881100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a634d15340_11_27"/>
          <p:cNvSpPr txBox="1"/>
          <p:nvPr/>
        </p:nvSpPr>
        <p:spPr>
          <a:xfrm>
            <a:off x="9811098" y="6588607"/>
            <a:ext cx="2390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ga634d15340_11_27"/>
          <p:cNvGrpSpPr/>
          <p:nvPr/>
        </p:nvGrpSpPr>
        <p:grpSpPr>
          <a:xfrm>
            <a:off x="3387020" y="2484900"/>
            <a:ext cx="5367300" cy="1520879"/>
            <a:chOff x="3387020" y="2370600"/>
            <a:chExt cx="5367300" cy="1520879"/>
          </a:xfrm>
        </p:grpSpPr>
        <p:sp>
          <p:nvSpPr>
            <p:cNvPr id="365" name="Google Shape;365;ga634d15340_11_27"/>
            <p:cNvSpPr txBox="1"/>
            <p:nvPr/>
          </p:nvSpPr>
          <p:spPr>
            <a:xfrm>
              <a:off x="3387020" y="2968079"/>
              <a:ext cx="5367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</a:rPr>
                <a:t>개선 방안</a:t>
              </a:r>
              <a:endParaRPr/>
            </a:p>
          </p:txBody>
        </p:sp>
        <p:sp>
          <p:nvSpPr>
            <p:cNvPr id="366" name="Google Shape;366;ga634d15340_11_27"/>
            <p:cNvSpPr txBox="1"/>
            <p:nvPr/>
          </p:nvSpPr>
          <p:spPr>
            <a:xfrm>
              <a:off x="3483924" y="2370600"/>
              <a:ext cx="1357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</a:t>
              </a:r>
              <a:r>
                <a:rPr lang="ko-KR" sz="3200">
                  <a:solidFill>
                    <a:schemeClr val="lt1"/>
                  </a:solidFill>
                </a:rPr>
                <a:t> 5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a634d15340_1_0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a634d15340_1_0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a634d15340_1_0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a634d15340_1_0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a634d15340_1_0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a634d15340_1_0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a634d15340_1_0"/>
          <p:cNvSpPr txBox="1"/>
          <p:nvPr/>
        </p:nvSpPr>
        <p:spPr>
          <a:xfrm>
            <a:off x="609600" y="368000"/>
            <a:ext cx="601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대피소</a:t>
            </a:r>
            <a:r>
              <a:rPr lang="ko-KR" sz="3600">
                <a:solidFill>
                  <a:schemeClr val="dk1"/>
                </a:solidFill>
              </a:rPr>
              <a:t> 접근성의 문제점</a:t>
            </a:r>
            <a:endParaRPr/>
          </a:p>
        </p:txBody>
      </p:sp>
      <p:sp>
        <p:nvSpPr>
          <p:cNvPr id="378" name="Google Shape;378;ga634d15340_1_0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ga634d15340_1_0"/>
          <p:cNvGrpSpPr/>
          <p:nvPr/>
        </p:nvGrpSpPr>
        <p:grpSpPr>
          <a:xfrm>
            <a:off x="308939" y="1378525"/>
            <a:ext cx="11141814" cy="1511506"/>
            <a:chOff x="1537048" y="1513652"/>
            <a:chExt cx="10533006" cy="1511506"/>
          </a:xfrm>
        </p:grpSpPr>
        <p:sp>
          <p:nvSpPr>
            <p:cNvPr id="380" name="Google Shape;380;ga634d15340_1_0"/>
            <p:cNvSpPr txBox="1"/>
            <p:nvPr/>
          </p:nvSpPr>
          <p:spPr>
            <a:xfrm>
              <a:off x="1537048" y="1559825"/>
              <a:ext cx="60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a634d15340_1_0"/>
            <p:cNvSpPr txBox="1"/>
            <p:nvPr/>
          </p:nvSpPr>
          <p:spPr>
            <a:xfrm>
              <a:off x="2387653" y="1559825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&gt;&gt;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a634d15340_1_0"/>
            <p:cNvSpPr txBox="1"/>
            <p:nvPr/>
          </p:nvSpPr>
          <p:spPr>
            <a:xfrm>
              <a:off x="3076364" y="1513652"/>
              <a:ext cx="419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대피소 수용 가능 인원 증가 </a:t>
              </a:r>
              <a:endParaRPr/>
            </a:p>
          </p:txBody>
        </p:sp>
        <p:sp>
          <p:nvSpPr>
            <p:cNvPr id="383" name="Google Shape;383;ga634d15340_1_0"/>
            <p:cNvSpPr txBox="1"/>
            <p:nvPr/>
          </p:nvSpPr>
          <p:spPr>
            <a:xfrm>
              <a:off x="3076354" y="2058858"/>
              <a:ext cx="8993700" cy="9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전국에는 23,797개의 대피소(서울 제외 지역별 평균 1,056개)가 있음에도 서울, 대구, 울산을 제외한 지역별 수용 가능 인원이 부족하기 때문에 추가 증설해야 함.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ga634d15340_1_0"/>
          <p:cNvGrpSpPr/>
          <p:nvPr/>
        </p:nvGrpSpPr>
        <p:grpSpPr>
          <a:xfrm>
            <a:off x="308939" y="2935056"/>
            <a:ext cx="11141814" cy="1511499"/>
            <a:chOff x="1537048" y="1513659"/>
            <a:chExt cx="10533006" cy="1511499"/>
          </a:xfrm>
        </p:grpSpPr>
        <p:sp>
          <p:nvSpPr>
            <p:cNvPr id="385" name="Google Shape;385;ga634d15340_1_0"/>
            <p:cNvSpPr txBox="1"/>
            <p:nvPr/>
          </p:nvSpPr>
          <p:spPr>
            <a:xfrm>
              <a:off x="1537048" y="1559825"/>
              <a:ext cx="65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a634d15340_1_0"/>
            <p:cNvSpPr txBox="1"/>
            <p:nvPr/>
          </p:nvSpPr>
          <p:spPr>
            <a:xfrm>
              <a:off x="2387653" y="1559825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&gt;&gt;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a634d15340_1_0"/>
            <p:cNvSpPr txBox="1"/>
            <p:nvPr/>
          </p:nvSpPr>
          <p:spPr>
            <a:xfrm>
              <a:off x="3076354" y="1513659"/>
              <a:ext cx="3019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대피소 인지 부족</a:t>
              </a:r>
              <a:endParaRPr/>
            </a:p>
          </p:txBody>
        </p:sp>
        <p:sp>
          <p:nvSpPr>
            <p:cNvPr id="388" name="Google Shape;388;ga634d15340_1_0"/>
            <p:cNvSpPr txBox="1"/>
            <p:nvPr/>
          </p:nvSpPr>
          <p:spPr>
            <a:xfrm>
              <a:off x="3076354" y="2058858"/>
              <a:ext cx="8993700" cy="9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시각적으로 빠르고 정확한 대피소의 위치를 알리기 위해, 행정안전부에서 이용하는 긴급재난문자의 CBS(Cell Broadcasting Service) 기능에 지역별 약도 문자를 보냄.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ga634d15340_1_0"/>
          <p:cNvGrpSpPr/>
          <p:nvPr/>
        </p:nvGrpSpPr>
        <p:grpSpPr>
          <a:xfrm>
            <a:off x="308964" y="4762325"/>
            <a:ext cx="11141814" cy="1511502"/>
            <a:chOff x="1537048" y="1513656"/>
            <a:chExt cx="10533006" cy="1511502"/>
          </a:xfrm>
        </p:grpSpPr>
        <p:sp>
          <p:nvSpPr>
            <p:cNvPr id="390" name="Google Shape;390;ga634d15340_1_0"/>
            <p:cNvSpPr txBox="1"/>
            <p:nvPr/>
          </p:nvSpPr>
          <p:spPr>
            <a:xfrm>
              <a:off x="1537048" y="1559825"/>
              <a:ext cx="65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a634d15340_1_0"/>
            <p:cNvSpPr txBox="1"/>
            <p:nvPr/>
          </p:nvSpPr>
          <p:spPr>
            <a:xfrm>
              <a:off x="2387653" y="1559825"/>
              <a:ext cx="44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&gt;&gt;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a634d15340_1_0"/>
            <p:cNvSpPr txBox="1"/>
            <p:nvPr/>
          </p:nvSpPr>
          <p:spPr>
            <a:xfrm>
              <a:off x="3076364" y="1513656"/>
              <a:ext cx="387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대피소 관련 교육 개선</a:t>
              </a:r>
              <a:endParaRPr/>
            </a:p>
          </p:txBody>
        </p:sp>
        <p:sp>
          <p:nvSpPr>
            <p:cNvPr id="393" name="Google Shape;393;ga634d15340_1_0"/>
            <p:cNvSpPr txBox="1"/>
            <p:nvPr/>
          </p:nvSpPr>
          <p:spPr>
            <a:xfrm>
              <a:off x="3076354" y="2058858"/>
              <a:ext cx="8993700" cy="96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자연재해 발생 시 행동 요령의 교육은 어릴 때 부터 받아옵니다. 하지만 지진의 머리 보호, 가스/전기 차단, 계단 이용 등 그 상황만을 대비하는 것만 배울 수 있습니다. 대피소는 이 행동 요령 이후 본 거주지가 훼손되었을 때 국민의 안전을 보호해 줄 대피소의 이용 교육 매뉴얼을 개설이 필요함.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4" name="Google Shape;394;ga634d15340_1_0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5" name="Google Shape;395;ga634d15340_1_0"/>
          <p:cNvCxnSpPr/>
          <p:nvPr/>
        </p:nvCxnSpPr>
        <p:spPr>
          <a:xfrm>
            <a:off x="309001" y="2890025"/>
            <a:ext cx="1188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6" name="Google Shape;396;ga634d15340_1_0"/>
          <p:cNvCxnSpPr/>
          <p:nvPr/>
        </p:nvCxnSpPr>
        <p:spPr>
          <a:xfrm>
            <a:off x="309026" y="4557500"/>
            <a:ext cx="1188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34d15340_1_3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a634d15340_1_31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a634d15340_1_31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a634d15340_1_31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634d15340_1_31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634d15340_1_31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ga634d15340_1_31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8" name="Google Shape;408;ga634d15340_1_31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00</a:t>
            </a:r>
            <a:r>
              <a:rPr lang="ko-KR" sz="3600">
                <a:solidFill>
                  <a:schemeClr val="dk1"/>
                </a:solidFill>
              </a:rPr>
              <a:t>1. 대피소 수용 가능 인원 부족</a:t>
            </a:r>
            <a:endParaRPr/>
          </a:p>
        </p:txBody>
      </p:sp>
      <p:sp>
        <p:nvSpPr>
          <p:cNvPr id="409" name="Google Shape;409;ga634d15340_1_31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a634d15340_1_31"/>
          <p:cNvSpPr/>
          <p:nvPr/>
        </p:nvSpPr>
        <p:spPr>
          <a:xfrm>
            <a:off x="6430500" y="1438416"/>
            <a:ext cx="54567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634d15340_1_31"/>
          <p:cNvSpPr/>
          <p:nvPr/>
        </p:nvSpPr>
        <p:spPr>
          <a:xfrm>
            <a:off x="6005402" y="1438416"/>
            <a:ext cx="58818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a634d15340_1_31"/>
          <p:cNvSpPr txBox="1"/>
          <p:nvPr/>
        </p:nvSpPr>
        <p:spPr>
          <a:xfrm>
            <a:off x="7086011" y="1644150"/>
            <a:ext cx="37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대피소 증설</a:t>
            </a:r>
            <a:endParaRPr/>
          </a:p>
        </p:txBody>
      </p:sp>
      <p:cxnSp>
        <p:nvCxnSpPr>
          <p:cNvPr id="413" name="Google Shape;413;ga634d15340_1_31"/>
          <p:cNvCxnSpPr/>
          <p:nvPr/>
        </p:nvCxnSpPr>
        <p:spPr>
          <a:xfrm>
            <a:off x="6412338" y="2378700"/>
            <a:ext cx="506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ga634d15340_1_31"/>
          <p:cNvSpPr txBox="1"/>
          <p:nvPr/>
        </p:nvSpPr>
        <p:spPr>
          <a:xfrm>
            <a:off x="6420050" y="2637700"/>
            <a:ext cx="50679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서울, 대구, 울산을 제외한 지역들은 지역별 수용 가능 인원 수가 90%도 미치지 못한 곳이 많다.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상황을 유지하면 재해 발생 시 대피소 이용에 문제가 생길 수 있음.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따라서 대피소는 </a:t>
            </a:r>
            <a:r>
              <a:rPr lang="ko-KR">
                <a:solidFill>
                  <a:schemeClr val="dk1"/>
                </a:solidFill>
              </a:rPr>
              <a:t>재해로부터 </a:t>
            </a:r>
            <a:r>
              <a:rPr lang="ko-KR"/>
              <a:t>본 거주지를 이용할 수 없는 시민들을 비교적 안전하게 보호할 수 있는 수단이기 때문에 수용 가능 수를 충분히 확보해야</a:t>
            </a:r>
            <a:r>
              <a:rPr lang="ko-KR"/>
              <a:t> 함</a:t>
            </a:r>
            <a:r>
              <a:rPr lang="ko-KR"/>
              <a:t>.</a:t>
            </a:r>
            <a:endParaRPr/>
          </a:p>
        </p:txBody>
      </p:sp>
      <p:pic>
        <p:nvPicPr>
          <p:cNvPr id="415" name="Google Shape;415;ga634d15340_1_31" title="차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25" y="1438425"/>
            <a:ext cx="5583449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1079500" y="1612900"/>
            <a:ext cx="11112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 txBox="1"/>
          <p:nvPr/>
        </p:nvSpPr>
        <p:spPr>
          <a:xfrm>
            <a:off x="1079500" y="723900"/>
            <a:ext cx="1269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476442" y="2070125"/>
            <a:ext cx="4071677" cy="388304"/>
            <a:chOff x="2476500" y="1965400"/>
            <a:chExt cx="5431800" cy="584707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2476500" y="1965400"/>
              <a:ext cx="4122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505200" y="2026907"/>
              <a:ext cx="4403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배경	</a:t>
              </a:r>
              <a:endParaRPr sz="400"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476442" y="2584230"/>
            <a:ext cx="5156948" cy="388349"/>
            <a:chOff x="2476500" y="2489200"/>
            <a:chExt cx="6879600" cy="584775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505200" y="2519966"/>
              <a:ext cx="58509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문제제기</a:t>
              </a:r>
              <a:endParaRPr sz="400"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2476402" y="3098350"/>
            <a:ext cx="9305045" cy="388299"/>
            <a:chOff x="2476496" y="2489182"/>
            <a:chExt cx="7915819" cy="584700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2476496" y="2489182"/>
              <a:ext cx="305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138914" y="2519994"/>
              <a:ext cx="7253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목표 및 계획</a:t>
              </a:r>
              <a:endParaRPr sz="100"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2476442" y="3612507"/>
            <a:ext cx="6577740" cy="388299"/>
            <a:chOff x="2476500" y="2489200"/>
            <a:chExt cx="8775000" cy="584700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2476500" y="2489200"/>
              <a:ext cx="4122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</a:rPr>
                <a:t>4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505200" y="2519966"/>
              <a:ext cx="7746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가설 및 정보분석</a:t>
              </a:r>
              <a:endParaRPr sz="400"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2476395" y="4126575"/>
            <a:ext cx="8202009" cy="388299"/>
            <a:chOff x="2476504" y="1965387"/>
            <a:chExt cx="4874894" cy="584700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2476504" y="1965387"/>
              <a:ext cx="2319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</a:rPr>
                <a:t>5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948298" y="1996170"/>
              <a:ext cx="4403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개선방안</a:t>
              </a:r>
              <a:endParaRPr sz="100"/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2476442" y="4640699"/>
            <a:ext cx="8624913" cy="388299"/>
            <a:chOff x="2476500" y="2489200"/>
            <a:chExt cx="11506020" cy="584700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2476500" y="2489200"/>
              <a:ext cx="4122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</a:rPr>
                <a:t>6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3506520" y="2519996"/>
              <a:ext cx="104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서비스제안</a:t>
              </a:r>
              <a:r>
                <a:rPr lang="ko-KR" sz="1100">
                  <a:solidFill>
                    <a:schemeClr val="lt1"/>
                  </a:solidFill>
                </a:rPr>
                <a:t> </a:t>
              </a:r>
              <a:endParaRPr sz="100"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2476526" y="5154850"/>
            <a:ext cx="8381201" cy="388299"/>
            <a:chOff x="2476495" y="2489209"/>
            <a:chExt cx="7668772" cy="584700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2476495" y="2489209"/>
              <a:ext cx="3477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200">
                  <a:solidFill>
                    <a:schemeClr val="lt1"/>
                  </a:solidFill>
                </a:rPr>
                <a:t>7</a:t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3162467" y="2550702"/>
              <a:ext cx="6982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기대효과 및 시사점</a:t>
              </a:r>
              <a:endParaRPr sz="700"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2476442" y="5668976"/>
            <a:ext cx="6577740" cy="388299"/>
            <a:chOff x="2476500" y="2489200"/>
            <a:chExt cx="8775000" cy="584700"/>
          </a:xfrm>
        </p:grpSpPr>
        <p:sp>
          <p:nvSpPr>
            <p:cNvPr id="123" name="Google Shape;123;p2"/>
            <p:cNvSpPr txBox="1"/>
            <p:nvPr/>
          </p:nvSpPr>
          <p:spPr>
            <a:xfrm>
              <a:off x="2476500" y="2489200"/>
              <a:ext cx="4122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505200" y="2519966"/>
              <a:ext cx="7746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</a:rPr>
                <a:t>Reference</a:t>
              </a:r>
              <a:endParaRPr sz="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634d15340_1_74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a634d15340_1_74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a634d15340_1_74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a634d15340_1_74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a634d15340_1_74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a634d15340_1_74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ga634d15340_1_74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ga634d15340_1_74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002. 대피소 인지 부족</a:t>
            </a:r>
            <a:endParaRPr/>
          </a:p>
        </p:txBody>
      </p:sp>
      <p:sp>
        <p:nvSpPr>
          <p:cNvPr id="428" name="Google Shape;428;ga634d15340_1_74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a634d15340_1_74"/>
          <p:cNvSpPr/>
          <p:nvPr/>
        </p:nvSpPr>
        <p:spPr>
          <a:xfrm>
            <a:off x="6430500" y="1438416"/>
            <a:ext cx="54567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a634d15340_1_74"/>
          <p:cNvSpPr/>
          <p:nvPr/>
        </p:nvSpPr>
        <p:spPr>
          <a:xfrm>
            <a:off x="6005402" y="1438416"/>
            <a:ext cx="58818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a634d15340_1_74"/>
          <p:cNvSpPr txBox="1"/>
          <p:nvPr/>
        </p:nvSpPr>
        <p:spPr>
          <a:xfrm>
            <a:off x="6667497" y="1641450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접근성 향상을 위한 시각화</a:t>
            </a:r>
            <a:endParaRPr/>
          </a:p>
        </p:txBody>
      </p:sp>
      <p:cxnSp>
        <p:nvCxnSpPr>
          <p:cNvPr id="432" name="Google Shape;432;ga634d15340_1_74"/>
          <p:cNvCxnSpPr/>
          <p:nvPr/>
        </p:nvCxnSpPr>
        <p:spPr>
          <a:xfrm>
            <a:off x="6412338" y="2378700"/>
            <a:ext cx="506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3" name="Google Shape;433;ga634d15340_1_74"/>
          <p:cNvSpPr txBox="1"/>
          <p:nvPr/>
        </p:nvSpPr>
        <p:spPr>
          <a:xfrm>
            <a:off x="6420050" y="2637700"/>
            <a:ext cx="50679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현재 정부는 긴급재난문자 서비스를 시행하고 있지만, 주로 </a:t>
            </a:r>
            <a:r>
              <a:rPr lang="ko-KR"/>
              <a:t>100자 이하</a:t>
            </a:r>
            <a:r>
              <a:rPr lang="ko-KR"/>
              <a:t>의 텍스트로만 사용하고 있는 상황이기에 지역명이나 상호명 등  고유 명사들을 잘 모를 경우 정보에 대해 접근하기 어렵다는 단점이 있음.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긴급재난문자는 약 </a:t>
            </a:r>
            <a:r>
              <a:rPr lang="ko-KR"/>
              <a:t>200</a:t>
            </a:r>
            <a:r>
              <a:rPr lang="ko-KR"/>
              <a:t>자 까지 가능하며, 좌측의 약도 이미지는 </a:t>
            </a:r>
            <a:r>
              <a:rPr lang="ko-KR"/>
              <a:t>100x100 픽셀의 단색 PNG 이미지를 처리하려면 1 Kbyte 의 메모리 공간을 필요로 </a:t>
            </a:r>
            <a:r>
              <a:rPr lang="ko-KR"/>
              <a:t>하</a:t>
            </a:r>
            <a:r>
              <a:rPr lang="ko-KR"/>
              <a:t>기 때문에 직접적인 이미지 전송에는 어려움이 있음.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그렇기에 긴급재난문자 전송 시 통신망의 지역을 기준으로 지도에 대피소가 검색된 결과 링크를 포함, 검색할 수 있는 포털의 링크와 사용법을 포함하는 등 시각적 정보를 빠르게 접근할 수 있는 수단을 제공함.</a:t>
            </a:r>
            <a:endParaRPr/>
          </a:p>
        </p:txBody>
      </p:sp>
      <p:pic>
        <p:nvPicPr>
          <p:cNvPr id="434" name="Google Shape;434;ga634d15340_1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0" y="1438425"/>
            <a:ext cx="5238251" cy="49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634d15340_1_99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a634d15340_1_99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a634d15340_1_99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a634d15340_1_99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a634d15340_1_99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a634d15340_1_99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a634d15340_1_99"/>
          <p:cNvCxnSpPr/>
          <p:nvPr/>
        </p:nvCxnSpPr>
        <p:spPr>
          <a:xfrm>
            <a:off x="351725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ga634d15340_1_99"/>
          <p:cNvSpPr txBox="1"/>
          <p:nvPr/>
        </p:nvSpPr>
        <p:spPr>
          <a:xfrm>
            <a:off x="609600" y="368000"/>
            <a:ext cx="7613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003. </a:t>
            </a:r>
            <a:r>
              <a:rPr lang="ko-KR" sz="3600">
                <a:solidFill>
                  <a:schemeClr val="dk1"/>
                </a:solidFill>
              </a:rPr>
              <a:t>대피소 관련 교육/접근성 개선</a:t>
            </a:r>
            <a:endParaRPr/>
          </a:p>
        </p:txBody>
      </p:sp>
      <p:sp>
        <p:nvSpPr>
          <p:cNvPr id="447" name="Google Shape;447;ga634d15340_1_99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a634d15340_1_99"/>
          <p:cNvSpPr/>
          <p:nvPr/>
        </p:nvSpPr>
        <p:spPr>
          <a:xfrm>
            <a:off x="6430500" y="1438416"/>
            <a:ext cx="54567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a634d15340_1_99"/>
          <p:cNvSpPr/>
          <p:nvPr/>
        </p:nvSpPr>
        <p:spPr>
          <a:xfrm>
            <a:off x="6005402" y="1438416"/>
            <a:ext cx="5881800" cy="5015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a634d15340_1_99"/>
          <p:cNvSpPr txBox="1"/>
          <p:nvPr/>
        </p:nvSpPr>
        <p:spPr>
          <a:xfrm>
            <a:off x="6667497" y="1641450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교육/접근성 개선</a:t>
            </a:r>
            <a:endParaRPr/>
          </a:p>
        </p:txBody>
      </p:sp>
      <p:cxnSp>
        <p:nvCxnSpPr>
          <p:cNvPr id="451" name="Google Shape;451;ga634d15340_1_99"/>
          <p:cNvCxnSpPr/>
          <p:nvPr/>
        </p:nvCxnSpPr>
        <p:spPr>
          <a:xfrm>
            <a:off x="6412338" y="2378700"/>
            <a:ext cx="506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2" name="Google Shape;452;ga634d15340_1_99"/>
          <p:cNvSpPr txBox="1"/>
          <p:nvPr/>
        </p:nvSpPr>
        <p:spPr>
          <a:xfrm>
            <a:off x="6420050" y="2637700"/>
            <a:ext cx="51546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이미지의 포털에서는 재난 시 대피소를 이용시 기본적인 수칙 조차 알려주지 않고 있음.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유아 때부터 교육하는 재난/생활 위험 시 행동 교육의 내용 중 처한 상황을 벗어난 이후 대피소까지 접근 방법이나 이동 할 상황을 대처 할 교육이 필요함.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또한 현재 행동요령 중 하나인 '대피 장소로 이동' 시 대피 장소를 직접 찾기 위해 접근성이 좋은 앱/포털을 통한 검색으로 찾기 어려움.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지금 시행하고 있는 교육을 개선하여 대피소를 이용시 지켜야하는 기본직 수칙과 앱/포털등을 통해 ‘대피소’라고 검색하면 실제 대피소의 위치가 나오게 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ga634d15340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25" y="1477900"/>
            <a:ext cx="5700601" cy="497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ga634d15340_1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a634d15340_11_18"/>
          <p:cNvSpPr/>
          <p:nvPr/>
        </p:nvSpPr>
        <p:spPr>
          <a:xfrm>
            <a:off x="0" y="-23172"/>
            <a:ext cx="12192000" cy="6881100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a634d15340_11_18"/>
          <p:cNvSpPr txBox="1"/>
          <p:nvPr/>
        </p:nvSpPr>
        <p:spPr>
          <a:xfrm>
            <a:off x="9811098" y="6588607"/>
            <a:ext cx="2390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ga634d15340_11_18"/>
          <p:cNvGrpSpPr/>
          <p:nvPr/>
        </p:nvGrpSpPr>
        <p:grpSpPr>
          <a:xfrm>
            <a:off x="3387020" y="2484900"/>
            <a:ext cx="5367300" cy="1520879"/>
            <a:chOff x="3387020" y="2370600"/>
            <a:chExt cx="5367300" cy="1520879"/>
          </a:xfrm>
        </p:grpSpPr>
        <p:sp>
          <p:nvSpPr>
            <p:cNvPr id="462" name="Google Shape;462;ga634d15340_11_18"/>
            <p:cNvSpPr txBox="1"/>
            <p:nvPr/>
          </p:nvSpPr>
          <p:spPr>
            <a:xfrm>
              <a:off x="3387020" y="2968079"/>
              <a:ext cx="53673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</a:rPr>
                <a:t>서비스 제안</a:t>
              </a:r>
              <a:endParaRPr/>
            </a:p>
          </p:txBody>
        </p:sp>
        <p:sp>
          <p:nvSpPr>
            <p:cNvPr id="463" name="Google Shape;463;ga634d15340_11_18"/>
            <p:cNvSpPr txBox="1"/>
            <p:nvPr/>
          </p:nvSpPr>
          <p:spPr>
            <a:xfrm>
              <a:off x="3483924" y="2370600"/>
              <a:ext cx="1357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</a:t>
              </a:r>
              <a:r>
                <a:rPr lang="ko-KR" sz="3200">
                  <a:solidFill>
                    <a:schemeClr val="lt1"/>
                  </a:solidFill>
                </a:rPr>
                <a:t> 6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a634d15340_21_0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a634d15340_21_0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a634d15340_21_0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a634d15340_21_0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a634d15340_21_0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a634d15340_21_0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a634d15340_21_0"/>
          <p:cNvSpPr txBox="1"/>
          <p:nvPr/>
        </p:nvSpPr>
        <p:spPr>
          <a:xfrm>
            <a:off x="609600" y="368012"/>
            <a:ext cx="367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서비스 제안</a:t>
            </a:r>
            <a:endParaRPr/>
          </a:p>
        </p:txBody>
      </p:sp>
      <p:sp>
        <p:nvSpPr>
          <p:cNvPr id="475" name="Google Shape;475;ga634d15340_21_0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6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ga634d15340_21_0"/>
          <p:cNvGrpSpPr/>
          <p:nvPr/>
        </p:nvGrpSpPr>
        <p:grpSpPr>
          <a:xfrm>
            <a:off x="587075" y="1521300"/>
            <a:ext cx="5617853" cy="1944289"/>
            <a:chOff x="3076353" y="1513661"/>
            <a:chExt cx="9024664" cy="710736"/>
          </a:xfrm>
        </p:grpSpPr>
        <p:sp>
          <p:nvSpPr>
            <p:cNvPr id="477" name="Google Shape;477;ga634d15340_21_0"/>
            <p:cNvSpPr txBox="1"/>
            <p:nvPr/>
          </p:nvSpPr>
          <p:spPr>
            <a:xfrm>
              <a:off x="3076353" y="1513661"/>
              <a:ext cx="88137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대피소 어플리케이션</a:t>
              </a:r>
              <a:endParaRPr/>
            </a:p>
          </p:txBody>
        </p:sp>
        <p:sp>
          <p:nvSpPr>
            <p:cNvPr id="478" name="Google Shape;478;ga634d15340_21_0"/>
            <p:cNvSpPr txBox="1"/>
            <p:nvPr/>
          </p:nvSpPr>
          <p:spPr>
            <a:xfrm>
              <a:off x="3107317" y="1775597"/>
              <a:ext cx="89937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대피소 정보를 볼 수 있고 대피소 출입시 지문인식등을 이용하여 대피소에 있는 인원 수를 실시간으로 알려주는 것과 위치 API를 이용하여 현재 자신의 위치에서 가장 가까운 대피소를 알려준다 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cxnSp>
        <p:nvCxnSpPr>
          <p:cNvPr id="479" name="Google Shape;479;ga634d15340_21_0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0" name="Google Shape;480;ga634d15340_21_0"/>
          <p:cNvCxnSpPr/>
          <p:nvPr/>
        </p:nvCxnSpPr>
        <p:spPr>
          <a:xfrm>
            <a:off x="587076" y="3628975"/>
            <a:ext cx="1188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ga634d15340_21_0"/>
          <p:cNvCxnSpPr/>
          <p:nvPr/>
        </p:nvCxnSpPr>
        <p:spPr>
          <a:xfrm>
            <a:off x="587076" y="6524575"/>
            <a:ext cx="11883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82" name="Google Shape;482;ga634d15340_21_0"/>
          <p:cNvGrpSpPr/>
          <p:nvPr/>
        </p:nvGrpSpPr>
        <p:grpSpPr>
          <a:xfrm>
            <a:off x="587075" y="3959700"/>
            <a:ext cx="5608216" cy="2179654"/>
            <a:chOff x="3076353" y="1513661"/>
            <a:chExt cx="9009182" cy="796774"/>
          </a:xfrm>
        </p:grpSpPr>
        <p:sp>
          <p:nvSpPr>
            <p:cNvPr id="483" name="Google Shape;483;ga634d15340_21_0"/>
            <p:cNvSpPr txBox="1"/>
            <p:nvPr/>
          </p:nvSpPr>
          <p:spPr>
            <a:xfrm>
              <a:off x="3076353" y="1513661"/>
              <a:ext cx="8993700" cy="23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</a:rPr>
                <a:t>기존 어플리케이션 개선</a:t>
              </a:r>
              <a:endParaRPr/>
            </a:p>
          </p:txBody>
        </p:sp>
        <p:sp>
          <p:nvSpPr>
            <p:cNvPr id="484" name="Google Shape;484;ga634d15340_21_0"/>
            <p:cNvSpPr txBox="1"/>
            <p:nvPr/>
          </p:nvSpPr>
          <p:spPr>
            <a:xfrm>
              <a:off x="3091835" y="1730835"/>
              <a:ext cx="89937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</a:rPr>
                <a:t>사용자들의 이용률이 높은 기존에 있던 지도 어플리케이션에 ‘대피소’ 라고 검색할 때 실제 재난 시 이용 가능한 대피소들의 위치가 나오게 하는 기능 추가 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5" name="Google Shape;485;ga634d15340_21_0"/>
          <p:cNvPicPr preferRelativeResize="0"/>
          <p:nvPr/>
        </p:nvPicPr>
        <p:blipFill rotWithShape="1">
          <a:blip r:embed="rId3">
            <a:alphaModFix/>
          </a:blip>
          <a:srcRect b="0" l="0" r="0" t="6890"/>
          <a:stretch/>
        </p:blipFill>
        <p:spPr>
          <a:xfrm>
            <a:off x="7192375" y="4037450"/>
            <a:ext cx="4650850" cy="2487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486;ga634d15340_21_0"/>
          <p:cNvGrpSpPr/>
          <p:nvPr/>
        </p:nvGrpSpPr>
        <p:grpSpPr>
          <a:xfrm>
            <a:off x="7341650" y="1014225"/>
            <a:ext cx="4352775" cy="2810100"/>
            <a:chOff x="7341650" y="1014225"/>
            <a:chExt cx="4352775" cy="2810100"/>
          </a:xfrm>
        </p:grpSpPr>
        <p:pic>
          <p:nvPicPr>
            <p:cNvPr id="487" name="Google Shape;487;ga634d15340_2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41650" y="1014225"/>
              <a:ext cx="1979525" cy="281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ga634d15340_2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612375" y="1020588"/>
              <a:ext cx="2082050" cy="279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ga634d15340_11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a634d15340_11_9"/>
          <p:cNvSpPr/>
          <p:nvPr/>
        </p:nvSpPr>
        <p:spPr>
          <a:xfrm>
            <a:off x="0" y="-24247"/>
            <a:ext cx="12192000" cy="6881100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a634d15340_11_9"/>
          <p:cNvSpPr txBox="1"/>
          <p:nvPr/>
        </p:nvSpPr>
        <p:spPr>
          <a:xfrm>
            <a:off x="9811098" y="6588607"/>
            <a:ext cx="2390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ga634d15340_11_9"/>
          <p:cNvGrpSpPr/>
          <p:nvPr/>
        </p:nvGrpSpPr>
        <p:grpSpPr>
          <a:xfrm>
            <a:off x="2658315" y="2484900"/>
            <a:ext cx="6382854" cy="1520875"/>
            <a:chOff x="3165525" y="2370600"/>
            <a:chExt cx="5588700" cy="1520875"/>
          </a:xfrm>
        </p:grpSpPr>
        <p:sp>
          <p:nvSpPr>
            <p:cNvPr id="497" name="Google Shape;497;ga634d15340_11_9"/>
            <p:cNvSpPr txBox="1"/>
            <p:nvPr/>
          </p:nvSpPr>
          <p:spPr>
            <a:xfrm>
              <a:off x="3165525" y="2968075"/>
              <a:ext cx="5588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</a:rPr>
                <a:t>기대효과 및 시사점</a:t>
              </a:r>
              <a:endParaRPr/>
            </a:p>
          </p:txBody>
        </p:sp>
        <p:sp>
          <p:nvSpPr>
            <p:cNvPr id="498" name="Google Shape;498;ga634d15340_11_9"/>
            <p:cNvSpPr txBox="1"/>
            <p:nvPr/>
          </p:nvSpPr>
          <p:spPr>
            <a:xfrm>
              <a:off x="3483924" y="2370600"/>
              <a:ext cx="1357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</a:t>
              </a:r>
              <a:r>
                <a:rPr lang="ko-KR" sz="3200">
                  <a:solidFill>
                    <a:schemeClr val="lt1"/>
                  </a:solidFill>
                </a:rPr>
                <a:t>7</a:t>
              </a: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7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7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7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754250" y="262799"/>
            <a:ext cx="5572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100"/>
              <a:t>기대효과 및 보완점</a:t>
            </a:r>
            <a:endParaRPr sz="4100"/>
          </a:p>
        </p:txBody>
      </p:sp>
      <p:sp>
        <p:nvSpPr>
          <p:cNvPr id="510" name="Google Shape;510;p17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7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0" y="1111788"/>
            <a:ext cx="12192000" cy="5746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7"/>
          <p:cNvSpPr txBox="1"/>
          <p:nvPr/>
        </p:nvSpPr>
        <p:spPr>
          <a:xfrm>
            <a:off x="6483958" y="1384918"/>
            <a:ext cx="2847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 u="sng">
                <a:solidFill>
                  <a:schemeClr val="dk1"/>
                </a:solidFill>
              </a:rPr>
              <a:t>보완점</a:t>
            </a:r>
            <a:endParaRPr b="1" sz="2300" u="sng">
              <a:solidFill>
                <a:schemeClr val="dk1"/>
              </a:solidFill>
            </a:endParaRPr>
          </a:p>
        </p:txBody>
      </p:sp>
      <p:cxnSp>
        <p:nvCxnSpPr>
          <p:cNvPr id="513" name="Google Shape;513;p17"/>
          <p:cNvCxnSpPr>
            <a:stCxn id="511" idx="0"/>
            <a:endCxn id="511" idx="2"/>
          </p:cNvCxnSpPr>
          <p:nvPr/>
        </p:nvCxnSpPr>
        <p:spPr>
          <a:xfrm>
            <a:off x="6096000" y="1111788"/>
            <a:ext cx="0" cy="574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4" name="Google Shape;514;p17"/>
          <p:cNvSpPr txBox="1"/>
          <p:nvPr/>
        </p:nvSpPr>
        <p:spPr>
          <a:xfrm>
            <a:off x="-86696" y="461757"/>
            <a:ext cx="130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</a:rPr>
              <a:t>.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7"/>
          <p:cNvSpPr txBox="1"/>
          <p:nvPr/>
        </p:nvSpPr>
        <p:spPr>
          <a:xfrm>
            <a:off x="6096004" y="461757"/>
            <a:ext cx="130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>
                <a:solidFill>
                  <a:schemeClr val="dk1"/>
                </a:solidFill>
              </a:rPr>
              <a:t>.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7"/>
          <p:cNvSpPr txBox="1"/>
          <p:nvPr/>
        </p:nvSpPr>
        <p:spPr>
          <a:xfrm>
            <a:off x="422225" y="2267955"/>
            <a:ext cx="49719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</a:t>
            </a:r>
            <a:r>
              <a:rPr b="1" i="1" lang="ko-KR" sz="2100">
                <a:solidFill>
                  <a:schemeClr val="dk1"/>
                </a:solidFill>
              </a:rPr>
              <a:t> </a:t>
            </a:r>
            <a:r>
              <a:rPr b="1" i="1" lang="ko-KR" sz="2100">
                <a:solidFill>
                  <a:schemeClr val="dk1"/>
                </a:solidFill>
              </a:rPr>
              <a:t>실제 재난이 발생했을 때 사람들이 빠르게 대피소를 찾아갈 수 있다.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17" name="Google Shape;517;p17"/>
          <p:cNvSpPr txBox="1"/>
          <p:nvPr/>
        </p:nvSpPr>
        <p:spPr>
          <a:xfrm>
            <a:off x="422225" y="3390077"/>
            <a:ext cx="497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정부에 대한 국민 신뢰도 상승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18" name="Google Shape;518;p17"/>
          <p:cNvSpPr txBox="1"/>
          <p:nvPr/>
        </p:nvSpPr>
        <p:spPr>
          <a:xfrm>
            <a:off x="422225" y="4273102"/>
            <a:ext cx="497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안전교육에 대한 국민의 관심 및 경각심 향상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19" name="Google Shape;519;p17"/>
          <p:cNvSpPr txBox="1"/>
          <p:nvPr/>
        </p:nvSpPr>
        <p:spPr>
          <a:xfrm>
            <a:off x="6483950" y="2267952"/>
            <a:ext cx="497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국민안전교육 프로그램 증대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20" name="Google Shape;520;p17"/>
          <p:cNvSpPr txBox="1"/>
          <p:nvPr/>
        </p:nvSpPr>
        <p:spPr>
          <a:xfrm>
            <a:off x="6483950" y="3179252"/>
            <a:ext cx="497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프로그</a:t>
            </a:r>
            <a:r>
              <a:rPr b="1" i="1" lang="ko-KR" sz="2100">
                <a:solidFill>
                  <a:schemeClr val="dk1"/>
                </a:solidFill>
              </a:rPr>
              <a:t>램 </a:t>
            </a:r>
            <a:r>
              <a:rPr b="1" i="1" lang="ko-KR" sz="2100">
                <a:solidFill>
                  <a:schemeClr val="dk1"/>
                </a:solidFill>
              </a:rPr>
              <a:t>홍보를 위한 유튜브 채널 개시 등 다양한 방법 시도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21" name="Google Shape;521;p17"/>
          <p:cNvSpPr txBox="1"/>
          <p:nvPr/>
        </p:nvSpPr>
        <p:spPr>
          <a:xfrm>
            <a:off x="6483950" y="4273102"/>
            <a:ext cx="4971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대학교, 산업체와 연계하여 안전에 대한 다양한 서비스를 할 수 있도록 지원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22" name="Google Shape;522;p17"/>
          <p:cNvSpPr txBox="1"/>
          <p:nvPr/>
        </p:nvSpPr>
        <p:spPr>
          <a:xfrm>
            <a:off x="422225" y="5483148"/>
            <a:ext cx="4971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실제 재난 발생시 각 지역 수용 시설의  수가 증가하여 인원을 수용할수 없는 상황이 줄어들 것 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23" name="Google Shape;523;p17"/>
          <p:cNvSpPr txBox="1"/>
          <p:nvPr/>
        </p:nvSpPr>
        <p:spPr>
          <a:xfrm>
            <a:off x="6483950" y="5483150"/>
            <a:ext cx="52107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2100">
                <a:solidFill>
                  <a:schemeClr val="dk1"/>
                </a:solidFill>
              </a:rPr>
              <a:t>&gt; 임의로 재난발생 상황을 시뮬레이션으로 확인후 필요한 시설의 수를 확인</a:t>
            </a:r>
            <a:endParaRPr b="1" i="1" sz="2100">
              <a:solidFill>
                <a:schemeClr val="dk1"/>
              </a:solidFill>
            </a:endParaRPr>
          </a:p>
        </p:txBody>
      </p:sp>
      <p:sp>
        <p:nvSpPr>
          <p:cNvPr id="524" name="Google Shape;524;p17"/>
          <p:cNvSpPr txBox="1"/>
          <p:nvPr/>
        </p:nvSpPr>
        <p:spPr>
          <a:xfrm>
            <a:off x="282283" y="1401930"/>
            <a:ext cx="2847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 u="sng">
                <a:solidFill>
                  <a:schemeClr val="dk1"/>
                </a:solidFill>
              </a:rPr>
              <a:t>기대효과</a:t>
            </a:r>
            <a:endParaRPr b="1" sz="23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"/>
          <p:cNvSpPr txBox="1"/>
          <p:nvPr/>
        </p:nvSpPr>
        <p:spPr>
          <a:xfrm>
            <a:off x="662450" y="1933088"/>
            <a:ext cx="105093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 u="sng">
                <a:solidFill>
                  <a:schemeClr val="accent2"/>
                </a:solidFill>
              </a:rPr>
              <a:t>[1] 지역별 대피소가 자연재해 발생시 수용가능하며 충분한 인원을 수용할수 있는지 파악</a:t>
            </a:r>
            <a:endParaRPr b="1" sz="1900" u="sng">
              <a:solidFill>
                <a:schemeClr val="accent2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각 지역별 인구수와 대피소 수용가능인원 비교.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향후 지역별 수용가능인원이 현저히 부족한 대피소를 파악하여 개선해야할 근거로 사용 가능하다.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8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8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8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8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8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8"/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시사점</a:t>
            </a:r>
            <a:endParaRPr/>
          </a:p>
        </p:txBody>
      </p:sp>
      <p:cxnSp>
        <p:nvCxnSpPr>
          <p:cNvPr id="537" name="Google Shape;537;p28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8" name="Google Shape;538;p28"/>
          <p:cNvSpPr txBox="1"/>
          <p:nvPr/>
        </p:nvSpPr>
        <p:spPr>
          <a:xfrm>
            <a:off x="662450" y="3287875"/>
            <a:ext cx="10914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 u="sng">
                <a:solidFill>
                  <a:schemeClr val="accent2"/>
                </a:solidFill>
              </a:rPr>
              <a:t>[2] 빠르게 헤매는 일 없이 빠른 대피소 위치 파악</a:t>
            </a:r>
            <a:endParaRPr b="1" sz="1900" u="sng">
              <a:solidFill>
                <a:schemeClr val="accent2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현재 다수가 쓰고 접근하는 교통앱, 웹 등에서 대피소를 찾을시 정확한 정보 출력이 필요하다는 것을 확인.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향후 위치기반으로 주변 대피소에 빠르게 도착할수 있는 방안을 고안해야할 근거이다.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539" name="Google Shape;539;p28"/>
          <p:cNvSpPr txBox="1"/>
          <p:nvPr/>
        </p:nvSpPr>
        <p:spPr>
          <a:xfrm>
            <a:off x="662450" y="4857450"/>
            <a:ext cx="109149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 u="sng">
                <a:solidFill>
                  <a:schemeClr val="accent2"/>
                </a:solidFill>
              </a:rPr>
              <a:t>[3] 긴급상황 때 시민들의 이용률이 높은 매체로 서비스</a:t>
            </a:r>
            <a:endParaRPr b="1" sz="1900" u="sng">
              <a:solidFill>
                <a:schemeClr val="accent2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신속한 정보 제공을 위해 기존의 인지도가 높은 지도 앱이나 포털에 대피소에 대한 정확한 정보를 제공하도록 정책 시행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ko-KR" sz="1700">
                <a:solidFill>
                  <a:schemeClr val="dk1"/>
                </a:solidFill>
              </a:rPr>
              <a:t>현재 ‘안전 디딤돌’앱을 이용하는 연수 등의 교육을 통해 낮은 접근성과 화제성을 높일수 있을 것</a:t>
            </a:r>
            <a:endParaRPr b="1"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9f1435822a_0_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9f1435822a_0_1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9f1435822a_0_1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9f1435822a_0_1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9f1435822a_0_1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9f1435822a_0_1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9f1435822a_0_1"/>
          <p:cNvSpPr txBox="1"/>
          <p:nvPr/>
        </p:nvSpPr>
        <p:spPr>
          <a:xfrm>
            <a:off x="609600" y="368012"/>
            <a:ext cx="367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Reference</a:t>
            </a:r>
            <a:endParaRPr/>
          </a:p>
        </p:txBody>
      </p:sp>
      <p:sp>
        <p:nvSpPr>
          <p:cNvPr id="551" name="Google Shape;551;g9f1435822a_0_1"/>
          <p:cNvSpPr txBox="1"/>
          <p:nvPr/>
        </p:nvSpPr>
        <p:spPr>
          <a:xfrm>
            <a:off x="609600" y="1469350"/>
            <a:ext cx="97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논문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http://www.kibme.org/resources/journal/20200605095449114.pdf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2" name="Google Shape;552;g9f1435822a_0_1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g9f1435822a_0_1"/>
          <p:cNvSpPr txBox="1"/>
          <p:nvPr/>
        </p:nvSpPr>
        <p:spPr>
          <a:xfrm>
            <a:off x="327225" y="1322600"/>
            <a:ext cx="97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3D85C6"/>
                </a:solidFill>
              </a:rPr>
              <a:t>뉴스기사</a:t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554" name="Google Shape;554;g9f1435822a_0_1"/>
          <p:cNvSpPr txBox="1"/>
          <p:nvPr/>
        </p:nvSpPr>
        <p:spPr>
          <a:xfrm>
            <a:off x="327225" y="3244350"/>
            <a:ext cx="97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-KR" sz="1800">
                <a:solidFill>
                  <a:srgbClr val="3D85C6"/>
                </a:solidFill>
              </a:rPr>
              <a:t>참고 데이터</a:t>
            </a:r>
            <a:endParaRPr b="1" i="1" sz="1800">
              <a:solidFill>
                <a:srgbClr val="3D85C6"/>
              </a:solidFill>
            </a:endParaRPr>
          </a:p>
        </p:txBody>
      </p:sp>
      <p:sp>
        <p:nvSpPr>
          <p:cNvPr id="555" name="Google Shape;555;g9f1435822a_0_1"/>
          <p:cNvSpPr txBox="1"/>
          <p:nvPr/>
        </p:nvSpPr>
        <p:spPr>
          <a:xfrm>
            <a:off x="609600" y="1846100"/>
            <a:ext cx="97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문화일보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http://www.kibme.org/resources/journal/20200605095449114.pdf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9f1435822a_0_1"/>
          <p:cNvSpPr txBox="1"/>
          <p:nvPr/>
        </p:nvSpPr>
        <p:spPr>
          <a:xfrm>
            <a:off x="609600" y="3465525"/>
            <a:ext cx="97194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인구</a:t>
            </a:r>
            <a:r>
              <a:rPr lang="ko-KR">
                <a:solidFill>
                  <a:schemeClr val="dk1"/>
                </a:solidFill>
              </a:rPr>
              <a:t> 데이터:</a:t>
            </a:r>
            <a:r>
              <a:rPr lang="ko-KR">
                <a:solidFill>
                  <a:schemeClr val="dk1"/>
                </a:solidFill>
              </a:rPr>
              <a:t> </a:t>
            </a:r>
            <a:r>
              <a:rPr lang="ko-KR" u="sng">
                <a:solidFill>
                  <a:schemeClr val="hlink"/>
                </a:solidFill>
                <a:hlinkClick r:id="rId5"/>
              </a:rPr>
              <a:t>https://www.mois.go.kr/frt/a01/frtMain.do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전국민방위대피시설표준데이터: </a:t>
            </a:r>
            <a:r>
              <a:rPr lang="ko-KR" u="sng">
                <a:solidFill>
                  <a:schemeClr val="hlink"/>
                </a:solidFill>
                <a:hlinkClick r:id="rId6"/>
              </a:rPr>
              <a:t>https://www.data.go.kr/data/15021098/standard.do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지진 데이터: 전국민방위대피시설표준데이터: </a:t>
            </a:r>
            <a:r>
              <a:rPr lang="ko-KR" u="sng">
                <a:solidFill>
                  <a:schemeClr val="hlink"/>
                </a:solidFill>
                <a:hlinkClick r:id="rId7"/>
              </a:rPr>
              <a:t>https://www.data.go.kr/data/15021098/standard.do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800">
                <a:solidFill>
                  <a:schemeClr val="dk1"/>
                </a:solidFill>
              </a:rPr>
              <a:t>.</a:t>
            </a:r>
            <a:r>
              <a:rPr lang="ko-KR">
                <a:solidFill>
                  <a:schemeClr val="dk1"/>
                </a:solidFill>
              </a:rPr>
              <a:t>자연 재해 데이터: </a:t>
            </a:r>
            <a:r>
              <a:rPr lang="ko-KR" u="sng">
                <a:solidFill>
                  <a:srgbClr val="434343"/>
                </a:solidFill>
              </a:rPr>
              <a:t>https://www.data.go.kr/data/15057596/openapi.do</a:t>
            </a:r>
            <a:endParaRPr u="sng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/>
          <p:nvPr/>
        </p:nvSpPr>
        <p:spPr>
          <a:xfrm>
            <a:off x="3453000" y="3003825"/>
            <a:ext cx="528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400">
                <a:solidFill>
                  <a:schemeClr val="lt1"/>
                </a:solidFill>
              </a:rPr>
              <a:t>감사합니다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3387020" y="2484900"/>
            <a:ext cx="5367175" cy="1520809"/>
            <a:chOff x="3387020" y="2370600"/>
            <a:chExt cx="5367175" cy="1520809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1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배경</a:t>
              </a:r>
              <a:endParaRPr sz="5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3483924" y="2370600"/>
              <a:ext cx="13458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1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 txBox="1"/>
          <p:nvPr/>
        </p:nvSpPr>
        <p:spPr>
          <a:xfrm>
            <a:off x="609600" y="428325"/>
            <a:ext cx="747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609600" y="1441150"/>
            <a:ext cx="82947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배경1. 빈번해진 자연재해와 이상기후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경주 지진으로 인한 부상자 23명, 재산상 피해는 5,120건이다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포항 지진으로 인한 부상자 118명, 재산상 피해는 845억7천500만원 규모이다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포항 지진의 여진은 100회 이상으로 규모도 다양하다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latin typeface="Malgun Gothic"/>
                <a:ea typeface="Malgun Gothic"/>
                <a:cs typeface="Malgun Gothic"/>
                <a:sym typeface="Malgun Gothic"/>
              </a:rPr>
              <a:t>배경2. 안전과 멀어진 대피소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Malgun Gothic"/>
              <a:buChar char="-"/>
            </a:pPr>
            <a:r>
              <a:rPr lang="ko-KR" sz="1900">
                <a:latin typeface="Malgun Gothic"/>
                <a:ea typeface="Malgun Gothic"/>
                <a:cs typeface="Malgun Gothic"/>
                <a:sym typeface="Malgun Gothic"/>
              </a:rPr>
              <a:t>포항 지진으로 기둥 붕괴로 폐쇄되었지만 국민재난안전포털에 지진 대피소로 버젓이 지정 되있었다.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배경3. 대피소 위치파악을 위한 앱/웹의 불편함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-"/>
            </a:pPr>
            <a:r>
              <a:rPr lang="ko-KR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포털사이트에 ‘대피소’라고 검색했을때 실제 대피소의 위치가 나오는것이 아닌 상호명이 대피소인 것에 위치가 나온다.</a:t>
            </a:r>
            <a:endParaRPr sz="1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f1fdfb150_2_21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9f1fdfb150_2_21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9f1fdfb150_2_21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9f1fdfb150_2_21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9f1fdfb150_2_21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9f1fdfb150_2_21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9f1fdfb150_2_21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9f1fdfb150_2_21"/>
          <p:cNvSpPr txBox="1"/>
          <p:nvPr/>
        </p:nvSpPr>
        <p:spPr>
          <a:xfrm>
            <a:off x="609600" y="428325"/>
            <a:ext cx="7479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배경</a:t>
            </a:r>
            <a:endParaRPr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9f1fdfb150_2_21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9f1fdfb150_2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700" y="2821250"/>
            <a:ext cx="7703150" cy="37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9f1fdfb150_2_21"/>
          <p:cNvSpPr txBox="1"/>
          <p:nvPr/>
        </p:nvSpPr>
        <p:spPr>
          <a:xfrm>
            <a:off x="794700" y="1350450"/>
            <a:ext cx="10323600" cy="1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이번 기록적인 장마로 인해 많은 피해가 일어 나게 되면서 자연재해에 관심을 갖게 되었다.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만약 내게 자연재해가 일어났을때 어디로 가야하고 어떻게 가야할까 라는 의문에서 조사하게 되었다.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16년 9월 경주에서 발생한 5.8의 지진으로 부상자23명, 17년 11월 포항에서 5.4의 지진으로 부상자 118명, 재산피해 역시 엄청났다.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또한 지진으로 인해 붕괴되어 폐쇄된 지진 대피소가 여전히 대피소로 등록되있는 보도 역시 큰 충격을 안겨주었다.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/>
              <a:t>조사를 진행하면서, 시간이 지날 수록 이상기후와 자연재해가 멀지 않음을 느끼고 이 데이터 들이 필요할 것이라고 생각한다.</a:t>
            </a:r>
            <a:endParaRPr sz="1300"/>
          </a:p>
        </p:txBody>
      </p:sp>
      <p:pic>
        <p:nvPicPr>
          <p:cNvPr id="164" name="Google Shape;164;g9f1fdfb150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7824" y="5915325"/>
            <a:ext cx="4785600" cy="724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3387020" y="2484900"/>
            <a:ext cx="5367175" cy="1520809"/>
            <a:chOff x="3387020" y="2370600"/>
            <a:chExt cx="5367175" cy="1520809"/>
          </a:xfrm>
        </p:grpSpPr>
        <p:sp>
          <p:nvSpPr>
            <p:cNvPr id="173" name="Google Shape;173;p11"/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-KR" sz="5400">
                  <a:solidFill>
                    <a:schemeClr val="lt1"/>
                  </a:solidFill>
                </a:rPr>
                <a:t>문제 제기</a:t>
              </a:r>
              <a:endParaRPr/>
            </a:p>
          </p:txBody>
        </p:sp>
        <p:sp>
          <p:nvSpPr>
            <p:cNvPr id="174" name="Google Shape;174;p11"/>
            <p:cNvSpPr txBox="1"/>
            <p:nvPr/>
          </p:nvSpPr>
          <p:spPr>
            <a:xfrm>
              <a:off x="3483924" y="2370600"/>
              <a:ext cx="1421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2 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8"/>
          <p:cNvSpPr txBox="1"/>
          <p:nvPr/>
        </p:nvSpPr>
        <p:spPr>
          <a:xfrm>
            <a:off x="609600" y="368000"/>
            <a:ext cx="45087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문제 제기 및 가설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532200" y="1933838"/>
            <a:ext cx="1906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문제점 제기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 txBox="1"/>
          <p:nvPr/>
        </p:nvSpPr>
        <p:spPr>
          <a:xfrm>
            <a:off x="995175" y="3465513"/>
            <a:ext cx="1514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가설 1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995175" y="5077050"/>
            <a:ext cx="1613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100">
                <a:latin typeface="Malgun Gothic"/>
                <a:ea typeface="Malgun Gothic"/>
                <a:cs typeface="Malgun Gothic"/>
                <a:sym typeface="Malgun Gothic"/>
              </a:rPr>
              <a:t>가설 2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346900" y="1772938"/>
            <a:ext cx="7946400" cy="81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2376750" y="3345488"/>
            <a:ext cx="7886700" cy="819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2310325" y="4918050"/>
            <a:ext cx="7886700" cy="794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2618125" y="1856738"/>
            <a:ext cx="7271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기후 등으로 인한 횟수가 빈번해지는 자연재해의 피난처인 대피소에 대한 시민들의 인지 부족 현상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618125" y="3517088"/>
            <a:ext cx="8599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재난이 일어났을 경우 각 지역에 인구 수 만큼 수용가능한 대피소가 있는가?</a:t>
            </a:r>
            <a:endParaRPr b="1" sz="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2553175" y="5077050"/>
            <a:ext cx="7401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1700">
                <a:latin typeface="Malgun Gothic"/>
                <a:ea typeface="Malgun Gothic"/>
                <a:cs typeface="Malgun Gothic"/>
                <a:sym typeface="Malgun Gothic"/>
              </a:rPr>
              <a:t>재난이 일어났을 경우 대피소의 접근성은 높은가?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>
            <a:gsLst>
              <a:gs pos="0">
                <a:srgbClr val="01629B">
                  <a:alpha val="80000"/>
                </a:srgbClr>
              </a:gs>
              <a:gs pos="25000">
                <a:srgbClr val="009CB7">
                  <a:alpha val="80000"/>
                </a:srgbClr>
              </a:gs>
              <a:gs pos="51000">
                <a:srgbClr val="CEB6A4">
                  <a:alpha val="80000"/>
                </a:srgbClr>
              </a:gs>
              <a:gs pos="75500">
                <a:srgbClr val="FD8766">
                  <a:alpha val="80000"/>
                </a:srgbClr>
              </a:gs>
              <a:gs pos="100000">
                <a:srgbClr val="F86238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8"/>
          <p:cNvGrpSpPr/>
          <p:nvPr/>
        </p:nvGrpSpPr>
        <p:grpSpPr>
          <a:xfrm>
            <a:off x="3387020" y="2484900"/>
            <a:ext cx="5367175" cy="1520809"/>
            <a:chOff x="3387020" y="2370600"/>
            <a:chExt cx="5367175" cy="1520809"/>
          </a:xfrm>
        </p:grpSpPr>
        <p:sp>
          <p:nvSpPr>
            <p:cNvPr id="205" name="Google Shape;205;p18"/>
            <p:cNvSpPr txBox="1"/>
            <p:nvPr/>
          </p:nvSpPr>
          <p:spPr>
            <a:xfrm>
              <a:off x="3387020" y="2968079"/>
              <a:ext cx="536717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chemeClr val="lt1"/>
                  </a:solidFill>
                </a:rPr>
                <a:t>목표 및 계획</a:t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3483924" y="2370600"/>
              <a:ext cx="13575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Part 3 </a:t>
              </a:r>
              <a:endPara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634d15340_19_0"/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a634d15340_19_0"/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a634d15340_19_0"/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a634d15340_19_0"/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a634d15340_19_0"/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a634d15340_19_0"/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ga634d15340_19_0"/>
          <p:cNvCxnSpPr/>
          <p:nvPr/>
        </p:nvCxnSpPr>
        <p:spPr>
          <a:xfrm>
            <a:off x="609600" y="1168400"/>
            <a:ext cx="11582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ga634d15340_19_0"/>
          <p:cNvSpPr txBox="1"/>
          <p:nvPr/>
        </p:nvSpPr>
        <p:spPr>
          <a:xfrm>
            <a:off x="609600" y="368000"/>
            <a:ext cx="4839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</a:rPr>
              <a:t>목표 및 계획</a:t>
            </a:r>
            <a:endParaRPr/>
          </a:p>
        </p:txBody>
      </p:sp>
      <p:sp>
        <p:nvSpPr>
          <p:cNvPr id="219" name="Google Shape;219;ga634d15340_19_0"/>
          <p:cNvSpPr txBox="1"/>
          <p:nvPr/>
        </p:nvSpPr>
        <p:spPr>
          <a:xfrm>
            <a:off x="282266" y="21395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a634d15340_19_0"/>
          <p:cNvSpPr/>
          <p:nvPr/>
        </p:nvSpPr>
        <p:spPr>
          <a:xfrm>
            <a:off x="3647238" y="3504567"/>
            <a:ext cx="2738100" cy="2738100"/>
          </a:xfrm>
          <a:prstGeom prst="ellipse">
            <a:avLst/>
          </a:prstGeom>
          <a:solidFill>
            <a:schemeClr val="accent3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a634d15340_19_0"/>
          <p:cNvSpPr/>
          <p:nvPr/>
        </p:nvSpPr>
        <p:spPr>
          <a:xfrm>
            <a:off x="6095998" y="1603459"/>
            <a:ext cx="2738100" cy="2738100"/>
          </a:xfrm>
          <a:prstGeom prst="ellipse">
            <a:avLst/>
          </a:prstGeom>
          <a:solidFill>
            <a:schemeClr val="accent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a634d15340_19_0"/>
          <p:cNvSpPr txBox="1"/>
          <p:nvPr/>
        </p:nvSpPr>
        <p:spPr>
          <a:xfrm>
            <a:off x="4012746" y="4642775"/>
            <a:ext cx="201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접근성</a:t>
            </a:r>
            <a:endParaRPr/>
          </a:p>
        </p:txBody>
      </p:sp>
      <p:sp>
        <p:nvSpPr>
          <p:cNvPr id="223" name="Google Shape;223;ga634d15340_19_0"/>
          <p:cNvSpPr txBox="1"/>
          <p:nvPr/>
        </p:nvSpPr>
        <p:spPr>
          <a:xfrm>
            <a:off x="6453917" y="4642768"/>
            <a:ext cx="12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a634d15340_19_0"/>
          <p:cNvSpPr txBox="1"/>
          <p:nvPr/>
        </p:nvSpPr>
        <p:spPr>
          <a:xfrm>
            <a:off x="6313675" y="2772394"/>
            <a:ext cx="23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</a:rPr>
              <a:t>대피소 </a:t>
            </a:r>
            <a:endParaRPr/>
          </a:p>
        </p:txBody>
      </p:sp>
      <p:grpSp>
        <p:nvGrpSpPr>
          <p:cNvPr id="225" name="Google Shape;225;ga634d15340_19_0"/>
          <p:cNvGrpSpPr/>
          <p:nvPr/>
        </p:nvGrpSpPr>
        <p:grpSpPr>
          <a:xfrm>
            <a:off x="624450" y="4270789"/>
            <a:ext cx="2738226" cy="2085387"/>
            <a:chOff x="789211" y="2006694"/>
            <a:chExt cx="2613310" cy="2085387"/>
          </a:xfrm>
        </p:grpSpPr>
        <p:sp>
          <p:nvSpPr>
            <p:cNvPr id="226" name="Google Shape;226;ga634d15340_19_0"/>
            <p:cNvSpPr txBox="1"/>
            <p:nvPr/>
          </p:nvSpPr>
          <p:spPr>
            <a:xfrm>
              <a:off x="818756" y="2006694"/>
              <a:ext cx="174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</a:rPr>
                <a:t>빠른 접근성</a:t>
              </a:r>
              <a:endParaRPr/>
            </a:p>
          </p:txBody>
        </p:sp>
        <p:cxnSp>
          <p:nvCxnSpPr>
            <p:cNvPr id="227" name="Google Shape;227;ga634d15340_19_0"/>
            <p:cNvCxnSpPr/>
            <p:nvPr/>
          </p:nvCxnSpPr>
          <p:spPr>
            <a:xfrm>
              <a:off x="789221" y="2462391"/>
              <a:ext cx="261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8" name="Google Shape;228;ga634d15340_19_0"/>
            <p:cNvSpPr txBox="1"/>
            <p:nvPr/>
          </p:nvSpPr>
          <p:spPr>
            <a:xfrm>
              <a:off x="789211" y="2628381"/>
              <a:ext cx="2613300" cy="146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재난 발생시 급하게 대피소를 찾을때 산에 있는 대피소나 , ‘대피소’라는 상호를 가진 업체가 나오는 것이 아닌 실제 대피소 위치를 알려줌으로 대피에 차질 없이 이동할수 는것.  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ga634d15340_19_0"/>
          <p:cNvGrpSpPr/>
          <p:nvPr/>
        </p:nvGrpSpPr>
        <p:grpSpPr>
          <a:xfrm>
            <a:off x="9012516" y="1552381"/>
            <a:ext cx="2857909" cy="1755396"/>
            <a:chOff x="789221" y="2006694"/>
            <a:chExt cx="2613304" cy="1755396"/>
          </a:xfrm>
        </p:grpSpPr>
        <p:sp>
          <p:nvSpPr>
            <p:cNvPr id="230" name="Google Shape;230;ga634d15340_19_0"/>
            <p:cNvSpPr txBox="1"/>
            <p:nvPr/>
          </p:nvSpPr>
          <p:spPr>
            <a:xfrm>
              <a:off x="818756" y="2006694"/>
              <a:ext cx="174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</a:rPr>
                <a:t>대피소 증설</a:t>
              </a:r>
              <a:endParaRPr/>
            </a:p>
          </p:txBody>
        </p:sp>
        <p:cxnSp>
          <p:nvCxnSpPr>
            <p:cNvPr id="231" name="Google Shape;231;ga634d15340_19_0"/>
            <p:cNvCxnSpPr/>
            <p:nvPr/>
          </p:nvCxnSpPr>
          <p:spPr>
            <a:xfrm>
              <a:off x="789221" y="2462391"/>
              <a:ext cx="2613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ga634d15340_19_0"/>
            <p:cNvSpPr txBox="1"/>
            <p:nvPr/>
          </p:nvSpPr>
          <p:spPr>
            <a:xfrm>
              <a:off x="789225" y="2628390"/>
              <a:ext cx="2613300" cy="11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각 지역 인구의 평균 80%를 수용할 수 있게 되어 수용할 수 없는 상황의 빈도수가 줄어들고 보호할 수 있는 시민의 수가 늘어나는 것.</a:t>
              </a:r>
              <a:endPara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ga634d15340_19_0"/>
          <p:cNvSpPr/>
          <p:nvPr/>
        </p:nvSpPr>
        <p:spPr>
          <a:xfrm>
            <a:off x="609600" y="1419529"/>
            <a:ext cx="2611500" cy="71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a634d15340_19_0"/>
          <p:cNvSpPr txBox="1"/>
          <p:nvPr/>
        </p:nvSpPr>
        <p:spPr>
          <a:xfrm>
            <a:off x="709208" y="1552365"/>
            <a:ext cx="243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3F3F3F"/>
                </a:solidFill>
              </a:rPr>
              <a:t>목표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200629">
      <a:dk1>
        <a:srgbClr val="000000"/>
      </a:dk1>
      <a:lt1>
        <a:srgbClr val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2020-06-29T00:41:57Z</dcterms:created>
  <dc:creator>Yu Saebyeol</dc:creator>
</cp:coreProperties>
</file>