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4"/>
  </p:notesMasterIdLst>
  <p:handoutMasterIdLst>
    <p:handoutMasterId r:id="rId25"/>
  </p:handoutMasterIdLst>
  <p:sldIdLst>
    <p:sldId id="257" r:id="rId3"/>
    <p:sldId id="258" r:id="rId4"/>
    <p:sldId id="259" r:id="rId5"/>
    <p:sldId id="261" r:id="rId6"/>
    <p:sldId id="262" r:id="rId7"/>
    <p:sldId id="263" r:id="rId8"/>
    <p:sldId id="264" r:id="rId9"/>
    <p:sldId id="265" r:id="rId10"/>
    <p:sldId id="282" r:id="rId11"/>
    <p:sldId id="279" r:id="rId12"/>
    <p:sldId id="280" r:id="rId13"/>
    <p:sldId id="267" r:id="rId14"/>
    <p:sldId id="268" r:id="rId15"/>
    <p:sldId id="266" r:id="rId16"/>
    <p:sldId id="269" r:id="rId17"/>
    <p:sldId id="272" r:id="rId18"/>
    <p:sldId id="274" r:id="rId19"/>
    <p:sldId id="273" r:id="rId20"/>
    <p:sldId id="277" r:id="rId21"/>
    <p:sldId id="276" r:id="rId22"/>
    <p:sldId id="281" r:id="rId23"/>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18" userDrawn="1">
          <p15:clr>
            <a:srgbClr val="A4A3A4"/>
          </p15:clr>
        </p15:guide>
        <p15:guide id="2" orient="horz" pos="6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8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328" autoAdjust="0"/>
  </p:normalViewPr>
  <p:slideViewPr>
    <p:cSldViewPr snapToGrid="0">
      <p:cViewPr varScale="1">
        <p:scale>
          <a:sx n="105" d="100"/>
          <a:sy n="105" d="100"/>
        </p:scale>
        <p:origin x="138" y="174"/>
      </p:cViewPr>
      <p:guideLst>
        <p:guide pos="1118"/>
        <p:guide orient="horz" pos="6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17.wmf"/><Relationship Id="rId6" Type="http://schemas.openxmlformats.org/officeDocument/2006/relationships/image" Target="../media/image19.wmf"/><Relationship Id="rId5" Type="http://schemas.openxmlformats.org/officeDocument/2006/relationships/image" Target="../media/image14.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D52BEA6E-F853-498D-A658-C01991BF9A03}" type="datetimeFigureOut">
              <a:rPr lang="en-NZ" smtClean="0"/>
              <a:t>1/11/2017</a:t>
            </a:fld>
            <a:endParaRPr lang="en-NZ"/>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B25D641-BC15-4BE0-945D-F39AABA2F69C}" type="slidenum">
              <a:rPr lang="en-NZ" smtClean="0"/>
              <a:t>‹#›</a:t>
            </a:fld>
            <a:endParaRPr lang="en-NZ"/>
          </a:p>
        </p:txBody>
      </p:sp>
    </p:spTree>
    <p:extLst>
      <p:ext uri="{BB962C8B-B14F-4D97-AF65-F5344CB8AC3E}">
        <p14:creationId xmlns:p14="http://schemas.microsoft.com/office/powerpoint/2010/main" val="1341882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870B153-D3B5-4E3E-B9C7-89C41C1A2182}" type="datetimeFigureOut">
              <a:rPr lang="en-NZ" smtClean="0"/>
              <a:t>1/11/2017</a:t>
            </a:fld>
            <a:endParaRPr lang="en-NZ"/>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D3ED9F1E-E885-4B94-9BF8-ACB0746D996C}" type="slidenum">
              <a:rPr lang="en-NZ" smtClean="0"/>
              <a:t>‹#›</a:t>
            </a:fld>
            <a:endParaRPr lang="en-NZ"/>
          </a:p>
        </p:txBody>
      </p:sp>
    </p:spTree>
    <p:extLst>
      <p:ext uri="{BB962C8B-B14F-4D97-AF65-F5344CB8AC3E}">
        <p14:creationId xmlns:p14="http://schemas.microsoft.com/office/powerpoint/2010/main" val="378675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0C32901-6140-44DD-BF7C-29717BE071A6}" type="slidenum">
              <a:rPr lang="en-NZ" smtClean="0">
                <a:solidFill>
                  <a:prstClr val="black"/>
                </a:solidFill>
              </a:rPr>
              <a:pPr/>
              <a:t>1</a:t>
            </a:fld>
            <a:endParaRPr lang="en-NZ">
              <a:solidFill>
                <a:prstClr val="black"/>
              </a:solidFill>
            </a:endParaRPr>
          </a:p>
        </p:txBody>
      </p:sp>
    </p:spTree>
    <p:extLst>
      <p:ext uri="{BB962C8B-B14F-4D97-AF65-F5344CB8AC3E}">
        <p14:creationId xmlns:p14="http://schemas.microsoft.com/office/powerpoint/2010/main" val="356033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sz="800" dirty="0" smtClean="0"/>
              <a:t>If the</a:t>
            </a:r>
            <a:r>
              <a:rPr lang="en-NZ" sz="800" baseline="0" dirty="0" smtClean="0"/>
              <a:t> block design is incomplete, the ratio between these two values is not 1 anymore, as this ratio is also known as the efficiency factor for the this particular pairwise treatment comparison. </a:t>
            </a:r>
          </a:p>
          <a:p>
            <a:endParaRPr lang="en-NZ" sz="800" baseline="0" dirty="0" smtClean="0"/>
          </a:p>
          <a:p>
            <a:r>
              <a:rPr lang="en-NZ" sz="1200" dirty="0" smtClean="0"/>
              <a:t>The canonical efficiency</a:t>
            </a:r>
            <a:r>
              <a:rPr lang="en-NZ" sz="1200" baseline="0" dirty="0" smtClean="0"/>
              <a:t> factors associated with each of the treatment contrast (eigenvectors) can be computed from the eigenvalues of the information matrix. </a:t>
            </a:r>
          </a:p>
          <a:p>
            <a:endParaRPr lang="en-NZ" sz="1200" baseline="0" dirty="0" smtClean="0"/>
          </a:p>
          <a:p>
            <a:r>
              <a:rPr lang="en-NZ" sz="1200" baseline="0" dirty="0" smtClean="0"/>
              <a:t>The average efficiency factor is the harmonic mean of the </a:t>
            </a:r>
            <a:r>
              <a:rPr lang="en-NZ" sz="1200" dirty="0" smtClean="0"/>
              <a:t>canonical efficiency</a:t>
            </a:r>
            <a:r>
              <a:rPr lang="en-NZ" sz="1200" baseline="0" dirty="0" smtClean="0"/>
              <a:t> factors.</a:t>
            </a:r>
          </a:p>
          <a:p>
            <a:endParaRPr lang="en-NZ" sz="1200" baseline="0" dirty="0" smtClean="0"/>
          </a:p>
          <a:p>
            <a:r>
              <a:rPr lang="en-NZ" sz="1200" baseline="0" dirty="0" smtClean="0"/>
              <a:t>Here, we search for designs that the  average efficiency factor is maximised, i.e. A-optimal design. That has minimum</a:t>
            </a:r>
            <a:r>
              <a:rPr lang="en-NZ" sz="1200" dirty="0" smtClean="0"/>
              <a:t> average variance of pairwise treatment comparisons.</a:t>
            </a:r>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11</a:t>
            </a:fld>
            <a:endParaRPr lang="en-NZ"/>
          </a:p>
        </p:txBody>
      </p:sp>
    </p:spTree>
    <p:extLst>
      <p:ext uri="{BB962C8B-B14F-4D97-AF65-F5344CB8AC3E}">
        <p14:creationId xmlns:p14="http://schemas.microsoft.com/office/powerpoint/2010/main" val="898907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In addition, we want tests for the treatment effects still able to be conducted. All 3 DF associated with treatment effects are still in the Between Plants Within Trays stratum and the amount of treatment information is at its maximum. </a:t>
            </a:r>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12</a:t>
            </a:fld>
            <a:endParaRPr lang="en-NZ"/>
          </a:p>
        </p:txBody>
      </p:sp>
    </p:spTree>
    <p:extLst>
      <p:ext uri="{BB962C8B-B14F-4D97-AF65-F5344CB8AC3E}">
        <p14:creationId xmlns:p14="http://schemas.microsoft.com/office/powerpoint/2010/main" val="1315567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We want tests of the treatment effects to still be able to be conducted. All 2 DF associated with treatment effects are still in the Between Animal stratum and the amount of treatment information is at its maximum. </a:t>
            </a:r>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14</a:t>
            </a:fld>
            <a:endParaRPr lang="en-NZ"/>
          </a:p>
        </p:txBody>
      </p:sp>
    </p:spTree>
    <p:extLst>
      <p:ext uri="{BB962C8B-B14F-4D97-AF65-F5344CB8AC3E}">
        <p14:creationId xmlns:p14="http://schemas.microsoft.com/office/powerpoint/2010/main" val="21870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An equation to be optimized given certain constraints and with variables that need to be minimized or maximized using nonlinear programming techniques, for</a:t>
            </a:r>
            <a:r>
              <a:rPr lang="en-NZ" baseline="0" dirty="0" smtClean="0"/>
              <a:t> this case simulated annealing algorithm</a:t>
            </a:r>
            <a:r>
              <a:rPr lang="en-NZ" dirty="0" smtClean="0"/>
              <a:t>. </a:t>
            </a:r>
          </a:p>
          <a:p>
            <a:endParaRPr lang="en-NZ" dirty="0" smtClean="0"/>
          </a:p>
          <a:p>
            <a:r>
              <a:rPr lang="en-NZ" dirty="0" smtClean="0"/>
              <a:t>An objective function can be the result of an attempt to express a business goal in mathematical terms for use in decision analysis, operations research or optimization studies.</a:t>
            </a:r>
          </a:p>
          <a:p>
            <a:endParaRPr lang="en-NZ" dirty="0" smtClean="0"/>
          </a:p>
        </p:txBody>
      </p:sp>
      <p:sp>
        <p:nvSpPr>
          <p:cNvPr id="4" name="Slide Number Placeholder 3"/>
          <p:cNvSpPr>
            <a:spLocks noGrp="1"/>
          </p:cNvSpPr>
          <p:nvPr>
            <p:ph type="sldNum" sz="quarter" idx="10"/>
          </p:nvPr>
        </p:nvSpPr>
        <p:spPr/>
        <p:txBody>
          <a:bodyPr/>
          <a:lstStyle/>
          <a:p>
            <a:fld id="{D3ED9F1E-E885-4B94-9BF8-ACB0746D996C}" type="slidenum">
              <a:rPr lang="en-NZ" smtClean="0"/>
              <a:t>15</a:t>
            </a:fld>
            <a:endParaRPr lang="en-NZ"/>
          </a:p>
        </p:txBody>
      </p:sp>
    </p:spTree>
    <p:extLst>
      <p:ext uri="{BB962C8B-B14F-4D97-AF65-F5344CB8AC3E}">
        <p14:creationId xmlns:p14="http://schemas.microsoft.com/office/powerpoint/2010/main" val="4287936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For this example, the</a:t>
            </a:r>
            <a:r>
              <a:rPr lang="en-NZ" baseline="0" dirty="0" smtClean="0"/>
              <a:t> optimal design that was found using the objective design can be expressed as…</a:t>
            </a:r>
          </a:p>
          <a:p>
            <a:endParaRPr lang="en-NZ"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A two set of two identical technical replicates in two</a:t>
            </a:r>
            <a:r>
              <a:rPr lang="en-NZ" baseline="0" dirty="0" smtClean="0"/>
              <a:t> runs and two tags section.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baseline="0" dirty="0" smtClean="0"/>
              <a:t>A set of four animals are assigned to each of two runs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baseline="0" dirty="0" smtClean="0"/>
              <a:t>One thing to note is that all the subsamples from Tray one are assigned in the first two tags and  Tray 2 are assigned in the second two tags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dirty="0" smtClean="0"/>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16</a:t>
            </a:fld>
            <a:endParaRPr lang="en-NZ"/>
          </a:p>
        </p:txBody>
      </p:sp>
    </p:spTree>
    <p:extLst>
      <p:ext uri="{BB962C8B-B14F-4D97-AF65-F5344CB8AC3E}">
        <p14:creationId xmlns:p14="http://schemas.microsoft.com/office/powerpoint/2010/main" val="2781749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The</a:t>
            </a:r>
            <a:r>
              <a:rPr lang="en-NZ" baseline="0" dirty="0" smtClean="0"/>
              <a:t> theoretical ANOVA can be expressed as (again generated from the </a:t>
            </a:r>
            <a:r>
              <a:rPr lang="en-NZ" baseline="0" dirty="0" err="1" smtClean="0"/>
              <a:t>infoDecompuTE</a:t>
            </a:r>
            <a:r>
              <a:rPr lang="en-NZ" baseline="0" dirty="0" smtClean="0"/>
              <a:t> R package) .. Between Runs and Within Runs stratum ……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NZ" baseline="0" dirty="0" smtClean="0"/>
              <a:t>I have add the canonical efficiency factor in the last column of the table. </a:t>
            </a:r>
          </a:p>
          <a:p>
            <a:endParaRPr lang="en-NZ" baseline="0" dirty="0" smtClean="0"/>
          </a:p>
          <a:p>
            <a:r>
              <a:rPr lang="en-NZ" baseline="0" dirty="0" smtClean="0"/>
              <a:t>The treatment effects is confounded with Runs where two DF associated with treatment effects with 1/16 of treatment information. There is still 2 DF associated with treatment effects in the Between Plants Within Trays Within Runs stratum with 15/16 and 15/16 of treatment information, the average efficiency factor is calculated to be 6/7. </a:t>
            </a:r>
          </a:p>
          <a:p>
            <a:endParaRPr lang="en-NZ" baseline="0" dirty="0" smtClean="0"/>
          </a:p>
          <a:p>
            <a:r>
              <a:rPr lang="en-NZ" baseline="0" dirty="0" smtClean="0"/>
              <a:t>So for this design, the test of the treatment effects can still be conducted, there is still 2 DF of treatment in the Between Animals Within Runs stratum and the amount of treatment information is at its maximum. </a:t>
            </a:r>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17</a:t>
            </a:fld>
            <a:endParaRPr lang="en-NZ"/>
          </a:p>
        </p:txBody>
      </p:sp>
    </p:spTree>
    <p:extLst>
      <p:ext uri="{BB962C8B-B14F-4D97-AF65-F5344CB8AC3E}">
        <p14:creationId xmlns:p14="http://schemas.microsoft.com/office/powerpoint/2010/main" val="1680271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Since we are</a:t>
            </a:r>
            <a:r>
              <a:rPr lang="en-NZ" baseline="0" dirty="0" smtClean="0"/>
              <a:t> not interest in the Block effects from the Phase 1 experiment, </a:t>
            </a:r>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18</a:t>
            </a:fld>
            <a:endParaRPr lang="en-NZ"/>
          </a:p>
        </p:txBody>
      </p:sp>
    </p:spTree>
    <p:extLst>
      <p:ext uri="{BB962C8B-B14F-4D97-AF65-F5344CB8AC3E}">
        <p14:creationId xmlns:p14="http://schemas.microsoft.com/office/powerpoint/2010/main" val="2257225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19</a:t>
            </a:fld>
            <a:endParaRPr lang="en-NZ"/>
          </a:p>
        </p:txBody>
      </p:sp>
    </p:spTree>
    <p:extLst>
      <p:ext uri="{BB962C8B-B14F-4D97-AF65-F5344CB8AC3E}">
        <p14:creationId xmlns:p14="http://schemas.microsoft.com/office/powerpoint/2010/main" val="3573868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投影片圖像版面配置區 1"/>
          <p:cNvSpPr>
            <a:spLocks noGrp="1" noRot="1" noChangeAspect="1" noTextEdit="1"/>
          </p:cNvSpPr>
          <p:nvPr>
            <p:ph type="sldImg"/>
          </p:nvPr>
        </p:nvSpPr>
        <p:spPr bwMode="auto">
          <a:xfrm>
            <a:off x="422275" y="1241425"/>
            <a:ext cx="5953125"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NZ" altLang="zh-TW" dirty="0" smtClean="0"/>
              <a:t>When a sample, collected from an experiment, cannot be measured directly, an extra stage of an experiment is needed to make this measurement.</a:t>
            </a:r>
          </a:p>
          <a:p>
            <a:endParaRPr lang="en-NZ" altLang="zh-TW" dirty="0" smtClean="0"/>
          </a:p>
          <a:p>
            <a:r>
              <a:rPr lang="en-NZ" altLang="zh-TW" dirty="0" smtClean="0"/>
              <a:t>For example, if we test which proteins are different in abundance between healthy and diseased rats, once the rats have been perturbed, we cannot measure the protein abundance directly from these animals. Further experimentation is needed to dissect the tissue of the interest, i.e. heart or pancreas, and then extract the proteins, so that we can use one of the high-throughput bio-technologies to measure these proteins.  Hence, we have to design for the sample perturbation, and then we have another design for using the high-throughput bio-technologies. </a:t>
            </a:r>
          </a:p>
          <a:p>
            <a:endParaRPr lang="en-NZ" altLang="zh-TW" dirty="0" smtClean="0"/>
          </a:p>
          <a:p>
            <a:r>
              <a:rPr lang="en-NZ" altLang="zh-TW" dirty="0" smtClean="0"/>
              <a:t>The important thing here is that we need two phases of experiment to measure the thing of interest, namely protein abundance. The problem now is that both phases introduce different sources of variation and this has fundamental implications for how the data which are collected should be analysed.</a:t>
            </a:r>
          </a:p>
        </p:txBody>
      </p:sp>
      <p:sp>
        <p:nvSpPr>
          <p:cNvPr id="2970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C22E14-06CE-47C8-8086-BE4B683CE98F}" type="slidenum">
              <a:rPr lang="en-NZ" altLang="zh-TW">
                <a:solidFill>
                  <a:prstClr val="black"/>
                </a:solidFill>
              </a:rPr>
              <a:pPr eaLnBrk="1" hangingPunct="1"/>
              <a:t>2</a:t>
            </a:fld>
            <a:endParaRPr lang="en-NZ" altLang="zh-TW">
              <a:solidFill>
                <a:prstClr val="black"/>
              </a:solidFill>
            </a:endParaRPr>
          </a:p>
        </p:txBody>
      </p:sp>
    </p:spTree>
    <p:extLst>
      <p:ext uri="{BB962C8B-B14F-4D97-AF65-F5344CB8AC3E}">
        <p14:creationId xmlns:p14="http://schemas.microsoft.com/office/powerpoint/2010/main" val="337380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smtClean="0"/>
              <a:t>Work has been done, but not at the level of the non-specialist.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dirty="0" smtClean="0"/>
          </a:p>
          <a:p>
            <a:r>
              <a:rPr lang="en-NZ" sz="1200" b="0" i="0" u="none" strike="noStrike" kern="1200" baseline="0" dirty="0" smtClean="0">
                <a:solidFill>
                  <a:schemeClr val="tx1"/>
                </a:solidFill>
                <a:latin typeface="+mn-lt"/>
                <a:ea typeface="+mn-ea"/>
                <a:cs typeface="+mn-cs"/>
              </a:rPr>
              <a:t>Thus, a fundamental component of this thesis is the development methodologies for the computer generation of designs for two-phase experiments. A combination of theory, to derive multi-criterion objective functions, and computing, in which a </a:t>
            </a:r>
            <a:r>
              <a:rPr lang="en-NZ" sz="1200" b="0" i="0" u="none" strike="noStrike" kern="1200" baseline="0" dirty="0" err="1" smtClean="0">
                <a:solidFill>
                  <a:schemeClr val="tx1"/>
                </a:solidFill>
                <a:latin typeface="+mn-lt"/>
                <a:ea typeface="+mn-ea"/>
                <a:cs typeface="+mn-cs"/>
              </a:rPr>
              <a:t>modied</a:t>
            </a:r>
            <a:r>
              <a:rPr lang="en-NZ" sz="1200" b="0" i="0" u="none" strike="noStrike" kern="1200" baseline="0" dirty="0" smtClean="0">
                <a:solidFill>
                  <a:schemeClr val="tx1"/>
                </a:solidFill>
                <a:latin typeface="+mn-lt"/>
                <a:ea typeface="+mn-ea"/>
                <a:cs typeface="+mn-cs"/>
              </a:rPr>
              <a:t> simulated annealing algorithm is developed, are used to identify A-optimal designs for the Phase 2 when the Phase 1 experiment is arranged in either a completely randomised, a randomised complete block or a balanced incomplete block design. Optimal designs for range of design parameters for both the Phase 1 and Phase 2 experiments are catalogued in</a:t>
            </a:r>
          </a:p>
          <a:p>
            <a:r>
              <a:rPr lang="en-NZ" sz="1200" b="0" i="0" u="none" strike="noStrike" kern="1200" baseline="0" dirty="0" smtClean="0">
                <a:solidFill>
                  <a:schemeClr val="tx1"/>
                </a:solidFill>
                <a:latin typeface="+mn-lt"/>
                <a:ea typeface="+mn-ea"/>
                <a:cs typeface="+mn-cs"/>
              </a:rPr>
              <a:t>the appendices of this thesis, as are summary tables of their properties.</a:t>
            </a:r>
          </a:p>
          <a:p>
            <a:endParaRPr lang="en-NZ"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dirty="0" smtClean="0"/>
          </a:p>
          <a:p>
            <a:r>
              <a:rPr lang="en-NZ" sz="1200" b="0" i="0" u="none" strike="noStrike" kern="1200" baseline="0" dirty="0" smtClean="0">
                <a:solidFill>
                  <a:schemeClr val="tx1"/>
                </a:solidFill>
                <a:latin typeface="+mn-lt"/>
                <a:ea typeface="+mn-ea"/>
                <a:cs typeface="+mn-cs"/>
              </a:rPr>
              <a:t>Theoretical analysis of variance (ANOVA) tables, showing the decomposition of the total variability in the data space into its constituent components of known sources of variation, and their corresponding degrees of freedom, are shown to play an important role in assessing the properties of competing designs for two-phase experiments</a:t>
            </a:r>
            <a:endParaRPr lang="en-NZ" sz="1200" dirty="0" smtClean="0"/>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3</a:t>
            </a:fld>
            <a:endParaRPr lang="en-NZ"/>
          </a:p>
        </p:txBody>
      </p:sp>
    </p:spTree>
    <p:extLst>
      <p:ext uri="{BB962C8B-B14F-4D97-AF65-F5344CB8AC3E}">
        <p14:creationId xmlns:p14="http://schemas.microsoft.com/office/powerpoint/2010/main" val="999050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Each treatment</a:t>
            </a:r>
            <a:r>
              <a:rPr lang="en-NZ" baseline="0" dirty="0" smtClean="0"/>
              <a:t> is replicated four times, giving 12 plants in total. </a:t>
            </a:r>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4</a:t>
            </a:fld>
            <a:endParaRPr lang="en-NZ"/>
          </a:p>
        </p:txBody>
      </p:sp>
    </p:spTree>
    <p:extLst>
      <p:ext uri="{BB962C8B-B14F-4D97-AF65-F5344CB8AC3E}">
        <p14:creationId xmlns:p14="http://schemas.microsoft.com/office/powerpoint/2010/main" val="3489269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5</a:t>
            </a:fld>
            <a:endParaRPr lang="en-NZ"/>
          </a:p>
        </p:txBody>
      </p:sp>
    </p:spTree>
    <p:extLst>
      <p:ext uri="{BB962C8B-B14F-4D97-AF65-F5344CB8AC3E}">
        <p14:creationId xmlns:p14="http://schemas.microsoft.com/office/powerpoint/2010/main" val="3386276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altLang="zh-TW" dirty="0" smtClean="0"/>
              <a:t>So</a:t>
            </a:r>
            <a:r>
              <a:rPr lang="en-NZ" altLang="zh-TW" baseline="0" dirty="0" smtClean="0"/>
              <a:t> now </a:t>
            </a:r>
            <a:r>
              <a:rPr lang="en-NZ" altLang="zh-TW" dirty="0" smtClean="0"/>
              <a:t>we</a:t>
            </a:r>
            <a:r>
              <a:rPr lang="en-NZ" altLang="zh-TW" baseline="0" dirty="0" smtClean="0"/>
              <a:t> want to find the best way to allocate the 24 samples from the phase 1 experiment to the </a:t>
            </a:r>
            <a:r>
              <a:rPr lang="en-NZ" altLang="zh-TW" dirty="0" smtClean="0"/>
              <a:t>6-by-4 grid of</a:t>
            </a:r>
            <a:r>
              <a:rPr lang="en-NZ" altLang="zh-TW" baseline="0" dirty="0" smtClean="0"/>
              <a:t> phase 2 experiment. </a:t>
            </a:r>
            <a:endParaRPr lang="en-NZ" altLang="zh-TW" dirty="0" smtClean="0"/>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7</a:t>
            </a:fld>
            <a:endParaRPr lang="en-NZ"/>
          </a:p>
        </p:txBody>
      </p:sp>
    </p:spTree>
    <p:extLst>
      <p:ext uri="{BB962C8B-B14F-4D97-AF65-F5344CB8AC3E}">
        <p14:creationId xmlns:p14="http://schemas.microsoft.com/office/powerpoint/2010/main" val="700298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explain what makes the design optimal, we need to use the theoretical ANOVA tables. </a:t>
            </a:r>
          </a:p>
          <a:p>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 theoretical ANOVA table for the Phase 1 experiment - all the treatment information is in the Between Plants Within Trays stratum.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 theoretical ANOVA table for the Phase 2 experiment - note that the Tag effect is fixed effect.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We want to have all the information for the Phase 1 experiment in the stratum where there is minimum of runs and tags information. </a:t>
            </a:r>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8</a:t>
            </a:fld>
            <a:endParaRPr lang="en-NZ"/>
          </a:p>
        </p:txBody>
      </p:sp>
    </p:spTree>
    <p:extLst>
      <p:ext uri="{BB962C8B-B14F-4D97-AF65-F5344CB8AC3E}">
        <p14:creationId xmlns:p14="http://schemas.microsoft.com/office/powerpoint/2010/main" val="215420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general model in matrix notation can be written as… where X and Z are treatment and block design matrices and \tau and u denote parameters of treatment and blocks. Epsilon is a vector of measurement error. </a:t>
            </a:r>
            <a:endParaRPr lang="en-NZ" dirty="0" smtClean="0"/>
          </a:p>
          <a:p>
            <a:endParaRPr lang="en-NZ" dirty="0" smtClean="0"/>
          </a:p>
          <a:p>
            <a:r>
              <a:rPr lang="en-NZ" dirty="0" smtClean="0"/>
              <a:t>A is information matrix.</a:t>
            </a:r>
            <a:r>
              <a:rPr lang="en-NZ" baseline="0" dirty="0" smtClean="0"/>
              <a:t> </a:t>
            </a:r>
            <a:endParaRPr lang="en-NZ" dirty="0" smtClean="0"/>
          </a:p>
          <a:p>
            <a:r>
              <a:rPr lang="en-NZ" dirty="0" smtClean="0"/>
              <a:t>q is vector of</a:t>
            </a:r>
            <a:r>
              <a:rPr lang="en-NZ" baseline="0" dirty="0" smtClean="0"/>
              <a:t> adjusted treatment totals. </a:t>
            </a:r>
          </a:p>
          <a:p>
            <a:endParaRPr lang="en-NZ" baseline="0" dirty="0" smtClean="0"/>
          </a:p>
          <a:p>
            <a:r>
              <a:rPr lang="en-NZ" baseline="0" dirty="0" smtClean="0"/>
              <a:t>Variance of the treatment pairwise comparison is …</a:t>
            </a:r>
          </a:p>
          <a:p>
            <a:endParaRPr lang="en-NZ" baseline="0" dirty="0" smtClean="0"/>
          </a:p>
          <a:p>
            <a:r>
              <a:rPr lang="en-NZ" baseline="0" dirty="0" smtClean="0"/>
              <a:t>For the complete block design, all the treatment information is in the Within Blocks stratum, so the diagonal elements of the A^{-} are 1/r and the off-diagonal elements of A^{-} are 0. so it becomes… </a:t>
            </a:r>
          </a:p>
          <a:p>
            <a:endParaRPr lang="en-NZ" baseline="0" dirty="0" smtClean="0"/>
          </a:p>
          <a:p>
            <a:r>
              <a:rPr lang="en-NZ" baseline="0" dirty="0" smtClean="0"/>
              <a:t>The ratio between these two values is 1 for the complete block design. </a:t>
            </a:r>
            <a:endParaRPr lang="en-NZ" dirty="0" smtClean="0"/>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9</a:t>
            </a:fld>
            <a:endParaRPr lang="en-NZ"/>
          </a:p>
        </p:txBody>
      </p:sp>
    </p:spTree>
    <p:extLst>
      <p:ext uri="{BB962C8B-B14F-4D97-AF65-F5344CB8AC3E}">
        <p14:creationId xmlns:p14="http://schemas.microsoft.com/office/powerpoint/2010/main" val="18950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The</a:t>
            </a:r>
            <a:r>
              <a:rPr lang="en-NZ" baseline="0" dirty="0" smtClean="0"/>
              <a:t> general model in matrix notation can be written as… where X and Z are treatment and block design matrices and \tau and u denote parameters of treatment and blocks. Epsilon is a vector of measurement error. </a:t>
            </a:r>
            <a:endParaRPr lang="en-NZ" dirty="0" smtClean="0"/>
          </a:p>
          <a:p>
            <a:endParaRPr lang="en-NZ" dirty="0" smtClean="0"/>
          </a:p>
          <a:p>
            <a:r>
              <a:rPr lang="en-NZ" dirty="0" smtClean="0"/>
              <a:t>A is information matrix.</a:t>
            </a:r>
            <a:r>
              <a:rPr lang="en-NZ" baseline="0" dirty="0" smtClean="0"/>
              <a:t> </a:t>
            </a:r>
            <a:endParaRPr lang="en-NZ" dirty="0" smtClean="0"/>
          </a:p>
          <a:p>
            <a:r>
              <a:rPr lang="en-NZ" dirty="0" smtClean="0"/>
              <a:t>q is vector of</a:t>
            </a:r>
            <a:r>
              <a:rPr lang="en-NZ" baseline="0" dirty="0" smtClean="0"/>
              <a:t> adjusted treatment totals. </a:t>
            </a:r>
          </a:p>
          <a:p>
            <a:endParaRPr lang="en-NZ" baseline="0" dirty="0" smtClean="0"/>
          </a:p>
          <a:p>
            <a:r>
              <a:rPr lang="en-NZ" baseline="0" dirty="0" smtClean="0"/>
              <a:t>Variance of the treatment pairwise comparison is …</a:t>
            </a:r>
          </a:p>
          <a:p>
            <a:endParaRPr lang="en-NZ" baseline="0" dirty="0" smtClean="0"/>
          </a:p>
          <a:p>
            <a:r>
              <a:rPr lang="en-NZ" baseline="0" dirty="0" smtClean="0"/>
              <a:t>For the complete block design, all the treatment information is in the Within Blocks stratum, so the diagonal elements of the A^{-} are 1/r and the off-diagonal elements of A^{-} are 0. so it becomes… </a:t>
            </a:r>
          </a:p>
          <a:p>
            <a:endParaRPr lang="en-NZ" baseline="0" dirty="0" smtClean="0"/>
          </a:p>
          <a:p>
            <a:r>
              <a:rPr lang="en-NZ" baseline="0" dirty="0" smtClean="0"/>
              <a:t>The ratio between these two values is 1 for the complete block design. </a:t>
            </a:r>
            <a:endParaRPr lang="en-NZ" dirty="0" smtClean="0"/>
          </a:p>
          <a:p>
            <a:endParaRPr lang="en-NZ" dirty="0"/>
          </a:p>
        </p:txBody>
      </p:sp>
      <p:sp>
        <p:nvSpPr>
          <p:cNvPr id="4" name="Slide Number Placeholder 3"/>
          <p:cNvSpPr>
            <a:spLocks noGrp="1"/>
          </p:cNvSpPr>
          <p:nvPr>
            <p:ph type="sldNum" sz="quarter" idx="10"/>
          </p:nvPr>
        </p:nvSpPr>
        <p:spPr/>
        <p:txBody>
          <a:bodyPr/>
          <a:lstStyle/>
          <a:p>
            <a:fld id="{D3ED9F1E-E885-4B94-9BF8-ACB0746D996C}" type="slidenum">
              <a:rPr lang="en-NZ" smtClean="0"/>
              <a:t>10</a:t>
            </a:fld>
            <a:endParaRPr lang="en-NZ"/>
          </a:p>
        </p:txBody>
      </p:sp>
    </p:spTree>
    <p:extLst>
      <p:ext uri="{BB962C8B-B14F-4D97-AF65-F5344CB8AC3E}">
        <p14:creationId xmlns:p14="http://schemas.microsoft.com/office/powerpoint/2010/main" val="3737625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6D42A-9EB9-4947-9B85-54A7A2A10017}"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5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74968-24FD-4F93-A3B2-083D3CEAAD52}"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16216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6806B-A055-4FE4-9B60-9FA39F25A719}"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26793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026D42A-9EB9-4947-9B85-54A7A2A10017}"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515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84625D-0A52-4DEB-B60C-7D5F56A2F1BA}"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419130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DDA98-B2D9-45E7-9330-D234904BB62F}"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392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735FFE-62F8-4E94-A471-0CDB9969C257}" type="datetime1">
              <a:rPr lang="en-NZ" smtClean="0"/>
              <a:pPr/>
              <a:t>1/11/2017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681033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F6892C-F5EF-479B-BBED-D937EAAAA3A7}" type="datetime1">
              <a:rPr lang="en-NZ" smtClean="0"/>
              <a:pPr/>
              <a:t>1/11/2017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056787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EBC466-F17E-4146-B193-B7248DD91A10}" type="datetime1">
              <a:rPr lang="en-NZ" smtClean="0"/>
              <a:pPr/>
              <a:t>1/11/2017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307933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4BF2FB-C019-4B9E-943E-22BF42C5731A}" type="datetime1">
              <a:rPr lang="en-NZ" smtClean="0"/>
              <a:pPr/>
              <a:t>1/11/2017</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268066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84ECE5DB-497F-45DF-9462-F27A411E7B20}" type="datetime1">
              <a:rPr lang="en-NZ" smtClean="0"/>
              <a:pPr/>
              <a:t>1/11/2017</a:t>
            </a:fld>
            <a:endParaRPr lang="en-NZ"/>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NZ">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8C196-3ABE-43C0-9E5E-32D62974A7DC}" type="slidenum">
              <a:rPr lang="en-NZ" smtClean="0">
                <a:solidFill>
                  <a:srgbClr val="637052"/>
                </a:solidFill>
              </a:rPr>
              <a:pPr/>
              <a:t>‹#›</a:t>
            </a:fld>
            <a:endParaRPr lang="en-NZ">
              <a:solidFill>
                <a:srgbClr val="637052"/>
              </a:solidFill>
            </a:endParaRPr>
          </a:p>
        </p:txBody>
      </p:sp>
    </p:spTree>
    <p:extLst>
      <p:ext uri="{BB962C8B-B14F-4D97-AF65-F5344CB8AC3E}">
        <p14:creationId xmlns:p14="http://schemas.microsoft.com/office/powerpoint/2010/main" val="276406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84625D-0A52-4DEB-B60C-7D5F56A2F1BA}"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721519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98F06-35D6-4552-AFCC-86AAD438B1C8}" type="datetime1">
              <a:rPr lang="en-NZ" smtClean="0"/>
              <a:pPr/>
              <a:t>1/11/2017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20038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774968-24FD-4F93-A3B2-083D3CEAAD52}"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068241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6806B-A055-4FE4-9B60-9FA39F25A719}"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823587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DDA98-B2D9-45E7-9330-D234904BB62F}" type="datetime1">
              <a:rPr lang="en-NZ" smtClean="0"/>
              <a:pPr/>
              <a:t>1/11/2017</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BF18C196-3ABE-43C0-9E5E-32D62974A7DC}" type="slidenum">
              <a:rPr lang="en-NZ" smtClean="0"/>
              <a:pPr/>
              <a:t>‹#›</a:t>
            </a:fld>
            <a:endParaRPr lang="en-NZ"/>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945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735FFE-62F8-4E94-A471-0CDB9969C257}" type="datetime1">
              <a:rPr lang="en-NZ" smtClean="0"/>
              <a:pPr/>
              <a:t>1/11/2017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736613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CF6892C-F5EF-479B-BBED-D937EAAAA3A7}" type="datetime1">
              <a:rPr lang="en-NZ" smtClean="0"/>
              <a:pPr/>
              <a:t>1/11/2017</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1229540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EBC466-F17E-4146-B193-B7248DD91A10}" type="datetime1">
              <a:rPr lang="en-NZ" smtClean="0"/>
              <a:pPr/>
              <a:t>1/11/2017</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2053442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4BF2FB-C019-4B9E-943E-22BF42C5731A}" type="datetime1">
              <a:rPr lang="en-NZ" smtClean="0"/>
              <a:pPr/>
              <a:t>1/11/2017</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386217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84ECE5DB-497F-45DF-9462-F27A411E7B20}" type="datetime1">
              <a:rPr lang="en-NZ" smtClean="0"/>
              <a:pPr/>
              <a:t>1/11/2017</a:t>
            </a:fld>
            <a:endParaRPr lang="en-NZ"/>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NZ">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8C196-3ABE-43C0-9E5E-32D62974A7DC}" type="slidenum">
              <a:rPr lang="en-NZ" smtClean="0">
                <a:solidFill>
                  <a:srgbClr val="637052"/>
                </a:solidFill>
              </a:rPr>
              <a:pPr/>
              <a:t>‹#›</a:t>
            </a:fld>
            <a:endParaRPr lang="en-NZ">
              <a:solidFill>
                <a:srgbClr val="637052"/>
              </a:solidFill>
            </a:endParaRPr>
          </a:p>
        </p:txBody>
      </p:sp>
    </p:spTree>
    <p:extLst>
      <p:ext uri="{BB962C8B-B14F-4D97-AF65-F5344CB8AC3E}">
        <p14:creationId xmlns:p14="http://schemas.microsoft.com/office/powerpoint/2010/main" val="188383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198F06-35D6-4552-AFCC-86AAD438B1C8}" type="datetime1">
              <a:rPr lang="en-NZ" smtClean="0"/>
              <a:pPr/>
              <a:t>1/11/2017</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BF18C196-3ABE-43C0-9E5E-32D62974A7DC}" type="slidenum">
              <a:rPr lang="en-NZ" smtClean="0"/>
              <a:pPr/>
              <a:t>‹#›</a:t>
            </a:fld>
            <a:endParaRPr lang="en-NZ"/>
          </a:p>
        </p:txBody>
      </p:sp>
    </p:spTree>
    <p:extLst>
      <p:ext uri="{BB962C8B-B14F-4D97-AF65-F5344CB8AC3E}">
        <p14:creationId xmlns:p14="http://schemas.microsoft.com/office/powerpoint/2010/main" val="296244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933D29D-EFB7-45AB-8046-C46789C62251}" type="datetime1">
              <a:rPr lang="en-NZ" smtClean="0"/>
              <a:pPr/>
              <a:t>1/11/2017</a:t>
            </a:fld>
            <a:endParaRPr lang="en-NZ"/>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BF18C196-3ABE-43C0-9E5E-32D62974A7DC}" type="slidenum">
              <a:rPr lang="en-NZ" smtClean="0"/>
              <a:pPr/>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975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933D29D-EFB7-45AB-8046-C46789C62251}" type="datetime1">
              <a:rPr lang="en-NZ" smtClean="0"/>
              <a:pPr/>
              <a:t>1/11/2017</a:t>
            </a:fld>
            <a:endParaRPr lang="en-NZ"/>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BF18C196-3ABE-43C0-9E5E-32D62974A7DC}" type="slidenum">
              <a:rPr lang="en-NZ" smtClean="0"/>
              <a:pPr/>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319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7.bin"/><Relationship Id="rId3" Type="http://schemas.openxmlformats.org/officeDocument/2006/relationships/notesSlide" Target="../notesSlides/notesSlide15.xml"/><Relationship Id="rId7" Type="http://schemas.openxmlformats.org/officeDocument/2006/relationships/oleObject" Target="../embeddings/oleObject14.bin"/><Relationship Id="rId12" Type="http://schemas.openxmlformats.org/officeDocument/2006/relationships/image" Target="../media/image25.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8.png"/><Relationship Id="rId11" Type="http://schemas.openxmlformats.org/officeDocument/2006/relationships/oleObject" Target="../embeddings/oleObject16.bin"/><Relationship Id="rId5" Type="http://schemas.openxmlformats.org/officeDocument/2006/relationships/image" Target="../media/image12.emf"/><Relationship Id="rId10" Type="http://schemas.openxmlformats.org/officeDocument/2006/relationships/image" Target="../media/image24.wmf"/><Relationship Id="rId4" Type="http://schemas.openxmlformats.org/officeDocument/2006/relationships/image" Target="../media/image27.emf"/><Relationship Id="rId9" Type="http://schemas.openxmlformats.org/officeDocument/2006/relationships/oleObject" Target="../embeddings/oleObject15.bin"/><Relationship Id="rId1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8.xml"/><Relationship Id="rId5" Type="http://schemas.openxmlformats.org/officeDocument/2006/relationships/image" Target="../media/image27.emf"/><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wmf"/><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2.e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9.wmf"/><Relationship Id="rId11" Type="http://schemas.microsoft.com/office/2007/relationships/hdphoto" Target="../media/hdphoto1.wdp"/><Relationship Id="rId5" Type="http://schemas.openxmlformats.org/officeDocument/2006/relationships/oleObject" Target="../embeddings/oleObject2.bin"/><Relationship Id="rId10" Type="http://schemas.openxmlformats.org/officeDocument/2006/relationships/image" Target="../media/image7.png"/><Relationship Id="rId4" Type="http://schemas.openxmlformats.org/officeDocument/2006/relationships/image" Target="../media/image8.wmf"/><Relationship Id="rId9" Type="http://schemas.openxmlformats.org/officeDocument/2006/relationships/image" Target="../media/image6.png"/><Relationship Id="rId1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3.wmf"/><Relationship Id="rId10" Type="http://schemas.openxmlformats.org/officeDocument/2006/relationships/image" Target="../media/image16.emf"/><Relationship Id="rId4" Type="http://schemas.openxmlformats.org/officeDocument/2006/relationships/oleObject" Target="../embeddings/oleObject5.bin"/><Relationship Id="rId9"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3" Type="http://schemas.openxmlformats.org/officeDocument/2006/relationships/notesSlide" Target="../notesSlides/notesSlide7.xml"/><Relationship Id="rId7" Type="http://schemas.openxmlformats.org/officeDocument/2006/relationships/oleObject" Target="../embeddings/oleObject9.bin"/><Relationship Id="rId12" Type="http://schemas.openxmlformats.org/officeDocument/2006/relationships/image" Target="../media/image18.wmf"/><Relationship Id="rId17" Type="http://schemas.openxmlformats.org/officeDocument/2006/relationships/image" Target="../media/image19.wmf"/><Relationship Id="rId2" Type="http://schemas.openxmlformats.org/officeDocument/2006/relationships/slideLayout" Target="../slideLayouts/slideLayout18.xml"/><Relationship Id="rId16" Type="http://schemas.openxmlformats.org/officeDocument/2006/relationships/oleObject" Target="../embeddings/oleObject13.bin"/><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image" Target="../media/image12.emf"/><Relationship Id="rId10" Type="http://schemas.openxmlformats.org/officeDocument/2006/relationships/image" Target="../media/image10.wmf"/><Relationship Id="rId4" Type="http://schemas.openxmlformats.org/officeDocument/2006/relationships/image" Target="../media/image16.emf"/><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95550" y="1320777"/>
            <a:ext cx="7395210" cy="2873535"/>
          </a:xfrm>
        </p:spPr>
        <p:txBody>
          <a:bodyPr>
            <a:noAutofit/>
          </a:bodyPr>
          <a:lstStyle/>
          <a:p>
            <a:r>
              <a:rPr lang="en-NZ" sz="4000" b="1" dirty="0"/>
              <a:t>Computer generation of designs for two-phase experiments with applications to multiplex experiments in proteomics</a:t>
            </a:r>
            <a:r>
              <a:rPr lang="en-NZ" sz="3300" dirty="0"/>
              <a:t/>
            </a:r>
            <a:br>
              <a:rPr lang="en-NZ" sz="3300" dirty="0"/>
            </a:br>
            <a:r>
              <a:rPr lang="en-NZ" sz="3300" dirty="0"/>
              <a:t/>
            </a:r>
            <a:br>
              <a:rPr lang="en-NZ" sz="3300" dirty="0"/>
            </a:br>
            <a:r>
              <a:rPr lang="en-NZ" sz="2100" dirty="0">
                <a:solidFill>
                  <a:schemeClr val="bg1">
                    <a:lumMod val="50000"/>
                  </a:schemeClr>
                </a:solidFill>
              </a:rPr>
              <a:t>Ph.D. Thesis</a:t>
            </a:r>
            <a:endParaRPr lang="en-NZ" sz="2700" dirty="0">
              <a:solidFill>
                <a:schemeClr val="bg1">
                  <a:lumMod val="50000"/>
                </a:schemeClr>
              </a:solidFill>
            </a:endParaRPr>
          </a:p>
        </p:txBody>
      </p:sp>
      <p:sp>
        <p:nvSpPr>
          <p:cNvPr id="3" name="Subtitle 2"/>
          <p:cNvSpPr>
            <a:spLocks noGrp="1"/>
          </p:cNvSpPr>
          <p:nvPr>
            <p:ph type="subTitle" idx="1"/>
          </p:nvPr>
        </p:nvSpPr>
        <p:spPr>
          <a:xfrm>
            <a:off x="2495550" y="4486275"/>
            <a:ext cx="6724650" cy="1255740"/>
          </a:xfrm>
        </p:spPr>
        <p:txBody>
          <a:bodyPr>
            <a:normAutofit fontScale="92500" lnSpcReduction="20000"/>
          </a:bodyPr>
          <a:lstStyle/>
          <a:p>
            <a:r>
              <a:rPr lang="en-NZ" cap="none" dirty="0" smtClean="0">
                <a:latin typeface="+mn-lt"/>
              </a:rPr>
              <a:t>Kevin Chang</a:t>
            </a:r>
          </a:p>
          <a:p>
            <a:r>
              <a:rPr lang="en-NZ" cap="none" dirty="0" smtClean="0">
                <a:latin typeface="+mn-lt"/>
              </a:rPr>
              <a:t>2 Nov 2017</a:t>
            </a:r>
          </a:p>
          <a:p>
            <a:r>
              <a:rPr lang="en-NZ" cap="none" dirty="0" smtClean="0">
                <a:latin typeface="+mn-lt"/>
              </a:rPr>
              <a:t>School of Biological Sciences </a:t>
            </a:r>
            <a:endParaRPr lang="en-NZ" cap="none" dirty="0">
              <a:latin typeface="+mn-lt"/>
            </a:endParaRPr>
          </a:p>
          <a:p>
            <a:endParaRPr lang="en-NZ" dirty="0"/>
          </a:p>
        </p:txBody>
      </p:sp>
      <p:sp>
        <p:nvSpPr>
          <p:cNvPr id="4" name="Slide Number Placeholder 3"/>
          <p:cNvSpPr>
            <a:spLocks noGrp="1"/>
          </p:cNvSpPr>
          <p:nvPr>
            <p:ph type="sldNum" sz="quarter" idx="12"/>
          </p:nvPr>
        </p:nvSpPr>
        <p:spPr/>
        <p:txBody>
          <a:bodyPr/>
          <a:lstStyle/>
          <a:p>
            <a:fld id="{BF18C196-3ABE-43C0-9E5E-32D62974A7DC}" type="slidenum">
              <a:rPr lang="en-NZ" smtClean="0"/>
              <a:pPr/>
              <a:t>1</a:t>
            </a:fld>
            <a:endParaRPr lang="en-NZ"/>
          </a:p>
        </p:txBody>
      </p:sp>
    </p:spTree>
    <p:extLst>
      <p:ext uri="{BB962C8B-B14F-4D97-AF65-F5344CB8AC3E}">
        <p14:creationId xmlns:p14="http://schemas.microsoft.com/office/powerpoint/2010/main" val="1670111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smtClean="0">
                <a:effectLst>
                  <a:outerShdw blurRad="38100" dist="38100" dir="2700000" algn="tl">
                    <a:srgbClr val="000000">
                      <a:alpha val="43137"/>
                    </a:srgbClr>
                  </a:outerShdw>
                </a:effectLst>
              </a:rPr>
              <a:t>Information matrix</a:t>
            </a:r>
            <a:endParaRPr lang="en-NZ" sz="4000"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1774824" y="1279484"/>
                <a:ext cx="9350376" cy="5419490"/>
              </a:xfrm>
            </p:spPr>
            <p:txBody>
              <a:bodyPr>
                <a:normAutofit fontScale="77500" lnSpcReduction="20000"/>
              </a:bodyPr>
              <a:lstStyle/>
              <a:p>
                <a:pPr marL="176213" indent="-176213">
                  <a:buFont typeface="Arial" panose="020B0604020202020204" pitchFamily="34" charset="0"/>
                  <a:buChar char="•"/>
                </a:pPr>
                <a:r>
                  <a:rPr lang="en-NZ" sz="2800" dirty="0"/>
                  <a:t>Least squares analysis of LMM gives the reduced normal equations	</a:t>
                </a:r>
              </a:p>
              <a:p>
                <a:pPr marL="201168" lvl="1" indent="0">
                  <a:lnSpc>
                    <a:spcPct val="150000"/>
                  </a:lnSpc>
                  <a:buNone/>
                </a:pPr>
                <a14:m>
                  <m:oMathPara xmlns:m="http://schemas.openxmlformats.org/officeDocument/2006/math">
                    <m:oMathParaPr>
                      <m:jc m:val="centerGroup"/>
                    </m:oMathParaPr>
                    <m:oMath xmlns:m="http://schemas.openxmlformats.org/officeDocument/2006/math">
                      <m:r>
                        <a:rPr lang="en-NZ" sz="2600" i="1">
                          <a:solidFill>
                            <a:srgbClr val="000000">
                              <a:lumMod val="75000"/>
                              <a:lumOff val="25000"/>
                            </a:srgbClr>
                          </a:solidFill>
                          <a:latin typeface="Cambria Math" panose="02040503050406030204" pitchFamily="18" charset="0"/>
                        </a:rPr>
                        <m:t>𝐴</m:t>
                      </m:r>
                      <m:acc>
                        <m:accPr>
                          <m:chr m:val="̂"/>
                          <m:ctrlPr>
                            <a:rPr lang="en-NZ" sz="2400" b="1" i="1">
                              <a:latin typeface="Cambria Math" panose="02040503050406030204" pitchFamily="18" charset="0"/>
                            </a:rPr>
                          </m:ctrlPr>
                        </m:accPr>
                        <m:e>
                          <m:r>
                            <a:rPr lang="en-NZ" sz="2400" b="1" i="1">
                              <a:latin typeface="Cambria Math" panose="02040503050406030204" pitchFamily="18" charset="0"/>
                            </a:rPr>
                            <m:t>𝜶</m:t>
                          </m:r>
                        </m:e>
                      </m:acc>
                      <m:r>
                        <a:rPr lang="en-NZ" sz="2400" b="1" i="1">
                          <a:latin typeface="Cambria Math"/>
                        </a:rPr>
                        <m:t>=</m:t>
                      </m:r>
                      <m:r>
                        <a:rPr lang="en-NZ" sz="2400" b="1" i="1">
                          <a:latin typeface="Cambria Math"/>
                        </a:rPr>
                        <m:t>𝒒</m:t>
                      </m:r>
                    </m:oMath>
                  </m:oMathPara>
                </a14:m>
                <a:endParaRPr lang="en-NZ" sz="2800" dirty="0"/>
              </a:p>
              <a:p>
                <a:pPr lvl="1"/>
                <a14:m>
                  <m:oMath xmlns:m="http://schemas.openxmlformats.org/officeDocument/2006/math">
                    <m:r>
                      <a:rPr lang="en-NZ" sz="2600" i="1">
                        <a:latin typeface="Cambria Math"/>
                      </a:rPr>
                      <m:t>𝐴</m:t>
                    </m:r>
                  </m:oMath>
                </a14:m>
                <a:r>
                  <a:rPr lang="en-NZ" sz="2600" dirty="0"/>
                  <a:t> denotes </a:t>
                </a:r>
                <a:r>
                  <a:rPr lang="en-NZ" sz="2600" b="1" dirty="0"/>
                  <a:t>information </a:t>
                </a:r>
                <a:r>
                  <a:rPr lang="en-NZ" sz="2600" b="1" dirty="0"/>
                  <a:t>matrix</a:t>
                </a:r>
                <a:endParaRPr lang="en-NZ" sz="2600" dirty="0"/>
              </a:p>
              <a:p>
                <a:pPr lvl="1"/>
                <a14:m>
                  <m:oMath xmlns:m="http://schemas.openxmlformats.org/officeDocument/2006/math">
                    <m:r>
                      <a:rPr lang="en-NZ" sz="2600" b="1" i="1">
                        <a:latin typeface="Cambria Math"/>
                      </a:rPr>
                      <m:t>𝒒</m:t>
                    </m:r>
                  </m:oMath>
                </a14:m>
                <a:r>
                  <a:rPr lang="en-NZ" sz="2600" b="1" dirty="0"/>
                  <a:t> </a:t>
                </a:r>
                <a:r>
                  <a:rPr lang="en-NZ" sz="2600" dirty="0"/>
                  <a:t>denotes vector of adjusted treatment totals</a:t>
                </a:r>
                <a:endParaRPr lang="en-NZ" sz="2600" b="1" dirty="0"/>
              </a:p>
              <a:p>
                <a:pPr marL="176213" indent="-176213">
                  <a:buFont typeface="Arial" panose="020B0604020202020204" pitchFamily="34" charset="0"/>
                  <a:buChar char="•"/>
                </a:pPr>
                <a:r>
                  <a:rPr lang="en-NZ" sz="2800" dirty="0"/>
                  <a:t>From the reduced normal equations it follows that</a:t>
                </a:r>
              </a:p>
              <a:p>
                <a:pPr marL="0" indent="0" algn="ctr">
                  <a:lnSpc>
                    <a:spcPct val="160000"/>
                  </a:lnSpc>
                  <a:buNone/>
                </a:pPr>
                <a14:m>
                  <m:oMathPara xmlns:m="http://schemas.openxmlformats.org/officeDocument/2006/math">
                    <m:oMathParaPr>
                      <m:jc m:val="centerGroup"/>
                    </m:oMathParaPr>
                    <m:oMath xmlns:m="http://schemas.openxmlformats.org/officeDocument/2006/math">
                      <m:r>
                        <m:rPr>
                          <m:nor/>
                        </m:rPr>
                        <a:rPr lang="en-NZ" sz="2400">
                          <a:solidFill>
                            <a:srgbClr val="000000">
                              <a:lumMod val="75000"/>
                              <a:lumOff val="25000"/>
                            </a:srgbClr>
                          </a:solidFill>
                          <a:latin typeface="Cambria Math" panose="02040503050406030204" pitchFamily="18" charset="0"/>
                        </a:rPr>
                        <m:t>var</m:t>
                      </m:r>
                      <m:d>
                        <m:dPr>
                          <m:ctrlPr>
                            <a:rPr lang="en-NZ" sz="2400" i="1">
                              <a:solidFill>
                                <a:srgbClr val="000000">
                                  <a:lumMod val="75000"/>
                                  <a:lumOff val="25000"/>
                                </a:srgbClr>
                              </a:solidFill>
                              <a:latin typeface="Cambria Math" panose="02040503050406030204" pitchFamily="18" charset="0"/>
                            </a:rPr>
                          </m:ctrlPr>
                        </m:dPr>
                        <m:e>
                          <m:acc>
                            <m:accPr>
                              <m:chr m:val="̂"/>
                              <m:ctrlPr>
                                <a:rPr lang="en-NZ" sz="2400" b="1" i="1">
                                  <a:solidFill>
                                    <a:srgbClr val="000000">
                                      <a:lumMod val="75000"/>
                                      <a:lumOff val="25000"/>
                                    </a:srgbClr>
                                  </a:solidFill>
                                  <a:latin typeface="Cambria Math" panose="02040503050406030204" pitchFamily="18" charset="0"/>
                                </a:rPr>
                              </m:ctrlPr>
                            </m:accPr>
                            <m:e>
                              <m:r>
                                <a:rPr lang="en-NZ" sz="2400" b="1" i="1">
                                  <a:solidFill>
                                    <a:srgbClr val="000000">
                                      <a:lumMod val="75000"/>
                                      <a:lumOff val="25000"/>
                                    </a:srgbClr>
                                  </a:solidFill>
                                  <a:latin typeface="Cambria Math" panose="02040503050406030204" pitchFamily="18" charset="0"/>
                                </a:rPr>
                                <m:t>𝜶</m:t>
                              </m:r>
                            </m:e>
                          </m:acc>
                        </m:e>
                      </m:d>
                      <m:r>
                        <a:rPr lang="en-NZ" sz="2400" b="1" i="1">
                          <a:solidFill>
                            <a:srgbClr val="000000">
                              <a:lumMod val="75000"/>
                              <a:lumOff val="25000"/>
                            </a:srgbClr>
                          </a:solidFill>
                          <a:latin typeface="Cambria Math"/>
                        </a:rPr>
                        <m:t>=</m:t>
                      </m:r>
                      <m:sSup>
                        <m:sSupPr>
                          <m:ctrlPr>
                            <a:rPr lang="en-NZ" sz="2400" b="1" i="1">
                              <a:latin typeface="Cambria Math" panose="02040503050406030204" pitchFamily="18" charset="0"/>
                            </a:rPr>
                          </m:ctrlPr>
                        </m:sSupPr>
                        <m:e>
                          <m:r>
                            <a:rPr lang="en-NZ" sz="2400" i="1">
                              <a:latin typeface="Cambria Math"/>
                            </a:rPr>
                            <m:t>𝐴</m:t>
                          </m:r>
                        </m:e>
                        <m:sup>
                          <m:r>
                            <a:rPr lang="en-NZ" sz="2400" b="1" i="1">
                              <a:latin typeface="Cambria Math"/>
                            </a:rPr>
                            <m:t>−</m:t>
                          </m:r>
                        </m:sup>
                      </m:sSup>
                      <m:sSup>
                        <m:sSupPr>
                          <m:ctrlPr>
                            <a:rPr lang="en-NZ" sz="2400" i="1">
                              <a:latin typeface="Cambria Math" panose="02040503050406030204" pitchFamily="18" charset="0"/>
                            </a:rPr>
                          </m:ctrlPr>
                        </m:sSupPr>
                        <m:e>
                          <m:r>
                            <a:rPr lang="en-NZ" sz="2400" i="1">
                              <a:latin typeface="Cambria Math"/>
                            </a:rPr>
                            <m:t>𝜎</m:t>
                          </m:r>
                        </m:e>
                        <m:sup>
                          <m:r>
                            <a:rPr lang="en-NZ" sz="2400" i="1">
                              <a:latin typeface="Cambria Math"/>
                            </a:rPr>
                            <m:t>2</m:t>
                          </m:r>
                        </m:sup>
                      </m:sSup>
                    </m:oMath>
                  </m:oMathPara>
                </a14:m>
                <a:endParaRPr lang="en-NZ" sz="2800" dirty="0">
                  <a:latin typeface="Cambria Math"/>
                </a:endParaRPr>
              </a:p>
              <a:p>
                <a:pPr lvl="1">
                  <a:buClr>
                    <a:srgbClr val="E48312"/>
                  </a:buClr>
                </a:pPr>
                <a14:m>
                  <m:oMath xmlns:m="http://schemas.openxmlformats.org/officeDocument/2006/math">
                    <m:sSup>
                      <m:sSupPr>
                        <m:ctrlPr>
                          <a:rPr lang="en-NZ" sz="2800" b="1" i="1">
                            <a:latin typeface="Cambria Math" panose="02040503050406030204" pitchFamily="18" charset="0"/>
                          </a:rPr>
                        </m:ctrlPr>
                      </m:sSupPr>
                      <m:e>
                        <m:r>
                          <a:rPr lang="en-NZ" sz="2800" i="1">
                            <a:latin typeface="Cambria Math"/>
                          </a:rPr>
                          <m:t>𝐴</m:t>
                        </m:r>
                      </m:e>
                      <m:sup>
                        <m:r>
                          <a:rPr lang="en-NZ" sz="2800" b="1" i="1">
                            <a:latin typeface="Cambria Math"/>
                          </a:rPr>
                          <m:t>−</m:t>
                        </m:r>
                      </m:sup>
                    </m:sSup>
                  </m:oMath>
                </a14:m>
                <a:r>
                  <a:rPr lang="en-NZ" sz="2600" dirty="0">
                    <a:solidFill>
                      <a:srgbClr val="000000">
                        <a:lumMod val="75000"/>
                        <a:lumOff val="25000"/>
                      </a:srgbClr>
                    </a:solidFill>
                  </a:rPr>
                  <a:t> is a generalized inverse of </a:t>
                </a:r>
                <a14:m>
                  <m:oMath xmlns:m="http://schemas.openxmlformats.org/officeDocument/2006/math">
                    <m:r>
                      <a:rPr lang="en-NZ" sz="2600" i="1">
                        <a:latin typeface="Cambria Math"/>
                      </a:rPr>
                      <m:t>𝐴</m:t>
                    </m:r>
                  </m:oMath>
                </a14:m>
                <a:endParaRPr lang="en-NZ" sz="2600" dirty="0">
                  <a:solidFill>
                    <a:srgbClr val="000000">
                      <a:lumMod val="75000"/>
                      <a:lumOff val="25000"/>
                    </a:srgbClr>
                  </a:solidFill>
                </a:endParaRPr>
              </a:p>
              <a:p>
                <a:pPr marL="176213" indent="-176213">
                  <a:buFont typeface="Arial" panose="020B0604020202020204" pitchFamily="34" charset="0"/>
                  <a:buChar char="•"/>
                </a:pPr>
                <a:r>
                  <a:rPr lang="en-NZ" sz="2800" dirty="0"/>
                  <a:t>Defining </a:t>
                </a:r>
                <a14:m>
                  <m:oMath xmlns:m="http://schemas.openxmlformats.org/officeDocument/2006/math">
                    <m:sSup>
                      <m:sSupPr>
                        <m:ctrlPr>
                          <a:rPr lang="en-NZ" sz="2800" b="1" i="1">
                            <a:latin typeface="Cambria Math" panose="02040503050406030204" pitchFamily="18" charset="0"/>
                          </a:rPr>
                        </m:ctrlPr>
                      </m:sSupPr>
                      <m:e>
                        <m:r>
                          <a:rPr lang="en-NZ" sz="2800" i="1">
                            <a:latin typeface="Cambria Math"/>
                          </a:rPr>
                          <m:t>𝐴</m:t>
                        </m:r>
                      </m:e>
                      <m:sup>
                        <m:r>
                          <a:rPr lang="en-NZ" sz="2800" b="1" i="1">
                            <a:latin typeface="Cambria Math"/>
                          </a:rPr>
                          <m:t>−</m:t>
                        </m:r>
                      </m:sup>
                    </m:sSup>
                    <m:r>
                      <a:rPr lang="en-NZ" sz="2800" b="1" i="1">
                        <a:latin typeface="Cambria Math" panose="02040503050406030204" pitchFamily="18" charset="0"/>
                      </a:rPr>
                      <m:t>=</m:t>
                    </m:r>
                    <m:sSub>
                      <m:sSubPr>
                        <m:ctrlPr>
                          <a:rPr lang="en-NZ" sz="2800" b="1" i="1">
                            <a:latin typeface="Cambria Math" panose="02040503050406030204" pitchFamily="18" charset="0"/>
                          </a:rPr>
                        </m:ctrlPr>
                      </m:sSubPr>
                      <m:e>
                        <m:d>
                          <m:dPr>
                            <m:begChr m:val="["/>
                            <m:endChr m:val="]"/>
                            <m:ctrlPr>
                              <a:rPr lang="en-NZ" sz="2800" b="1" i="1">
                                <a:latin typeface="Cambria Math" panose="02040503050406030204" pitchFamily="18" charset="0"/>
                              </a:rPr>
                            </m:ctrlPr>
                          </m:dPr>
                          <m:e>
                            <m:sSub>
                              <m:sSubPr>
                                <m:ctrlPr>
                                  <a:rPr lang="en-NZ" sz="2800" i="1">
                                    <a:latin typeface="Cambria Math" panose="02040503050406030204" pitchFamily="18" charset="0"/>
                                    <a:ea typeface="Cambria Math"/>
                                  </a:rPr>
                                </m:ctrlPr>
                              </m:sSubPr>
                              <m:e>
                                <m:r>
                                  <a:rPr lang="en-NZ" sz="2800" i="1">
                                    <a:latin typeface="Cambria Math"/>
                                    <a:ea typeface="Cambria Math"/>
                                  </a:rPr>
                                  <m:t>𝜔</m:t>
                                </m:r>
                              </m:e>
                              <m:sub>
                                <m:r>
                                  <a:rPr lang="en-NZ" sz="2800" i="1">
                                    <a:latin typeface="Cambria Math"/>
                                    <a:ea typeface="Cambria Math"/>
                                  </a:rPr>
                                  <m:t>𝑖𝑗</m:t>
                                </m:r>
                              </m:sub>
                            </m:sSub>
                          </m:e>
                        </m:d>
                      </m:e>
                      <m:sub>
                        <m:r>
                          <a:rPr lang="en-NZ" sz="2800" i="1">
                            <a:latin typeface="Cambria Math" panose="02040503050406030204" pitchFamily="18" charset="0"/>
                          </a:rPr>
                          <m:t>𝑣</m:t>
                        </m:r>
                        <m:r>
                          <a:rPr lang="en-NZ" sz="2800" i="1">
                            <a:latin typeface="Cambria Math" panose="02040503050406030204" pitchFamily="18" charset="0"/>
                            <a:ea typeface="Cambria Math" panose="02040503050406030204" pitchFamily="18" charset="0"/>
                          </a:rPr>
                          <m:t>×</m:t>
                        </m:r>
                        <m:r>
                          <a:rPr lang="en-NZ" sz="2800" i="1">
                            <a:latin typeface="Cambria Math" panose="02040503050406030204" pitchFamily="18" charset="0"/>
                          </a:rPr>
                          <m:t>𝑣</m:t>
                        </m:r>
                      </m:sub>
                    </m:sSub>
                  </m:oMath>
                </a14:m>
                <a:r>
                  <a:rPr lang="en-NZ" sz="2800" dirty="0"/>
                  <a:t>, it follows that</a:t>
                </a:r>
                <a:endParaRPr lang="en-NZ" sz="2800" dirty="0"/>
              </a:p>
              <a:p>
                <a:pPr marL="0" indent="0">
                  <a:lnSpc>
                    <a:spcPct val="160000"/>
                  </a:lnSpc>
                  <a:buNone/>
                </a:pPr>
                <a14:m>
                  <m:oMathPara xmlns:m="http://schemas.openxmlformats.org/officeDocument/2006/math">
                    <m:oMathParaPr>
                      <m:jc m:val="center"/>
                    </m:oMathParaPr>
                    <m:oMath xmlns:m="http://schemas.openxmlformats.org/officeDocument/2006/math">
                      <m:r>
                        <m:rPr>
                          <m:sty m:val="p"/>
                        </m:rPr>
                        <a:rPr lang="en-NZ" sz="2800">
                          <a:latin typeface="Cambria Math"/>
                        </a:rPr>
                        <m:t>var</m:t>
                      </m:r>
                      <m:d>
                        <m:dPr>
                          <m:ctrlPr>
                            <a:rPr lang="en-NZ" sz="2800" i="1">
                              <a:latin typeface="Cambria Math" panose="02040503050406030204" pitchFamily="18" charset="0"/>
                            </a:rPr>
                          </m:ctrlPr>
                        </m:dPr>
                        <m:e>
                          <m:acc>
                            <m:accPr>
                              <m:chr m:val="̂"/>
                              <m:ctrlPr>
                                <a:rPr lang="en-NZ" sz="2800" i="1">
                                  <a:latin typeface="Cambria Math" panose="02040503050406030204" pitchFamily="18" charset="0"/>
                                </a:rPr>
                              </m:ctrlPr>
                            </m:accPr>
                            <m:e>
                              <m:sSub>
                                <m:sSubPr>
                                  <m:ctrlPr>
                                    <a:rPr lang="en-NZ" sz="2800" i="1">
                                      <a:latin typeface="Cambria Math" panose="02040503050406030204" pitchFamily="18" charset="0"/>
                                    </a:rPr>
                                  </m:ctrlPr>
                                </m:sSubPr>
                                <m:e>
                                  <m:r>
                                    <a:rPr lang="en-NZ" sz="2800" i="1">
                                      <a:latin typeface="Cambria Math" panose="02040503050406030204" pitchFamily="18" charset="0"/>
                                    </a:rPr>
                                    <m:t>𝛼</m:t>
                                  </m:r>
                                </m:e>
                                <m:sub>
                                  <m:r>
                                    <a:rPr lang="en-NZ" sz="2800" i="1">
                                      <a:latin typeface="Cambria Math"/>
                                    </a:rPr>
                                    <m:t>𝑖</m:t>
                                  </m:r>
                                </m:sub>
                              </m:sSub>
                            </m:e>
                          </m:acc>
                          <m:r>
                            <a:rPr lang="en-NZ" sz="2800">
                              <a:latin typeface="Cambria Math"/>
                            </a:rPr>
                            <m:t>−</m:t>
                          </m:r>
                          <m:acc>
                            <m:accPr>
                              <m:chr m:val="̂"/>
                              <m:ctrlPr>
                                <a:rPr lang="en-NZ" sz="2800" i="1">
                                  <a:latin typeface="Cambria Math" panose="02040503050406030204" pitchFamily="18" charset="0"/>
                                </a:rPr>
                              </m:ctrlPr>
                            </m:accPr>
                            <m:e>
                              <m:sSub>
                                <m:sSubPr>
                                  <m:ctrlPr>
                                    <a:rPr lang="en-NZ" sz="2800" i="1">
                                      <a:latin typeface="Cambria Math" panose="02040503050406030204" pitchFamily="18" charset="0"/>
                                    </a:rPr>
                                  </m:ctrlPr>
                                </m:sSubPr>
                                <m:e>
                                  <m:r>
                                    <a:rPr lang="en-NZ" sz="2800" i="1">
                                      <a:latin typeface="Cambria Math" panose="02040503050406030204" pitchFamily="18" charset="0"/>
                                    </a:rPr>
                                    <m:t>𝛼</m:t>
                                  </m:r>
                                </m:e>
                                <m:sub>
                                  <m:r>
                                    <a:rPr lang="en-NZ" sz="2800" i="1">
                                      <a:latin typeface="Cambria Math"/>
                                    </a:rPr>
                                    <m:t>𝑗</m:t>
                                  </m:r>
                                </m:sub>
                              </m:sSub>
                            </m:e>
                          </m:acc>
                        </m:e>
                      </m:d>
                      <m:r>
                        <a:rPr lang="en-NZ" sz="2800" i="1">
                          <a:latin typeface="Cambria Math"/>
                        </a:rPr>
                        <m:t>=(</m:t>
                      </m:r>
                      <m:sSub>
                        <m:sSubPr>
                          <m:ctrlPr>
                            <a:rPr lang="en-NZ" sz="2800" i="1">
                              <a:latin typeface="Cambria Math" panose="02040503050406030204" pitchFamily="18" charset="0"/>
                              <a:ea typeface="Cambria Math"/>
                            </a:rPr>
                          </m:ctrlPr>
                        </m:sSubPr>
                        <m:e>
                          <m:r>
                            <a:rPr lang="en-NZ" sz="2800" i="1">
                              <a:latin typeface="Cambria Math"/>
                              <a:ea typeface="Cambria Math"/>
                            </a:rPr>
                            <m:t>𝜔</m:t>
                          </m:r>
                        </m:e>
                        <m:sub>
                          <m:r>
                            <a:rPr lang="en-NZ" sz="2800" i="1">
                              <a:latin typeface="Cambria Math"/>
                              <a:ea typeface="Cambria Math"/>
                            </a:rPr>
                            <m:t>𝑖𝑖</m:t>
                          </m:r>
                        </m:sub>
                      </m:sSub>
                      <m:r>
                        <a:rPr lang="en-NZ" sz="2800" i="1">
                          <a:latin typeface="Cambria Math"/>
                          <a:ea typeface="Cambria Math"/>
                        </a:rPr>
                        <m:t>+</m:t>
                      </m:r>
                      <m:sSub>
                        <m:sSubPr>
                          <m:ctrlPr>
                            <a:rPr lang="en-NZ" sz="2800" i="1">
                              <a:latin typeface="Cambria Math" panose="02040503050406030204" pitchFamily="18" charset="0"/>
                              <a:ea typeface="Cambria Math"/>
                            </a:rPr>
                          </m:ctrlPr>
                        </m:sSubPr>
                        <m:e>
                          <m:r>
                            <a:rPr lang="en-NZ" sz="2800" i="1">
                              <a:latin typeface="Cambria Math"/>
                              <a:ea typeface="Cambria Math"/>
                            </a:rPr>
                            <m:t>𝜔</m:t>
                          </m:r>
                        </m:e>
                        <m:sub>
                          <m:r>
                            <a:rPr lang="en-NZ" sz="2800" i="1">
                              <a:latin typeface="Cambria Math"/>
                              <a:ea typeface="Cambria Math"/>
                            </a:rPr>
                            <m:t>𝑗𝑗</m:t>
                          </m:r>
                        </m:sub>
                      </m:sSub>
                      <m:r>
                        <a:rPr lang="en-NZ" sz="2800" i="1">
                          <a:latin typeface="Cambria Math"/>
                          <a:ea typeface="Cambria Math"/>
                        </a:rPr>
                        <m:t>−2</m:t>
                      </m:r>
                      <m:sSub>
                        <m:sSubPr>
                          <m:ctrlPr>
                            <a:rPr lang="en-NZ" sz="2800" i="1">
                              <a:latin typeface="Cambria Math" panose="02040503050406030204" pitchFamily="18" charset="0"/>
                              <a:ea typeface="Cambria Math"/>
                            </a:rPr>
                          </m:ctrlPr>
                        </m:sSubPr>
                        <m:e>
                          <m:r>
                            <a:rPr lang="en-NZ" sz="2800" i="1">
                              <a:latin typeface="Cambria Math"/>
                              <a:ea typeface="Cambria Math"/>
                            </a:rPr>
                            <m:t>𝜔</m:t>
                          </m:r>
                        </m:e>
                        <m:sub>
                          <m:r>
                            <a:rPr lang="en-NZ" sz="2800" i="1">
                              <a:latin typeface="Cambria Math"/>
                              <a:ea typeface="Cambria Math"/>
                            </a:rPr>
                            <m:t>𝑖𝑗</m:t>
                          </m:r>
                        </m:sub>
                      </m:sSub>
                      <m:r>
                        <a:rPr lang="en-NZ" sz="2800" i="1">
                          <a:latin typeface="Cambria Math"/>
                        </a:rPr>
                        <m:t>)</m:t>
                      </m:r>
                      <m:sSup>
                        <m:sSupPr>
                          <m:ctrlPr>
                            <a:rPr lang="en-NZ" sz="2800" i="1">
                              <a:latin typeface="Cambria Math" panose="02040503050406030204" pitchFamily="18" charset="0"/>
                            </a:rPr>
                          </m:ctrlPr>
                        </m:sSupPr>
                        <m:e>
                          <m:r>
                            <a:rPr lang="en-NZ" sz="2800" i="1">
                              <a:latin typeface="Cambria Math"/>
                            </a:rPr>
                            <m:t>𝜎</m:t>
                          </m:r>
                        </m:e>
                        <m:sup>
                          <m:r>
                            <a:rPr lang="en-NZ" sz="2800" i="1">
                              <a:latin typeface="Cambria Math"/>
                            </a:rPr>
                            <m:t>2</m:t>
                          </m:r>
                        </m:sup>
                      </m:sSup>
                    </m:oMath>
                  </m:oMathPara>
                </a14:m>
                <a:endParaRPr lang="en-NZ" sz="2800" dirty="0" smtClean="0"/>
              </a:p>
              <a:p>
                <a:pPr marL="265113" indent="-265113">
                  <a:lnSpc>
                    <a:spcPct val="160000"/>
                  </a:lnSpc>
                  <a:buFont typeface="Arial" panose="020B0604020202020204" pitchFamily="34" charset="0"/>
                  <a:buChar char="•"/>
                </a:pPr>
                <a:r>
                  <a:rPr lang="en-NZ" sz="2800" dirty="0" smtClean="0"/>
                  <a:t>For </a:t>
                </a:r>
                <a:r>
                  <a:rPr lang="en-NZ" sz="2800" dirty="0" smtClean="0"/>
                  <a:t>the complete block design,        	 	</a:t>
                </a:r>
              </a:p>
              <a:p>
                <a:pPr marL="0" indent="0">
                  <a:buNone/>
                </a:pPr>
                <a14:m>
                  <m:oMathPara xmlns:m="http://schemas.openxmlformats.org/officeDocument/2006/math">
                    <m:oMathParaPr>
                      <m:jc m:val="centerGroup"/>
                    </m:oMathParaPr>
                    <m:oMath xmlns:m="http://schemas.openxmlformats.org/officeDocument/2006/math">
                      <m:r>
                        <m:rPr>
                          <m:sty m:val="p"/>
                        </m:rPr>
                        <a:rPr lang="en-NZ" sz="2800" b="0" i="0" smtClean="0">
                          <a:latin typeface="Cambria Math"/>
                        </a:rPr>
                        <m:t>var</m:t>
                      </m:r>
                      <m:d>
                        <m:dPr>
                          <m:ctrlPr>
                            <a:rPr lang="en-NZ" sz="2800" i="1">
                              <a:latin typeface="Cambria Math" panose="02040503050406030204" pitchFamily="18" charset="0"/>
                            </a:rPr>
                          </m:ctrlPr>
                        </m:dPr>
                        <m:e>
                          <m:acc>
                            <m:accPr>
                              <m:chr m:val="̂"/>
                              <m:ctrlPr>
                                <a:rPr lang="en-NZ" sz="2800" i="1">
                                  <a:latin typeface="Cambria Math" panose="02040503050406030204" pitchFamily="18" charset="0"/>
                                </a:rPr>
                              </m:ctrlPr>
                            </m:accPr>
                            <m:e>
                              <m:sSub>
                                <m:sSubPr>
                                  <m:ctrlPr>
                                    <a:rPr lang="en-NZ" sz="2800" i="1">
                                      <a:latin typeface="Cambria Math" panose="02040503050406030204" pitchFamily="18" charset="0"/>
                                    </a:rPr>
                                  </m:ctrlPr>
                                </m:sSubPr>
                                <m:e>
                                  <m:r>
                                    <a:rPr lang="en-NZ" sz="2800" i="1">
                                      <a:latin typeface="Cambria Math" panose="02040503050406030204" pitchFamily="18" charset="0"/>
                                    </a:rPr>
                                    <m:t>𝛼</m:t>
                                  </m:r>
                                </m:e>
                                <m:sub>
                                  <m:r>
                                    <a:rPr lang="en-NZ" sz="2800" i="1">
                                      <a:latin typeface="Cambria Math"/>
                                    </a:rPr>
                                    <m:t>𝑖</m:t>
                                  </m:r>
                                </m:sub>
                              </m:sSub>
                            </m:e>
                          </m:acc>
                          <m:r>
                            <a:rPr lang="en-NZ" sz="2800">
                              <a:latin typeface="Cambria Math"/>
                            </a:rPr>
                            <m:t>−</m:t>
                          </m:r>
                          <m:acc>
                            <m:accPr>
                              <m:chr m:val="̂"/>
                              <m:ctrlPr>
                                <a:rPr lang="en-NZ" sz="2800" i="1">
                                  <a:latin typeface="Cambria Math" panose="02040503050406030204" pitchFamily="18" charset="0"/>
                                </a:rPr>
                              </m:ctrlPr>
                            </m:accPr>
                            <m:e>
                              <m:sSub>
                                <m:sSubPr>
                                  <m:ctrlPr>
                                    <a:rPr lang="en-NZ" sz="2800" i="1">
                                      <a:latin typeface="Cambria Math" panose="02040503050406030204" pitchFamily="18" charset="0"/>
                                    </a:rPr>
                                  </m:ctrlPr>
                                </m:sSubPr>
                                <m:e>
                                  <m:r>
                                    <a:rPr lang="en-NZ" sz="2800" i="1">
                                      <a:latin typeface="Cambria Math" panose="02040503050406030204" pitchFamily="18" charset="0"/>
                                    </a:rPr>
                                    <m:t>𝛼</m:t>
                                  </m:r>
                                </m:e>
                                <m:sub>
                                  <m:r>
                                    <a:rPr lang="en-NZ" sz="2800" i="1">
                                      <a:latin typeface="Cambria Math"/>
                                    </a:rPr>
                                    <m:t>𝑗</m:t>
                                  </m:r>
                                </m:sub>
                              </m:sSub>
                            </m:e>
                          </m:acc>
                        </m:e>
                      </m:d>
                      <m:r>
                        <a:rPr lang="en-NZ" sz="2800" i="1">
                          <a:latin typeface="Cambria Math"/>
                        </a:rPr>
                        <m:t>=</m:t>
                      </m:r>
                      <m:d>
                        <m:dPr>
                          <m:ctrlPr>
                            <a:rPr lang="en-NZ" sz="2800" i="1">
                              <a:latin typeface="Cambria Math" panose="02040503050406030204" pitchFamily="18" charset="0"/>
                            </a:rPr>
                          </m:ctrlPr>
                        </m:dPr>
                        <m:e>
                          <m:f>
                            <m:fPr>
                              <m:ctrlPr>
                                <a:rPr lang="en-NZ" sz="2800" i="1">
                                  <a:latin typeface="Cambria Math" panose="02040503050406030204" pitchFamily="18" charset="0"/>
                                  <a:ea typeface="Cambria Math"/>
                                </a:rPr>
                              </m:ctrlPr>
                            </m:fPr>
                            <m:num>
                              <m:r>
                                <a:rPr lang="en-NZ" sz="2800" i="1">
                                  <a:latin typeface="Cambria Math" panose="02040503050406030204" pitchFamily="18" charset="0"/>
                                  <a:ea typeface="Cambria Math"/>
                                </a:rPr>
                                <m:t>1</m:t>
                              </m:r>
                            </m:num>
                            <m:den>
                              <m:r>
                                <a:rPr lang="en-NZ" sz="2800" i="1">
                                  <a:latin typeface="Cambria Math" panose="02040503050406030204" pitchFamily="18" charset="0"/>
                                  <a:ea typeface="Cambria Math"/>
                                </a:rPr>
                                <m:t>𝑟</m:t>
                              </m:r>
                            </m:den>
                          </m:f>
                          <m:r>
                            <a:rPr lang="en-NZ" sz="2800" i="1">
                              <a:latin typeface="Cambria Math"/>
                              <a:ea typeface="Cambria Math"/>
                            </a:rPr>
                            <m:t>+</m:t>
                          </m:r>
                          <m:f>
                            <m:fPr>
                              <m:ctrlPr>
                                <a:rPr lang="en-NZ" sz="2800" i="1">
                                  <a:latin typeface="Cambria Math" panose="02040503050406030204" pitchFamily="18" charset="0"/>
                                  <a:ea typeface="Cambria Math"/>
                                </a:rPr>
                              </m:ctrlPr>
                            </m:fPr>
                            <m:num>
                              <m:r>
                                <a:rPr lang="en-NZ" sz="2800" i="1">
                                  <a:latin typeface="Cambria Math" panose="02040503050406030204" pitchFamily="18" charset="0"/>
                                  <a:ea typeface="Cambria Math"/>
                                </a:rPr>
                                <m:t>1</m:t>
                              </m:r>
                            </m:num>
                            <m:den>
                              <m:r>
                                <a:rPr lang="en-NZ" sz="2800" i="1">
                                  <a:latin typeface="Cambria Math" panose="02040503050406030204" pitchFamily="18" charset="0"/>
                                  <a:ea typeface="Cambria Math"/>
                                </a:rPr>
                                <m:t>𝑟</m:t>
                              </m:r>
                            </m:den>
                          </m:f>
                          <m:r>
                            <a:rPr lang="en-NZ" sz="2800" i="1">
                              <a:latin typeface="Cambria Math"/>
                              <a:ea typeface="Cambria Math"/>
                            </a:rPr>
                            <m:t>−</m:t>
                          </m:r>
                          <m:r>
                            <a:rPr lang="en-NZ" sz="2800" i="1">
                              <a:latin typeface="Cambria Math" panose="02040503050406030204" pitchFamily="18" charset="0"/>
                              <a:ea typeface="Cambria Math"/>
                            </a:rPr>
                            <m:t>0</m:t>
                          </m:r>
                        </m:e>
                      </m:d>
                      <m:sSup>
                        <m:sSupPr>
                          <m:ctrlPr>
                            <a:rPr lang="en-NZ" sz="2800" i="1">
                              <a:latin typeface="Cambria Math" panose="02040503050406030204" pitchFamily="18" charset="0"/>
                            </a:rPr>
                          </m:ctrlPr>
                        </m:sSupPr>
                        <m:e>
                          <m:r>
                            <a:rPr lang="en-NZ" sz="2800" i="1">
                              <a:latin typeface="Cambria Math"/>
                            </a:rPr>
                            <m:t>𝜎</m:t>
                          </m:r>
                        </m:e>
                        <m:sup>
                          <m:r>
                            <a:rPr lang="en-NZ" sz="2800" i="1">
                              <a:latin typeface="Cambria Math"/>
                            </a:rPr>
                            <m:t>2</m:t>
                          </m:r>
                        </m:sup>
                      </m:sSup>
                      <m:r>
                        <a:rPr lang="en-NZ" sz="2800" i="1">
                          <a:latin typeface="Cambria Math"/>
                        </a:rPr>
                        <m:t>=</m:t>
                      </m:r>
                      <m:f>
                        <m:fPr>
                          <m:ctrlPr>
                            <a:rPr lang="en-NZ" sz="2800" i="1">
                              <a:latin typeface="Cambria Math" panose="02040503050406030204" pitchFamily="18" charset="0"/>
                            </a:rPr>
                          </m:ctrlPr>
                        </m:fPr>
                        <m:num>
                          <m:r>
                            <a:rPr lang="en-NZ" sz="2800" i="1">
                              <a:latin typeface="Cambria Math"/>
                            </a:rPr>
                            <m:t>2</m:t>
                          </m:r>
                          <m:sSup>
                            <m:sSupPr>
                              <m:ctrlPr>
                                <a:rPr lang="en-NZ" sz="2800" i="1">
                                  <a:latin typeface="Cambria Math" panose="02040503050406030204" pitchFamily="18" charset="0"/>
                                </a:rPr>
                              </m:ctrlPr>
                            </m:sSupPr>
                            <m:e>
                              <m:r>
                                <a:rPr lang="en-NZ" sz="2800" i="1">
                                  <a:latin typeface="Cambria Math"/>
                                </a:rPr>
                                <m:t>𝜎</m:t>
                              </m:r>
                            </m:e>
                            <m:sup>
                              <m:r>
                                <a:rPr lang="en-NZ" sz="2800" i="1">
                                  <a:latin typeface="Cambria Math"/>
                                </a:rPr>
                                <m:t>2</m:t>
                              </m:r>
                            </m:sup>
                          </m:sSup>
                        </m:num>
                        <m:den>
                          <m:r>
                            <a:rPr lang="en-NZ" sz="2800" i="1">
                              <a:latin typeface="Cambria Math"/>
                            </a:rPr>
                            <m:t>𝑟</m:t>
                          </m:r>
                        </m:den>
                      </m:f>
                    </m:oMath>
                  </m:oMathPara>
                </a14:m>
                <a:endParaRPr lang="en-NZ" sz="2400" dirty="0" smtClean="0"/>
              </a:p>
              <a:p>
                <a:pPr marL="182563" indent="-182563">
                  <a:buFont typeface="Arial" panose="020B0604020202020204" pitchFamily="34" charset="0"/>
                  <a:buChar char="•"/>
                </a:pPr>
                <a:endParaRPr lang="en-NZ" sz="24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1774824" y="1279484"/>
                <a:ext cx="9350376" cy="5419490"/>
              </a:xfrm>
              <a:blipFill rotWithShape="0">
                <a:blip r:embed="rId3"/>
                <a:stretch>
                  <a:fillRect l="-1695" t="-2362"/>
                </a:stretch>
              </a:blipFill>
            </p:spPr>
            <p:txBody>
              <a:bodyPr/>
              <a:lstStyle/>
              <a:p>
                <a:r>
                  <a:rPr lang="en-NZ">
                    <a:noFill/>
                  </a:rPr>
                  <a:t> </a:t>
                </a:r>
              </a:p>
            </p:txBody>
          </p:sp>
        </mc:Fallback>
      </mc:AlternateContent>
      <p:sp>
        <p:nvSpPr>
          <p:cNvPr id="5" name="Slide Number Placeholder 4"/>
          <p:cNvSpPr>
            <a:spLocks noGrp="1"/>
          </p:cNvSpPr>
          <p:nvPr>
            <p:ph type="sldNum" sz="quarter" idx="12"/>
          </p:nvPr>
        </p:nvSpPr>
        <p:spPr/>
        <p:txBody>
          <a:bodyPr/>
          <a:lstStyle/>
          <a:p>
            <a:fld id="{BF18C196-3ABE-43C0-9E5E-32D62974A7DC}" type="slidenum">
              <a:rPr lang="en-NZ" smtClean="0"/>
              <a:t>10</a:t>
            </a:fld>
            <a:endParaRPr lang="en-NZ"/>
          </a:p>
        </p:txBody>
      </p:sp>
    </p:spTree>
    <p:extLst>
      <p:ext uri="{BB962C8B-B14F-4D97-AF65-F5344CB8AC3E}">
        <p14:creationId xmlns:p14="http://schemas.microsoft.com/office/powerpoint/2010/main" val="90768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dirty="0">
                <a:effectLst>
                  <a:outerShdw blurRad="38100" dist="38100" dir="2700000" algn="tl">
                    <a:srgbClr val="000000"/>
                  </a:outerShdw>
                </a:effectLst>
              </a:rPr>
              <a:t>Average efficiency factor</a:t>
            </a:r>
            <a:endParaRPr lang="en-NZ" sz="4000" dirty="0"/>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1774824" y="1279484"/>
                <a:ext cx="8940801" cy="5102266"/>
              </a:xfrm>
            </p:spPr>
            <p:txBody>
              <a:bodyPr>
                <a:noAutofit/>
              </a:bodyPr>
              <a:lstStyle/>
              <a:p>
                <a:pPr marL="176213" indent="-176213">
                  <a:buFont typeface="Arial" panose="020B0604020202020204" pitchFamily="34" charset="0"/>
                  <a:buChar char="•"/>
                </a:pPr>
                <a:r>
                  <a:rPr lang="en-NZ" sz="2400" dirty="0" smtClean="0"/>
                  <a:t>For </a:t>
                </a:r>
                <a:r>
                  <a:rPr lang="en-NZ" sz="2400" dirty="0"/>
                  <a:t>the incomplete block design, </a:t>
                </a:r>
                <a:r>
                  <a:rPr lang="en-NZ" sz="2400" dirty="0" smtClean="0"/>
                  <a:t>the</a:t>
                </a:r>
                <a:r>
                  <a:rPr lang="en-NZ" sz="2400" b="1" dirty="0" smtClean="0"/>
                  <a:t> </a:t>
                </a:r>
                <a:r>
                  <a:rPr lang="en-NZ" sz="2400" b="1" dirty="0"/>
                  <a:t>efficiency </a:t>
                </a:r>
                <a:r>
                  <a:rPr lang="en-NZ" sz="2400" b="1" dirty="0" smtClean="0"/>
                  <a:t>factor </a:t>
                </a:r>
                <a:r>
                  <a:rPr lang="en-NZ" sz="2400" dirty="0" smtClean="0"/>
                  <a:t>is </a:t>
                </a:r>
                <a:endParaRPr lang="en-NZ" sz="2400" i="1" dirty="0" smtClean="0">
                  <a:latin typeface="Cambria Math" panose="02040503050406030204" pitchFamily="18" charset="0"/>
                </a:endParaRPr>
              </a:p>
              <a:p>
                <a:pPr marL="0" indent="0" algn="ctr">
                  <a:buNone/>
                </a:pPr>
                <a14:m>
                  <m:oMath xmlns:m="http://schemas.openxmlformats.org/officeDocument/2006/math">
                    <m:sSub>
                      <m:sSubPr>
                        <m:ctrlPr>
                          <a:rPr lang="en-NZ" i="1">
                            <a:latin typeface="Cambria Math" panose="02040503050406030204" pitchFamily="18" charset="0"/>
                          </a:rPr>
                        </m:ctrlPr>
                      </m:sSubPr>
                      <m:e>
                        <m:r>
                          <a:rPr lang="en-NZ" i="1">
                            <a:latin typeface="Cambria Math"/>
                          </a:rPr>
                          <m:t>𝑒</m:t>
                        </m:r>
                      </m:e>
                      <m:sub>
                        <m:r>
                          <a:rPr lang="en-NZ" i="1">
                            <a:latin typeface="Cambria Math"/>
                          </a:rPr>
                          <m:t>𝑖𝑗</m:t>
                        </m:r>
                      </m:sub>
                    </m:sSub>
                    <m:r>
                      <a:rPr lang="en-NZ" i="1">
                        <a:latin typeface="Cambria Math"/>
                      </a:rPr>
                      <m:t>=</m:t>
                    </m:r>
                    <m:f>
                      <m:fPr>
                        <m:ctrlPr>
                          <a:rPr lang="en-NZ" i="1">
                            <a:latin typeface="Cambria Math" panose="02040503050406030204" pitchFamily="18" charset="0"/>
                          </a:rPr>
                        </m:ctrlPr>
                      </m:fPr>
                      <m:num>
                        <m:r>
                          <a:rPr lang="en-NZ" i="1">
                            <a:latin typeface="Cambria Math"/>
                          </a:rPr>
                          <m:t>2</m:t>
                        </m:r>
                        <m:sSup>
                          <m:sSupPr>
                            <m:ctrlPr>
                              <a:rPr lang="en-NZ" i="1">
                                <a:latin typeface="Cambria Math" panose="02040503050406030204" pitchFamily="18" charset="0"/>
                              </a:rPr>
                            </m:ctrlPr>
                          </m:sSupPr>
                          <m:e>
                            <m:r>
                              <a:rPr lang="en-NZ" i="1">
                                <a:latin typeface="Cambria Math"/>
                              </a:rPr>
                              <m:t>𝜎</m:t>
                            </m:r>
                          </m:e>
                          <m:sup>
                            <m:r>
                              <a:rPr lang="en-NZ" i="1">
                                <a:latin typeface="Cambria Math"/>
                              </a:rPr>
                              <m:t>2</m:t>
                            </m:r>
                          </m:sup>
                        </m:sSup>
                        <m:r>
                          <a:rPr lang="en-NZ" i="1">
                            <a:latin typeface="Cambria Math"/>
                          </a:rPr>
                          <m:t>/</m:t>
                        </m:r>
                        <m:r>
                          <a:rPr lang="en-NZ" i="1">
                            <a:latin typeface="Cambria Math"/>
                          </a:rPr>
                          <m:t>𝑟</m:t>
                        </m:r>
                      </m:num>
                      <m:den>
                        <m:r>
                          <a:rPr lang="en-NZ" i="1">
                            <a:latin typeface="Cambria Math"/>
                          </a:rPr>
                          <m:t>𝑣𝑎𝑟</m:t>
                        </m:r>
                        <m:d>
                          <m:dPr>
                            <m:ctrlPr>
                              <a:rPr lang="en-NZ" i="1">
                                <a:latin typeface="Cambria Math" panose="02040503050406030204" pitchFamily="18" charset="0"/>
                              </a:rPr>
                            </m:ctrlPr>
                          </m:dPr>
                          <m:e>
                            <m:acc>
                              <m:accPr>
                                <m:chr m:val="̂"/>
                                <m:ctrlPr>
                                  <a:rPr lang="en-NZ" i="1">
                                    <a:latin typeface="Cambria Math" panose="02040503050406030204" pitchFamily="18" charset="0"/>
                                  </a:rPr>
                                </m:ctrlPr>
                              </m:accPr>
                              <m:e>
                                <m:sSub>
                                  <m:sSubPr>
                                    <m:ctrlPr>
                                      <a:rPr lang="en-NZ" i="1">
                                        <a:latin typeface="Cambria Math" panose="02040503050406030204" pitchFamily="18" charset="0"/>
                                      </a:rPr>
                                    </m:ctrlPr>
                                  </m:sSubPr>
                                  <m:e>
                                    <m:r>
                                      <a:rPr lang="en-NZ" i="1">
                                        <a:latin typeface="Cambria Math" panose="02040503050406030204" pitchFamily="18" charset="0"/>
                                      </a:rPr>
                                      <m:t>𝛼</m:t>
                                    </m:r>
                                  </m:e>
                                  <m:sub>
                                    <m:r>
                                      <a:rPr lang="en-NZ" i="1">
                                        <a:latin typeface="Cambria Math"/>
                                      </a:rPr>
                                      <m:t>𝑖</m:t>
                                    </m:r>
                                  </m:sub>
                                </m:sSub>
                              </m:e>
                            </m:acc>
                            <m:r>
                              <a:rPr lang="en-NZ">
                                <a:latin typeface="Cambria Math"/>
                              </a:rPr>
                              <m:t> − </m:t>
                            </m:r>
                            <m:acc>
                              <m:accPr>
                                <m:chr m:val="̂"/>
                                <m:ctrlPr>
                                  <a:rPr lang="en-NZ" i="1">
                                    <a:latin typeface="Cambria Math" panose="02040503050406030204" pitchFamily="18" charset="0"/>
                                  </a:rPr>
                                </m:ctrlPr>
                              </m:accPr>
                              <m:e>
                                <m:sSub>
                                  <m:sSubPr>
                                    <m:ctrlPr>
                                      <a:rPr lang="en-NZ" i="1">
                                        <a:latin typeface="Cambria Math" panose="02040503050406030204" pitchFamily="18" charset="0"/>
                                      </a:rPr>
                                    </m:ctrlPr>
                                  </m:sSubPr>
                                  <m:e>
                                    <m:r>
                                      <a:rPr lang="en-NZ" i="1">
                                        <a:latin typeface="Cambria Math" panose="02040503050406030204" pitchFamily="18" charset="0"/>
                                      </a:rPr>
                                      <m:t>𝛼</m:t>
                                    </m:r>
                                  </m:e>
                                  <m:sub>
                                    <m:r>
                                      <a:rPr lang="en-NZ" i="1">
                                        <a:latin typeface="Cambria Math"/>
                                      </a:rPr>
                                      <m:t>𝑗</m:t>
                                    </m:r>
                                  </m:sub>
                                </m:sSub>
                              </m:e>
                            </m:acc>
                          </m:e>
                        </m:d>
                        <m:r>
                          <m:rPr>
                            <m:nor/>
                          </m:rPr>
                          <a:rPr lang="en-NZ" dirty="0"/>
                          <m:t> </m:t>
                        </m:r>
                      </m:den>
                    </m:f>
                  </m:oMath>
                </a14:m>
                <a:r>
                  <a:rPr lang="en-NZ" dirty="0"/>
                  <a:t> </a:t>
                </a:r>
              </a:p>
              <a:p>
                <a:pPr marL="176213" indent="-176213">
                  <a:lnSpc>
                    <a:spcPct val="110000"/>
                  </a:lnSpc>
                  <a:buFont typeface="Arial" panose="020B0604020202020204" pitchFamily="34" charset="0"/>
                  <a:buChar char="•"/>
                </a:pPr>
                <a:r>
                  <a:rPr lang="en-NZ" sz="2400" dirty="0"/>
                  <a:t>The information matrix, </a:t>
                </a:r>
                <a14:m>
                  <m:oMath xmlns:m="http://schemas.openxmlformats.org/officeDocument/2006/math">
                    <m:r>
                      <a:rPr lang="en-NZ" sz="2400" i="1">
                        <a:latin typeface="Cambria Math"/>
                      </a:rPr>
                      <m:t>𝐴</m:t>
                    </m:r>
                  </m:oMath>
                </a14:m>
                <a:r>
                  <a:rPr lang="en-NZ" sz="2400" b="1" dirty="0"/>
                  <a:t>, </a:t>
                </a:r>
                <a:r>
                  <a:rPr lang="en-NZ" sz="2400" dirty="0"/>
                  <a:t>can be expressed in </a:t>
                </a:r>
                <a:r>
                  <a:rPr lang="en-NZ" sz="2400" dirty="0" smtClean="0"/>
                  <a:t>canonical </a:t>
                </a:r>
                <a:r>
                  <a:rPr lang="en-NZ" sz="2400" dirty="0"/>
                  <a:t>form as </a:t>
                </a:r>
                <a:endParaRPr lang="en-NZ" sz="2400" dirty="0" smtClean="0"/>
              </a:p>
              <a:p>
                <a:pPr marL="0" indent="0">
                  <a:lnSpc>
                    <a:spcPct val="110000"/>
                  </a:lnSpc>
                  <a:buNone/>
                </a:pPr>
                <a14:m>
                  <m:oMathPara xmlns:m="http://schemas.openxmlformats.org/officeDocument/2006/math">
                    <m:oMathParaPr>
                      <m:jc m:val="centerGroup"/>
                    </m:oMathParaPr>
                    <m:oMath xmlns:m="http://schemas.openxmlformats.org/officeDocument/2006/math">
                      <m:r>
                        <a:rPr lang="en-NZ" sz="1800" i="1">
                          <a:latin typeface="Cambria Math"/>
                        </a:rPr>
                        <m:t>𝐴</m:t>
                      </m:r>
                      <m:r>
                        <a:rPr lang="en-NZ" sz="1800" i="1">
                          <a:latin typeface="Cambria Math"/>
                        </a:rPr>
                        <m:t>=</m:t>
                      </m:r>
                      <m:nary>
                        <m:naryPr>
                          <m:chr m:val="∑"/>
                          <m:ctrlPr>
                            <a:rPr lang="en-NZ" sz="1800" i="1">
                              <a:latin typeface="Cambria Math" panose="02040503050406030204" pitchFamily="18" charset="0"/>
                            </a:rPr>
                          </m:ctrlPr>
                        </m:naryPr>
                        <m:sub>
                          <m:r>
                            <m:rPr>
                              <m:brk m:alnAt="23"/>
                            </m:rPr>
                            <a:rPr lang="en-NZ" sz="1800" i="1">
                              <a:latin typeface="Cambria Math"/>
                            </a:rPr>
                            <m:t>𝑖</m:t>
                          </m:r>
                          <m:r>
                            <a:rPr lang="en-NZ" sz="1800" i="1">
                              <a:latin typeface="Cambria Math"/>
                            </a:rPr>
                            <m:t>=1</m:t>
                          </m:r>
                        </m:sub>
                        <m:sup>
                          <m:r>
                            <a:rPr lang="en-NZ" sz="1800" i="1">
                              <a:latin typeface="Cambria Math"/>
                            </a:rPr>
                            <m:t>𝑣</m:t>
                          </m:r>
                          <m:r>
                            <a:rPr lang="en-NZ" sz="1800" i="1">
                              <a:latin typeface="Cambria Math" panose="02040503050406030204" pitchFamily="18" charset="0"/>
                            </a:rPr>
                            <m:t>−1</m:t>
                          </m:r>
                        </m:sup>
                        <m:e>
                          <m:sSub>
                            <m:sSubPr>
                              <m:ctrlPr>
                                <a:rPr lang="en-NZ" sz="1800" i="1">
                                  <a:latin typeface="Cambria Math" panose="02040503050406030204" pitchFamily="18" charset="0"/>
                                </a:rPr>
                              </m:ctrlPr>
                            </m:sSubPr>
                            <m:e>
                              <m:r>
                                <a:rPr lang="en-NZ" sz="1800" i="1">
                                  <a:latin typeface="Cambria Math"/>
                                </a:rPr>
                                <m:t>𝜃</m:t>
                              </m:r>
                            </m:e>
                            <m:sub>
                              <m:r>
                                <a:rPr lang="en-NZ" sz="1800" i="1">
                                  <a:latin typeface="Cambria Math"/>
                                </a:rPr>
                                <m:t>𝑖</m:t>
                              </m:r>
                            </m:sub>
                          </m:sSub>
                          <m:sSub>
                            <m:sSubPr>
                              <m:ctrlPr>
                                <a:rPr lang="en-NZ" sz="1800" i="1">
                                  <a:latin typeface="Cambria Math" panose="02040503050406030204" pitchFamily="18" charset="0"/>
                                </a:rPr>
                              </m:ctrlPr>
                            </m:sSubPr>
                            <m:e>
                              <m:r>
                                <a:rPr lang="en-NZ" sz="1800" i="1">
                                  <a:latin typeface="Cambria Math"/>
                                </a:rPr>
                                <m:t>𝑝</m:t>
                              </m:r>
                            </m:e>
                            <m:sub>
                              <m:r>
                                <a:rPr lang="en-NZ" sz="1800" i="1">
                                  <a:latin typeface="Cambria Math"/>
                                </a:rPr>
                                <m:t>𝑖</m:t>
                              </m:r>
                            </m:sub>
                          </m:sSub>
                          <m:sSub>
                            <m:sSubPr>
                              <m:ctrlPr>
                                <a:rPr lang="en-NZ" sz="1800" i="1">
                                  <a:latin typeface="Cambria Math" panose="02040503050406030204" pitchFamily="18" charset="0"/>
                                </a:rPr>
                              </m:ctrlPr>
                            </m:sSubPr>
                            <m:e>
                              <m:r>
                                <a:rPr lang="en-NZ" sz="1800" i="1">
                                  <a:latin typeface="Cambria Math"/>
                                </a:rPr>
                                <m:t>𝑝</m:t>
                              </m:r>
                            </m:e>
                            <m:sub>
                              <m:r>
                                <a:rPr lang="en-NZ" sz="1800" i="1">
                                  <a:latin typeface="Cambria Math"/>
                                </a:rPr>
                                <m:t>𝑖</m:t>
                              </m:r>
                            </m:sub>
                          </m:sSub>
                          <m:r>
                            <a:rPr lang="en-NZ" sz="1800" i="1">
                              <a:latin typeface="Cambria Math"/>
                            </a:rPr>
                            <m:t>′</m:t>
                          </m:r>
                        </m:e>
                      </m:nary>
                    </m:oMath>
                  </m:oMathPara>
                </a14:m>
                <a:endParaRPr lang="en-NZ" sz="2400" b="1" dirty="0"/>
              </a:p>
              <a:p>
                <a:pPr marL="176213" indent="-176213">
                  <a:lnSpc>
                    <a:spcPct val="110000"/>
                  </a:lnSpc>
                  <a:buFont typeface="Arial" panose="020B0604020202020204" pitchFamily="34" charset="0"/>
                  <a:buChar char="•"/>
                </a:pPr>
                <a:r>
                  <a:rPr lang="en-NZ" sz="2400" dirty="0"/>
                  <a:t>The </a:t>
                </a:r>
                <a:r>
                  <a:rPr lang="en-NZ" sz="2400" b="1" dirty="0"/>
                  <a:t>canonical efficiency factor</a:t>
                </a:r>
                <a:r>
                  <a:rPr lang="en-NZ" sz="2400" dirty="0"/>
                  <a:t> </a:t>
                </a:r>
                <a14:m>
                  <m:oMath xmlns:m="http://schemas.openxmlformats.org/officeDocument/2006/math">
                    <m:sSub>
                      <m:sSubPr>
                        <m:ctrlPr>
                          <a:rPr lang="en-NZ" sz="2400" i="1">
                            <a:latin typeface="Cambria Math" panose="02040503050406030204" pitchFamily="18" charset="0"/>
                          </a:rPr>
                        </m:ctrlPr>
                      </m:sSubPr>
                      <m:e>
                        <m:r>
                          <a:rPr lang="en-NZ" sz="2400" i="1">
                            <a:latin typeface="Cambria Math"/>
                          </a:rPr>
                          <m:t>𝑒</m:t>
                        </m:r>
                      </m:e>
                      <m:sub>
                        <m:r>
                          <a:rPr lang="en-NZ" sz="2400" i="1">
                            <a:latin typeface="Cambria Math"/>
                          </a:rPr>
                          <m:t>𝑖</m:t>
                        </m:r>
                      </m:sub>
                    </m:sSub>
                    <m:r>
                      <a:rPr lang="en-NZ" sz="2400" i="1">
                        <a:latin typeface="Cambria Math"/>
                      </a:rPr>
                      <m:t>=</m:t>
                    </m:r>
                    <m:sSub>
                      <m:sSubPr>
                        <m:ctrlPr>
                          <a:rPr lang="en-NZ" sz="2400" i="1">
                            <a:latin typeface="Cambria Math" panose="02040503050406030204" pitchFamily="18" charset="0"/>
                          </a:rPr>
                        </m:ctrlPr>
                      </m:sSubPr>
                      <m:e>
                        <m:r>
                          <a:rPr lang="en-NZ" sz="2400" i="1">
                            <a:latin typeface="Cambria Math"/>
                          </a:rPr>
                          <m:t>𝜃</m:t>
                        </m:r>
                      </m:e>
                      <m:sub>
                        <m:r>
                          <a:rPr lang="en-NZ" sz="2400" i="1">
                            <a:latin typeface="Cambria Math"/>
                          </a:rPr>
                          <m:t>𝑖</m:t>
                        </m:r>
                      </m:sub>
                    </m:sSub>
                    <m:r>
                      <a:rPr lang="en-NZ" sz="2400" i="1">
                        <a:latin typeface="Cambria Math"/>
                      </a:rPr>
                      <m:t>/</m:t>
                    </m:r>
                    <m:r>
                      <a:rPr lang="en-NZ" sz="2400" i="1">
                        <a:latin typeface="Cambria Math"/>
                      </a:rPr>
                      <m:t>𝑟</m:t>
                    </m:r>
                  </m:oMath>
                </a14:m>
                <a:endParaRPr lang="en-NZ" sz="2400" dirty="0"/>
              </a:p>
              <a:p>
                <a:pPr marL="176213" indent="-176213">
                  <a:lnSpc>
                    <a:spcPct val="110000"/>
                  </a:lnSpc>
                  <a:buFont typeface="Arial" panose="020B0604020202020204" pitchFamily="34" charset="0"/>
                  <a:buChar char="•"/>
                </a:pPr>
                <a:r>
                  <a:rPr lang="en-NZ" sz="2400" dirty="0"/>
                  <a:t>The </a:t>
                </a:r>
                <a:r>
                  <a:rPr lang="en-NZ" sz="2400" b="1" dirty="0"/>
                  <a:t>average efficiency factor</a:t>
                </a:r>
                <a:r>
                  <a:rPr lang="en-NZ" sz="2400" dirty="0"/>
                  <a:t>, </a:t>
                </a:r>
                <a14:m>
                  <m:oMath xmlns:m="http://schemas.openxmlformats.org/officeDocument/2006/math">
                    <m:r>
                      <a:rPr lang="en-NZ" sz="2400" i="1">
                        <a:latin typeface="Cambria Math" panose="02040503050406030204" pitchFamily="18" charset="0"/>
                      </a:rPr>
                      <m:t>𝐸</m:t>
                    </m:r>
                  </m:oMath>
                </a14:m>
                <a:r>
                  <a:rPr lang="en-NZ" sz="2400" dirty="0"/>
                  <a:t>, is the </a:t>
                </a:r>
                <a:r>
                  <a:rPr lang="en-NZ" sz="2400" b="1" dirty="0"/>
                  <a:t>harmonic mean </a:t>
                </a:r>
                <a:r>
                  <a:rPr lang="en-NZ" sz="2400" dirty="0"/>
                  <a:t>of </a:t>
                </a:r>
                <a14:m>
                  <m:oMath xmlns:m="http://schemas.openxmlformats.org/officeDocument/2006/math">
                    <m:sSub>
                      <m:sSubPr>
                        <m:ctrlPr>
                          <a:rPr lang="en-NZ" sz="2400" i="1">
                            <a:latin typeface="Cambria Math" panose="02040503050406030204" pitchFamily="18" charset="0"/>
                          </a:rPr>
                        </m:ctrlPr>
                      </m:sSubPr>
                      <m:e>
                        <m:r>
                          <a:rPr lang="en-NZ" sz="2400" i="1">
                            <a:latin typeface="Cambria Math"/>
                          </a:rPr>
                          <m:t>𝑒</m:t>
                        </m:r>
                      </m:e>
                      <m:sub>
                        <m:r>
                          <a:rPr lang="en-NZ" sz="2400" i="1">
                            <a:latin typeface="Cambria Math"/>
                          </a:rPr>
                          <m:t>𝑖</m:t>
                        </m:r>
                      </m:sub>
                    </m:sSub>
                  </m:oMath>
                </a14:m>
                <a:r>
                  <a:rPr lang="en-NZ" sz="2400" dirty="0"/>
                  <a:t>.</a:t>
                </a:r>
              </a:p>
              <a:p>
                <a:pPr marL="176213" indent="-176213">
                  <a:lnSpc>
                    <a:spcPct val="110000"/>
                  </a:lnSpc>
                  <a:buFont typeface="Arial" panose="020B0604020202020204" pitchFamily="34" charset="0"/>
                  <a:buChar char="•"/>
                </a:pPr>
                <a:r>
                  <a:rPr lang="en-NZ" sz="2400" dirty="0"/>
                  <a:t>Search for a </a:t>
                </a:r>
                <a:r>
                  <a:rPr lang="en-NZ" sz="2400" dirty="0" smtClean="0"/>
                  <a:t>design such </a:t>
                </a:r>
                <a:r>
                  <a:rPr lang="en-NZ" sz="2400" dirty="0"/>
                  <a:t>that the average efficiency factor is </a:t>
                </a:r>
                <a:r>
                  <a:rPr lang="en-NZ" sz="2400" b="1" dirty="0"/>
                  <a:t>maximised</a:t>
                </a:r>
                <a:r>
                  <a:rPr lang="en-NZ" sz="2400" dirty="0"/>
                  <a:t>, i.e. </a:t>
                </a:r>
                <a:r>
                  <a:rPr lang="en-NZ" sz="2400" b="1" dirty="0"/>
                  <a:t>A-optimal design</a:t>
                </a:r>
                <a:r>
                  <a:rPr lang="en-NZ" sz="2400" dirty="0"/>
                  <a:t>. </a:t>
                </a:r>
                <a:endParaRPr lang="en-NZ" sz="2400" dirty="0" smtClean="0"/>
              </a:p>
              <a:p>
                <a:pPr marL="468821" lvl="1" indent="-176213">
                  <a:lnSpc>
                    <a:spcPct val="110000"/>
                  </a:lnSpc>
                  <a:buFont typeface="Arial" panose="020B0604020202020204" pitchFamily="34" charset="0"/>
                  <a:buChar char="•"/>
                </a:pPr>
                <a:r>
                  <a:rPr lang="en-NZ" sz="2200" dirty="0" smtClean="0"/>
                  <a:t>Minimum </a:t>
                </a:r>
                <a:r>
                  <a:rPr lang="en-NZ" sz="2200" dirty="0"/>
                  <a:t>average variance of pairwise treatment comparisons.</a:t>
                </a:r>
                <a:endParaRPr lang="en-NZ" sz="2200" dirty="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1774824" y="1279484"/>
                <a:ext cx="8940801" cy="5102266"/>
              </a:xfrm>
              <a:blipFill rotWithShape="0">
                <a:blip r:embed="rId3"/>
                <a:stretch>
                  <a:fillRect l="-1909" t="-1673" b="-2031"/>
                </a:stretch>
              </a:blipFill>
            </p:spPr>
            <p:txBody>
              <a:bodyPr/>
              <a:lstStyle/>
              <a:p>
                <a:r>
                  <a:rPr lang="en-NZ">
                    <a:noFill/>
                  </a:rPr>
                  <a:t> </a:t>
                </a:r>
              </a:p>
            </p:txBody>
          </p:sp>
        </mc:Fallback>
      </mc:AlternateContent>
      <p:sp>
        <p:nvSpPr>
          <p:cNvPr id="5" name="Slide Number Placeholder 4"/>
          <p:cNvSpPr>
            <a:spLocks noGrp="1"/>
          </p:cNvSpPr>
          <p:nvPr>
            <p:ph type="sldNum" sz="quarter" idx="12"/>
          </p:nvPr>
        </p:nvSpPr>
        <p:spPr/>
        <p:txBody>
          <a:bodyPr/>
          <a:lstStyle/>
          <a:p>
            <a:fld id="{BF18C196-3ABE-43C0-9E5E-32D62974A7DC}" type="slidenum">
              <a:rPr lang="en-NZ" smtClean="0"/>
              <a:t>11</a:t>
            </a:fld>
            <a:endParaRPr lang="en-NZ"/>
          </a:p>
        </p:txBody>
      </p:sp>
    </p:spTree>
    <p:extLst>
      <p:ext uri="{BB962C8B-B14F-4D97-AF65-F5344CB8AC3E}">
        <p14:creationId xmlns:p14="http://schemas.microsoft.com/office/powerpoint/2010/main" val="2171987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5054757" y="3380439"/>
            <a:ext cx="5533692" cy="1951376"/>
          </a:xfrm>
          <a:prstGeom prst="rect">
            <a:avLst/>
          </a:prstGeom>
        </p:spPr>
      </p:pic>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Theoretical ANOVA tables</a:t>
            </a:r>
          </a:p>
        </p:txBody>
      </p:sp>
      <p:sp>
        <p:nvSpPr>
          <p:cNvPr id="3" name="Content Placeholder 2"/>
          <p:cNvSpPr>
            <a:spLocks noGrp="1"/>
          </p:cNvSpPr>
          <p:nvPr>
            <p:ph idx="4294967295"/>
          </p:nvPr>
        </p:nvSpPr>
        <p:spPr>
          <a:xfrm>
            <a:off x="1774824" y="1279483"/>
            <a:ext cx="3273426" cy="4336125"/>
          </a:xfrm>
        </p:spPr>
        <p:txBody>
          <a:bodyPr>
            <a:noAutofit/>
          </a:bodyPr>
          <a:lstStyle/>
          <a:p>
            <a:pPr marL="182563" indent="-182563">
              <a:buFont typeface="Arial" panose="020B0604020202020204" pitchFamily="34" charset="0"/>
              <a:buChar char="•"/>
            </a:pPr>
            <a:r>
              <a:rPr lang="en-NZ" sz="2400" dirty="0"/>
              <a:t>The </a:t>
            </a:r>
            <a:r>
              <a:rPr lang="en-NZ" sz="2400" b="1" dirty="0"/>
              <a:t>treatment average efficiency factor</a:t>
            </a:r>
            <a:r>
              <a:rPr lang="en-NZ" sz="2400" dirty="0"/>
              <a:t> in the </a:t>
            </a:r>
            <a:r>
              <a:rPr lang="en-NZ" sz="2400" b="1" dirty="0"/>
              <a:t>Between </a:t>
            </a:r>
            <a:r>
              <a:rPr lang="en-NZ" sz="2400" b="1" dirty="0" smtClean="0"/>
              <a:t>Plants Within Trays Within </a:t>
            </a:r>
            <a:r>
              <a:rPr lang="en-NZ" sz="2400" b="1" dirty="0"/>
              <a:t>Runs and Tags vector subspace </a:t>
            </a:r>
            <a:r>
              <a:rPr lang="en-NZ" sz="2400" dirty="0"/>
              <a:t>is maximised.</a:t>
            </a:r>
          </a:p>
        </p:txBody>
      </p:sp>
      <p:sp>
        <p:nvSpPr>
          <p:cNvPr id="5" name="Slide Number Placeholder 4"/>
          <p:cNvSpPr>
            <a:spLocks noGrp="1"/>
          </p:cNvSpPr>
          <p:nvPr>
            <p:ph type="sldNum" sz="quarter" idx="12"/>
          </p:nvPr>
        </p:nvSpPr>
        <p:spPr/>
        <p:txBody>
          <a:bodyPr/>
          <a:lstStyle/>
          <a:p>
            <a:fld id="{BF18C196-3ABE-43C0-9E5E-32D62974A7DC}" type="slidenum">
              <a:rPr lang="en-NZ" smtClean="0"/>
              <a:t>12</a:t>
            </a:fld>
            <a:endParaRPr lang="en-NZ"/>
          </a:p>
        </p:txBody>
      </p:sp>
      <p:pic>
        <p:nvPicPr>
          <p:cNvPr id="14" name="Picture 13"/>
          <p:cNvPicPr>
            <a:picLocks noChangeAspect="1"/>
          </p:cNvPicPr>
          <p:nvPr/>
        </p:nvPicPr>
        <p:blipFill rotWithShape="1">
          <a:blip r:embed="rId4"/>
          <a:srcRect l="3160" r="3646" b="7749"/>
          <a:stretch/>
        </p:blipFill>
        <p:spPr>
          <a:xfrm>
            <a:off x="4931698" y="1214676"/>
            <a:ext cx="5762054" cy="1994859"/>
          </a:xfrm>
          <a:prstGeom prst="rect">
            <a:avLst/>
          </a:prstGeom>
        </p:spPr>
      </p:pic>
      <p:sp>
        <p:nvSpPr>
          <p:cNvPr id="15" name="Rectangle 14"/>
          <p:cNvSpPr/>
          <p:nvPr/>
        </p:nvSpPr>
        <p:spPr>
          <a:xfrm>
            <a:off x="5257800" y="2405270"/>
            <a:ext cx="5247861" cy="367748"/>
          </a:xfrm>
          <a:prstGeom prst="rect">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Right Brace 15"/>
          <p:cNvSpPr/>
          <p:nvPr/>
        </p:nvSpPr>
        <p:spPr>
          <a:xfrm>
            <a:off x="10719068" y="2479037"/>
            <a:ext cx="338138" cy="56342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cxnSp>
        <p:nvCxnSpPr>
          <p:cNvPr id="17" name="Elbow Connector 16"/>
          <p:cNvCxnSpPr>
            <a:stCxn id="16" idx="1"/>
          </p:cNvCxnSpPr>
          <p:nvPr/>
        </p:nvCxnSpPr>
        <p:spPr>
          <a:xfrm rot="10800000" flipH="1" flipV="1">
            <a:off x="11057206" y="2760746"/>
            <a:ext cx="287068" cy="2348859"/>
          </a:xfrm>
          <a:prstGeom prst="bentConnector4">
            <a:avLst>
              <a:gd name="adj1" fmla="val 99541"/>
              <a:gd name="adj2" fmla="val 55997"/>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0410394" y="5117486"/>
            <a:ext cx="9338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90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stretch>
            <a:fillRect/>
          </a:stretch>
        </p:blipFill>
        <p:spPr>
          <a:xfrm>
            <a:off x="5054757" y="3380439"/>
            <a:ext cx="5533692" cy="1951376"/>
          </a:xfrm>
          <a:prstGeom prst="rect">
            <a:avLst/>
          </a:prstGeom>
        </p:spPr>
      </p:pic>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Theoretical ANOVA tables</a:t>
            </a:r>
          </a:p>
        </p:txBody>
      </p:sp>
      <p:sp>
        <p:nvSpPr>
          <p:cNvPr id="3" name="Content Placeholder 2"/>
          <p:cNvSpPr>
            <a:spLocks noGrp="1"/>
          </p:cNvSpPr>
          <p:nvPr>
            <p:ph idx="4294967295"/>
          </p:nvPr>
        </p:nvSpPr>
        <p:spPr>
          <a:xfrm>
            <a:off x="1774824" y="1279484"/>
            <a:ext cx="3156874" cy="4597972"/>
          </a:xfrm>
        </p:spPr>
        <p:txBody>
          <a:bodyPr>
            <a:noAutofit/>
          </a:bodyPr>
          <a:lstStyle/>
          <a:p>
            <a:pPr marL="182563" indent="-182563">
              <a:buFont typeface="Arial" panose="020B0604020202020204" pitchFamily="34" charset="0"/>
              <a:buChar char="•"/>
            </a:pPr>
            <a:r>
              <a:rPr lang="en-NZ" sz="2400" dirty="0" smtClean="0"/>
              <a:t>The </a:t>
            </a:r>
            <a:r>
              <a:rPr lang="en-NZ" sz="2400" b="1" dirty="0"/>
              <a:t>Residual DF </a:t>
            </a:r>
            <a:r>
              <a:rPr lang="en-NZ" sz="2400" dirty="0"/>
              <a:t>in the </a:t>
            </a:r>
            <a:r>
              <a:rPr lang="en-NZ" sz="2400" b="1" dirty="0"/>
              <a:t>Between </a:t>
            </a:r>
            <a:r>
              <a:rPr lang="en-NZ" sz="2400" b="1" dirty="0" smtClean="0"/>
              <a:t>Plants Within Trays Within </a:t>
            </a:r>
            <a:r>
              <a:rPr lang="en-NZ" sz="2400" b="1" dirty="0"/>
              <a:t>Runs stratum</a:t>
            </a:r>
            <a:r>
              <a:rPr lang="en-NZ" sz="2400" dirty="0"/>
              <a:t> are maximised.</a:t>
            </a:r>
          </a:p>
          <a:p>
            <a:pPr marL="182563" indent="-182563">
              <a:buFont typeface="Arial" panose="020B0604020202020204" pitchFamily="34" charset="0"/>
              <a:buChar char="•"/>
            </a:pPr>
            <a:endParaRPr lang="en-NZ" sz="2400" dirty="0"/>
          </a:p>
          <a:p>
            <a:pPr marL="182563" indent="-182563">
              <a:buFont typeface="Arial" panose="020B0604020202020204" pitchFamily="34" charset="0"/>
              <a:buChar char="•"/>
            </a:pPr>
            <a:endParaRPr lang="en-NZ" sz="2400" dirty="0"/>
          </a:p>
          <a:p>
            <a:pPr marL="182563" indent="-182563">
              <a:buFont typeface="Arial" panose="020B0604020202020204" pitchFamily="34" charset="0"/>
              <a:buChar char="•"/>
            </a:pP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13</a:t>
            </a:fld>
            <a:endParaRPr lang="en-NZ"/>
          </a:p>
        </p:txBody>
      </p:sp>
      <p:sp>
        <p:nvSpPr>
          <p:cNvPr id="11" name="Right Brace 10"/>
          <p:cNvSpPr/>
          <p:nvPr/>
        </p:nvSpPr>
        <p:spPr>
          <a:xfrm>
            <a:off x="10719068" y="2479037"/>
            <a:ext cx="338138" cy="56342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pic>
        <p:nvPicPr>
          <p:cNvPr id="12" name="Picture 11"/>
          <p:cNvPicPr>
            <a:picLocks noChangeAspect="1"/>
          </p:cNvPicPr>
          <p:nvPr/>
        </p:nvPicPr>
        <p:blipFill rotWithShape="1">
          <a:blip r:embed="rId3"/>
          <a:srcRect l="3160" r="3646" b="7749"/>
          <a:stretch/>
        </p:blipFill>
        <p:spPr>
          <a:xfrm>
            <a:off x="4931698" y="1214676"/>
            <a:ext cx="5762054" cy="1994859"/>
          </a:xfrm>
          <a:prstGeom prst="rect">
            <a:avLst/>
          </a:prstGeom>
        </p:spPr>
      </p:pic>
      <p:sp>
        <p:nvSpPr>
          <p:cNvPr id="13" name="Oval 12"/>
          <p:cNvSpPr/>
          <p:nvPr/>
        </p:nvSpPr>
        <p:spPr>
          <a:xfrm>
            <a:off x="8566137" y="2682169"/>
            <a:ext cx="360288" cy="3602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Right Brace 13"/>
          <p:cNvSpPr/>
          <p:nvPr/>
        </p:nvSpPr>
        <p:spPr>
          <a:xfrm>
            <a:off x="10719068" y="2479037"/>
            <a:ext cx="338138" cy="56342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cxnSp>
        <p:nvCxnSpPr>
          <p:cNvPr id="15" name="Elbow Connector 14"/>
          <p:cNvCxnSpPr>
            <a:stCxn id="14" idx="1"/>
          </p:cNvCxnSpPr>
          <p:nvPr/>
        </p:nvCxnSpPr>
        <p:spPr>
          <a:xfrm rot="10800000" flipH="1" flipV="1">
            <a:off x="11057206" y="2760746"/>
            <a:ext cx="287068" cy="2348859"/>
          </a:xfrm>
          <a:prstGeom prst="bentConnector4">
            <a:avLst>
              <a:gd name="adj1" fmla="val 99541"/>
              <a:gd name="adj2" fmla="val 55997"/>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0410394" y="5117486"/>
            <a:ext cx="9338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01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5054757" y="3380439"/>
            <a:ext cx="5533692" cy="1951376"/>
          </a:xfrm>
          <a:prstGeom prst="rect">
            <a:avLst/>
          </a:prstGeom>
        </p:spPr>
      </p:pic>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Theoretical ANOVA tables</a:t>
            </a:r>
          </a:p>
        </p:txBody>
      </p:sp>
      <p:sp>
        <p:nvSpPr>
          <p:cNvPr id="3" name="Content Placeholder 2"/>
          <p:cNvSpPr>
            <a:spLocks noGrp="1"/>
          </p:cNvSpPr>
          <p:nvPr>
            <p:ph idx="4294967295"/>
          </p:nvPr>
        </p:nvSpPr>
        <p:spPr>
          <a:xfrm>
            <a:off x="1774823" y="1279483"/>
            <a:ext cx="3156875" cy="4997491"/>
          </a:xfrm>
        </p:spPr>
        <p:txBody>
          <a:bodyPr>
            <a:noAutofit/>
          </a:bodyPr>
          <a:lstStyle/>
          <a:p>
            <a:pPr marL="176213" indent="-176213">
              <a:buFont typeface="Arial" panose="020B0604020202020204" pitchFamily="34" charset="0"/>
              <a:buChar char="•"/>
            </a:pPr>
            <a:r>
              <a:rPr lang="en-NZ" sz="2200" dirty="0"/>
              <a:t>The </a:t>
            </a:r>
            <a:r>
              <a:rPr lang="en-NZ" sz="2200" b="1" dirty="0"/>
              <a:t>DF</a:t>
            </a:r>
            <a:r>
              <a:rPr lang="en-NZ" sz="2200" dirty="0"/>
              <a:t> associated with </a:t>
            </a:r>
            <a:r>
              <a:rPr lang="en-NZ" sz="2200" b="1" dirty="0"/>
              <a:t>Treatment effects </a:t>
            </a:r>
            <a:r>
              <a:rPr lang="en-NZ" sz="2200" dirty="0"/>
              <a:t>in the </a:t>
            </a:r>
            <a:r>
              <a:rPr lang="en-NZ" sz="2200" b="1" dirty="0"/>
              <a:t>Between </a:t>
            </a:r>
            <a:r>
              <a:rPr lang="en-NZ" sz="2200" b="1" dirty="0" smtClean="0"/>
              <a:t>Plants Within Trays Within </a:t>
            </a:r>
            <a:r>
              <a:rPr lang="en-NZ" sz="2200" b="1" dirty="0"/>
              <a:t>Runs stratum </a:t>
            </a:r>
            <a:r>
              <a:rPr lang="en-NZ" sz="2200" dirty="0"/>
              <a:t>are intact, i.e. same as the Phase 1 experiment.</a:t>
            </a:r>
          </a:p>
          <a:p>
            <a:pPr marL="176213" indent="-176213">
              <a:buFont typeface="Arial" panose="020B0604020202020204" pitchFamily="34" charset="0"/>
              <a:buChar char="•"/>
            </a:pPr>
            <a:r>
              <a:rPr lang="en-NZ" sz="2200" dirty="0" smtClean="0"/>
              <a:t>We can </a:t>
            </a:r>
            <a:r>
              <a:rPr lang="en-NZ" sz="2200" b="1" dirty="0" smtClean="0"/>
              <a:t>test for the treatment effects </a:t>
            </a:r>
            <a:r>
              <a:rPr lang="en-NZ" sz="2200" dirty="0" smtClean="0"/>
              <a:t>and </a:t>
            </a:r>
            <a:r>
              <a:rPr lang="en-NZ" sz="2200" b="1" dirty="0" smtClean="0"/>
              <a:t>als</a:t>
            </a:r>
            <a:r>
              <a:rPr lang="en-NZ" sz="2200" b="1" dirty="0"/>
              <a:t>o</a:t>
            </a:r>
            <a:r>
              <a:rPr lang="en-NZ" sz="2200" b="1" dirty="0" smtClean="0"/>
              <a:t> estimate the variances of the treatment effects </a:t>
            </a:r>
            <a:r>
              <a:rPr lang="en-NZ" sz="2200" dirty="0" smtClean="0"/>
              <a:t>in the </a:t>
            </a:r>
            <a:r>
              <a:rPr lang="en-NZ" sz="2200" b="1" dirty="0" smtClean="0"/>
              <a:t>Between Plants Within Trays Within Runs stratum</a:t>
            </a:r>
            <a:r>
              <a:rPr lang="en-NZ" sz="2200" dirty="0" smtClean="0"/>
              <a:t>.</a:t>
            </a:r>
            <a:endParaRPr lang="en-NZ" sz="2200" dirty="0"/>
          </a:p>
          <a:p>
            <a:pPr marL="182563" indent="-182563">
              <a:buFont typeface="Arial" panose="020B0604020202020204" pitchFamily="34" charset="0"/>
              <a:buChar char="•"/>
            </a:pP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14</a:t>
            </a:fld>
            <a:endParaRPr lang="en-NZ"/>
          </a:p>
        </p:txBody>
      </p:sp>
      <p:pic>
        <p:nvPicPr>
          <p:cNvPr id="10" name="Picture 9"/>
          <p:cNvPicPr>
            <a:picLocks noChangeAspect="1"/>
          </p:cNvPicPr>
          <p:nvPr/>
        </p:nvPicPr>
        <p:blipFill rotWithShape="1">
          <a:blip r:embed="rId4"/>
          <a:srcRect l="3160" r="3646" b="7749"/>
          <a:stretch/>
        </p:blipFill>
        <p:spPr>
          <a:xfrm>
            <a:off x="4931698" y="1214676"/>
            <a:ext cx="5762054" cy="1994859"/>
          </a:xfrm>
          <a:prstGeom prst="rect">
            <a:avLst/>
          </a:prstGeom>
        </p:spPr>
      </p:pic>
      <p:sp>
        <p:nvSpPr>
          <p:cNvPr id="4" name="Rectangle 3"/>
          <p:cNvSpPr/>
          <p:nvPr/>
        </p:nvSpPr>
        <p:spPr>
          <a:xfrm>
            <a:off x="8946303" y="2366281"/>
            <a:ext cx="1032584" cy="69573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Oval 10"/>
          <p:cNvSpPr/>
          <p:nvPr/>
        </p:nvSpPr>
        <p:spPr>
          <a:xfrm>
            <a:off x="8556198" y="2396098"/>
            <a:ext cx="360288" cy="3602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ight Brace 11"/>
          <p:cNvSpPr/>
          <p:nvPr/>
        </p:nvSpPr>
        <p:spPr>
          <a:xfrm>
            <a:off x="10719068" y="2479037"/>
            <a:ext cx="338138" cy="56342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cxnSp>
        <p:nvCxnSpPr>
          <p:cNvPr id="13" name="Elbow Connector 12"/>
          <p:cNvCxnSpPr>
            <a:stCxn id="12" idx="1"/>
          </p:cNvCxnSpPr>
          <p:nvPr/>
        </p:nvCxnSpPr>
        <p:spPr>
          <a:xfrm rot="10800000" flipH="1" flipV="1">
            <a:off x="11057206" y="2760746"/>
            <a:ext cx="287068" cy="2348859"/>
          </a:xfrm>
          <a:prstGeom prst="bentConnector4">
            <a:avLst>
              <a:gd name="adj1" fmla="val 99541"/>
              <a:gd name="adj2" fmla="val 55997"/>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0410394" y="5117486"/>
            <a:ext cx="9338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51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Developing the objective function</a:t>
            </a:r>
          </a:p>
        </p:txBody>
      </p:sp>
      <p:sp>
        <p:nvSpPr>
          <p:cNvPr id="3" name="Content Placeholder 2"/>
          <p:cNvSpPr>
            <a:spLocks noGrp="1"/>
          </p:cNvSpPr>
          <p:nvPr>
            <p:ph idx="4294967295"/>
          </p:nvPr>
        </p:nvSpPr>
        <p:spPr>
          <a:xfrm>
            <a:off x="1774823" y="1279483"/>
            <a:ext cx="9359902" cy="5081559"/>
          </a:xfrm>
        </p:spPr>
        <p:txBody>
          <a:bodyPr>
            <a:noAutofit/>
          </a:bodyPr>
          <a:lstStyle/>
          <a:p>
            <a:pPr marL="176213" indent="-176213">
              <a:buFont typeface="Arial" panose="020B0604020202020204" pitchFamily="34" charset="0"/>
              <a:buChar char="•"/>
            </a:pPr>
            <a:r>
              <a:rPr lang="en-NZ" dirty="0"/>
              <a:t>The first step is to locate designs </a:t>
            </a:r>
          </a:p>
          <a:p>
            <a:pPr marL="468821" lvl="1" indent="-176213">
              <a:buFont typeface="Arial" panose="020B0604020202020204" pitchFamily="34" charset="0"/>
              <a:buChar char="•"/>
            </a:pPr>
            <a:r>
              <a:rPr lang="en-NZ" dirty="0" smtClean="0"/>
              <a:t>where </a:t>
            </a:r>
            <a:r>
              <a:rPr lang="en-NZ" dirty="0"/>
              <a:t>the </a:t>
            </a:r>
            <a:r>
              <a:rPr lang="en-NZ" b="1" dirty="0"/>
              <a:t>average efficiency factor of Phase 1 Plants</a:t>
            </a:r>
            <a:r>
              <a:rPr lang="en-NZ" dirty="0"/>
              <a:t> in the </a:t>
            </a:r>
            <a:r>
              <a:rPr lang="en-NZ" b="1" dirty="0"/>
              <a:t>Within </a:t>
            </a:r>
            <a:r>
              <a:rPr lang="en-NZ" b="1" dirty="0" smtClean="0"/>
              <a:t>Trays Within </a:t>
            </a:r>
            <a:r>
              <a:rPr lang="en-NZ" b="1" dirty="0"/>
              <a:t>Runs and Tags vector subspace</a:t>
            </a:r>
            <a:r>
              <a:rPr lang="en-NZ" dirty="0"/>
              <a:t> equals 1, and </a:t>
            </a:r>
          </a:p>
          <a:p>
            <a:pPr marL="468821" lvl="1" indent="-176213">
              <a:buFont typeface="Arial" panose="020B0604020202020204" pitchFamily="34" charset="0"/>
              <a:buChar char="•"/>
            </a:pPr>
            <a:r>
              <a:rPr lang="en-NZ" dirty="0"/>
              <a:t>the </a:t>
            </a:r>
            <a:r>
              <a:rPr lang="en-NZ" b="1" dirty="0"/>
              <a:t>DF associated with Treatment effects </a:t>
            </a:r>
            <a:r>
              <a:rPr lang="en-NZ" dirty="0"/>
              <a:t>in the </a:t>
            </a:r>
            <a:r>
              <a:rPr lang="en-NZ" b="1" dirty="0"/>
              <a:t>Between </a:t>
            </a:r>
            <a:r>
              <a:rPr lang="en-NZ" b="1" dirty="0" smtClean="0"/>
              <a:t>Plants Within Trays Within </a:t>
            </a:r>
            <a:r>
              <a:rPr lang="en-NZ" b="1" dirty="0"/>
              <a:t>Runs stratum</a:t>
            </a:r>
            <a:r>
              <a:rPr lang="en-NZ" dirty="0"/>
              <a:t> are </a:t>
            </a:r>
            <a:r>
              <a:rPr lang="en-NZ" b="1" dirty="0"/>
              <a:t>intact</a:t>
            </a:r>
            <a:r>
              <a:rPr lang="en-NZ" dirty="0"/>
              <a:t>, i.e. same as the Phase 1 experiment.</a:t>
            </a:r>
          </a:p>
          <a:p>
            <a:pPr marL="176213" indent="-176213">
              <a:buFont typeface="Arial" panose="020B0604020202020204" pitchFamily="34" charset="0"/>
              <a:buChar char="•"/>
            </a:pPr>
            <a:r>
              <a:rPr lang="en-NZ" dirty="0" smtClean="0"/>
              <a:t>From </a:t>
            </a:r>
            <a:r>
              <a:rPr lang="en-NZ" dirty="0"/>
              <a:t>among the designs located in the first step, the second step uses the </a:t>
            </a:r>
            <a:r>
              <a:rPr lang="en-NZ" dirty="0" smtClean="0"/>
              <a:t>nested simulated annealing algorithm </a:t>
            </a:r>
            <a:r>
              <a:rPr lang="en-NZ" dirty="0"/>
              <a:t>to find optimal designs </a:t>
            </a:r>
            <a:r>
              <a:rPr lang="en-NZ" dirty="0" smtClean="0"/>
              <a:t>where </a:t>
            </a:r>
            <a:r>
              <a:rPr lang="en-NZ" dirty="0"/>
              <a:t>the </a:t>
            </a:r>
            <a:r>
              <a:rPr lang="en-NZ" b="1" dirty="0"/>
              <a:t>Residual DF </a:t>
            </a:r>
            <a:r>
              <a:rPr lang="en-NZ" dirty="0"/>
              <a:t>in the </a:t>
            </a:r>
            <a:r>
              <a:rPr lang="en-NZ" b="1" dirty="0"/>
              <a:t>Between </a:t>
            </a:r>
            <a:r>
              <a:rPr lang="en-NZ" b="1" dirty="0" smtClean="0"/>
              <a:t>Plants Within Trays Within </a:t>
            </a:r>
            <a:r>
              <a:rPr lang="en-NZ" b="1" dirty="0"/>
              <a:t>Runs stratum </a:t>
            </a:r>
            <a:r>
              <a:rPr lang="en-NZ" dirty="0"/>
              <a:t>are </a:t>
            </a:r>
            <a:r>
              <a:rPr lang="en-NZ" b="1" dirty="0"/>
              <a:t>maximised</a:t>
            </a:r>
            <a:r>
              <a:rPr lang="en-NZ" dirty="0"/>
              <a:t>.</a:t>
            </a:r>
          </a:p>
          <a:p>
            <a:pPr marL="176213" indent="-176213">
              <a:buFont typeface="Arial" panose="020B0604020202020204" pitchFamily="34" charset="0"/>
              <a:buChar char="•"/>
            </a:pPr>
            <a:r>
              <a:rPr lang="en-NZ" dirty="0"/>
              <a:t>From among the designs found in the second step, the third step is to find the optimal design </a:t>
            </a:r>
            <a:r>
              <a:rPr lang="en-NZ" dirty="0" smtClean="0"/>
              <a:t>where </a:t>
            </a:r>
            <a:r>
              <a:rPr lang="en-NZ" dirty="0"/>
              <a:t>the </a:t>
            </a:r>
            <a:r>
              <a:rPr lang="en-NZ" b="1" dirty="0"/>
              <a:t>treatment average efficiency factor</a:t>
            </a:r>
            <a:r>
              <a:rPr lang="en-NZ" dirty="0"/>
              <a:t> in the </a:t>
            </a:r>
            <a:r>
              <a:rPr lang="en-NZ" b="1" dirty="0"/>
              <a:t>Between </a:t>
            </a:r>
            <a:r>
              <a:rPr lang="en-NZ" b="1" dirty="0" smtClean="0"/>
              <a:t>Plants Within Trays Within </a:t>
            </a:r>
            <a:r>
              <a:rPr lang="en-NZ" b="1" dirty="0"/>
              <a:t>Runs and Tags vector subspace</a:t>
            </a:r>
            <a:r>
              <a:rPr lang="en-NZ" dirty="0"/>
              <a:t> is </a:t>
            </a:r>
            <a:r>
              <a:rPr lang="en-NZ" b="1" dirty="0"/>
              <a:t>maximised</a:t>
            </a:r>
            <a:r>
              <a:rPr lang="en-NZ" dirty="0"/>
              <a:t>.</a:t>
            </a:r>
          </a:p>
          <a:p>
            <a:pPr marL="182563" indent="-182563">
              <a:buFont typeface="Arial" panose="020B0604020202020204" pitchFamily="34" charset="0"/>
              <a:buChar char="•"/>
            </a:pPr>
            <a:r>
              <a:rPr lang="en-NZ" dirty="0"/>
              <a:t>If we have run </a:t>
            </a:r>
            <a:r>
              <a:rPr lang="en-NZ" dirty="0" smtClean="0"/>
              <a:t>the simulated </a:t>
            </a:r>
            <a:r>
              <a:rPr lang="en-NZ" dirty="0"/>
              <a:t>annealing </a:t>
            </a:r>
            <a:r>
              <a:rPr lang="en-NZ" dirty="0" smtClean="0"/>
              <a:t>algorithm </a:t>
            </a:r>
            <a:r>
              <a:rPr lang="en-NZ" dirty="0"/>
              <a:t>long enough, we will eventually get to the optimal </a:t>
            </a:r>
            <a:r>
              <a:rPr lang="en-NZ" dirty="0" smtClean="0"/>
              <a:t>design.</a:t>
            </a:r>
          </a:p>
          <a:p>
            <a:pPr marL="475171" lvl="1" indent="-182563">
              <a:buFont typeface="Arial" panose="020B0604020202020204" pitchFamily="34" charset="0"/>
              <a:buChar char="•"/>
            </a:pPr>
            <a:r>
              <a:rPr lang="en-NZ" dirty="0" smtClean="0"/>
              <a:t>We </a:t>
            </a:r>
            <a:r>
              <a:rPr lang="en-NZ" dirty="0"/>
              <a:t>can </a:t>
            </a:r>
            <a:r>
              <a:rPr lang="en-NZ" dirty="0" smtClean="0"/>
              <a:t>also use the </a:t>
            </a:r>
            <a:r>
              <a:rPr lang="en-NZ" dirty="0"/>
              <a:t>properties of the Phase 1 experiment as the </a:t>
            </a:r>
            <a:r>
              <a:rPr lang="en-NZ" dirty="0" smtClean="0"/>
              <a:t>upper-bound during the search.</a:t>
            </a:r>
            <a:endParaRPr lang="en-NZ" dirty="0"/>
          </a:p>
          <a:p>
            <a:pPr marL="176213" indent="-176213">
              <a:buFont typeface="Arial" panose="020B0604020202020204" pitchFamily="34" charset="0"/>
              <a:buChar char="•"/>
            </a:pP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15</a:t>
            </a:fld>
            <a:endParaRPr lang="en-NZ"/>
          </a:p>
        </p:txBody>
      </p:sp>
    </p:spTree>
    <p:extLst>
      <p:ext uri="{BB962C8B-B14F-4D97-AF65-F5344CB8AC3E}">
        <p14:creationId xmlns:p14="http://schemas.microsoft.com/office/powerpoint/2010/main" val="5033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extLst>
              <p:ext uri="{D42A27DB-BD31-4B8C-83A1-F6EECF244321}">
                <p14:modId xmlns:p14="http://schemas.microsoft.com/office/powerpoint/2010/main" val="2851676392"/>
              </p:ext>
            </p:extLst>
          </p:nvPr>
        </p:nvGraphicFramePr>
        <p:xfrm>
          <a:off x="4425766" y="1593750"/>
          <a:ext cx="4615385" cy="4272657"/>
        </p:xfrm>
        <a:graphic>
          <a:graphicData uri="http://schemas.openxmlformats.org/drawingml/2006/table">
            <a:tbl>
              <a:tblPr/>
              <a:tblGrid>
                <a:gridCol w="623742"/>
                <a:gridCol w="998293"/>
                <a:gridCol w="998293"/>
                <a:gridCol w="998293"/>
                <a:gridCol w="996764"/>
              </a:tblGrid>
              <a:tr h="359671">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rPr>
                        <a:t>Tag</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NZ"/>
                    </a:p>
                  </a:txBody>
                  <a:tcPr/>
                </a:tc>
                <a:tc hMerge="1">
                  <a:txBody>
                    <a:bodyPr/>
                    <a:lstStyle/>
                    <a:p>
                      <a:endParaRPr lang="en-NZ"/>
                    </a:p>
                  </a:txBody>
                  <a:tcPr/>
                </a:tc>
                <a:tc hMerge="1">
                  <a:txBody>
                    <a:bodyPr/>
                    <a:lstStyle/>
                    <a:p>
                      <a:endParaRPr lang="en-NZ"/>
                    </a:p>
                  </a:txBody>
                  <a:tcPr/>
                </a:tc>
              </a:tr>
              <a:tr h="38222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TW" sz="1800" b="1" i="0" u="none" strike="noStrike" cap="none" normalizeH="0" baseline="0" smtClean="0">
                          <a:ln>
                            <a:noFill/>
                          </a:ln>
                          <a:solidFill>
                            <a:schemeClr val="tx1"/>
                          </a:solidFill>
                          <a:effectLst/>
                          <a:latin typeface="Arial" charset="0"/>
                          <a:ea typeface="新細明體" pitchFamily="18" charset="-120"/>
                          <a:cs typeface="Arial" charset="0"/>
                        </a:rPr>
                        <a:t>Run</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900" b="1" i="0" u="none" strike="noStrike" cap="none" normalizeH="0" baseline="0" dirty="0" smtClean="0">
                          <a:ln>
                            <a:noFill/>
                          </a:ln>
                          <a:solidFill>
                            <a:schemeClr val="tx1"/>
                          </a:solidFill>
                          <a:effectLst/>
                          <a:latin typeface="Arial" charset="0"/>
                          <a:ea typeface="新細明體" pitchFamily="18" charset="-120"/>
                          <a:cs typeface="Arial" charset="0"/>
                        </a:rPr>
                        <a:t>1</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900" b="1" i="0" u="none" strike="noStrike" cap="none" normalizeH="0" baseline="0" dirty="0" smtClean="0">
                          <a:ln>
                            <a:noFill/>
                          </a:ln>
                          <a:solidFill>
                            <a:schemeClr val="tx1"/>
                          </a:solidFill>
                          <a:effectLst/>
                          <a:latin typeface="Arial" charset="0"/>
                          <a:ea typeface="新細明體" pitchFamily="18" charset="-120"/>
                          <a:cs typeface="Arial" charset="0"/>
                        </a:rPr>
                        <a:t>2</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900" b="1" i="0" u="none" strike="noStrike" cap="none" normalizeH="0" baseline="0" smtClean="0">
                          <a:ln>
                            <a:noFill/>
                          </a:ln>
                          <a:solidFill>
                            <a:schemeClr val="tx1"/>
                          </a:solidFill>
                          <a:effectLst/>
                          <a:latin typeface="Arial" charset="0"/>
                          <a:ea typeface="新細明體" pitchFamily="18" charset="-120"/>
                          <a:cs typeface="Arial" charset="0"/>
                        </a:rPr>
                        <a:t>3</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900" b="1" i="0" u="none" strike="noStrike" cap="none" normalizeH="0" baseline="0" smtClean="0">
                          <a:ln>
                            <a:noFill/>
                          </a:ln>
                          <a:solidFill>
                            <a:schemeClr val="tx1"/>
                          </a:solidFill>
                          <a:effectLst/>
                          <a:latin typeface="Arial" charset="0"/>
                          <a:ea typeface="新細明體" pitchFamily="18" charset="-120"/>
                          <a:cs typeface="Arial" charset="0"/>
                        </a:rPr>
                        <a:t>4</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88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400" b="1" i="0" u="none" strike="noStrike" cap="none" normalizeH="0" baseline="0" dirty="0" smtClean="0">
                          <a:ln>
                            <a:noFill/>
                          </a:ln>
                          <a:solidFill>
                            <a:schemeClr val="tx1"/>
                          </a:solidFill>
                          <a:effectLst/>
                          <a:latin typeface="Arial" charset="0"/>
                          <a:ea typeface="新細明體" pitchFamily="18" charset="-120"/>
                          <a:cs typeface="Arial" charset="0"/>
                        </a:rPr>
                        <a:t>1</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400" b="1" i="0" u="none" strike="noStrike" cap="none" normalizeH="0" baseline="0" dirty="0" smtClean="0">
                          <a:ln>
                            <a:noFill/>
                          </a:ln>
                          <a:solidFill>
                            <a:schemeClr val="tx1"/>
                          </a:solidFill>
                          <a:effectLst/>
                          <a:latin typeface="Arial" charset="0"/>
                          <a:ea typeface="新細明體" pitchFamily="18" charset="-120"/>
                          <a:cs typeface="Arial" charset="0"/>
                        </a:rPr>
                        <a:t>2</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400" b="1" i="0" u="none" strike="noStrike" cap="none" normalizeH="0" baseline="0" dirty="0" smtClean="0">
                          <a:ln>
                            <a:noFill/>
                          </a:ln>
                          <a:solidFill>
                            <a:schemeClr val="tx1"/>
                          </a:solidFill>
                          <a:effectLst/>
                          <a:latin typeface="Arial" charset="0"/>
                          <a:ea typeface="新細明體" pitchFamily="18" charset="-120"/>
                          <a:cs typeface="Arial" charset="0"/>
                        </a:rPr>
                        <a:t>3</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588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400" b="1" i="0" u="none" strike="noStrike" cap="none" normalizeH="0" baseline="0" dirty="0" smtClean="0">
                          <a:ln>
                            <a:noFill/>
                          </a:ln>
                          <a:solidFill>
                            <a:schemeClr val="tx1"/>
                          </a:solidFill>
                          <a:effectLst/>
                          <a:latin typeface="Arial" charset="0"/>
                          <a:ea typeface="新細明體" pitchFamily="18" charset="-120"/>
                          <a:cs typeface="Arial" charset="0"/>
                        </a:rPr>
                        <a:t>4</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588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400" b="1" i="0" u="none" strike="noStrike" cap="none" normalizeH="0" baseline="0" dirty="0" smtClean="0">
                          <a:ln>
                            <a:noFill/>
                          </a:ln>
                          <a:solidFill>
                            <a:schemeClr val="tx1"/>
                          </a:solidFill>
                          <a:effectLst/>
                          <a:latin typeface="Arial" charset="0"/>
                          <a:ea typeface="新細明體" pitchFamily="18" charset="-120"/>
                          <a:cs typeface="Arial" charset="0"/>
                        </a:rPr>
                        <a:t>5</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804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400" b="1" i="0" u="none" strike="noStrike" cap="none" normalizeH="0" baseline="0" dirty="0" smtClean="0">
                          <a:ln>
                            <a:noFill/>
                          </a:ln>
                          <a:solidFill>
                            <a:schemeClr val="tx1"/>
                          </a:solidFill>
                          <a:effectLst/>
                          <a:latin typeface="Arial" charset="0"/>
                          <a:ea typeface="新細明體" pitchFamily="18" charset="-120"/>
                          <a:cs typeface="Arial" charset="0"/>
                        </a:rPr>
                        <a:t>6</a:t>
                      </a: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8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7838" marR="87838" marT="43919" marB="439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Title 1"/>
          <p:cNvSpPr>
            <a:spLocks noGrp="1"/>
          </p:cNvSpPr>
          <p:nvPr>
            <p:ph type="title" idx="4294967295"/>
          </p:nvPr>
        </p:nvSpPr>
        <p:spPr>
          <a:xfrm>
            <a:off x="1774824" y="287338"/>
            <a:ext cx="9293226" cy="801687"/>
          </a:xfrm>
        </p:spPr>
        <p:txBody>
          <a:bodyPr>
            <a:normAutofit/>
          </a:bodyPr>
          <a:lstStyle/>
          <a:p>
            <a:r>
              <a:rPr lang="en-NZ" sz="4000" b="1" dirty="0">
                <a:effectLst>
                  <a:outerShdw blurRad="38100" dist="38100" dir="2700000" algn="tl">
                    <a:srgbClr val="000000">
                      <a:alpha val="43137"/>
                    </a:srgbClr>
                  </a:outerShdw>
                </a:effectLst>
              </a:rPr>
              <a:t>Optimal </a:t>
            </a:r>
            <a:r>
              <a:rPr lang="en-NZ" sz="4000" b="1" dirty="0" smtClean="0">
                <a:effectLst>
                  <a:outerShdw blurRad="38100" dist="38100" dir="2700000" algn="tl">
                    <a:srgbClr val="000000">
                      <a:alpha val="43137"/>
                    </a:srgbClr>
                  </a:outerShdw>
                </a:effectLst>
              </a:rPr>
              <a:t>design</a:t>
            </a:r>
            <a:endParaRPr lang="en-NZ" sz="40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F18C196-3ABE-43C0-9E5E-32D62974A7DC}" type="slidenum">
              <a:rPr lang="en-NZ" smtClean="0"/>
              <a:t>16</a:t>
            </a:fld>
            <a:endParaRPr lang="en-NZ"/>
          </a:p>
        </p:txBody>
      </p:sp>
      <p:pic>
        <p:nvPicPr>
          <p:cNvPr id="41" name="Picture 40"/>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5102912" y="2302420"/>
            <a:ext cx="864000" cy="576000"/>
          </a:xfrm>
          <a:prstGeom prst="rect">
            <a:avLst/>
          </a:prstGeom>
          <a:noFill/>
        </p:spPr>
      </p:pic>
      <p:sp>
        <p:nvSpPr>
          <p:cNvPr id="43" name="TextBox 42"/>
          <p:cNvSpPr txBox="1"/>
          <p:nvPr/>
        </p:nvSpPr>
        <p:spPr>
          <a:xfrm>
            <a:off x="5164551" y="2520055"/>
            <a:ext cx="690638" cy="461665"/>
          </a:xfrm>
          <a:prstGeom prst="rect">
            <a:avLst/>
          </a:prstGeom>
          <a:noFill/>
        </p:spPr>
        <p:txBody>
          <a:bodyPr wrap="square" rtlCol="0">
            <a:spAutoFit/>
          </a:bodyPr>
          <a:lstStyle/>
          <a:p>
            <a:pPr algn="ctr"/>
            <a:r>
              <a:rPr lang="en-NZ" sz="2400" b="1" dirty="0" smtClean="0">
                <a:solidFill>
                  <a:schemeClr val="bg1"/>
                </a:solidFill>
              </a:rPr>
              <a:t>1Aa</a:t>
            </a:r>
            <a:endParaRPr lang="en-NZ" sz="2400" b="1" dirty="0">
              <a:solidFill>
                <a:schemeClr val="bg1"/>
              </a:solidFill>
            </a:endParaRPr>
          </a:p>
        </p:txBody>
      </p:sp>
      <p:pic>
        <p:nvPicPr>
          <p:cNvPr id="40"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076697" y="2307717"/>
            <a:ext cx="864000" cy="576000"/>
          </a:xfrm>
          <a:prstGeom prst="rect">
            <a:avLst/>
          </a:prstGeom>
          <a:noFill/>
        </p:spPr>
      </p:pic>
      <p:sp>
        <p:nvSpPr>
          <p:cNvPr id="44" name="TextBox 43"/>
          <p:cNvSpPr txBox="1"/>
          <p:nvPr/>
        </p:nvSpPr>
        <p:spPr>
          <a:xfrm>
            <a:off x="6167542" y="2514759"/>
            <a:ext cx="706480" cy="461665"/>
          </a:xfrm>
          <a:prstGeom prst="rect">
            <a:avLst/>
          </a:prstGeom>
          <a:noFill/>
        </p:spPr>
        <p:txBody>
          <a:bodyPr wrap="square" rtlCol="0">
            <a:spAutoFit/>
          </a:bodyPr>
          <a:lstStyle/>
          <a:p>
            <a:pPr algn="ctr"/>
            <a:r>
              <a:rPr lang="en-NZ" sz="2400" b="1" dirty="0" smtClean="0">
                <a:solidFill>
                  <a:schemeClr val="bg1"/>
                </a:solidFill>
              </a:rPr>
              <a:t>1Bb</a:t>
            </a:r>
            <a:endParaRPr lang="en-NZ" sz="2400" b="1" dirty="0">
              <a:solidFill>
                <a:schemeClr val="bg1"/>
              </a:solidFill>
            </a:endParaRPr>
          </a:p>
        </p:txBody>
      </p:sp>
      <p:pic>
        <p:nvPicPr>
          <p:cNvPr id="42"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6076697" y="3496170"/>
            <a:ext cx="864000" cy="576000"/>
          </a:xfrm>
          <a:prstGeom prst="rect">
            <a:avLst/>
          </a:prstGeom>
          <a:noFill/>
        </p:spPr>
      </p:pic>
      <p:sp>
        <p:nvSpPr>
          <p:cNvPr id="45" name="TextBox 44"/>
          <p:cNvSpPr txBox="1"/>
          <p:nvPr/>
        </p:nvSpPr>
        <p:spPr>
          <a:xfrm>
            <a:off x="6158710" y="3684162"/>
            <a:ext cx="679081" cy="461665"/>
          </a:xfrm>
          <a:prstGeom prst="rect">
            <a:avLst/>
          </a:prstGeom>
          <a:noFill/>
        </p:spPr>
        <p:txBody>
          <a:bodyPr wrap="square" rtlCol="0">
            <a:spAutoFit/>
          </a:bodyPr>
          <a:lstStyle/>
          <a:p>
            <a:pPr algn="ctr"/>
            <a:r>
              <a:rPr lang="en-NZ" sz="2400" b="1" dirty="0" smtClean="0">
                <a:solidFill>
                  <a:schemeClr val="bg1"/>
                </a:solidFill>
              </a:rPr>
              <a:t>1Cc</a:t>
            </a:r>
            <a:endParaRPr lang="en-NZ" sz="2400" b="1" dirty="0">
              <a:solidFill>
                <a:schemeClr val="bg1"/>
              </a:solidFill>
            </a:endParaRPr>
          </a:p>
        </p:txBody>
      </p:sp>
      <p:pic>
        <p:nvPicPr>
          <p:cNvPr id="47" name="Picture 46"/>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8069124" y="5242447"/>
            <a:ext cx="864000" cy="576000"/>
          </a:xfrm>
          <a:prstGeom prst="rect">
            <a:avLst/>
          </a:prstGeom>
          <a:noFill/>
        </p:spPr>
      </p:pic>
      <p:sp>
        <p:nvSpPr>
          <p:cNvPr id="54" name="TextBox 53"/>
          <p:cNvSpPr txBox="1"/>
          <p:nvPr/>
        </p:nvSpPr>
        <p:spPr>
          <a:xfrm>
            <a:off x="8116614" y="5465483"/>
            <a:ext cx="768655" cy="461665"/>
          </a:xfrm>
          <a:prstGeom prst="rect">
            <a:avLst/>
          </a:prstGeom>
          <a:noFill/>
        </p:spPr>
        <p:txBody>
          <a:bodyPr wrap="square" rtlCol="0">
            <a:spAutoFit/>
          </a:bodyPr>
          <a:lstStyle/>
          <a:p>
            <a:pPr algn="ctr"/>
            <a:r>
              <a:rPr lang="en-NZ" sz="2400" b="1" dirty="0" smtClean="0">
                <a:solidFill>
                  <a:schemeClr val="bg1"/>
                </a:solidFill>
              </a:rPr>
              <a:t>2Ja</a:t>
            </a:r>
            <a:endParaRPr lang="en-NZ" sz="2400" b="1" dirty="0">
              <a:solidFill>
                <a:schemeClr val="bg1"/>
              </a:solidFill>
            </a:endParaRPr>
          </a:p>
        </p:txBody>
      </p:sp>
      <p:pic>
        <p:nvPicPr>
          <p:cNvPr id="46"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092954" y="4070478"/>
            <a:ext cx="864000" cy="576000"/>
          </a:xfrm>
          <a:prstGeom prst="rect">
            <a:avLst/>
          </a:prstGeom>
          <a:noFill/>
        </p:spPr>
      </p:pic>
      <p:sp>
        <p:nvSpPr>
          <p:cNvPr id="55" name="TextBox 54"/>
          <p:cNvSpPr txBox="1"/>
          <p:nvPr/>
        </p:nvSpPr>
        <p:spPr>
          <a:xfrm>
            <a:off x="7217276" y="4282921"/>
            <a:ext cx="706480" cy="461665"/>
          </a:xfrm>
          <a:prstGeom prst="rect">
            <a:avLst/>
          </a:prstGeom>
          <a:noFill/>
        </p:spPr>
        <p:txBody>
          <a:bodyPr wrap="square" rtlCol="0">
            <a:spAutoFit/>
          </a:bodyPr>
          <a:lstStyle/>
          <a:p>
            <a:pPr algn="ctr"/>
            <a:r>
              <a:rPr lang="en-NZ" sz="2400" b="1" dirty="0" smtClean="0">
                <a:solidFill>
                  <a:schemeClr val="bg1"/>
                </a:solidFill>
              </a:rPr>
              <a:t>2Kb</a:t>
            </a:r>
            <a:endParaRPr lang="en-NZ" sz="2400" b="1" dirty="0">
              <a:solidFill>
                <a:schemeClr val="bg1"/>
              </a:solidFill>
            </a:endParaRPr>
          </a:p>
        </p:txBody>
      </p:sp>
      <p:pic>
        <p:nvPicPr>
          <p:cNvPr id="48"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8069124" y="2904946"/>
            <a:ext cx="864000" cy="576000"/>
          </a:xfrm>
          <a:prstGeom prst="rect">
            <a:avLst/>
          </a:prstGeom>
          <a:noFill/>
        </p:spPr>
      </p:pic>
      <p:sp>
        <p:nvSpPr>
          <p:cNvPr id="56" name="TextBox 55"/>
          <p:cNvSpPr txBox="1"/>
          <p:nvPr/>
        </p:nvSpPr>
        <p:spPr>
          <a:xfrm>
            <a:off x="8184614" y="3098339"/>
            <a:ext cx="679081" cy="461665"/>
          </a:xfrm>
          <a:prstGeom prst="rect">
            <a:avLst/>
          </a:prstGeom>
          <a:noFill/>
        </p:spPr>
        <p:txBody>
          <a:bodyPr wrap="square" rtlCol="0">
            <a:spAutoFit/>
          </a:bodyPr>
          <a:lstStyle/>
          <a:p>
            <a:pPr algn="ctr"/>
            <a:r>
              <a:rPr lang="en-NZ" sz="2400" b="1" dirty="0" smtClean="0">
                <a:solidFill>
                  <a:schemeClr val="bg1"/>
                </a:solidFill>
              </a:rPr>
              <a:t>2Lc</a:t>
            </a:r>
            <a:endParaRPr lang="en-NZ" sz="2400" b="1" dirty="0">
              <a:solidFill>
                <a:schemeClr val="bg1"/>
              </a:solidFill>
            </a:endParaRPr>
          </a:p>
        </p:txBody>
      </p:sp>
      <p:pic>
        <p:nvPicPr>
          <p:cNvPr id="50" name="Picture 49"/>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7092954" y="3485472"/>
            <a:ext cx="864000" cy="576000"/>
          </a:xfrm>
          <a:prstGeom prst="rect">
            <a:avLst/>
          </a:prstGeom>
          <a:noFill/>
        </p:spPr>
      </p:pic>
      <p:sp>
        <p:nvSpPr>
          <p:cNvPr id="57" name="TextBox 56"/>
          <p:cNvSpPr txBox="1"/>
          <p:nvPr/>
        </p:nvSpPr>
        <p:spPr>
          <a:xfrm>
            <a:off x="7182502" y="3694859"/>
            <a:ext cx="690638" cy="461665"/>
          </a:xfrm>
          <a:prstGeom prst="rect">
            <a:avLst/>
          </a:prstGeom>
          <a:noFill/>
        </p:spPr>
        <p:txBody>
          <a:bodyPr wrap="square" rtlCol="0">
            <a:spAutoFit/>
          </a:bodyPr>
          <a:lstStyle/>
          <a:p>
            <a:pPr algn="ctr"/>
            <a:r>
              <a:rPr lang="en-NZ" sz="2400" b="1" dirty="0" smtClean="0">
                <a:solidFill>
                  <a:schemeClr val="bg1"/>
                </a:solidFill>
              </a:rPr>
              <a:t>2Ga</a:t>
            </a:r>
            <a:endParaRPr lang="en-NZ" sz="2400" b="1" dirty="0">
              <a:solidFill>
                <a:schemeClr val="bg1"/>
              </a:solidFill>
            </a:endParaRPr>
          </a:p>
        </p:txBody>
      </p:sp>
      <p:pic>
        <p:nvPicPr>
          <p:cNvPr id="49"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7092954" y="2902246"/>
            <a:ext cx="864000" cy="576000"/>
          </a:xfrm>
          <a:prstGeom prst="rect">
            <a:avLst/>
          </a:prstGeom>
          <a:noFill/>
        </p:spPr>
      </p:pic>
      <p:sp>
        <p:nvSpPr>
          <p:cNvPr id="58" name="TextBox 57"/>
          <p:cNvSpPr txBox="1"/>
          <p:nvPr/>
        </p:nvSpPr>
        <p:spPr>
          <a:xfrm>
            <a:off x="7211708" y="3101040"/>
            <a:ext cx="706480" cy="461665"/>
          </a:xfrm>
          <a:prstGeom prst="rect">
            <a:avLst/>
          </a:prstGeom>
          <a:noFill/>
        </p:spPr>
        <p:txBody>
          <a:bodyPr wrap="square" rtlCol="0">
            <a:spAutoFit/>
          </a:bodyPr>
          <a:lstStyle/>
          <a:p>
            <a:pPr algn="ctr"/>
            <a:r>
              <a:rPr lang="en-NZ" sz="2400" b="1" dirty="0" smtClean="0">
                <a:solidFill>
                  <a:schemeClr val="bg1"/>
                </a:solidFill>
              </a:rPr>
              <a:t>2Hb</a:t>
            </a:r>
            <a:endParaRPr lang="en-NZ" sz="2400" b="1" dirty="0">
              <a:solidFill>
                <a:schemeClr val="bg1"/>
              </a:solidFill>
            </a:endParaRPr>
          </a:p>
        </p:txBody>
      </p:sp>
      <p:pic>
        <p:nvPicPr>
          <p:cNvPr id="51"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8069124" y="4678430"/>
            <a:ext cx="864000" cy="576000"/>
          </a:xfrm>
          <a:prstGeom prst="rect">
            <a:avLst/>
          </a:prstGeom>
          <a:noFill/>
        </p:spPr>
      </p:pic>
      <p:sp>
        <p:nvSpPr>
          <p:cNvPr id="59" name="TextBox 58"/>
          <p:cNvSpPr txBox="1"/>
          <p:nvPr/>
        </p:nvSpPr>
        <p:spPr>
          <a:xfrm>
            <a:off x="8179046" y="4858174"/>
            <a:ext cx="679081" cy="461665"/>
          </a:xfrm>
          <a:prstGeom prst="rect">
            <a:avLst/>
          </a:prstGeom>
          <a:noFill/>
        </p:spPr>
        <p:txBody>
          <a:bodyPr wrap="square" rtlCol="0">
            <a:spAutoFit/>
          </a:bodyPr>
          <a:lstStyle/>
          <a:p>
            <a:pPr algn="ctr"/>
            <a:r>
              <a:rPr lang="en-NZ" sz="2400" b="1" dirty="0" smtClean="0">
                <a:solidFill>
                  <a:schemeClr val="bg1"/>
                </a:solidFill>
              </a:rPr>
              <a:t>2Ic</a:t>
            </a:r>
            <a:endParaRPr lang="en-NZ" sz="2400" b="1" dirty="0">
              <a:solidFill>
                <a:schemeClr val="bg1"/>
              </a:solidFill>
            </a:endParaRPr>
          </a:p>
        </p:txBody>
      </p:sp>
      <p:pic>
        <p:nvPicPr>
          <p:cNvPr id="53" name="Picture 52"/>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5102912" y="3486111"/>
            <a:ext cx="864000" cy="576000"/>
          </a:xfrm>
          <a:prstGeom prst="rect">
            <a:avLst/>
          </a:prstGeom>
          <a:noFill/>
        </p:spPr>
      </p:pic>
      <p:sp>
        <p:nvSpPr>
          <p:cNvPr id="60" name="TextBox 59"/>
          <p:cNvSpPr txBox="1"/>
          <p:nvPr/>
        </p:nvSpPr>
        <p:spPr>
          <a:xfrm>
            <a:off x="5168790" y="3694221"/>
            <a:ext cx="690638" cy="461665"/>
          </a:xfrm>
          <a:prstGeom prst="rect">
            <a:avLst/>
          </a:prstGeom>
          <a:noFill/>
        </p:spPr>
        <p:txBody>
          <a:bodyPr wrap="square" rtlCol="0">
            <a:spAutoFit/>
          </a:bodyPr>
          <a:lstStyle/>
          <a:p>
            <a:pPr algn="ctr"/>
            <a:r>
              <a:rPr lang="en-NZ" sz="2400" b="1" dirty="0" smtClean="0">
                <a:solidFill>
                  <a:schemeClr val="bg1"/>
                </a:solidFill>
              </a:rPr>
              <a:t>1Da</a:t>
            </a:r>
            <a:endParaRPr lang="en-NZ" sz="2400" b="1" dirty="0">
              <a:solidFill>
                <a:schemeClr val="bg1"/>
              </a:solidFill>
            </a:endParaRPr>
          </a:p>
        </p:txBody>
      </p:sp>
      <p:pic>
        <p:nvPicPr>
          <p:cNvPr id="52"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102912" y="4669543"/>
            <a:ext cx="864000" cy="576000"/>
          </a:xfrm>
          <a:prstGeom prst="rect">
            <a:avLst/>
          </a:prstGeom>
          <a:noFill/>
        </p:spPr>
      </p:pic>
      <p:sp>
        <p:nvSpPr>
          <p:cNvPr id="61" name="TextBox 60"/>
          <p:cNvSpPr txBox="1"/>
          <p:nvPr/>
        </p:nvSpPr>
        <p:spPr>
          <a:xfrm>
            <a:off x="5197996" y="4867060"/>
            <a:ext cx="706480" cy="461665"/>
          </a:xfrm>
          <a:prstGeom prst="rect">
            <a:avLst/>
          </a:prstGeom>
          <a:noFill/>
        </p:spPr>
        <p:txBody>
          <a:bodyPr wrap="square" rtlCol="0">
            <a:spAutoFit/>
          </a:bodyPr>
          <a:lstStyle/>
          <a:p>
            <a:pPr algn="ctr"/>
            <a:r>
              <a:rPr lang="en-NZ" sz="2400" b="1" dirty="0" smtClean="0">
                <a:solidFill>
                  <a:schemeClr val="bg1"/>
                </a:solidFill>
              </a:rPr>
              <a:t>1Eb</a:t>
            </a:r>
            <a:endParaRPr lang="en-NZ" sz="2400" b="1" dirty="0">
              <a:solidFill>
                <a:schemeClr val="bg1"/>
              </a:solidFill>
            </a:endParaRPr>
          </a:p>
        </p:txBody>
      </p:sp>
      <p:pic>
        <p:nvPicPr>
          <p:cNvPr id="39"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6076697" y="4685368"/>
            <a:ext cx="864000" cy="576000"/>
          </a:xfrm>
          <a:prstGeom prst="rect">
            <a:avLst/>
          </a:prstGeom>
          <a:noFill/>
        </p:spPr>
      </p:pic>
      <p:sp>
        <p:nvSpPr>
          <p:cNvPr id="62" name="TextBox 61"/>
          <p:cNvSpPr txBox="1"/>
          <p:nvPr/>
        </p:nvSpPr>
        <p:spPr>
          <a:xfrm>
            <a:off x="6177895" y="4851235"/>
            <a:ext cx="679081" cy="461665"/>
          </a:xfrm>
          <a:prstGeom prst="rect">
            <a:avLst/>
          </a:prstGeom>
          <a:noFill/>
        </p:spPr>
        <p:txBody>
          <a:bodyPr wrap="square" rtlCol="0">
            <a:spAutoFit/>
          </a:bodyPr>
          <a:lstStyle/>
          <a:p>
            <a:pPr algn="ctr"/>
            <a:r>
              <a:rPr lang="en-NZ" sz="2400" b="1" dirty="0" smtClean="0">
                <a:solidFill>
                  <a:schemeClr val="bg1"/>
                </a:solidFill>
              </a:rPr>
              <a:t>1Fc</a:t>
            </a:r>
            <a:endParaRPr lang="en-NZ" sz="2400" b="1" dirty="0">
              <a:solidFill>
                <a:schemeClr val="bg1"/>
              </a:solidFill>
            </a:endParaRPr>
          </a:p>
        </p:txBody>
      </p:sp>
      <p:pic>
        <p:nvPicPr>
          <p:cNvPr id="67" name="Picture 66"/>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6076697" y="2892825"/>
            <a:ext cx="864000" cy="576000"/>
          </a:xfrm>
          <a:prstGeom prst="rect">
            <a:avLst/>
          </a:prstGeom>
          <a:noFill/>
        </p:spPr>
      </p:pic>
      <p:sp>
        <p:nvSpPr>
          <p:cNvPr id="68" name="TextBox 67"/>
          <p:cNvSpPr txBox="1"/>
          <p:nvPr/>
        </p:nvSpPr>
        <p:spPr>
          <a:xfrm>
            <a:off x="6138336" y="3110460"/>
            <a:ext cx="690638" cy="461665"/>
          </a:xfrm>
          <a:prstGeom prst="rect">
            <a:avLst/>
          </a:prstGeom>
          <a:noFill/>
        </p:spPr>
        <p:txBody>
          <a:bodyPr wrap="square" rtlCol="0">
            <a:spAutoFit/>
          </a:bodyPr>
          <a:lstStyle/>
          <a:p>
            <a:pPr algn="ctr"/>
            <a:r>
              <a:rPr lang="en-NZ" sz="2400" b="1" dirty="0" smtClean="0">
                <a:solidFill>
                  <a:schemeClr val="bg1"/>
                </a:solidFill>
              </a:rPr>
              <a:t>1Aa</a:t>
            </a:r>
            <a:endParaRPr lang="en-NZ" sz="2400" b="1" dirty="0">
              <a:solidFill>
                <a:schemeClr val="bg1"/>
              </a:solidFill>
            </a:endParaRPr>
          </a:p>
        </p:txBody>
      </p:sp>
      <p:pic>
        <p:nvPicPr>
          <p:cNvPr id="78"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7092954" y="2314541"/>
            <a:ext cx="864000" cy="576000"/>
          </a:xfrm>
          <a:prstGeom prst="rect">
            <a:avLst/>
          </a:prstGeom>
          <a:noFill/>
        </p:spPr>
      </p:pic>
      <p:sp>
        <p:nvSpPr>
          <p:cNvPr id="79" name="TextBox 78"/>
          <p:cNvSpPr txBox="1"/>
          <p:nvPr/>
        </p:nvSpPr>
        <p:spPr>
          <a:xfrm>
            <a:off x="7208444" y="2507934"/>
            <a:ext cx="679081" cy="461665"/>
          </a:xfrm>
          <a:prstGeom prst="rect">
            <a:avLst/>
          </a:prstGeom>
          <a:noFill/>
        </p:spPr>
        <p:txBody>
          <a:bodyPr wrap="square" rtlCol="0">
            <a:spAutoFit/>
          </a:bodyPr>
          <a:lstStyle/>
          <a:p>
            <a:pPr algn="ctr"/>
            <a:r>
              <a:rPr lang="en-NZ" sz="2400" b="1" dirty="0" smtClean="0">
                <a:solidFill>
                  <a:schemeClr val="bg1"/>
                </a:solidFill>
              </a:rPr>
              <a:t>2Lc</a:t>
            </a:r>
            <a:endParaRPr lang="en-NZ" sz="2400" b="1" dirty="0">
              <a:solidFill>
                <a:schemeClr val="bg1"/>
              </a:solidFill>
            </a:endParaRPr>
          </a:p>
        </p:txBody>
      </p:sp>
      <p:pic>
        <p:nvPicPr>
          <p:cNvPr id="81"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7092954" y="5264093"/>
            <a:ext cx="864000" cy="576000"/>
          </a:xfrm>
          <a:prstGeom prst="rect">
            <a:avLst/>
          </a:prstGeom>
          <a:noFill/>
        </p:spPr>
      </p:pic>
      <p:sp>
        <p:nvSpPr>
          <p:cNvPr id="82" name="TextBox 81"/>
          <p:cNvSpPr txBox="1"/>
          <p:nvPr/>
        </p:nvSpPr>
        <p:spPr>
          <a:xfrm>
            <a:off x="7202876" y="5443837"/>
            <a:ext cx="679081" cy="461665"/>
          </a:xfrm>
          <a:prstGeom prst="rect">
            <a:avLst/>
          </a:prstGeom>
          <a:noFill/>
        </p:spPr>
        <p:txBody>
          <a:bodyPr wrap="square" rtlCol="0">
            <a:spAutoFit/>
          </a:bodyPr>
          <a:lstStyle/>
          <a:p>
            <a:pPr algn="ctr"/>
            <a:r>
              <a:rPr lang="en-NZ" sz="2400" b="1" dirty="0" smtClean="0">
                <a:solidFill>
                  <a:schemeClr val="bg1"/>
                </a:solidFill>
              </a:rPr>
              <a:t>2Ic</a:t>
            </a:r>
            <a:endParaRPr lang="en-NZ" sz="2400" b="1" dirty="0">
              <a:solidFill>
                <a:schemeClr val="bg1"/>
              </a:solidFill>
            </a:endParaRPr>
          </a:p>
        </p:txBody>
      </p:sp>
      <p:pic>
        <p:nvPicPr>
          <p:cNvPr id="84" name="Picture 83"/>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7092954" y="4656784"/>
            <a:ext cx="864000" cy="576000"/>
          </a:xfrm>
          <a:prstGeom prst="rect">
            <a:avLst/>
          </a:prstGeom>
          <a:noFill/>
        </p:spPr>
      </p:pic>
      <p:sp>
        <p:nvSpPr>
          <p:cNvPr id="85" name="TextBox 84"/>
          <p:cNvSpPr txBox="1"/>
          <p:nvPr/>
        </p:nvSpPr>
        <p:spPr>
          <a:xfrm>
            <a:off x="7140444" y="4879820"/>
            <a:ext cx="768655" cy="461665"/>
          </a:xfrm>
          <a:prstGeom prst="rect">
            <a:avLst/>
          </a:prstGeom>
          <a:noFill/>
        </p:spPr>
        <p:txBody>
          <a:bodyPr wrap="square" rtlCol="0">
            <a:spAutoFit/>
          </a:bodyPr>
          <a:lstStyle/>
          <a:p>
            <a:pPr algn="ctr"/>
            <a:r>
              <a:rPr lang="en-NZ" sz="2400" b="1" dirty="0" smtClean="0">
                <a:solidFill>
                  <a:schemeClr val="bg1"/>
                </a:solidFill>
              </a:rPr>
              <a:t>2Ja</a:t>
            </a:r>
            <a:endParaRPr lang="en-NZ" sz="2400" b="1" dirty="0">
              <a:solidFill>
                <a:schemeClr val="bg1"/>
              </a:solidFill>
            </a:endParaRPr>
          </a:p>
        </p:txBody>
      </p:sp>
      <p:pic>
        <p:nvPicPr>
          <p:cNvPr id="87"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076697" y="2307717"/>
            <a:ext cx="864000" cy="576000"/>
          </a:xfrm>
          <a:prstGeom prst="rect">
            <a:avLst/>
          </a:prstGeom>
          <a:noFill/>
        </p:spPr>
      </p:pic>
      <p:sp>
        <p:nvSpPr>
          <p:cNvPr id="88" name="TextBox 87"/>
          <p:cNvSpPr txBox="1"/>
          <p:nvPr/>
        </p:nvSpPr>
        <p:spPr>
          <a:xfrm>
            <a:off x="6167542" y="2514759"/>
            <a:ext cx="706480" cy="461665"/>
          </a:xfrm>
          <a:prstGeom prst="rect">
            <a:avLst/>
          </a:prstGeom>
          <a:noFill/>
        </p:spPr>
        <p:txBody>
          <a:bodyPr wrap="square" rtlCol="0">
            <a:spAutoFit/>
          </a:bodyPr>
          <a:lstStyle/>
          <a:p>
            <a:pPr algn="ctr"/>
            <a:r>
              <a:rPr lang="en-NZ" sz="2400" b="1" dirty="0" smtClean="0">
                <a:solidFill>
                  <a:schemeClr val="bg1"/>
                </a:solidFill>
              </a:rPr>
              <a:t>1Bb</a:t>
            </a:r>
            <a:endParaRPr lang="en-NZ" sz="2400" b="1" dirty="0">
              <a:solidFill>
                <a:schemeClr val="bg1"/>
              </a:solidFill>
            </a:endParaRPr>
          </a:p>
        </p:txBody>
      </p:sp>
      <p:pic>
        <p:nvPicPr>
          <p:cNvPr id="90"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5102912" y="2898122"/>
            <a:ext cx="864000" cy="576000"/>
          </a:xfrm>
          <a:prstGeom prst="rect">
            <a:avLst/>
          </a:prstGeom>
          <a:noFill/>
        </p:spPr>
      </p:pic>
      <p:sp>
        <p:nvSpPr>
          <p:cNvPr id="91" name="TextBox 90"/>
          <p:cNvSpPr txBox="1"/>
          <p:nvPr/>
        </p:nvSpPr>
        <p:spPr>
          <a:xfrm>
            <a:off x="5193757" y="3105164"/>
            <a:ext cx="706480" cy="461665"/>
          </a:xfrm>
          <a:prstGeom prst="rect">
            <a:avLst/>
          </a:prstGeom>
          <a:noFill/>
        </p:spPr>
        <p:txBody>
          <a:bodyPr wrap="square" rtlCol="0">
            <a:spAutoFit/>
          </a:bodyPr>
          <a:lstStyle/>
          <a:p>
            <a:pPr algn="ctr"/>
            <a:r>
              <a:rPr lang="en-NZ" sz="2400" b="1" dirty="0" smtClean="0">
                <a:solidFill>
                  <a:schemeClr val="bg1"/>
                </a:solidFill>
              </a:rPr>
              <a:t>1Bb</a:t>
            </a:r>
            <a:endParaRPr lang="en-NZ" sz="2400" b="1" dirty="0">
              <a:solidFill>
                <a:schemeClr val="bg1"/>
              </a:solidFill>
            </a:endParaRPr>
          </a:p>
        </p:txBody>
      </p:sp>
      <p:pic>
        <p:nvPicPr>
          <p:cNvPr id="93"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069124" y="3483944"/>
            <a:ext cx="864000" cy="576000"/>
          </a:xfrm>
          <a:prstGeom prst="rect">
            <a:avLst/>
          </a:prstGeom>
          <a:noFill/>
        </p:spPr>
      </p:pic>
      <p:sp>
        <p:nvSpPr>
          <p:cNvPr id="94" name="TextBox 93"/>
          <p:cNvSpPr txBox="1"/>
          <p:nvPr/>
        </p:nvSpPr>
        <p:spPr>
          <a:xfrm>
            <a:off x="8193446" y="3696387"/>
            <a:ext cx="706480" cy="461665"/>
          </a:xfrm>
          <a:prstGeom prst="rect">
            <a:avLst/>
          </a:prstGeom>
          <a:noFill/>
        </p:spPr>
        <p:txBody>
          <a:bodyPr wrap="square" rtlCol="0">
            <a:spAutoFit/>
          </a:bodyPr>
          <a:lstStyle/>
          <a:p>
            <a:pPr algn="ctr"/>
            <a:r>
              <a:rPr lang="en-NZ" sz="2400" b="1" dirty="0" smtClean="0">
                <a:solidFill>
                  <a:schemeClr val="bg1"/>
                </a:solidFill>
              </a:rPr>
              <a:t>2Kb</a:t>
            </a:r>
            <a:endParaRPr lang="en-NZ" sz="2400" b="1" dirty="0">
              <a:solidFill>
                <a:schemeClr val="bg1"/>
              </a:solidFill>
            </a:endParaRPr>
          </a:p>
        </p:txBody>
      </p:sp>
      <p:pic>
        <p:nvPicPr>
          <p:cNvPr id="96" name="Picture 95"/>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8069124" y="4072006"/>
            <a:ext cx="864000" cy="576000"/>
          </a:xfrm>
          <a:prstGeom prst="rect">
            <a:avLst/>
          </a:prstGeom>
          <a:noFill/>
        </p:spPr>
      </p:pic>
      <p:sp>
        <p:nvSpPr>
          <p:cNvPr id="97" name="TextBox 96"/>
          <p:cNvSpPr txBox="1"/>
          <p:nvPr/>
        </p:nvSpPr>
        <p:spPr>
          <a:xfrm>
            <a:off x="8158672" y="4281393"/>
            <a:ext cx="690638" cy="461665"/>
          </a:xfrm>
          <a:prstGeom prst="rect">
            <a:avLst/>
          </a:prstGeom>
          <a:noFill/>
        </p:spPr>
        <p:txBody>
          <a:bodyPr wrap="square" rtlCol="0">
            <a:spAutoFit/>
          </a:bodyPr>
          <a:lstStyle/>
          <a:p>
            <a:pPr algn="ctr"/>
            <a:r>
              <a:rPr lang="en-NZ" sz="2400" b="1" dirty="0" smtClean="0">
                <a:solidFill>
                  <a:schemeClr val="bg1"/>
                </a:solidFill>
              </a:rPr>
              <a:t>2Ga</a:t>
            </a:r>
            <a:endParaRPr lang="en-NZ" sz="2400" b="1" dirty="0">
              <a:solidFill>
                <a:schemeClr val="bg1"/>
              </a:solidFill>
            </a:endParaRPr>
          </a:p>
        </p:txBody>
      </p:sp>
      <p:pic>
        <p:nvPicPr>
          <p:cNvPr id="99"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8069124" y="2311841"/>
            <a:ext cx="864000" cy="576000"/>
          </a:xfrm>
          <a:prstGeom prst="rect">
            <a:avLst/>
          </a:prstGeom>
          <a:noFill/>
        </p:spPr>
      </p:pic>
      <p:sp>
        <p:nvSpPr>
          <p:cNvPr id="100" name="TextBox 99"/>
          <p:cNvSpPr txBox="1"/>
          <p:nvPr/>
        </p:nvSpPr>
        <p:spPr>
          <a:xfrm>
            <a:off x="8187878" y="2510635"/>
            <a:ext cx="706480" cy="461665"/>
          </a:xfrm>
          <a:prstGeom prst="rect">
            <a:avLst/>
          </a:prstGeom>
          <a:noFill/>
        </p:spPr>
        <p:txBody>
          <a:bodyPr wrap="square" rtlCol="0">
            <a:spAutoFit/>
          </a:bodyPr>
          <a:lstStyle/>
          <a:p>
            <a:pPr algn="ctr"/>
            <a:r>
              <a:rPr lang="en-NZ" sz="2400" b="1" dirty="0" smtClean="0">
                <a:solidFill>
                  <a:schemeClr val="bg1"/>
                </a:solidFill>
              </a:rPr>
              <a:t>2Hb</a:t>
            </a:r>
            <a:endParaRPr lang="en-NZ" sz="2400" b="1" dirty="0">
              <a:solidFill>
                <a:schemeClr val="bg1"/>
              </a:solidFill>
            </a:endParaRPr>
          </a:p>
        </p:txBody>
      </p:sp>
      <p:pic>
        <p:nvPicPr>
          <p:cNvPr id="102" name="Picture 101"/>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6076697" y="4072645"/>
            <a:ext cx="864000" cy="576000"/>
          </a:xfrm>
          <a:prstGeom prst="rect">
            <a:avLst/>
          </a:prstGeom>
          <a:noFill/>
        </p:spPr>
      </p:pic>
      <p:sp>
        <p:nvSpPr>
          <p:cNvPr id="103" name="TextBox 102"/>
          <p:cNvSpPr txBox="1"/>
          <p:nvPr/>
        </p:nvSpPr>
        <p:spPr>
          <a:xfrm>
            <a:off x="6142575" y="4280755"/>
            <a:ext cx="690638" cy="461665"/>
          </a:xfrm>
          <a:prstGeom prst="rect">
            <a:avLst/>
          </a:prstGeom>
          <a:noFill/>
        </p:spPr>
        <p:txBody>
          <a:bodyPr wrap="square" rtlCol="0">
            <a:spAutoFit/>
          </a:bodyPr>
          <a:lstStyle/>
          <a:p>
            <a:pPr algn="ctr"/>
            <a:r>
              <a:rPr lang="en-NZ" sz="2400" b="1" dirty="0" smtClean="0">
                <a:solidFill>
                  <a:schemeClr val="bg1"/>
                </a:solidFill>
              </a:rPr>
              <a:t>1Da</a:t>
            </a:r>
            <a:endParaRPr lang="en-NZ" sz="2400" b="1" dirty="0">
              <a:solidFill>
                <a:schemeClr val="bg1"/>
              </a:solidFill>
            </a:endParaRPr>
          </a:p>
        </p:txBody>
      </p:sp>
      <p:pic>
        <p:nvPicPr>
          <p:cNvPr id="105"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5102912" y="4082704"/>
            <a:ext cx="864000" cy="576000"/>
          </a:xfrm>
          <a:prstGeom prst="rect">
            <a:avLst/>
          </a:prstGeom>
          <a:noFill/>
        </p:spPr>
      </p:pic>
      <p:sp>
        <p:nvSpPr>
          <p:cNvPr id="106" name="TextBox 105"/>
          <p:cNvSpPr txBox="1"/>
          <p:nvPr/>
        </p:nvSpPr>
        <p:spPr>
          <a:xfrm>
            <a:off x="5184925" y="4270696"/>
            <a:ext cx="679081" cy="461665"/>
          </a:xfrm>
          <a:prstGeom prst="rect">
            <a:avLst/>
          </a:prstGeom>
          <a:noFill/>
        </p:spPr>
        <p:txBody>
          <a:bodyPr wrap="square" rtlCol="0">
            <a:spAutoFit/>
          </a:bodyPr>
          <a:lstStyle/>
          <a:p>
            <a:pPr algn="ctr"/>
            <a:r>
              <a:rPr lang="en-NZ" sz="2400" b="1" dirty="0" smtClean="0">
                <a:solidFill>
                  <a:schemeClr val="bg1"/>
                </a:solidFill>
              </a:rPr>
              <a:t>1Cc</a:t>
            </a:r>
            <a:endParaRPr lang="en-NZ" sz="2400" b="1" dirty="0">
              <a:solidFill>
                <a:schemeClr val="bg1"/>
              </a:solidFill>
            </a:endParaRPr>
          </a:p>
        </p:txBody>
      </p:sp>
      <p:pic>
        <p:nvPicPr>
          <p:cNvPr id="108"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5102912" y="5271031"/>
            <a:ext cx="864000" cy="576000"/>
          </a:xfrm>
          <a:prstGeom prst="rect">
            <a:avLst/>
          </a:prstGeom>
          <a:noFill/>
        </p:spPr>
      </p:pic>
      <p:sp>
        <p:nvSpPr>
          <p:cNvPr id="109" name="TextBox 108"/>
          <p:cNvSpPr txBox="1"/>
          <p:nvPr/>
        </p:nvSpPr>
        <p:spPr>
          <a:xfrm>
            <a:off x="5204110" y="5436898"/>
            <a:ext cx="679081" cy="461665"/>
          </a:xfrm>
          <a:prstGeom prst="rect">
            <a:avLst/>
          </a:prstGeom>
          <a:noFill/>
        </p:spPr>
        <p:txBody>
          <a:bodyPr wrap="square" rtlCol="0">
            <a:spAutoFit/>
          </a:bodyPr>
          <a:lstStyle/>
          <a:p>
            <a:pPr algn="ctr"/>
            <a:r>
              <a:rPr lang="en-NZ" sz="2400" b="1" dirty="0" smtClean="0">
                <a:solidFill>
                  <a:schemeClr val="bg1"/>
                </a:solidFill>
              </a:rPr>
              <a:t>1Fc</a:t>
            </a:r>
            <a:endParaRPr lang="en-NZ" sz="2400" b="1" dirty="0">
              <a:solidFill>
                <a:schemeClr val="bg1"/>
              </a:solidFill>
            </a:endParaRPr>
          </a:p>
        </p:txBody>
      </p:sp>
      <p:pic>
        <p:nvPicPr>
          <p:cNvPr id="111"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6076697" y="5258381"/>
            <a:ext cx="864000" cy="576000"/>
          </a:xfrm>
          <a:prstGeom prst="rect">
            <a:avLst/>
          </a:prstGeom>
          <a:noFill/>
        </p:spPr>
      </p:pic>
      <p:sp>
        <p:nvSpPr>
          <p:cNvPr id="112" name="TextBox 111"/>
          <p:cNvSpPr txBox="1"/>
          <p:nvPr/>
        </p:nvSpPr>
        <p:spPr>
          <a:xfrm>
            <a:off x="6171781" y="5449548"/>
            <a:ext cx="706480" cy="461665"/>
          </a:xfrm>
          <a:prstGeom prst="rect">
            <a:avLst/>
          </a:prstGeom>
          <a:noFill/>
        </p:spPr>
        <p:txBody>
          <a:bodyPr wrap="square" rtlCol="0">
            <a:spAutoFit/>
          </a:bodyPr>
          <a:lstStyle/>
          <a:p>
            <a:pPr algn="ctr"/>
            <a:r>
              <a:rPr lang="en-NZ" sz="2400" b="1" dirty="0" smtClean="0">
                <a:solidFill>
                  <a:schemeClr val="bg1"/>
                </a:solidFill>
              </a:rPr>
              <a:t>1Eb</a:t>
            </a:r>
            <a:endParaRPr lang="en-NZ" sz="2400" b="1" dirty="0">
              <a:solidFill>
                <a:schemeClr val="bg1"/>
              </a:solidFill>
            </a:endParaRPr>
          </a:p>
        </p:txBody>
      </p:sp>
    </p:spTree>
    <p:extLst>
      <p:ext uri="{BB962C8B-B14F-4D97-AF65-F5344CB8AC3E}">
        <p14:creationId xmlns:p14="http://schemas.microsoft.com/office/powerpoint/2010/main" val="38829946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Optimal design: How well have we done?</a:t>
            </a:r>
          </a:p>
        </p:txBody>
      </p:sp>
      <p:sp>
        <p:nvSpPr>
          <p:cNvPr id="5" name="Slide Number Placeholder 4"/>
          <p:cNvSpPr>
            <a:spLocks noGrp="1"/>
          </p:cNvSpPr>
          <p:nvPr>
            <p:ph type="sldNum" sz="quarter" idx="12"/>
          </p:nvPr>
        </p:nvSpPr>
        <p:spPr/>
        <p:txBody>
          <a:bodyPr/>
          <a:lstStyle/>
          <a:p>
            <a:fld id="{BF18C196-3ABE-43C0-9E5E-32D62974A7DC}" type="slidenum">
              <a:rPr lang="en-NZ" smtClean="0"/>
              <a:t>17</a:t>
            </a:fld>
            <a:endParaRPr lang="en-NZ"/>
          </a:p>
        </p:txBody>
      </p:sp>
      <p:pic>
        <p:nvPicPr>
          <p:cNvPr id="4" name="Picture 3"/>
          <p:cNvPicPr>
            <a:picLocks noChangeAspect="1"/>
          </p:cNvPicPr>
          <p:nvPr/>
        </p:nvPicPr>
        <p:blipFill rotWithShape="1">
          <a:blip r:embed="rId4"/>
          <a:srcRect l="967" r="1493" b="2499"/>
          <a:stretch/>
        </p:blipFill>
        <p:spPr>
          <a:xfrm>
            <a:off x="4003151" y="1695401"/>
            <a:ext cx="7610573" cy="4158010"/>
          </a:xfrm>
          <a:prstGeom prst="rect">
            <a:avLst/>
          </a:prstGeom>
        </p:spPr>
      </p:pic>
      <p:pic>
        <p:nvPicPr>
          <p:cNvPr id="6" name="Picture 5"/>
          <p:cNvPicPr>
            <a:picLocks noChangeAspect="1"/>
          </p:cNvPicPr>
          <p:nvPr/>
        </p:nvPicPr>
        <p:blipFill rotWithShape="1">
          <a:blip r:embed="rId5"/>
          <a:srcRect l="3160" r="30846" b="7749"/>
          <a:stretch/>
        </p:blipFill>
        <p:spPr>
          <a:xfrm>
            <a:off x="245097" y="1620843"/>
            <a:ext cx="3598169" cy="1759133"/>
          </a:xfrm>
          <a:prstGeom prst="rect">
            <a:avLst/>
          </a:prstGeom>
        </p:spPr>
      </p:pic>
      <p:pic>
        <p:nvPicPr>
          <p:cNvPr id="8" name="Picture 7"/>
          <p:cNvPicPr>
            <a:picLocks noChangeAspect="1"/>
          </p:cNvPicPr>
          <p:nvPr/>
        </p:nvPicPr>
        <p:blipFill>
          <a:blip r:embed="rId6"/>
          <a:stretch>
            <a:fillRect/>
          </a:stretch>
        </p:blipFill>
        <p:spPr>
          <a:xfrm>
            <a:off x="564863" y="3464059"/>
            <a:ext cx="2958639" cy="2843217"/>
          </a:xfrm>
          <a:prstGeom prst="rect">
            <a:avLst/>
          </a:prstGeom>
        </p:spPr>
      </p:pic>
      <p:graphicFrame>
        <p:nvGraphicFramePr>
          <p:cNvPr id="9" name="Object 4"/>
          <p:cNvGraphicFramePr>
            <a:graphicFrameLocks noChangeAspect="1"/>
          </p:cNvGraphicFramePr>
          <p:nvPr>
            <p:extLst>
              <p:ext uri="{D42A27DB-BD31-4B8C-83A1-F6EECF244321}">
                <p14:modId xmlns:p14="http://schemas.microsoft.com/office/powerpoint/2010/main" val="1861444897"/>
              </p:ext>
            </p:extLst>
          </p:nvPr>
        </p:nvGraphicFramePr>
        <p:xfrm>
          <a:off x="10703887" y="4214813"/>
          <a:ext cx="821202" cy="576262"/>
        </p:xfrm>
        <a:graphic>
          <a:graphicData uri="http://schemas.openxmlformats.org/presentationml/2006/ole">
            <mc:AlternateContent xmlns:mc="http://schemas.openxmlformats.org/markup-compatibility/2006">
              <mc:Choice xmlns:v="urn:schemas-microsoft-com:vml" Requires="v">
                <p:oleObj spid="_x0000_s5922" name="Equation" r:id="rId7" imgW="583920" imgH="431640" progId="Equation.3">
                  <p:embed/>
                </p:oleObj>
              </mc:Choice>
              <mc:Fallback>
                <p:oleObj name="Equation" r:id="rId7" imgW="583920" imgH="431640" progId="Equation.3">
                  <p:embed/>
                  <p:pic>
                    <p:nvPicPr>
                      <p:cNvPr id="0" name=""/>
                      <p:cNvPicPr>
                        <a:picLocks noChangeAspect="1" noChangeArrowheads="1"/>
                      </p:cNvPicPr>
                      <p:nvPr/>
                    </p:nvPicPr>
                    <p:blipFill>
                      <a:blip r:embed="rId8"/>
                      <a:srcRect/>
                      <a:stretch>
                        <a:fillRect/>
                      </a:stretch>
                    </p:blipFill>
                    <p:spPr bwMode="auto">
                      <a:xfrm>
                        <a:off x="10703887" y="4214813"/>
                        <a:ext cx="821202" cy="576262"/>
                      </a:xfrm>
                      <a:prstGeom prst="rect">
                        <a:avLst/>
                      </a:prstGeom>
                      <a:solidFill>
                        <a:schemeClr val="bg1"/>
                      </a:solidFill>
                      <a:ln>
                        <a:noFill/>
                      </a:ln>
                      <a:effectLst/>
                      <a:ex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302563254"/>
              </p:ext>
            </p:extLst>
          </p:nvPr>
        </p:nvGraphicFramePr>
        <p:xfrm>
          <a:off x="10703887" y="2576215"/>
          <a:ext cx="821202" cy="576262"/>
        </p:xfrm>
        <a:graphic>
          <a:graphicData uri="http://schemas.openxmlformats.org/presentationml/2006/ole">
            <mc:AlternateContent xmlns:mc="http://schemas.openxmlformats.org/markup-compatibility/2006">
              <mc:Choice xmlns:v="urn:schemas-microsoft-com:vml" Requires="v">
                <p:oleObj spid="_x0000_s5923" name="Equation" r:id="rId9" imgW="583920" imgH="431640" progId="Equation.3">
                  <p:embed/>
                </p:oleObj>
              </mc:Choice>
              <mc:Fallback>
                <p:oleObj name="Equation" r:id="rId9" imgW="583920" imgH="431640" progId="Equation.3">
                  <p:embed/>
                  <p:pic>
                    <p:nvPicPr>
                      <p:cNvPr id="0" name=""/>
                      <p:cNvPicPr>
                        <a:picLocks noChangeAspect="1" noChangeArrowheads="1"/>
                      </p:cNvPicPr>
                      <p:nvPr/>
                    </p:nvPicPr>
                    <p:blipFill>
                      <a:blip r:embed="rId10"/>
                      <a:srcRect/>
                      <a:stretch>
                        <a:fillRect/>
                      </a:stretch>
                    </p:blipFill>
                    <p:spPr bwMode="auto">
                      <a:xfrm>
                        <a:off x="10703887" y="2576215"/>
                        <a:ext cx="821202" cy="576262"/>
                      </a:xfrm>
                      <a:prstGeom prst="rect">
                        <a:avLst/>
                      </a:prstGeom>
                      <a:solidFill>
                        <a:schemeClr val="bg1"/>
                      </a:solidFill>
                      <a:ln>
                        <a:noFill/>
                      </a:ln>
                      <a:effectLs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3003567465"/>
              </p:ext>
            </p:extLst>
          </p:nvPr>
        </p:nvGraphicFramePr>
        <p:xfrm>
          <a:off x="11661266" y="2578637"/>
          <a:ext cx="285750" cy="525463"/>
        </p:xfrm>
        <a:graphic>
          <a:graphicData uri="http://schemas.openxmlformats.org/presentationml/2006/ole">
            <mc:AlternateContent xmlns:mc="http://schemas.openxmlformats.org/markup-compatibility/2006">
              <mc:Choice xmlns:v="urn:schemas-microsoft-com:vml" Requires="v">
                <p:oleObj spid="_x0000_s5924" name="Equation" r:id="rId11" imgW="203040" imgH="393480" progId="Equation.3">
                  <p:embed/>
                </p:oleObj>
              </mc:Choice>
              <mc:Fallback>
                <p:oleObj name="Equation" r:id="rId11" imgW="203040" imgH="393480" progId="Equation.3">
                  <p:embed/>
                  <p:pic>
                    <p:nvPicPr>
                      <p:cNvPr id="0" name=""/>
                      <p:cNvPicPr>
                        <a:picLocks noChangeAspect="1" noChangeArrowheads="1"/>
                      </p:cNvPicPr>
                      <p:nvPr/>
                    </p:nvPicPr>
                    <p:blipFill>
                      <a:blip r:embed="rId12"/>
                      <a:srcRect/>
                      <a:stretch>
                        <a:fillRect/>
                      </a:stretch>
                    </p:blipFill>
                    <p:spPr bwMode="auto">
                      <a:xfrm>
                        <a:off x="11661266" y="2578637"/>
                        <a:ext cx="285750" cy="525463"/>
                      </a:xfrm>
                      <a:prstGeom prst="rect">
                        <a:avLst/>
                      </a:prstGeom>
                      <a:solidFill>
                        <a:schemeClr val="bg1"/>
                      </a:solidFill>
                      <a:ln>
                        <a:noFill/>
                      </a:ln>
                      <a:effectLs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684192295"/>
              </p:ext>
            </p:extLst>
          </p:nvPr>
        </p:nvGraphicFramePr>
        <p:xfrm>
          <a:off x="11661266" y="4265613"/>
          <a:ext cx="285750" cy="525462"/>
        </p:xfrm>
        <a:graphic>
          <a:graphicData uri="http://schemas.openxmlformats.org/presentationml/2006/ole">
            <mc:AlternateContent xmlns:mc="http://schemas.openxmlformats.org/markup-compatibility/2006">
              <mc:Choice xmlns:v="urn:schemas-microsoft-com:vml" Requires="v">
                <p:oleObj spid="_x0000_s5925" name="Equation" r:id="rId13" imgW="203040" imgH="393480" progId="Equation.3">
                  <p:embed/>
                </p:oleObj>
              </mc:Choice>
              <mc:Fallback>
                <p:oleObj name="Equation" r:id="rId13" imgW="203040" imgH="393480" progId="Equation.3">
                  <p:embed/>
                  <p:pic>
                    <p:nvPicPr>
                      <p:cNvPr id="0" name=""/>
                      <p:cNvPicPr>
                        <a:picLocks noChangeAspect="1" noChangeArrowheads="1"/>
                      </p:cNvPicPr>
                      <p:nvPr/>
                    </p:nvPicPr>
                    <p:blipFill>
                      <a:blip r:embed="rId14"/>
                      <a:srcRect/>
                      <a:stretch>
                        <a:fillRect/>
                      </a:stretch>
                    </p:blipFill>
                    <p:spPr bwMode="auto">
                      <a:xfrm>
                        <a:off x="11661266" y="4265613"/>
                        <a:ext cx="285750" cy="525462"/>
                      </a:xfrm>
                      <a:prstGeom prst="rect">
                        <a:avLst/>
                      </a:prstGeom>
                      <a:solidFill>
                        <a:schemeClr val="bg1"/>
                      </a:solidFill>
                      <a:ln>
                        <a:noFill/>
                      </a:ln>
                      <a:effectLst/>
                      <a:extLst/>
                    </p:spPr>
                  </p:pic>
                </p:oleObj>
              </mc:Fallback>
            </mc:AlternateContent>
          </a:graphicData>
        </a:graphic>
      </p:graphicFrame>
      <p:sp>
        <p:nvSpPr>
          <p:cNvPr id="3" name="TextBox 2"/>
          <p:cNvSpPr txBox="1"/>
          <p:nvPr/>
        </p:nvSpPr>
        <p:spPr>
          <a:xfrm>
            <a:off x="388883" y="1219200"/>
            <a:ext cx="3454383" cy="461665"/>
          </a:xfrm>
          <a:prstGeom prst="rect">
            <a:avLst/>
          </a:prstGeom>
          <a:noFill/>
        </p:spPr>
        <p:txBody>
          <a:bodyPr wrap="square" rtlCol="0">
            <a:spAutoFit/>
          </a:bodyPr>
          <a:lstStyle/>
          <a:p>
            <a:r>
              <a:rPr lang="en-NZ" sz="2400" b="1" dirty="0" smtClean="0"/>
              <a:t>Phase 1 ANOVA:</a:t>
            </a:r>
            <a:endParaRPr lang="en-NZ" sz="2400" b="1" dirty="0"/>
          </a:p>
        </p:txBody>
      </p:sp>
      <p:sp>
        <p:nvSpPr>
          <p:cNvPr id="13" name="TextBox 12"/>
          <p:cNvSpPr txBox="1"/>
          <p:nvPr/>
        </p:nvSpPr>
        <p:spPr>
          <a:xfrm>
            <a:off x="4013661" y="1233736"/>
            <a:ext cx="3454383" cy="461665"/>
          </a:xfrm>
          <a:prstGeom prst="rect">
            <a:avLst/>
          </a:prstGeom>
          <a:noFill/>
        </p:spPr>
        <p:txBody>
          <a:bodyPr wrap="square" rtlCol="0">
            <a:spAutoFit/>
          </a:bodyPr>
          <a:lstStyle/>
          <a:p>
            <a:r>
              <a:rPr lang="en-NZ" sz="2400" b="1" dirty="0" smtClean="0"/>
              <a:t>Phase 2 ANOVA:</a:t>
            </a:r>
            <a:endParaRPr lang="en-NZ" sz="2400" b="1" dirty="0"/>
          </a:p>
        </p:txBody>
      </p:sp>
      <p:sp>
        <p:nvSpPr>
          <p:cNvPr id="14" name="Right Brace 13"/>
          <p:cNvSpPr/>
          <p:nvPr/>
        </p:nvSpPr>
        <p:spPr>
          <a:xfrm flipH="1">
            <a:off x="3805241" y="2218699"/>
            <a:ext cx="300733" cy="1039508"/>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15" name="Right Brace 14"/>
          <p:cNvSpPr/>
          <p:nvPr/>
        </p:nvSpPr>
        <p:spPr>
          <a:xfrm flipH="1">
            <a:off x="3780648" y="3348372"/>
            <a:ext cx="300733" cy="2379765"/>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sp>
        <p:nvSpPr>
          <p:cNvPr id="16" name="Rectangle 15"/>
          <p:cNvSpPr/>
          <p:nvPr/>
        </p:nvSpPr>
        <p:spPr>
          <a:xfrm>
            <a:off x="7808437" y="4265613"/>
            <a:ext cx="1032584" cy="695739"/>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Oval 17"/>
          <p:cNvSpPr/>
          <p:nvPr/>
        </p:nvSpPr>
        <p:spPr>
          <a:xfrm>
            <a:off x="7517042" y="4322800"/>
            <a:ext cx="360288" cy="3602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Oval 18"/>
          <p:cNvSpPr/>
          <p:nvPr/>
        </p:nvSpPr>
        <p:spPr>
          <a:xfrm>
            <a:off x="7516416" y="4609642"/>
            <a:ext cx="360288" cy="3602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3323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4" grpId="0" animBg="1"/>
      <p:bldP spid="15" grpId="0" animBg="1"/>
      <p:bldP spid="16" grpId="0" animBg="1"/>
      <p:bldP spid="18"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smtClean="0">
                <a:effectLst>
                  <a:outerShdw blurRad="38100" dist="38100" dir="2700000" algn="tl">
                    <a:srgbClr val="000000">
                      <a:alpha val="43137"/>
                    </a:srgbClr>
                  </a:outerShdw>
                </a:effectLst>
              </a:rPr>
              <a:t>Additional strategy</a:t>
            </a:r>
            <a:endParaRPr lang="en-NZ" sz="4000" b="1" dirty="0">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1774823" y="1279484"/>
            <a:ext cx="9264651" cy="4597972"/>
          </a:xfrm>
        </p:spPr>
        <p:txBody>
          <a:bodyPr>
            <a:noAutofit/>
          </a:bodyPr>
          <a:lstStyle/>
          <a:p>
            <a:pPr marL="182563" indent="-182563">
              <a:buFont typeface="Arial" panose="020B0604020202020204" pitchFamily="34" charset="0"/>
              <a:buChar char="•"/>
            </a:pPr>
            <a:r>
              <a:rPr lang="en-NZ" sz="2400" dirty="0" smtClean="0"/>
              <a:t>Maximise </a:t>
            </a:r>
            <a:r>
              <a:rPr lang="en-NZ" sz="2400" dirty="0"/>
              <a:t>confounding of Phase 1 blocks with </a:t>
            </a:r>
            <a:r>
              <a:rPr lang="en-NZ" sz="2400" dirty="0" smtClean="0"/>
              <a:t>Tags</a:t>
            </a:r>
            <a:endParaRPr lang="en-NZ" sz="2400" dirty="0"/>
          </a:p>
          <a:p>
            <a:pPr marL="182563" indent="-182563">
              <a:buFont typeface="Arial" panose="020B0604020202020204" pitchFamily="34" charset="0"/>
              <a:buChar char="•"/>
            </a:pP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18</a:t>
            </a:fld>
            <a:endParaRPr lang="en-NZ"/>
          </a:p>
        </p:txBody>
      </p:sp>
      <p:pic>
        <p:nvPicPr>
          <p:cNvPr id="6" name="Picture 5"/>
          <p:cNvPicPr>
            <a:picLocks noChangeAspect="1"/>
          </p:cNvPicPr>
          <p:nvPr/>
        </p:nvPicPr>
        <p:blipFill rotWithShape="1">
          <a:blip r:embed="rId3"/>
          <a:srcRect l="967" r="48894" b="2499"/>
          <a:stretch/>
        </p:blipFill>
        <p:spPr>
          <a:xfrm>
            <a:off x="6340473" y="1854560"/>
            <a:ext cx="3399645" cy="3613321"/>
          </a:xfrm>
          <a:prstGeom prst="rect">
            <a:avLst/>
          </a:prstGeom>
        </p:spPr>
      </p:pic>
      <p:pic>
        <p:nvPicPr>
          <p:cNvPr id="8" name="Picture 7"/>
          <p:cNvPicPr>
            <a:picLocks noChangeAspect="1"/>
          </p:cNvPicPr>
          <p:nvPr/>
        </p:nvPicPr>
        <p:blipFill>
          <a:blip r:embed="rId4"/>
          <a:stretch>
            <a:fillRect/>
          </a:stretch>
        </p:blipFill>
        <p:spPr>
          <a:xfrm>
            <a:off x="2604853" y="2041220"/>
            <a:ext cx="3371529" cy="3240000"/>
          </a:xfrm>
          <a:prstGeom prst="rect">
            <a:avLst/>
          </a:prstGeom>
        </p:spPr>
      </p:pic>
      <p:sp>
        <p:nvSpPr>
          <p:cNvPr id="9" name="Rectangle 8"/>
          <p:cNvSpPr/>
          <p:nvPr/>
        </p:nvSpPr>
        <p:spPr>
          <a:xfrm>
            <a:off x="9410700" y="4391025"/>
            <a:ext cx="329418" cy="276225"/>
          </a:xfrm>
          <a:prstGeom prst="rect">
            <a:avLst/>
          </a:prstGeom>
          <a:noFill/>
          <a:ln w="222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Rectangle 9"/>
          <p:cNvSpPr/>
          <p:nvPr/>
        </p:nvSpPr>
        <p:spPr>
          <a:xfrm>
            <a:off x="9410700" y="3670581"/>
            <a:ext cx="329418" cy="276225"/>
          </a:xfrm>
          <a:prstGeom prst="rect">
            <a:avLst/>
          </a:prstGeom>
          <a:noFill/>
          <a:ln w="222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146559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Additional strategy</a:t>
            </a:r>
          </a:p>
        </p:txBody>
      </p:sp>
      <p:sp>
        <p:nvSpPr>
          <p:cNvPr id="3" name="Content Placeholder 2"/>
          <p:cNvSpPr>
            <a:spLocks noGrp="1"/>
          </p:cNvSpPr>
          <p:nvPr>
            <p:ph idx="4294967295"/>
          </p:nvPr>
        </p:nvSpPr>
        <p:spPr>
          <a:xfrm>
            <a:off x="1774823" y="1279484"/>
            <a:ext cx="9359901" cy="4455394"/>
          </a:xfrm>
        </p:spPr>
        <p:txBody>
          <a:bodyPr>
            <a:noAutofit/>
          </a:bodyPr>
          <a:lstStyle/>
          <a:p>
            <a:pPr marL="182563" indent="-182563">
              <a:buFont typeface="Arial" panose="020B0604020202020204" pitchFamily="34" charset="0"/>
              <a:buChar char="•"/>
            </a:pPr>
            <a:r>
              <a:rPr lang="en-NZ" sz="2400" dirty="0"/>
              <a:t>Maximise confounding of Phase 1 blocks with </a:t>
            </a:r>
            <a:r>
              <a:rPr lang="en-NZ" sz="2400" dirty="0" smtClean="0"/>
              <a:t>Tags</a:t>
            </a:r>
          </a:p>
          <a:p>
            <a:pPr marL="182563" indent="-182563">
              <a:buFont typeface="Arial" panose="020B0604020202020204" pitchFamily="34" charset="0"/>
              <a:buChar char="•"/>
            </a:pPr>
            <a:endParaRPr lang="en-NZ" sz="2400" dirty="0"/>
          </a:p>
          <a:p>
            <a:pPr marL="182563" indent="-182563">
              <a:buFont typeface="Arial" panose="020B0604020202020204" pitchFamily="34" charset="0"/>
              <a:buChar char="•"/>
            </a:pPr>
            <a:endParaRPr lang="en-NZ" sz="2400" dirty="0" smtClean="0"/>
          </a:p>
          <a:p>
            <a:pPr marL="182563" indent="-182563">
              <a:buFont typeface="Arial" panose="020B0604020202020204" pitchFamily="34" charset="0"/>
              <a:buChar char="•"/>
            </a:pPr>
            <a:endParaRPr lang="en-NZ" sz="2400" dirty="0"/>
          </a:p>
          <a:p>
            <a:pPr marL="182563" indent="-182563">
              <a:buFont typeface="Arial" panose="020B0604020202020204" pitchFamily="34" charset="0"/>
              <a:buChar char="•"/>
            </a:pPr>
            <a:endParaRPr lang="en-NZ" sz="2400" dirty="0" smtClean="0"/>
          </a:p>
          <a:p>
            <a:pPr marL="182563" indent="-182563">
              <a:buFont typeface="Arial" panose="020B0604020202020204" pitchFamily="34" charset="0"/>
              <a:buChar char="•"/>
            </a:pPr>
            <a:endParaRPr lang="en-NZ" sz="2400" dirty="0"/>
          </a:p>
          <a:p>
            <a:pPr marL="182563" indent="-182563">
              <a:buFont typeface="Arial" panose="020B0604020202020204" pitchFamily="34" charset="0"/>
              <a:buChar char="•"/>
            </a:pPr>
            <a:endParaRPr lang="en-NZ" sz="2400" dirty="0" smtClean="0"/>
          </a:p>
          <a:p>
            <a:pPr marL="182563" indent="-182563">
              <a:buFont typeface="Arial" panose="020B0604020202020204" pitchFamily="34" charset="0"/>
              <a:buChar char="•"/>
            </a:pPr>
            <a:endParaRPr lang="en-NZ" sz="2400" dirty="0"/>
          </a:p>
          <a:p>
            <a:pPr marL="182563" indent="-182563">
              <a:buFont typeface="Arial" panose="020B0604020202020204" pitchFamily="34" charset="0"/>
              <a:buChar char="•"/>
            </a:pPr>
            <a:r>
              <a:rPr lang="en-NZ" sz="2400" dirty="0" smtClean="0"/>
              <a:t>Under the construction of the initial design. </a:t>
            </a:r>
            <a:r>
              <a:rPr lang="en-NZ" sz="2400" dirty="0"/>
              <a:t>Only need to swap </a:t>
            </a:r>
            <a:r>
              <a:rPr lang="en-NZ" sz="2400" dirty="0" smtClean="0"/>
              <a:t>sub-samples </a:t>
            </a:r>
            <a:r>
              <a:rPr lang="en-NZ" sz="2400" dirty="0"/>
              <a:t>within the same Tags to preserve </a:t>
            </a:r>
            <a:r>
              <a:rPr lang="en-NZ" sz="2400" dirty="0" smtClean="0"/>
              <a:t>this structure. </a:t>
            </a: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19</a:t>
            </a:fld>
            <a:endParaRPr lang="en-NZ"/>
          </a:p>
        </p:txBody>
      </p:sp>
      <p:pic>
        <p:nvPicPr>
          <p:cNvPr id="6" name="Picture 5"/>
          <p:cNvPicPr>
            <a:picLocks noChangeAspect="1"/>
          </p:cNvPicPr>
          <p:nvPr/>
        </p:nvPicPr>
        <p:blipFill>
          <a:blip r:embed="rId3"/>
          <a:stretch>
            <a:fillRect/>
          </a:stretch>
        </p:blipFill>
        <p:spPr>
          <a:xfrm>
            <a:off x="4716375" y="2002443"/>
            <a:ext cx="3348871" cy="3240000"/>
          </a:xfrm>
          <a:prstGeom prst="rect">
            <a:avLst/>
          </a:prstGeom>
        </p:spPr>
      </p:pic>
      <p:grpSp>
        <p:nvGrpSpPr>
          <p:cNvPr id="13" name="Group 12"/>
          <p:cNvGrpSpPr/>
          <p:nvPr/>
        </p:nvGrpSpPr>
        <p:grpSpPr>
          <a:xfrm>
            <a:off x="8419463" y="1836308"/>
            <a:ext cx="3330814" cy="3570624"/>
            <a:chOff x="8419463" y="1684429"/>
            <a:chExt cx="3330814" cy="3570624"/>
          </a:xfrm>
        </p:grpSpPr>
        <p:pic>
          <p:nvPicPr>
            <p:cNvPr id="7" name="Picture 6"/>
            <p:cNvPicPr>
              <a:picLocks noChangeAspect="1"/>
            </p:cNvPicPr>
            <p:nvPr/>
          </p:nvPicPr>
          <p:blipFill rotWithShape="1">
            <a:blip r:embed="rId4"/>
            <a:srcRect r="48905"/>
            <a:stretch/>
          </p:blipFill>
          <p:spPr>
            <a:xfrm>
              <a:off x="8419463" y="1684429"/>
              <a:ext cx="3330814" cy="3570624"/>
            </a:xfrm>
            <a:prstGeom prst="rect">
              <a:avLst/>
            </a:prstGeom>
          </p:spPr>
        </p:pic>
        <p:sp>
          <p:nvSpPr>
            <p:cNvPr id="8" name="Rectangle 7"/>
            <p:cNvSpPr/>
            <p:nvPr/>
          </p:nvSpPr>
          <p:spPr>
            <a:xfrm>
              <a:off x="11420859" y="3699987"/>
              <a:ext cx="329418" cy="276225"/>
            </a:xfrm>
            <a:prstGeom prst="rect">
              <a:avLst/>
            </a:prstGeom>
            <a:noFill/>
            <a:ln w="222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p:cNvSpPr/>
            <p:nvPr/>
          </p:nvSpPr>
          <p:spPr>
            <a:xfrm>
              <a:off x="11420859" y="4150962"/>
              <a:ext cx="329418" cy="276225"/>
            </a:xfrm>
            <a:prstGeom prst="rect">
              <a:avLst/>
            </a:prstGeom>
            <a:noFill/>
            <a:ln w="222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4" name="Group 3"/>
          <p:cNvGrpSpPr/>
          <p:nvPr/>
        </p:nvGrpSpPr>
        <p:grpSpPr>
          <a:xfrm>
            <a:off x="941444" y="1824886"/>
            <a:ext cx="3399645" cy="3613321"/>
            <a:chOff x="959199" y="1696907"/>
            <a:chExt cx="3399645" cy="3613321"/>
          </a:xfrm>
        </p:grpSpPr>
        <p:pic>
          <p:nvPicPr>
            <p:cNvPr id="10" name="Picture 9"/>
            <p:cNvPicPr>
              <a:picLocks noChangeAspect="1"/>
            </p:cNvPicPr>
            <p:nvPr/>
          </p:nvPicPr>
          <p:blipFill rotWithShape="1">
            <a:blip r:embed="rId5"/>
            <a:srcRect l="967" r="48894" b="2499"/>
            <a:stretch/>
          </p:blipFill>
          <p:spPr>
            <a:xfrm>
              <a:off x="959199" y="1696907"/>
              <a:ext cx="3399645" cy="3613321"/>
            </a:xfrm>
            <a:prstGeom prst="rect">
              <a:avLst/>
            </a:prstGeom>
          </p:spPr>
        </p:pic>
        <p:sp>
          <p:nvSpPr>
            <p:cNvPr id="11" name="Rectangle 10"/>
            <p:cNvSpPr/>
            <p:nvPr/>
          </p:nvSpPr>
          <p:spPr>
            <a:xfrm>
              <a:off x="4029426" y="4233372"/>
              <a:ext cx="329418" cy="276225"/>
            </a:xfrm>
            <a:prstGeom prst="rect">
              <a:avLst/>
            </a:prstGeom>
            <a:noFill/>
            <a:ln w="222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p:cNvSpPr/>
            <p:nvPr/>
          </p:nvSpPr>
          <p:spPr>
            <a:xfrm>
              <a:off x="4029426" y="3512928"/>
              <a:ext cx="329418" cy="276225"/>
            </a:xfrm>
            <a:prstGeom prst="rect">
              <a:avLst/>
            </a:prstGeom>
            <a:noFill/>
            <a:ln w="22225"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pSp>
      <p:sp>
        <p:nvSpPr>
          <p:cNvPr id="14" name="TextBox 13"/>
          <p:cNvSpPr txBox="1"/>
          <p:nvPr/>
        </p:nvSpPr>
        <p:spPr>
          <a:xfrm>
            <a:off x="941444" y="1597981"/>
            <a:ext cx="3399645" cy="369332"/>
          </a:xfrm>
          <a:prstGeom prst="rect">
            <a:avLst/>
          </a:prstGeom>
          <a:noFill/>
        </p:spPr>
        <p:txBody>
          <a:bodyPr wrap="square" rtlCol="0">
            <a:spAutoFit/>
          </a:bodyPr>
          <a:lstStyle/>
          <a:p>
            <a:r>
              <a:rPr lang="en-NZ" b="1" dirty="0"/>
              <a:t>ANOVA of the optimal design</a:t>
            </a:r>
            <a:endParaRPr lang="en-NZ" b="1" dirty="0"/>
          </a:p>
        </p:txBody>
      </p:sp>
      <p:sp>
        <p:nvSpPr>
          <p:cNvPr id="15" name="TextBox 14"/>
          <p:cNvSpPr txBox="1"/>
          <p:nvPr/>
        </p:nvSpPr>
        <p:spPr>
          <a:xfrm>
            <a:off x="8367351" y="1556413"/>
            <a:ext cx="3399645" cy="369332"/>
          </a:xfrm>
          <a:prstGeom prst="rect">
            <a:avLst/>
          </a:prstGeom>
          <a:noFill/>
        </p:spPr>
        <p:txBody>
          <a:bodyPr wrap="square" rtlCol="0">
            <a:spAutoFit/>
          </a:bodyPr>
          <a:lstStyle/>
          <a:p>
            <a:r>
              <a:rPr lang="en-NZ" b="1" dirty="0"/>
              <a:t>ANOVA of </a:t>
            </a:r>
            <a:r>
              <a:rPr lang="en-NZ" b="1" dirty="0" smtClean="0"/>
              <a:t>this design</a:t>
            </a:r>
            <a:endParaRPr lang="en-NZ" b="1" dirty="0"/>
          </a:p>
        </p:txBody>
      </p:sp>
    </p:spTree>
    <p:extLst>
      <p:ext uri="{BB962C8B-B14F-4D97-AF65-F5344CB8AC3E}">
        <p14:creationId xmlns:p14="http://schemas.microsoft.com/office/powerpoint/2010/main" val="59604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a:grpSpLocks/>
          </p:cNvGrpSpPr>
          <p:nvPr/>
        </p:nvGrpSpPr>
        <p:grpSpPr bwMode="auto">
          <a:xfrm>
            <a:off x="3719515" y="2620566"/>
            <a:ext cx="1779985" cy="1875234"/>
            <a:chOff x="1208088" y="1714500"/>
            <a:chExt cx="2373312" cy="3429000"/>
          </a:xfrm>
        </p:grpSpPr>
        <p:sp>
          <p:nvSpPr>
            <p:cNvPr id="22" name="Rounded Rectangle 21"/>
            <p:cNvSpPr/>
            <p:nvPr/>
          </p:nvSpPr>
          <p:spPr>
            <a:xfrm>
              <a:off x="1208088" y="1714500"/>
              <a:ext cx="2362199"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ltLang="zh-TW" sz="1350">
                <a:solidFill>
                  <a:srgbClr val="FFFFFF"/>
                </a:solidFill>
                <a:cs typeface="Arial" charset="0"/>
              </a:endParaRPr>
            </a:p>
          </p:txBody>
        </p:sp>
        <p:sp>
          <p:nvSpPr>
            <p:cNvPr id="7190" name="TextBox 22"/>
            <p:cNvSpPr txBox="1">
              <a:spLocks noChangeArrowheads="1"/>
            </p:cNvSpPr>
            <p:nvPr/>
          </p:nvSpPr>
          <p:spPr bwMode="auto">
            <a:xfrm>
              <a:off x="1219200" y="1777672"/>
              <a:ext cx="2362200" cy="168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NZ" altLang="zh-TW" b="1">
                  <a:solidFill>
                    <a:srgbClr val="000000"/>
                  </a:solidFill>
                </a:rPr>
                <a:t>Phase 1</a:t>
              </a:r>
            </a:p>
            <a:p>
              <a:pPr algn="ctr" eaLnBrk="1" hangingPunct="1"/>
              <a:r>
                <a:rPr lang="en-NZ" altLang="zh-TW" b="1">
                  <a:solidFill>
                    <a:srgbClr val="000000"/>
                  </a:solidFill>
                </a:rPr>
                <a:t>Apply treatments</a:t>
              </a:r>
            </a:p>
          </p:txBody>
        </p:sp>
      </p:grpSp>
      <p:grpSp>
        <p:nvGrpSpPr>
          <p:cNvPr id="3" name="Group 23"/>
          <p:cNvGrpSpPr>
            <a:grpSpLocks/>
          </p:cNvGrpSpPr>
          <p:nvPr/>
        </p:nvGrpSpPr>
        <p:grpSpPr bwMode="auto">
          <a:xfrm>
            <a:off x="7556897" y="2593182"/>
            <a:ext cx="1771650" cy="1928813"/>
            <a:chOff x="6324600" y="1714500"/>
            <a:chExt cx="2362200" cy="3429000"/>
          </a:xfrm>
        </p:grpSpPr>
        <p:sp>
          <p:nvSpPr>
            <p:cNvPr id="21" name="Rounded Rectangle 20"/>
            <p:cNvSpPr/>
            <p:nvPr/>
          </p:nvSpPr>
          <p:spPr>
            <a:xfrm>
              <a:off x="6324600" y="1714500"/>
              <a:ext cx="2362200" cy="3429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ltLang="zh-TW" sz="1350">
                <a:solidFill>
                  <a:srgbClr val="FFFFFF"/>
                </a:solidFill>
                <a:cs typeface="Arial" charset="0"/>
              </a:endParaRPr>
            </a:p>
          </p:txBody>
        </p:sp>
        <p:sp>
          <p:nvSpPr>
            <p:cNvPr id="7188" name="TextBox 23"/>
            <p:cNvSpPr txBox="1">
              <a:spLocks noChangeArrowheads="1"/>
            </p:cNvSpPr>
            <p:nvPr/>
          </p:nvSpPr>
          <p:spPr bwMode="auto">
            <a:xfrm>
              <a:off x="6324600" y="1790701"/>
              <a:ext cx="2362200" cy="1149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NZ" altLang="zh-TW" b="1">
                  <a:solidFill>
                    <a:srgbClr val="000000"/>
                  </a:solidFill>
                </a:rPr>
                <a:t>Phase 2</a:t>
              </a:r>
            </a:p>
            <a:p>
              <a:pPr algn="ctr" eaLnBrk="1" hangingPunct="1"/>
              <a:r>
                <a:rPr lang="en-NZ" altLang="zh-TW" b="1">
                  <a:solidFill>
                    <a:srgbClr val="000000"/>
                  </a:solidFill>
                </a:rPr>
                <a:t>Quantification</a:t>
              </a:r>
            </a:p>
          </p:txBody>
        </p:sp>
      </p:grpSp>
      <p:grpSp>
        <p:nvGrpSpPr>
          <p:cNvPr id="4" name="Group 22"/>
          <p:cNvGrpSpPr>
            <a:grpSpLocks/>
          </p:cNvGrpSpPr>
          <p:nvPr/>
        </p:nvGrpSpPr>
        <p:grpSpPr bwMode="auto">
          <a:xfrm>
            <a:off x="5613798" y="3450433"/>
            <a:ext cx="1098947" cy="1113235"/>
            <a:chOff x="3733800" y="3276600"/>
            <a:chExt cx="1465263" cy="1484313"/>
          </a:xfrm>
        </p:grpSpPr>
        <p:grpSp>
          <p:nvGrpSpPr>
            <p:cNvPr id="7182" name="Group 13"/>
            <p:cNvGrpSpPr>
              <a:grpSpLocks/>
            </p:cNvGrpSpPr>
            <p:nvPr/>
          </p:nvGrpSpPr>
          <p:grpSpPr bwMode="auto">
            <a:xfrm>
              <a:off x="4572000" y="3276600"/>
              <a:ext cx="627063" cy="1484313"/>
              <a:chOff x="4572000" y="2782844"/>
              <a:chExt cx="627670" cy="1484356"/>
            </a:xfrm>
          </p:grpSpPr>
          <p:pic>
            <p:nvPicPr>
              <p:cNvPr id="7184" name="Picture 6" descr="eppendorf.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782844"/>
                <a:ext cx="627670" cy="1484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11"/>
              <p:cNvSpPr/>
              <p:nvPr/>
            </p:nvSpPr>
            <p:spPr>
              <a:xfrm>
                <a:off x="4865972" y="3743310"/>
                <a:ext cx="154137" cy="412762"/>
              </a:xfrm>
              <a:custGeom>
                <a:avLst/>
                <a:gdLst>
                  <a:gd name="connsiteX0" fmla="*/ 87060 w 306135"/>
                  <a:gd name="connsiteY0" fmla="*/ 70041 h 412941"/>
                  <a:gd name="connsiteX1" fmla="*/ 172785 w 306135"/>
                  <a:gd name="connsiteY1" fmla="*/ 136716 h 412941"/>
                  <a:gd name="connsiteX2" fmla="*/ 268035 w 306135"/>
                  <a:gd name="connsiteY2" fmla="*/ 241491 h 412941"/>
                  <a:gd name="connsiteX3" fmla="*/ 277560 w 306135"/>
                  <a:gd name="connsiteY3" fmla="*/ 270066 h 412941"/>
                  <a:gd name="connsiteX4" fmla="*/ 239460 w 306135"/>
                  <a:gd name="connsiteY4" fmla="*/ 327216 h 412941"/>
                  <a:gd name="connsiteX5" fmla="*/ 210885 w 306135"/>
                  <a:gd name="connsiteY5" fmla="*/ 355791 h 412941"/>
                  <a:gd name="connsiteX6" fmla="*/ 153735 w 306135"/>
                  <a:gd name="connsiteY6" fmla="*/ 412941 h 412941"/>
                  <a:gd name="connsiteX7" fmla="*/ 172785 w 306135"/>
                  <a:gd name="connsiteY7" fmla="*/ 346266 h 412941"/>
                  <a:gd name="connsiteX8" fmla="*/ 182310 w 306135"/>
                  <a:gd name="connsiteY8" fmla="*/ 308166 h 412941"/>
                  <a:gd name="connsiteX9" fmla="*/ 210885 w 306135"/>
                  <a:gd name="connsiteY9" fmla="*/ 279591 h 412941"/>
                  <a:gd name="connsiteX10" fmla="*/ 229935 w 306135"/>
                  <a:gd name="connsiteY10" fmla="*/ 251016 h 412941"/>
                  <a:gd name="connsiteX11" fmla="*/ 258510 w 306135"/>
                  <a:gd name="connsiteY11" fmla="*/ 212916 h 412941"/>
                  <a:gd name="connsiteX12" fmla="*/ 277560 w 306135"/>
                  <a:gd name="connsiteY12" fmla="*/ 184341 h 412941"/>
                  <a:gd name="connsiteX13" fmla="*/ 306135 w 306135"/>
                  <a:gd name="connsiteY13" fmla="*/ 165291 h 412941"/>
                  <a:gd name="connsiteX14" fmla="*/ 296610 w 306135"/>
                  <a:gd name="connsiteY14" fmla="*/ 136716 h 412941"/>
                  <a:gd name="connsiteX15" fmla="*/ 229935 w 306135"/>
                  <a:gd name="connsiteY15" fmla="*/ 12891 h 412941"/>
                  <a:gd name="connsiteX16" fmla="*/ 191835 w 306135"/>
                  <a:gd name="connsiteY16" fmla="*/ 41466 h 412941"/>
                  <a:gd name="connsiteX17" fmla="*/ 134685 w 306135"/>
                  <a:gd name="connsiteY17" fmla="*/ 117666 h 412941"/>
                  <a:gd name="connsiteX18" fmla="*/ 96585 w 306135"/>
                  <a:gd name="connsiteY18" fmla="*/ 184341 h 412941"/>
                  <a:gd name="connsiteX19" fmla="*/ 87060 w 306135"/>
                  <a:gd name="connsiteY19" fmla="*/ 212916 h 412941"/>
                  <a:gd name="connsiteX20" fmla="*/ 96585 w 306135"/>
                  <a:gd name="connsiteY20" fmla="*/ 289116 h 412941"/>
                  <a:gd name="connsiteX21" fmla="*/ 48960 w 306135"/>
                  <a:gd name="connsiteY21" fmla="*/ 279591 h 412941"/>
                  <a:gd name="connsiteX22" fmla="*/ 20385 w 306135"/>
                  <a:gd name="connsiteY22" fmla="*/ 260541 h 412941"/>
                  <a:gd name="connsiteX23" fmla="*/ 96585 w 306135"/>
                  <a:gd name="connsiteY23" fmla="*/ 279591 h 412941"/>
                  <a:gd name="connsiteX24" fmla="*/ 125160 w 306135"/>
                  <a:gd name="connsiteY24" fmla="*/ 298641 h 412941"/>
                  <a:gd name="connsiteX25" fmla="*/ 201360 w 306135"/>
                  <a:gd name="connsiteY25" fmla="*/ 317691 h 412941"/>
                  <a:gd name="connsiteX26" fmla="*/ 258510 w 306135"/>
                  <a:gd name="connsiteY26" fmla="*/ 308166 h 412941"/>
                  <a:gd name="connsiteX27" fmla="*/ 268035 w 306135"/>
                  <a:gd name="connsiteY27" fmla="*/ 231966 h 412941"/>
                  <a:gd name="connsiteX28" fmla="*/ 277560 w 306135"/>
                  <a:gd name="connsiteY28" fmla="*/ 212916 h 412941"/>
                  <a:gd name="connsiteX29" fmla="*/ 268035 w 306135"/>
                  <a:gd name="connsiteY29" fmla="*/ 298641 h 412941"/>
                  <a:gd name="connsiteX30" fmla="*/ 229935 w 306135"/>
                  <a:gd name="connsiteY30" fmla="*/ 289116 h 412941"/>
                  <a:gd name="connsiteX31" fmla="*/ 220410 w 306135"/>
                  <a:gd name="connsiteY31" fmla="*/ 251016 h 412941"/>
                  <a:gd name="connsiteX32" fmla="*/ 210885 w 306135"/>
                  <a:gd name="connsiteY32" fmla="*/ 222441 h 412941"/>
                  <a:gd name="connsiteX33" fmla="*/ 220410 w 306135"/>
                  <a:gd name="connsiteY33" fmla="*/ 70041 h 412941"/>
                  <a:gd name="connsiteX34" fmla="*/ 248985 w 306135"/>
                  <a:gd name="connsiteY34" fmla="*/ 117666 h 412941"/>
                  <a:gd name="connsiteX35" fmla="*/ 287085 w 306135"/>
                  <a:gd name="connsiteY35" fmla="*/ 174816 h 412941"/>
                  <a:gd name="connsiteX36" fmla="*/ 296610 w 306135"/>
                  <a:gd name="connsiteY36" fmla="*/ 212916 h 412941"/>
                  <a:gd name="connsiteX37" fmla="*/ 306135 w 306135"/>
                  <a:gd name="connsiteY37" fmla="*/ 241491 h 412941"/>
                  <a:gd name="connsiteX38" fmla="*/ 296610 w 306135"/>
                  <a:gd name="connsiteY38" fmla="*/ 270066 h 412941"/>
                  <a:gd name="connsiteX39" fmla="*/ 210885 w 306135"/>
                  <a:gd name="connsiteY39" fmla="*/ 231966 h 412941"/>
                  <a:gd name="connsiteX40" fmla="*/ 182310 w 306135"/>
                  <a:gd name="connsiteY40" fmla="*/ 203391 h 412941"/>
                  <a:gd name="connsiteX41" fmla="*/ 115635 w 306135"/>
                  <a:gd name="connsiteY41" fmla="*/ 165291 h 412941"/>
                  <a:gd name="connsiteX42" fmla="*/ 96585 w 306135"/>
                  <a:gd name="connsiteY42" fmla="*/ 136716 h 412941"/>
                  <a:gd name="connsiteX43" fmla="*/ 68010 w 306135"/>
                  <a:gd name="connsiteY43" fmla="*/ 117666 h 412941"/>
                  <a:gd name="connsiteX44" fmla="*/ 58485 w 306135"/>
                  <a:gd name="connsiteY44" fmla="*/ 89091 h 412941"/>
                  <a:gd name="connsiteX45" fmla="*/ 29910 w 306135"/>
                  <a:gd name="connsiteY45" fmla="*/ 60516 h 412941"/>
                  <a:gd name="connsiteX46" fmla="*/ 10860 w 306135"/>
                  <a:gd name="connsiteY46" fmla="*/ 31941 h 412941"/>
                  <a:gd name="connsiteX47" fmla="*/ 58485 w 306135"/>
                  <a:gd name="connsiteY47" fmla="*/ 70041 h 412941"/>
                  <a:gd name="connsiteX48" fmla="*/ 134685 w 306135"/>
                  <a:gd name="connsiteY48" fmla="*/ 155766 h 412941"/>
                  <a:gd name="connsiteX49" fmla="*/ 172785 w 306135"/>
                  <a:gd name="connsiteY49" fmla="*/ 193866 h 412941"/>
                  <a:gd name="connsiteX50" fmla="*/ 239460 w 306135"/>
                  <a:gd name="connsiteY50" fmla="*/ 241491 h 412941"/>
                  <a:gd name="connsiteX51" fmla="*/ 258510 w 306135"/>
                  <a:gd name="connsiteY51" fmla="*/ 270066 h 412941"/>
                  <a:gd name="connsiteX52" fmla="*/ 248985 w 306135"/>
                  <a:gd name="connsiteY52" fmla="*/ 308166 h 412941"/>
                  <a:gd name="connsiteX53" fmla="*/ 220410 w 306135"/>
                  <a:gd name="connsiteY53" fmla="*/ 384366 h 412941"/>
                  <a:gd name="connsiteX54" fmla="*/ 191835 w 306135"/>
                  <a:gd name="connsiteY54" fmla="*/ 403416 h 412941"/>
                  <a:gd name="connsiteX55" fmla="*/ 163260 w 306135"/>
                  <a:gd name="connsiteY55" fmla="*/ 374841 h 412941"/>
                  <a:gd name="connsiteX56" fmla="*/ 134685 w 306135"/>
                  <a:gd name="connsiteY56" fmla="*/ 365316 h 412941"/>
                  <a:gd name="connsiteX57" fmla="*/ 115635 w 306135"/>
                  <a:gd name="connsiteY57" fmla="*/ 336741 h 412941"/>
                  <a:gd name="connsiteX58" fmla="*/ 106110 w 306135"/>
                  <a:gd name="connsiteY58" fmla="*/ 279591 h 412941"/>
                  <a:gd name="connsiteX59" fmla="*/ 125160 w 306135"/>
                  <a:gd name="connsiteY59" fmla="*/ 155766 h 412941"/>
                  <a:gd name="connsiteX60" fmla="*/ 220410 w 306135"/>
                  <a:gd name="connsiteY60" fmla="*/ 260541 h 412941"/>
                  <a:gd name="connsiteX61" fmla="*/ 248985 w 306135"/>
                  <a:gd name="connsiteY61" fmla="*/ 289116 h 412941"/>
                  <a:gd name="connsiteX62" fmla="*/ 268035 w 306135"/>
                  <a:gd name="connsiteY62" fmla="*/ 155766 h 412941"/>
                  <a:gd name="connsiteX63" fmla="*/ 287085 w 306135"/>
                  <a:gd name="connsiteY63" fmla="*/ 127191 h 412941"/>
                  <a:gd name="connsiteX64" fmla="*/ 248985 w 306135"/>
                  <a:gd name="connsiteY64" fmla="*/ 136716 h 412941"/>
                  <a:gd name="connsiteX65" fmla="*/ 172785 w 306135"/>
                  <a:gd name="connsiteY65" fmla="*/ 241491 h 412941"/>
                  <a:gd name="connsiteX66" fmla="*/ 153735 w 306135"/>
                  <a:gd name="connsiteY66" fmla="*/ 279591 h 412941"/>
                  <a:gd name="connsiteX67" fmla="*/ 115635 w 306135"/>
                  <a:gd name="connsiteY67" fmla="*/ 327216 h 412941"/>
                  <a:gd name="connsiteX68" fmla="*/ 96585 w 306135"/>
                  <a:gd name="connsiteY68" fmla="*/ 355791 h 412941"/>
                  <a:gd name="connsiteX69" fmla="*/ 68010 w 306135"/>
                  <a:gd name="connsiteY69" fmla="*/ 346266 h 412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06135" h="412941">
                    <a:moveTo>
                      <a:pt x="87060" y="70041"/>
                    </a:moveTo>
                    <a:cubicBezTo>
                      <a:pt x="185449" y="168430"/>
                      <a:pt x="13283" y="0"/>
                      <a:pt x="172785" y="136716"/>
                    </a:cubicBezTo>
                    <a:cubicBezTo>
                      <a:pt x="193037" y="154075"/>
                      <a:pt x="249469" y="204360"/>
                      <a:pt x="268035" y="241491"/>
                    </a:cubicBezTo>
                    <a:cubicBezTo>
                      <a:pt x="272525" y="250471"/>
                      <a:pt x="274385" y="260541"/>
                      <a:pt x="277560" y="270066"/>
                    </a:cubicBezTo>
                    <a:cubicBezTo>
                      <a:pt x="186403" y="361223"/>
                      <a:pt x="294599" y="244508"/>
                      <a:pt x="239460" y="327216"/>
                    </a:cubicBezTo>
                    <a:cubicBezTo>
                      <a:pt x="231988" y="338424"/>
                      <a:pt x="219651" y="345564"/>
                      <a:pt x="210885" y="355791"/>
                    </a:cubicBezTo>
                    <a:cubicBezTo>
                      <a:pt x="163627" y="410925"/>
                      <a:pt x="204038" y="379405"/>
                      <a:pt x="153735" y="412941"/>
                    </a:cubicBezTo>
                    <a:cubicBezTo>
                      <a:pt x="136272" y="360553"/>
                      <a:pt x="142799" y="406238"/>
                      <a:pt x="172785" y="346266"/>
                    </a:cubicBezTo>
                    <a:cubicBezTo>
                      <a:pt x="178639" y="334557"/>
                      <a:pt x="175815" y="319532"/>
                      <a:pt x="182310" y="308166"/>
                    </a:cubicBezTo>
                    <a:cubicBezTo>
                      <a:pt x="188993" y="296470"/>
                      <a:pt x="202261" y="289939"/>
                      <a:pt x="210885" y="279591"/>
                    </a:cubicBezTo>
                    <a:cubicBezTo>
                      <a:pt x="218214" y="270797"/>
                      <a:pt x="223281" y="260331"/>
                      <a:pt x="229935" y="251016"/>
                    </a:cubicBezTo>
                    <a:cubicBezTo>
                      <a:pt x="239162" y="238098"/>
                      <a:pt x="249283" y="225834"/>
                      <a:pt x="258510" y="212916"/>
                    </a:cubicBezTo>
                    <a:cubicBezTo>
                      <a:pt x="265164" y="203601"/>
                      <a:pt x="269465" y="192436"/>
                      <a:pt x="277560" y="184341"/>
                    </a:cubicBezTo>
                    <a:cubicBezTo>
                      <a:pt x="285655" y="176246"/>
                      <a:pt x="296610" y="171641"/>
                      <a:pt x="306135" y="165291"/>
                    </a:cubicBezTo>
                    <a:cubicBezTo>
                      <a:pt x="302960" y="155766"/>
                      <a:pt x="300765" y="145856"/>
                      <a:pt x="296610" y="136716"/>
                    </a:cubicBezTo>
                    <a:cubicBezTo>
                      <a:pt x="267623" y="72944"/>
                      <a:pt x="261782" y="65970"/>
                      <a:pt x="229935" y="12891"/>
                    </a:cubicBezTo>
                    <a:cubicBezTo>
                      <a:pt x="217235" y="22416"/>
                      <a:pt x="202514" y="29719"/>
                      <a:pt x="191835" y="41466"/>
                    </a:cubicBezTo>
                    <a:cubicBezTo>
                      <a:pt x="170478" y="64959"/>
                      <a:pt x="152297" y="91248"/>
                      <a:pt x="134685" y="117666"/>
                    </a:cubicBezTo>
                    <a:cubicBezTo>
                      <a:pt x="115553" y="146364"/>
                      <a:pt x="111087" y="150504"/>
                      <a:pt x="96585" y="184341"/>
                    </a:cubicBezTo>
                    <a:cubicBezTo>
                      <a:pt x="92630" y="193569"/>
                      <a:pt x="90235" y="203391"/>
                      <a:pt x="87060" y="212916"/>
                    </a:cubicBezTo>
                    <a:cubicBezTo>
                      <a:pt x="90235" y="238316"/>
                      <a:pt x="109285" y="266891"/>
                      <a:pt x="96585" y="289116"/>
                    </a:cubicBezTo>
                    <a:cubicBezTo>
                      <a:pt x="88553" y="303172"/>
                      <a:pt x="64119" y="285275"/>
                      <a:pt x="48960" y="279591"/>
                    </a:cubicBezTo>
                    <a:cubicBezTo>
                      <a:pt x="38241" y="275571"/>
                      <a:pt x="8937" y="260541"/>
                      <a:pt x="20385" y="260541"/>
                    </a:cubicBezTo>
                    <a:cubicBezTo>
                      <a:pt x="46567" y="260541"/>
                      <a:pt x="71185" y="273241"/>
                      <a:pt x="96585" y="279591"/>
                    </a:cubicBezTo>
                    <a:cubicBezTo>
                      <a:pt x="106110" y="285941"/>
                      <a:pt x="114402" y="294729"/>
                      <a:pt x="125160" y="298641"/>
                    </a:cubicBezTo>
                    <a:cubicBezTo>
                      <a:pt x="149765" y="307588"/>
                      <a:pt x="201360" y="317691"/>
                      <a:pt x="201360" y="317691"/>
                    </a:cubicBezTo>
                    <a:cubicBezTo>
                      <a:pt x="220410" y="314516"/>
                      <a:pt x="246653" y="323411"/>
                      <a:pt x="258510" y="308166"/>
                    </a:cubicBezTo>
                    <a:cubicBezTo>
                      <a:pt x="274225" y="287960"/>
                      <a:pt x="268035" y="257564"/>
                      <a:pt x="268035" y="231966"/>
                    </a:cubicBezTo>
                    <a:cubicBezTo>
                      <a:pt x="268035" y="178222"/>
                      <a:pt x="241077" y="121707"/>
                      <a:pt x="277560" y="212916"/>
                    </a:cubicBezTo>
                    <a:cubicBezTo>
                      <a:pt x="274385" y="241491"/>
                      <a:pt x="283273" y="274260"/>
                      <a:pt x="268035" y="298641"/>
                    </a:cubicBezTo>
                    <a:cubicBezTo>
                      <a:pt x="261097" y="309742"/>
                      <a:pt x="239192" y="298373"/>
                      <a:pt x="229935" y="289116"/>
                    </a:cubicBezTo>
                    <a:cubicBezTo>
                      <a:pt x="220678" y="279859"/>
                      <a:pt x="224006" y="263603"/>
                      <a:pt x="220410" y="251016"/>
                    </a:cubicBezTo>
                    <a:cubicBezTo>
                      <a:pt x="217652" y="241362"/>
                      <a:pt x="214060" y="231966"/>
                      <a:pt x="210885" y="222441"/>
                    </a:cubicBezTo>
                    <a:cubicBezTo>
                      <a:pt x="214060" y="171641"/>
                      <a:pt x="203016" y="117876"/>
                      <a:pt x="220410" y="70041"/>
                    </a:cubicBezTo>
                    <a:cubicBezTo>
                      <a:pt x="226737" y="52642"/>
                      <a:pt x="239046" y="102047"/>
                      <a:pt x="248985" y="117666"/>
                    </a:cubicBezTo>
                    <a:cubicBezTo>
                      <a:pt x="261277" y="136982"/>
                      <a:pt x="274385" y="155766"/>
                      <a:pt x="287085" y="174816"/>
                    </a:cubicBezTo>
                    <a:cubicBezTo>
                      <a:pt x="290260" y="187516"/>
                      <a:pt x="293014" y="200329"/>
                      <a:pt x="296610" y="212916"/>
                    </a:cubicBezTo>
                    <a:cubicBezTo>
                      <a:pt x="299368" y="222570"/>
                      <a:pt x="306135" y="231451"/>
                      <a:pt x="306135" y="241491"/>
                    </a:cubicBezTo>
                    <a:cubicBezTo>
                      <a:pt x="306135" y="251531"/>
                      <a:pt x="299785" y="260541"/>
                      <a:pt x="296610" y="270066"/>
                    </a:cubicBezTo>
                    <a:cubicBezTo>
                      <a:pt x="279638" y="263277"/>
                      <a:pt x="227874" y="244101"/>
                      <a:pt x="210885" y="231966"/>
                    </a:cubicBezTo>
                    <a:cubicBezTo>
                      <a:pt x="199924" y="224136"/>
                      <a:pt x="192658" y="212015"/>
                      <a:pt x="182310" y="203391"/>
                    </a:cubicBezTo>
                    <a:cubicBezTo>
                      <a:pt x="162115" y="186562"/>
                      <a:pt x="138926" y="176936"/>
                      <a:pt x="115635" y="165291"/>
                    </a:cubicBezTo>
                    <a:cubicBezTo>
                      <a:pt x="109285" y="155766"/>
                      <a:pt x="104680" y="144811"/>
                      <a:pt x="96585" y="136716"/>
                    </a:cubicBezTo>
                    <a:cubicBezTo>
                      <a:pt x="88490" y="128621"/>
                      <a:pt x="75161" y="126605"/>
                      <a:pt x="68010" y="117666"/>
                    </a:cubicBezTo>
                    <a:cubicBezTo>
                      <a:pt x="61738" y="109826"/>
                      <a:pt x="64054" y="97445"/>
                      <a:pt x="58485" y="89091"/>
                    </a:cubicBezTo>
                    <a:cubicBezTo>
                      <a:pt x="51013" y="77883"/>
                      <a:pt x="38534" y="70864"/>
                      <a:pt x="29910" y="60516"/>
                    </a:cubicBezTo>
                    <a:cubicBezTo>
                      <a:pt x="22581" y="51722"/>
                      <a:pt x="0" y="28321"/>
                      <a:pt x="10860" y="31941"/>
                    </a:cubicBezTo>
                    <a:cubicBezTo>
                      <a:pt x="30147" y="38370"/>
                      <a:pt x="43442" y="56366"/>
                      <a:pt x="58485" y="70041"/>
                    </a:cubicBezTo>
                    <a:cubicBezTo>
                      <a:pt x="204233" y="202540"/>
                      <a:pt x="66483" y="76198"/>
                      <a:pt x="134685" y="155766"/>
                    </a:cubicBezTo>
                    <a:cubicBezTo>
                      <a:pt x="146374" y="169403"/>
                      <a:pt x="159268" y="182039"/>
                      <a:pt x="172785" y="193866"/>
                    </a:cubicBezTo>
                    <a:cubicBezTo>
                      <a:pt x="191688" y="210406"/>
                      <a:pt x="218123" y="227266"/>
                      <a:pt x="239460" y="241491"/>
                    </a:cubicBezTo>
                    <a:cubicBezTo>
                      <a:pt x="245810" y="251016"/>
                      <a:pt x="256891" y="258733"/>
                      <a:pt x="258510" y="270066"/>
                    </a:cubicBezTo>
                    <a:cubicBezTo>
                      <a:pt x="260361" y="283025"/>
                      <a:pt x="251825" y="295387"/>
                      <a:pt x="248985" y="308166"/>
                    </a:cubicBezTo>
                    <a:cubicBezTo>
                      <a:pt x="241196" y="343214"/>
                      <a:pt x="245625" y="359151"/>
                      <a:pt x="220410" y="384366"/>
                    </a:cubicBezTo>
                    <a:cubicBezTo>
                      <a:pt x="212315" y="392461"/>
                      <a:pt x="201360" y="397066"/>
                      <a:pt x="191835" y="403416"/>
                    </a:cubicBezTo>
                    <a:cubicBezTo>
                      <a:pt x="182310" y="393891"/>
                      <a:pt x="174468" y="382313"/>
                      <a:pt x="163260" y="374841"/>
                    </a:cubicBezTo>
                    <a:cubicBezTo>
                      <a:pt x="154906" y="369272"/>
                      <a:pt x="142525" y="371588"/>
                      <a:pt x="134685" y="365316"/>
                    </a:cubicBezTo>
                    <a:cubicBezTo>
                      <a:pt x="125746" y="358165"/>
                      <a:pt x="121985" y="346266"/>
                      <a:pt x="115635" y="336741"/>
                    </a:cubicBezTo>
                    <a:cubicBezTo>
                      <a:pt x="112460" y="317691"/>
                      <a:pt x="106110" y="298904"/>
                      <a:pt x="106110" y="279591"/>
                    </a:cubicBezTo>
                    <a:cubicBezTo>
                      <a:pt x="106110" y="205923"/>
                      <a:pt x="108856" y="204677"/>
                      <a:pt x="125160" y="155766"/>
                    </a:cubicBezTo>
                    <a:cubicBezTo>
                      <a:pt x="172594" y="219011"/>
                      <a:pt x="142510" y="182641"/>
                      <a:pt x="220410" y="260541"/>
                    </a:cubicBezTo>
                    <a:lnTo>
                      <a:pt x="248985" y="289116"/>
                    </a:lnTo>
                    <a:cubicBezTo>
                      <a:pt x="232839" y="224533"/>
                      <a:pt x="232105" y="249183"/>
                      <a:pt x="268035" y="155766"/>
                    </a:cubicBezTo>
                    <a:cubicBezTo>
                      <a:pt x="272144" y="145081"/>
                      <a:pt x="295180" y="135286"/>
                      <a:pt x="287085" y="127191"/>
                    </a:cubicBezTo>
                    <a:cubicBezTo>
                      <a:pt x="277828" y="117934"/>
                      <a:pt x="261685" y="133541"/>
                      <a:pt x="248985" y="136716"/>
                    </a:cubicBezTo>
                    <a:cubicBezTo>
                      <a:pt x="245975" y="140729"/>
                      <a:pt x="187450" y="215828"/>
                      <a:pt x="172785" y="241491"/>
                    </a:cubicBezTo>
                    <a:cubicBezTo>
                      <a:pt x="165740" y="253819"/>
                      <a:pt x="161611" y="267777"/>
                      <a:pt x="153735" y="279591"/>
                    </a:cubicBezTo>
                    <a:cubicBezTo>
                      <a:pt x="142458" y="296507"/>
                      <a:pt x="127833" y="310952"/>
                      <a:pt x="115635" y="327216"/>
                    </a:cubicBezTo>
                    <a:cubicBezTo>
                      <a:pt x="108766" y="336374"/>
                      <a:pt x="102935" y="346266"/>
                      <a:pt x="96585" y="355791"/>
                    </a:cubicBezTo>
                    <a:lnTo>
                      <a:pt x="68010" y="346266"/>
                    </a:lnTo>
                  </a:path>
                </a:pathLst>
              </a:custGeom>
              <a:ln w="15875">
                <a:solidFill>
                  <a:schemeClr val="accent3">
                    <a:satMod val="140000"/>
                    <a:alpha val="54000"/>
                  </a:schemeClr>
                </a:solidFill>
              </a:ln>
            </p:spPr>
            <p:style>
              <a:lnRef idx="1">
                <a:schemeClr val="accent3"/>
              </a:lnRef>
              <a:fillRef idx="0">
                <a:schemeClr val="accent3"/>
              </a:fillRef>
              <a:effectRef idx="0">
                <a:schemeClr val="accent3"/>
              </a:effectRef>
              <a:fontRef idx="minor">
                <a:schemeClr val="tx1"/>
              </a:fontRef>
            </p:style>
            <p:txBody>
              <a:bodyPr anchor="ctr"/>
              <a:lstStyle/>
              <a:p>
                <a:pPr algn="ctr">
                  <a:defRPr/>
                </a:pPr>
                <a:endParaRPr lang="en-NZ" sz="1350">
                  <a:solidFill>
                    <a:srgbClr val="000000"/>
                  </a:solidFill>
                </a:endParaRPr>
              </a:p>
            </p:txBody>
          </p:sp>
          <p:sp>
            <p:nvSpPr>
              <p:cNvPr id="13" name="Freeform 12"/>
              <p:cNvSpPr/>
              <p:nvPr/>
            </p:nvSpPr>
            <p:spPr>
              <a:xfrm flipV="1">
                <a:off x="4886630" y="3733785"/>
                <a:ext cx="152548" cy="457213"/>
              </a:xfrm>
              <a:custGeom>
                <a:avLst/>
                <a:gdLst>
                  <a:gd name="connsiteX0" fmla="*/ 176027 w 346305"/>
                  <a:gd name="connsiteY0" fmla="*/ 63391 h 563469"/>
                  <a:gd name="connsiteX1" fmla="*/ 166502 w 346305"/>
                  <a:gd name="connsiteY1" fmla="*/ 368191 h 563469"/>
                  <a:gd name="connsiteX2" fmla="*/ 156977 w 346305"/>
                  <a:gd name="connsiteY2" fmla="*/ 425341 h 563469"/>
                  <a:gd name="connsiteX3" fmla="*/ 128402 w 346305"/>
                  <a:gd name="connsiteY3" fmla="*/ 453916 h 563469"/>
                  <a:gd name="connsiteX4" fmla="*/ 90302 w 346305"/>
                  <a:gd name="connsiteY4" fmla="*/ 501541 h 563469"/>
                  <a:gd name="connsiteX5" fmla="*/ 61727 w 346305"/>
                  <a:gd name="connsiteY5" fmla="*/ 492016 h 563469"/>
                  <a:gd name="connsiteX6" fmla="*/ 42677 w 346305"/>
                  <a:gd name="connsiteY6" fmla="*/ 463441 h 563469"/>
                  <a:gd name="connsiteX7" fmla="*/ 14102 w 346305"/>
                  <a:gd name="connsiteY7" fmla="*/ 425341 h 563469"/>
                  <a:gd name="connsiteX8" fmla="*/ 4577 w 346305"/>
                  <a:gd name="connsiteY8" fmla="*/ 377716 h 563469"/>
                  <a:gd name="connsiteX9" fmla="*/ 14102 w 346305"/>
                  <a:gd name="connsiteY9" fmla="*/ 15766 h 563469"/>
                  <a:gd name="connsiteX10" fmla="*/ 42677 w 346305"/>
                  <a:gd name="connsiteY10" fmla="*/ 53866 h 563469"/>
                  <a:gd name="connsiteX11" fmla="*/ 118877 w 346305"/>
                  <a:gd name="connsiteY11" fmla="*/ 215791 h 563469"/>
                  <a:gd name="connsiteX12" fmla="*/ 147452 w 346305"/>
                  <a:gd name="connsiteY12" fmla="*/ 311041 h 563469"/>
                  <a:gd name="connsiteX13" fmla="*/ 176027 w 346305"/>
                  <a:gd name="connsiteY13" fmla="*/ 396766 h 563469"/>
                  <a:gd name="connsiteX14" fmla="*/ 233177 w 346305"/>
                  <a:gd name="connsiteY14" fmla="*/ 492016 h 563469"/>
                  <a:gd name="connsiteX15" fmla="*/ 271277 w 346305"/>
                  <a:gd name="connsiteY15" fmla="*/ 511066 h 563469"/>
                  <a:gd name="connsiteX16" fmla="*/ 328427 w 346305"/>
                  <a:gd name="connsiteY16" fmla="*/ 549166 h 563469"/>
                  <a:gd name="connsiteX17" fmla="*/ 280802 w 346305"/>
                  <a:gd name="connsiteY17" fmla="*/ 511066 h 563469"/>
                  <a:gd name="connsiteX18" fmla="*/ 252227 w 346305"/>
                  <a:gd name="connsiteY18" fmla="*/ 463441 h 563469"/>
                  <a:gd name="connsiteX19" fmla="*/ 223652 w 346305"/>
                  <a:gd name="connsiteY19" fmla="*/ 434866 h 563469"/>
                  <a:gd name="connsiteX20" fmla="*/ 185552 w 346305"/>
                  <a:gd name="connsiteY20" fmla="*/ 368191 h 563469"/>
                  <a:gd name="connsiteX21" fmla="*/ 147452 w 346305"/>
                  <a:gd name="connsiteY21" fmla="*/ 339616 h 563469"/>
                  <a:gd name="connsiteX22" fmla="*/ 118877 w 346305"/>
                  <a:gd name="connsiteY22" fmla="*/ 349141 h 563469"/>
                  <a:gd name="connsiteX23" fmla="*/ 71252 w 346305"/>
                  <a:gd name="connsiteY23" fmla="*/ 311041 h 563469"/>
                  <a:gd name="connsiteX24" fmla="*/ 80777 w 346305"/>
                  <a:gd name="connsiteY24" fmla="*/ 225316 h 563469"/>
                  <a:gd name="connsiteX25" fmla="*/ 118877 w 346305"/>
                  <a:gd name="connsiteY25" fmla="*/ 187216 h 563469"/>
                  <a:gd name="connsiteX26" fmla="*/ 166502 w 346305"/>
                  <a:gd name="connsiteY26" fmla="*/ 139591 h 563469"/>
                  <a:gd name="connsiteX27" fmla="*/ 176027 w 346305"/>
                  <a:gd name="connsiteY27" fmla="*/ 291991 h 563469"/>
                  <a:gd name="connsiteX28" fmla="*/ 109352 w 346305"/>
                  <a:gd name="connsiteY28" fmla="*/ 349141 h 563469"/>
                  <a:gd name="connsiteX29" fmla="*/ 52202 w 346305"/>
                  <a:gd name="connsiteY29" fmla="*/ 387241 h 563469"/>
                  <a:gd name="connsiteX30" fmla="*/ 23627 w 346305"/>
                  <a:gd name="connsiteY30" fmla="*/ 415816 h 563469"/>
                  <a:gd name="connsiteX31" fmla="*/ 71252 w 346305"/>
                  <a:gd name="connsiteY31" fmla="*/ 358666 h 563469"/>
                  <a:gd name="connsiteX32" fmla="*/ 137927 w 346305"/>
                  <a:gd name="connsiteY32" fmla="*/ 311041 h 563469"/>
                  <a:gd name="connsiteX33" fmla="*/ 195077 w 346305"/>
                  <a:gd name="connsiteY33" fmla="*/ 282466 h 563469"/>
                  <a:gd name="connsiteX34" fmla="*/ 223652 w 346305"/>
                  <a:gd name="connsiteY34" fmla="*/ 272941 h 563469"/>
                  <a:gd name="connsiteX35" fmla="*/ 252227 w 346305"/>
                  <a:gd name="connsiteY35" fmla="*/ 253891 h 563469"/>
                  <a:gd name="connsiteX36" fmla="*/ 280802 w 346305"/>
                  <a:gd name="connsiteY36" fmla="*/ 330091 h 563469"/>
                  <a:gd name="connsiteX37" fmla="*/ 271277 w 346305"/>
                  <a:gd name="connsiteY37" fmla="*/ 368191 h 56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46305" h="563469">
                    <a:moveTo>
                      <a:pt x="176027" y="63391"/>
                    </a:moveTo>
                    <a:cubicBezTo>
                      <a:pt x="172852" y="164991"/>
                      <a:pt x="171845" y="266682"/>
                      <a:pt x="166502" y="368191"/>
                    </a:cubicBezTo>
                    <a:cubicBezTo>
                      <a:pt x="165487" y="387477"/>
                      <a:pt x="164821" y="407693"/>
                      <a:pt x="156977" y="425341"/>
                    </a:cubicBezTo>
                    <a:cubicBezTo>
                      <a:pt x="151506" y="437650"/>
                      <a:pt x="137927" y="444391"/>
                      <a:pt x="128402" y="453916"/>
                    </a:cubicBezTo>
                    <a:cubicBezTo>
                      <a:pt x="120973" y="476204"/>
                      <a:pt x="120714" y="496472"/>
                      <a:pt x="90302" y="501541"/>
                    </a:cubicBezTo>
                    <a:cubicBezTo>
                      <a:pt x="80398" y="503192"/>
                      <a:pt x="71252" y="495191"/>
                      <a:pt x="61727" y="492016"/>
                    </a:cubicBezTo>
                    <a:cubicBezTo>
                      <a:pt x="55377" y="482491"/>
                      <a:pt x="49331" y="472756"/>
                      <a:pt x="42677" y="463441"/>
                    </a:cubicBezTo>
                    <a:cubicBezTo>
                      <a:pt x="33450" y="450523"/>
                      <a:pt x="20549" y="439848"/>
                      <a:pt x="14102" y="425341"/>
                    </a:cubicBezTo>
                    <a:cubicBezTo>
                      <a:pt x="7527" y="410547"/>
                      <a:pt x="7752" y="393591"/>
                      <a:pt x="4577" y="377716"/>
                    </a:cubicBezTo>
                    <a:cubicBezTo>
                      <a:pt x="7752" y="257066"/>
                      <a:pt x="0" y="135631"/>
                      <a:pt x="14102" y="15766"/>
                    </a:cubicBezTo>
                    <a:cubicBezTo>
                      <a:pt x="15957" y="0"/>
                      <a:pt x="34801" y="40083"/>
                      <a:pt x="42677" y="53866"/>
                    </a:cubicBezTo>
                    <a:cubicBezTo>
                      <a:pt x="64327" y="91754"/>
                      <a:pt x="101378" y="170294"/>
                      <a:pt x="118877" y="215791"/>
                    </a:cubicBezTo>
                    <a:cubicBezTo>
                      <a:pt x="153275" y="305225"/>
                      <a:pt x="125750" y="240510"/>
                      <a:pt x="147452" y="311041"/>
                    </a:cubicBezTo>
                    <a:cubicBezTo>
                      <a:pt x="156310" y="339830"/>
                      <a:pt x="160530" y="370938"/>
                      <a:pt x="176027" y="396766"/>
                    </a:cubicBezTo>
                    <a:cubicBezTo>
                      <a:pt x="195077" y="428516"/>
                      <a:pt x="200059" y="475457"/>
                      <a:pt x="233177" y="492016"/>
                    </a:cubicBezTo>
                    <a:cubicBezTo>
                      <a:pt x="245877" y="498366"/>
                      <a:pt x="259101" y="503761"/>
                      <a:pt x="271277" y="511066"/>
                    </a:cubicBezTo>
                    <a:cubicBezTo>
                      <a:pt x="290910" y="522846"/>
                      <a:pt x="346305" y="563469"/>
                      <a:pt x="328427" y="549166"/>
                    </a:cubicBezTo>
                    <a:lnTo>
                      <a:pt x="280802" y="511066"/>
                    </a:lnTo>
                    <a:cubicBezTo>
                      <a:pt x="271277" y="495191"/>
                      <a:pt x="263335" y="478252"/>
                      <a:pt x="252227" y="463441"/>
                    </a:cubicBezTo>
                    <a:cubicBezTo>
                      <a:pt x="244145" y="452665"/>
                      <a:pt x="231482" y="445827"/>
                      <a:pt x="223652" y="434866"/>
                    </a:cubicBezTo>
                    <a:cubicBezTo>
                      <a:pt x="204975" y="408719"/>
                      <a:pt x="208050" y="390689"/>
                      <a:pt x="185552" y="368191"/>
                    </a:cubicBezTo>
                    <a:cubicBezTo>
                      <a:pt x="174327" y="356966"/>
                      <a:pt x="160152" y="349141"/>
                      <a:pt x="147452" y="339616"/>
                    </a:cubicBezTo>
                    <a:cubicBezTo>
                      <a:pt x="137927" y="342791"/>
                      <a:pt x="128917" y="349141"/>
                      <a:pt x="118877" y="349141"/>
                    </a:cubicBezTo>
                    <a:cubicBezTo>
                      <a:pt x="88205" y="349141"/>
                      <a:pt x="85880" y="332982"/>
                      <a:pt x="71252" y="311041"/>
                    </a:cubicBezTo>
                    <a:cubicBezTo>
                      <a:pt x="74427" y="282466"/>
                      <a:pt x="70456" y="252150"/>
                      <a:pt x="80777" y="225316"/>
                    </a:cubicBezTo>
                    <a:cubicBezTo>
                      <a:pt x="87224" y="208553"/>
                      <a:pt x="107188" y="200853"/>
                      <a:pt x="118877" y="187216"/>
                    </a:cubicBezTo>
                    <a:cubicBezTo>
                      <a:pt x="161210" y="137827"/>
                      <a:pt x="111469" y="176280"/>
                      <a:pt x="166502" y="139591"/>
                    </a:cubicBezTo>
                    <a:cubicBezTo>
                      <a:pt x="195922" y="198432"/>
                      <a:pt x="204846" y="199770"/>
                      <a:pt x="176027" y="291991"/>
                    </a:cubicBezTo>
                    <a:cubicBezTo>
                      <a:pt x="167966" y="317788"/>
                      <a:pt x="128566" y="333130"/>
                      <a:pt x="109352" y="349141"/>
                    </a:cubicBezTo>
                    <a:cubicBezTo>
                      <a:pt x="61786" y="388779"/>
                      <a:pt x="102420" y="370502"/>
                      <a:pt x="52202" y="387241"/>
                    </a:cubicBezTo>
                    <a:cubicBezTo>
                      <a:pt x="42677" y="396766"/>
                      <a:pt x="33152" y="425341"/>
                      <a:pt x="23627" y="415816"/>
                    </a:cubicBezTo>
                    <a:cubicBezTo>
                      <a:pt x="4108" y="396297"/>
                      <a:pt x="66085" y="362357"/>
                      <a:pt x="71252" y="358666"/>
                    </a:cubicBezTo>
                    <a:cubicBezTo>
                      <a:pt x="88583" y="346287"/>
                      <a:pt x="117724" y="322265"/>
                      <a:pt x="137927" y="311041"/>
                    </a:cubicBezTo>
                    <a:cubicBezTo>
                      <a:pt x="156545" y="300698"/>
                      <a:pt x="175614" y="291116"/>
                      <a:pt x="195077" y="282466"/>
                    </a:cubicBezTo>
                    <a:cubicBezTo>
                      <a:pt x="204252" y="278388"/>
                      <a:pt x="214672" y="277431"/>
                      <a:pt x="223652" y="272941"/>
                    </a:cubicBezTo>
                    <a:cubicBezTo>
                      <a:pt x="233891" y="267821"/>
                      <a:pt x="242702" y="260241"/>
                      <a:pt x="252227" y="253891"/>
                    </a:cubicBezTo>
                    <a:cubicBezTo>
                      <a:pt x="271935" y="283452"/>
                      <a:pt x="280802" y="288896"/>
                      <a:pt x="280802" y="330091"/>
                    </a:cubicBezTo>
                    <a:cubicBezTo>
                      <a:pt x="280802" y="343182"/>
                      <a:pt x="271277" y="368191"/>
                      <a:pt x="271277" y="368191"/>
                    </a:cubicBezTo>
                  </a:path>
                </a:pathLst>
              </a:custGeom>
              <a:ln w="15875">
                <a:solidFill>
                  <a:schemeClr val="accent6">
                    <a:satMod val="140000"/>
                    <a:alpha val="68000"/>
                  </a:schemeClr>
                </a:solidFill>
              </a:ln>
            </p:spPr>
            <p:style>
              <a:lnRef idx="1">
                <a:schemeClr val="accent6"/>
              </a:lnRef>
              <a:fillRef idx="0">
                <a:schemeClr val="accent6"/>
              </a:fillRef>
              <a:effectRef idx="0">
                <a:schemeClr val="accent6"/>
              </a:effectRef>
              <a:fontRef idx="minor">
                <a:schemeClr val="tx1"/>
              </a:fontRef>
            </p:style>
            <p:txBody>
              <a:bodyPr anchor="ctr"/>
              <a:lstStyle/>
              <a:p>
                <a:pPr algn="ctr">
                  <a:defRPr/>
                </a:pPr>
                <a:endParaRPr lang="en-NZ" sz="1350">
                  <a:solidFill>
                    <a:srgbClr val="000000"/>
                  </a:solidFill>
                </a:endParaRPr>
              </a:p>
            </p:txBody>
          </p:sp>
        </p:grpSp>
        <p:sp>
          <p:nvSpPr>
            <p:cNvPr id="25" name="Right Arrow 24"/>
            <p:cNvSpPr/>
            <p:nvPr/>
          </p:nvSpPr>
          <p:spPr>
            <a:xfrm>
              <a:off x="3733800" y="3681413"/>
              <a:ext cx="762001"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ltLang="zh-TW" sz="1350">
                <a:solidFill>
                  <a:srgbClr val="FFFFFF"/>
                </a:solidFill>
                <a:cs typeface="Arial" charset="0"/>
              </a:endParaRPr>
            </a:p>
          </p:txBody>
        </p:sp>
      </p:grpSp>
      <p:grpSp>
        <p:nvGrpSpPr>
          <p:cNvPr id="6" name="Group 26"/>
          <p:cNvGrpSpPr>
            <a:grpSpLocks/>
          </p:cNvGrpSpPr>
          <p:nvPr/>
        </p:nvGrpSpPr>
        <p:grpSpPr bwMode="auto">
          <a:xfrm>
            <a:off x="6871098" y="3679033"/>
            <a:ext cx="2377678" cy="507831"/>
            <a:chOff x="5410200" y="3581400"/>
            <a:chExt cx="3170256" cy="677565"/>
          </a:xfrm>
        </p:grpSpPr>
        <p:sp>
          <p:nvSpPr>
            <p:cNvPr id="26" name="Right Arrow 25"/>
            <p:cNvSpPr/>
            <p:nvPr/>
          </p:nvSpPr>
          <p:spPr>
            <a:xfrm>
              <a:off x="5410200" y="3657651"/>
              <a:ext cx="762005" cy="533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NZ" altLang="zh-TW" sz="1350">
                <a:solidFill>
                  <a:srgbClr val="FFFFFF"/>
                </a:solidFill>
                <a:cs typeface="Arial" charset="0"/>
              </a:endParaRPr>
            </a:p>
          </p:txBody>
        </p:sp>
        <p:sp>
          <p:nvSpPr>
            <p:cNvPr id="19" name="TextBox 18"/>
            <p:cNvSpPr txBox="1"/>
            <p:nvPr/>
          </p:nvSpPr>
          <p:spPr>
            <a:xfrm>
              <a:off x="6446843" y="3581400"/>
              <a:ext cx="2133613" cy="677565"/>
            </a:xfrm>
            <a:prstGeom prst="rect">
              <a:avLst/>
            </a:prstGeom>
          </p:spPr>
          <p:style>
            <a:lnRef idx="1">
              <a:schemeClr val="dk1"/>
            </a:lnRef>
            <a:fillRef idx="2">
              <a:schemeClr val="dk1"/>
            </a:fillRef>
            <a:effectRef idx="1">
              <a:schemeClr val="dk1"/>
            </a:effectRef>
            <a:fontRef idx="minor">
              <a:schemeClr val="dk1"/>
            </a:fontRef>
          </p:style>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NZ" altLang="zh-TW" sz="1350" b="1">
                  <a:solidFill>
                    <a:srgbClr val="000000"/>
                  </a:solidFill>
                  <a:latin typeface="Gill Sans MT" pitchFamily="34" charset="0"/>
                </a:rPr>
                <a:t>High-throughput</a:t>
              </a:r>
            </a:p>
            <a:p>
              <a:pPr algn="ctr" eaLnBrk="1" hangingPunct="1">
                <a:defRPr/>
              </a:pPr>
              <a:r>
                <a:rPr lang="en-NZ" altLang="zh-TW" sz="1350" b="1">
                  <a:solidFill>
                    <a:srgbClr val="000000"/>
                  </a:solidFill>
                  <a:latin typeface="Gill Sans MT" pitchFamily="34" charset="0"/>
                </a:rPr>
                <a:t>biotechnologies</a:t>
              </a:r>
              <a:endParaRPr lang="en-NZ" altLang="zh-TW" sz="1350">
                <a:solidFill>
                  <a:srgbClr val="000000"/>
                </a:solidFill>
                <a:latin typeface="Gill Sans MT" pitchFamily="34" charset="0"/>
              </a:endParaRPr>
            </a:p>
          </p:txBody>
        </p:sp>
      </p:grpSp>
      <p:grpSp>
        <p:nvGrpSpPr>
          <p:cNvPr id="7" name="Group 29"/>
          <p:cNvGrpSpPr>
            <a:grpSpLocks/>
          </p:cNvGrpSpPr>
          <p:nvPr/>
        </p:nvGrpSpPr>
        <p:grpSpPr bwMode="auto">
          <a:xfrm>
            <a:off x="4029075" y="3504010"/>
            <a:ext cx="1195388" cy="956072"/>
            <a:chOff x="2514600" y="3997325"/>
            <a:chExt cx="1593692" cy="1274763"/>
          </a:xfrm>
        </p:grpSpPr>
        <p:pic>
          <p:nvPicPr>
            <p:cNvPr id="7178" name="Picture 4" descr="C:\Users\Kevin\AppData\Local\Microsoft\Windows\Temporary Internet Files\Content.IE5\3ZP759YU\MCj0215243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9257745">
              <a:off x="3698731" y="3997325"/>
              <a:ext cx="409561" cy="78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descr="C:\Users\Kevin\AppData\Local\Microsoft\Windows\Temporary Internet Files\Content.IE5\5TMEQCLZ\MCj03189460000[1].wmf"/>
            <p:cNvPicPr>
              <a:picLocks noChangeAspect="1" noChangeArrowheads="1"/>
            </p:cNvPicPr>
            <p:nvPr/>
          </p:nvPicPr>
          <p:blipFill>
            <a:blip r:embed="rId5" cstate="print">
              <a:duotone>
                <a:schemeClr val="accent3">
                  <a:shade val="45000"/>
                  <a:satMod val="135000"/>
                </a:schemeClr>
                <a:prstClr val="white"/>
              </a:duotone>
              <a:lum bright="15000" contrast="50000"/>
            </a:blip>
            <a:srcRect/>
            <a:stretch>
              <a:fillRect/>
            </a:stretch>
          </p:blipFill>
          <p:spPr bwMode="auto">
            <a:xfrm>
              <a:off x="2514600" y="4371975"/>
              <a:ext cx="1366838" cy="900113"/>
            </a:xfrm>
            <a:prstGeom prst="rect">
              <a:avLst/>
            </a:prstGeom>
            <a:noFill/>
            <a:ln w="9525">
              <a:noFill/>
              <a:miter lim="800000"/>
              <a:headEnd/>
              <a:tailEnd/>
            </a:ln>
          </p:spPr>
        </p:pic>
      </p:grpSp>
      <p:sp>
        <p:nvSpPr>
          <p:cNvPr id="23" name="Title 22"/>
          <p:cNvSpPr>
            <a:spLocks noGrp="1"/>
          </p:cNvSpPr>
          <p:nvPr>
            <p:ph type="title" idx="4294967295"/>
          </p:nvPr>
        </p:nvSpPr>
        <p:spPr>
          <a:xfrm>
            <a:off x="1778000" y="287339"/>
            <a:ext cx="8890000" cy="801687"/>
          </a:xfrm>
        </p:spPr>
        <p:txBody>
          <a:bodyPr>
            <a:normAutofit/>
          </a:bodyPr>
          <a:lstStyle/>
          <a:p>
            <a:pPr>
              <a:defRPr/>
            </a:pPr>
            <a:r>
              <a:rPr lang="en-NZ" b="1" dirty="0" smtClean="0">
                <a:effectLst>
                  <a:outerShdw blurRad="38100" dist="38100" dir="2700000" algn="tl">
                    <a:srgbClr val="000000">
                      <a:alpha val="43137"/>
                    </a:srgbClr>
                  </a:outerShdw>
                </a:effectLst>
              </a:rPr>
              <a:t>Two-phase experiments </a:t>
            </a:r>
            <a:r>
              <a:rPr lang="en-NZ" sz="2700" b="1" dirty="0">
                <a:effectLst>
                  <a:outerShdw blurRad="38100" dist="38100" dir="2700000" algn="tl">
                    <a:srgbClr val="000000">
                      <a:alpha val="43137"/>
                    </a:srgbClr>
                  </a:outerShdw>
                </a:effectLst>
              </a:rPr>
              <a:t>(</a:t>
            </a:r>
            <a:r>
              <a:rPr lang="en-NZ" sz="2700" b="1" dirty="0" smtClean="0">
                <a:effectLst>
                  <a:outerShdw blurRad="38100" dist="38100" dir="2700000" algn="tl">
                    <a:srgbClr val="000000">
                      <a:alpha val="43137"/>
                    </a:srgbClr>
                  </a:outerShdw>
                </a:effectLst>
              </a:rPr>
              <a:t>McIntyre, 1955</a:t>
            </a:r>
            <a:r>
              <a:rPr lang="en-NZ" sz="2700" b="1" dirty="0">
                <a:effectLst>
                  <a:outerShdw blurRad="38100" dist="38100" dir="2700000" algn="tl">
                    <a:srgbClr val="000000">
                      <a:alpha val="43137"/>
                    </a:srgbClr>
                  </a:outerShdw>
                </a:effectLst>
              </a:rPr>
              <a:t>)</a:t>
            </a:r>
          </a:p>
        </p:txBody>
      </p:sp>
      <p:sp>
        <p:nvSpPr>
          <p:cNvPr id="7177" name="Rectangle 4"/>
          <p:cNvSpPr>
            <a:spLocks noChangeArrowheads="1"/>
          </p:cNvSpPr>
          <p:nvPr/>
        </p:nvSpPr>
        <p:spPr bwMode="auto">
          <a:xfrm>
            <a:off x="3819525" y="4626769"/>
            <a:ext cx="1671638" cy="7848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NZ" altLang="zh-TW" sz="1500" b="1">
                <a:solidFill>
                  <a:srgbClr val="000000"/>
                </a:solidFill>
              </a:rPr>
              <a:t>Cannot directly measure responses</a:t>
            </a:r>
            <a:endParaRPr lang="en-NZ" altLang="en-US" sz="1500" b="1">
              <a:solidFill>
                <a:srgbClr val="000000"/>
              </a:solidFill>
            </a:endParaRPr>
          </a:p>
        </p:txBody>
      </p:sp>
      <p:sp>
        <p:nvSpPr>
          <p:cNvPr id="8" name="Slide Number Placeholder 7"/>
          <p:cNvSpPr>
            <a:spLocks noGrp="1"/>
          </p:cNvSpPr>
          <p:nvPr>
            <p:ph type="sldNum" sz="quarter" idx="12"/>
          </p:nvPr>
        </p:nvSpPr>
        <p:spPr/>
        <p:txBody>
          <a:bodyPr/>
          <a:lstStyle/>
          <a:p>
            <a:fld id="{BF18C196-3ABE-43C0-9E5E-32D62974A7DC}" type="slidenum">
              <a:rPr lang="en-NZ" smtClean="0"/>
              <a:pPr/>
              <a:t>2</a:t>
            </a:fld>
            <a:endParaRPr lang="en-NZ"/>
          </a:p>
        </p:txBody>
      </p:sp>
    </p:spTree>
    <p:extLst>
      <p:ext uri="{BB962C8B-B14F-4D97-AF65-F5344CB8AC3E}">
        <p14:creationId xmlns:p14="http://schemas.microsoft.com/office/powerpoint/2010/main" val="391269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7177"/>
                                        </p:tgtEl>
                                        <p:attrNameLst>
                                          <p:attrName>style.visibility</p:attrName>
                                        </p:attrNameLst>
                                      </p:cBhvr>
                                      <p:to>
                                        <p:strVal val="visible"/>
                                      </p:to>
                                    </p:set>
                                    <p:animEffect transition="in" filter="fade">
                                      <p:cBhvr>
                                        <p:cTn id="11" dur="1000"/>
                                        <p:tgtEl>
                                          <p:spTgt spid="717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xit" presetSubtype="0" fill="hold" grpId="1" nodeType="clickEffect">
                                  <p:stCondLst>
                                    <p:cond delay="0"/>
                                  </p:stCondLst>
                                  <p:childTnLst>
                                    <p:animEffect transition="out" filter="fade">
                                      <p:cBhvr>
                                        <p:cTn id="15" dur="500"/>
                                        <p:tgtEl>
                                          <p:spTgt spid="7177"/>
                                        </p:tgtEl>
                                      </p:cBhvr>
                                    </p:animEffect>
                                    <p:set>
                                      <p:cBhvr>
                                        <p:cTn id="16" dur="1" fill="hold">
                                          <p:stCondLst>
                                            <p:cond delay="499"/>
                                          </p:stCondLst>
                                        </p:cTn>
                                        <p:tgtEl>
                                          <p:spTgt spid="7177"/>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childTnLst>
                                </p:cTn>
                              </p:par>
                            </p:childTnLst>
                          </p:cTn>
                        </p:par>
                        <p:par>
                          <p:cTn id="30" fill="hold" nodeType="afterGroup">
                            <p:stCondLst>
                              <p:cond delay="1000"/>
                            </p:stCondLst>
                            <p:childTnLst>
                              <p:par>
                                <p:cTn id="31" presetID="10" presetClass="entr" presetSubtype="0"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animBg="1"/>
      <p:bldP spid="717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Concluding remarks</a:t>
            </a:r>
          </a:p>
        </p:txBody>
      </p:sp>
      <p:sp>
        <p:nvSpPr>
          <p:cNvPr id="3" name="Content Placeholder 2"/>
          <p:cNvSpPr>
            <a:spLocks noGrp="1"/>
          </p:cNvSpPr>
          <p:nvPr>
            <p:ph idx="4294967295"/>
          </p:nvPr>
        </p:nvSpPr>
        <p:spPr>
          <a:xfrm>
            <a:off x="1774824" y="1279484"/>
            <a:ext cx="7907274" cy="4597972"/>
          </a:xfrm>
        </p:spPr>
        <p:txBody>
          <a:bodyPr>
            <a:noAutofit/>
          </a:bodyPr>
          <a:lstStyle/>
          <a:p>
            <a:pPr marL="182563" indent="-182563">
              <a:buFont typeface="Arial" panose="020B0604020202020204" pitchFamily="34" charset="0"/>
              <a:buChar char="•"/>
            </a:pPr>
            <a:r>
              <a:rPr lang="en-NZ" sz="2400" dirty="0" smtClean="0"/>
              <a:t>Consider </a:t>
            </a:r>
            <a:r>
              <a:rPr lang="en-NZ" sz="2400" dirty="0" smtClean="0"/>
              <a:t>the </a:t>
            </a:r>
            <a:r>
              <a:rPr lang="en-NZ" sz="2400" dirty="0" smtClean="0"/>
              <a:t>computer generation of optimal designs of two-phase experiments, </a:t>
            </a:r>
            <a:r>
              <a:rPr lang="en-NZ" sz="2400" dirty="0"/>
              <a:t>where the Phase 1 experiment arranged in a </a:t>
            </a:r>
          </a:p>
          <a:p>
            <a:pPr lvl="1">
              <a:buFont typeface="Arial" panose="020B0604020202020204" pitchFamily="34" charset="0"/>
              <a:buChar char="•"/>
            </a:pPr>
            <a:r>
              <a:rPr lang="en-NZ" dirty="0"/>
              <a:t>completely randomised design (Chapter 3).</a:t>
            </a:r>
          </a:p>
          <a:p>
            <a:pPr lvl="1">
              <a:buFont typeface="Arial" panose="020B0604020202020204" pitchFamily="34" charset="0"/>
              <a:buChar char="•"/>
            </a:pPr>
            <a:r>
              <a:rPr lang="en-NZ" dirty="0"/>
              <a:t>randomised complete block </a:t>
            </a:r>
            <a:r>
              <a:rPr lang="en-NZ" dirty="0" smtClean="0"/>
              <a:t>design, </a:t>
            </a:r>
            <a:r>
              <a:rPr lang="en-NZ" dirty="0"/>
              <a:t>or a balanced incomplete block design (Chapter 4</a:t>
            </a:r>
            <a:r>
              <a:rPr lang="en-NZ" dirty="0" smtClean="0"/>
              <a:t>).</a:t>
            </a:r>
          </a:p>
          <a:p>
            <a:pPr lvl="1">
              <a:buFont typeface="Arial" panose="020B0604020202020204" pitchFamily="34" charset="0"/>
              <a:buChar char="•"/>
            </a:pPr>
            <a:r>
              <a:rPr lang="en-NZ" dirty="0" smtClean="0"/>
              <a:t>an </a:t>
            </a:r>
            <a:r>
              <a:rPr lang="en-NZ" dirty="0" smtClean="0"/>
              <a:t>application for generating these designs for the biologist </a:t>
            </a:r>
            <a:endParaRPr lang="en-NZ" dirty="0"/>
          </a:p>
          <a:p>
            <a:pPr marL="182563" indent="-182563">
              <a:buFont typeface="Arial" panose="020B0604020202020204" pitchFamily="34" charset="0"/>
              <a:buChar char="•"/>
            </a:pPr>
            <a:r>
              <a:rPr lang="en-NZ" sz="2400" dirty="0" smtClean="0"/>
              <a:t>Automation of </a:t>
            </a:r>
            <a:r>
              <a:rPr lang="en-NZ" sz="2400" dirty="0"/>
              <a:t>the construction of theoretical ANOVA </a:t>
            </a:r>
            <a:r>
              <a:rPr lang="en-NZ" sz="2400" dirty="0" smtClean="0"/>
              <a:t>tables</a:t>
            </a:r>
          </a:p>
          <a:p>
            <a:pPr marL="475171" lvl="1" indent="-182563">
              <a:buFont typeface="Arial" panose="020B0604020202020204" pitchFamily="34" charset="0"/>
              <a:buChar char="•"/>
            </a:pPr>
            <a:r>
              <a:rPr lang="en-NZ" sz="2200" dirty="0" smtClean="0"/>
              <a:t>To compare the properties of designs.</a:t>
            </a:r>
          </a:p>
          <a:p>
            <a:pPr marL="475171" lvl="1" indent="-182563">
              <a:buFont typeface="Arial" panose="020B0604020202020204" pitchFamily="34" charset="0"/>
              <a:buChar char="•"/>
            </a:pPr>
            <a:r>
              <a:rPr lang="en-NZ" sz="2200" dirty="0" smtClean="0"/>
              <a:t> R package </a:t>
            </a:r>
            <a:r>
              <a:rPr lang="en-NZ" sz="2200" dirty="0" err="1" smtClean="0"/>
              <a:t>infoDecompuTE</a:t>
            </a:r>
            <a:r>
              <a:rPr lang="en-NZ" sz="2200" dirty="0" smtClean="0"/>
              <a:t> </a:t>
            </a:r>
            <a:r>
              <a:rPr lang="en-NZ" sz="2200" dirty="0"/>
              <a:t>(Chapter 2).</a:t>
            </a:r>
          </a:p>
          <a:p>
            <a:pPr marL="182563" indent="-182563">
              <a:buFont typeface="Arial" panose="020B0604020202020204" pitchFamily="34" charset="0"/>
              <a:buChar char="•"/>
            </a:pP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20</a:t>
            </a:fld>
            <a:endParaRPr lang="en-NZ"/>
          </a:p>
        </p:txBody>
      </p:sp>
    </p:spTree>
    <p:extLst>
      <p:ext uri="{BB962C8B-B14F-4D97-AF65-F5344CB8AC3E}">
        <p14:creationId xmlns:p14="http://schemas.microsoft.com/office/powerpoint/2010/main" val="395893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Acknowledgments</a:t>
            </a:r>
            <a:endParaRPr lang="en-NZ" sz="4000" b="1"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F18C196-3ABE-43C0-9E5E-32D62974A7DC}" type="slidenum">
              <a:rPr lang="en-NZ" smtClean="0"/>
              <a:t>21</a:t>
            </a:fld>
            <a:endParaRPr lang="en-NZ"/>
          </a:p>
        </p:txBody>
      </p:sp>
      <p:sp>
        <p:nvSpPr>
          <p:cNvPr id="11" name="Content Placeholder 2"/>
          <p:cNvSpPr txBox="1">
            <a:spLocks/>
          </p:cNvSpPr>
          <p:nvPr/>
        </p:nvSpPr>
        <p:spPr>
          <a:xfrm>
            <a:off x="1774824" y="1279484"/>
            <a:ext cx="9357002" cy="459797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buFont typeface="Arial" panose="020B0604020202020204" pitchFamily="34" charset="0"/>
              <a:buChar char="•"/>
            </a:pPr>
            <a:endParaRPr lang="en-NZ" sz="2400" dirty="0"/>
          </a:p>
        </p:txBody>
      </p:sp>
      <p:sp>
        <p:nvSpPr>
          <p:cNvPr id="6" name="Content Placeholder 2"/>
          <p:cNvSpPr txBox="1">
            <a:spLocks/>
          </p:cNvSpPr>
          <p:nvPr/>
        </p:nvSpPr>
        <p:spPr>
          <a:xfrm>
            <a:off x="1774824" y="1279484"/>
            <a:ext cx="7907274" cy="459797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182563">
              <a:buFont typeface="Arial" panose="020B0604020202020204" pitchFamily="34" charset="0"/>
              <a:buChar char="•"/>
            </a:pPr>
            <a:r>
              <a:rPr lang="en-NZ" sz="2400" dirty="0" err="1" smtClean="0"/>
              <a:t>Dr.</a:t>
            </a:r>
            <a:r>
              <a:rPr lang="en-NZ" sz="2400" dirty="0" smtClean="0"/>
              <a:t> Kathy Ruggiero </a:t>
            </a:r>
          </a:p>
          <a:p>
            <a:pPr marL="182563" indent="-182563">
              <a:buFont typeface="Arial" panose="020B0604020202020204" pitchFamily="34" charset="0"/>
              <a:buChar char="•"/>
            </a:pPr>
            <a:r>
              <a:rPr lang="en-NZ" sz="2400" dirty="0" err="1"/>
              <a:t>Prof.</a:t>
            </a:r>
            <a:r>
              <a:rPr lang="en-NZ" sz="2400" dirty="0"/>
              <a:t> Chris Triggs and </a:t>
            </a:r>
            <a:r>
              <a:rPr lang="en-NZ" sz="2400" dirty="0" err="1"/>
              <a:t>Dr.</a:t>
            </a:r>
            <a:r>
              <a:rPr lang="en-NZ" sz="2400" dirty="0"/>
              <a:t> Richard Jarrett </a:t>
            </a:r>
          </a:p>
          <a:p>
            <a:pPr marL="182563" indent="-182563">
              <a:buFont typeface="Arial" panose="020B0604020202020204" pitchFamily="34" charset="0"/>
              <a:buChar char="•"/>
            </a:pPr>
            <a:r>
              <a:rPr lang="en-NZ" sz="2400" dirty="0"/>
              <a:t>Colleagues from</a:t>
            </a:r>
          </a:p>
          <a:p>
            <a:pPr marL="475171" lvl="1" indent="-182563">
              <a:buFont typeface="Arial" panose="020B0604020202020204" pitchFamily="34" charset="0"/>
              <a:buChar char="•"/>
            </a:pPr>
            <a:r>
              <a:rPr lang="en-NZ" sz="2000" dirty="0" err="1"/>
              <a:t>Bioinformatic</a:t>
            </a:r>
            <a:r>
              <a:rPr lang="en-NZ" sz="2000" dirty="0"/>
              <a:t> Institute, </a:t>
            </a:r>
          </a:p>
          <a:p>
            <a:pPr marL="475171" lvl="1" indent="-182563">
              <a:buFont typeface="Arial" panose="020B0604020202020204" pitchFamily="34" charset="0"/>
              <a:buChar char="•"/>
            </a:pPr>
            <a:r>
              <a:rPr lang="en-NZ" sz="2000" dirty="0"/>
              <a:t>Statistical Consulting Centre and </a:t>
            </a:r>
          </a:p>
          <a:p>
            <a:pPr marL="475171" lvl="1" indent="-182563">
              <a:buFont typeface="Arial" panose="020B0604020202020204" pitchFamily="34" charset="0"/>
              <a:buChar char="•"/>
            </a:pPr>
            <a:r>
              <a:rPr lang="en-NZ" sz="2000" dirty="0"/>
              <a:t>Centre of Methods and Policy Application in the Social </a:t>
            </a:r>
            <a:r>
              <a:rPr lang="en-NZ" sz="2000" dirty="0" smtClean="0"/>
              <a:t>Sciences</a:t>
            </a:r>
          </a:p>
          <a:p>
            <a:pPr marL="292608" lvl="1" indent="0">
              <a:buNone/>
            </a:pPr>
            <a:endParaRPr lang="en-NZ" sz="2000" dirty="0" smtClean="0"/>
          </a:p>
          <a:p>
            <a:pPr marL="182563" indent="-182563">
              <a:buFont typeface="Arial" panose="020B0604020202020204" pitchFamily="34" charset="0"/>
              <a:buChar char="•"/>
            </a:pPr>
            <a:endParaRPr lang="en-NZ" sz="2400" dirty="0" smtClean="0"/>
          </a:p>
        </p:txBody>
      </p:sp>
    </p:spTree>
    <p:extLst>
      <p:ext uri="{BB962C8B-B14F-4D97-AF65-F5344CB8AC3E}">
        <p14:creationId xmlns:p14="http://schemas.microsoft.com/office/powerpoint/2010/main" val="410650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smtClean="0">
                <a:effectLst>
                  <a:outerShdw blurRad="38100" dist="38100" dir="2700000" algn="tl">
                    <a:srgbClr val="000000">
                      <a:alpha val="43137"/>
                    </a:srgbClr>
                  </a:outerShdw>
                </a:effectLst>
              </a:rPr>
              <a:t>Overview</a:t>
            </a:r>
            <a:endParaRPr lang="en-NZ" sz="4000" b="1" dirty="0">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1774824" y="1279484"/>
            <a:ext cx="9357002" cy="4833081"/>
          </a:xfrm>
        </p:spPr>
        <p:txBody>
          <a:bodyPr>
            <a:noAutofit/>
          </a:bodyPr>
          <a:lstStyle/>
          <a:p>
            <a:pPr marL="182563" indent="-182563">
              <a:buFont typeface="Arial" panose="020B0604020202020204" pitchFamily="34" charset="0"/>
              <a:buChar char="•"/>
            </a:pPr>
            <a:r>
              <a:rPr lang="en-NZ" sz="2400" dirty="0"/>
              <a:t>Finding optimal design for Phase 2 experiment</a:t>
            </a:r>
          </a:p>
          <a:p>
            <a:pPr marL="475171" lvl="1" indent="-182563">
              <a:buFont typeface="Arial" panose="020B0604020202020204" pitchFamily="34" charset="0"/>
              <a:buChar char="•"/>
            </a:pPr>
            <a:r>
              <a:rPr lang="en-NZ" sz="2200" dirty="0"/>
              <a:t>Example: when Phase 1 experiment arranged in randomised complete block design</a:t>
            </a:r>
          </a:p>
          <a:p>
            <a:pPr marL="475171" lvl="1" indent="-182563">
              <a:buFont typeface="Arial" panose="020B0604020202020204" pitchFamily="34" charset="0"/>
              <a:buChar char="•"/>
            </a:pPr>
            <a:r>
              <a:rPr lang="en-NZ" sz="2200" dirty="0"/>
              <a:t>An objective function I developed for this purpose</a:t>
            </a:r>
          </a:p>
          <a:p>
            <a:pPr marL="182563" indent="-182563">
              <a:buFont typeface="Arial" panose="020B0604020202020204" pitchFamily="34" charset="0"/>
              <a:buChar char="•"/>
            </a:pPr>
            <a:r>
              <a:rPr lang="en-NZ" sz="2400" dirty="0"/>
              <a:t>Assessing properties of designs for two-phase experiments: </a:t>
            </a:r>
          </a:p>
          <a:p>
            <a:pPr marL="475171" lvl="1" indent="-182563">
              <a:buFont typeface="Arial" panose="020B0604020202020204" pitchFamily="34" charset="0"/>
              <a:buChar char="•"/>
            </a:pPr>
            <a:r>
              <a:rPr lang="en-NZ" sz="2200" dirty="0"/>
              <a:t>Theoretical analysis of variance (ANOVA) table</a:t>
            </a:r>
          </a:p>
          <a:p>
            <a:pPr marL="475171" lvl="1" indent="-182563">
              <a:buFont typeface="Arial" panose="020B0604020202020204" pitchFamily="34" charset="0"/>
              <a:buChar char="•"/>
            </a:pPr>
            <a:r>
              <a:rPr lang="en-NZ" sz="2200" dirty="0"/>
              <a:t>Automation by my R package </a:t>
            </a:r>
            <a:r>
              <a:rPr lang="en-NZ" sz="2200" dirty="0" err="1"/>
              <a:t>infoDecompuTE</a:t>
            </a:r>
            <a:endParaRPr lang="en-NZ" sz="2200" dirty="0"/>
          </a:p>
          <a:p>
            <a:pPr marL="182563" indent="-182563">
              <a:buFont typeface="Arial" panose="020B0604020202020204" pitchFamily="34" charset="0"/>
              <a:buChar char="•"/>
            </a:pPr>
            <a:r>
              <a:rPr lang="en-NZ" sz="2600" dirty="0"/>
              <a:t>While the motivating examples come from proteomics experiments, </a:t>
            </a:r>
            <a:r>
              <a:rPr lang="en-NZ" sz="2400" dirty="0"/>
              <a:t>the methods presented apply more generally across a wide range of biological, and other, experiments.</a:t>
            </a:r>
            <a:endParaRPr lang="en-NZ" sz="2400" dirty="0"/>
          </a:p>
        </p:txBody>
      </p:sp>
      <p:sp>
        <p:nvSpPr>
          <p:cNvPr id="5" name="Slide Number Placeholder 4"/>
          <p:cNvSpPr>
            <a:spLocks noGrp="1"/>
          </p:cNvSpPr>
          <p:nvPr>
            <p:ph type="sldNum" sz="quarter" idx="12"/>
          </p:nvPr>
        </p:nvSpPr>
        <p:spPr/>
        <p:txBody>
          <a:bodyPr/>
          <a:lstStyle/>
          <a:p>
            <a:fld id="{BF18C196-3ABE-43C0-9E5E-32D62974A7DC}" type="slidenum">
              <a:rPr lang="en-NZ" smtClean="0"/>
              <a:t>3</a:t>
            </a:fld>
            <a:endParaRPr lang="en-NZ"/>
          </a:p>
        </p:txBody>
      </p:sp>
    </p:spTree>
    <p:extLst>
      <p:ext uri="{BB962C8B-B14F-4D97-AF65-F5344CB8AC3E}">
        <p14:creationId xmlns:p14="http://schemas.microsoft.com/office/powerpoint/2010/main" val="12066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74823" y="1279483"/>
            <a:ext cx="9366941" cy="5041804"/>
          </a:xfrm>
        </p:spPr>
        <p:txBody>
          <a:bodyPr>
            <a:noAutofit/>
          </a:bodyPr>
          <a:lstStyle/>
          <a:p>
            <a:pPr marL="182563" indent="-182563">
              <a:lnSpc>
                <a:spcPct val="80000"/>
              </a:lnSpc>
              <a:buFont typeface="Arial" panose="020B0604020202020204" pitchFamily="34" charset="0"/>
              <a:buChar char="•"/>
            </a:pPr>
            <a:r>
              <a:rPr lang="en-NZ" altLang="zh-TW" sz="2800" dirty="0"/>
              <a:t>Which proteins differ in abundance between plants assigned one of </a:t>
            </a:r>
            <a:r>
              <a:rPr lang="en-NZ" altLang="zh-TW" sz="2800" i="1" dirty="0"/>
              <a:t>three</a:t>
            </a:r>
            <a:r>
              <a:rPr lang="en-NZ" altLang="zh-TW" sz="2800" dirty="0"/>
              <a:t> treatments</a:t>
            </a:r>
            <a:r>
              <a:rPr lang="en-NZ" altLang="zh-TW" sz="2800" dirty="0">
                <a:cs typeface="Arial" charset="0"/>
              </a:rPr>
              <a:t>?</a:t>
            </a:r>
          </a:p>
          <a:p>
            <a:pPr marL="182563" indent="-182563">
              <a:lnSpc>
                <a:spcPct val="80000"/>
              </a:lnSpc>
              <a:buFont typeface="Arial" panose="020B0604020202020204" pitchFamily="34" charset="0"/>
              <a:buChar char="•"/>
            </a:pPr>
            <a:r>
              <a:rPr lang="en-NZ" altLang="zh-TW" sz="2800" dirty="0" smtClean="0"/>
              <a:t>Phase </a:t>
            </a:r>
            <a:r>
              <a:rPr lang="en-NZ" altLang="zh-TW" sz="2800" dirty="0"/>
              <a:t>1 experiment</a:t>
            </a:r>
          </a:p>
          <a:p>
            <a:pPr lvl="1">
              <a:lnSpc>
                <a:spcPct val="80000"/>
              </a:lnSpc>
            </a:pPr>
            <a:r>
              <a:rPr lang="en-NZ" altLang="zh-TW" sz="2400" dirty="0" smtClean="0"/>
              <a:t>3 </a:t>
            </a:r>
            <a:r>
              <a:rPr lang="en-NZ" altLang="zh-TW" sz="2400" dirty="0"/>
              <a:t>treatments (</a:t>
            </a:r>
            <a:r>
              <a:rPr lang="en-NZ" altLang="zh-TW" sz="2400" i="1" dirty="0"/>
              <a:t>a</a:t>
            </a:r>
            <a:r>
              <a:rPr lang="en-NZ" altLang="zh-TW" sz="2400" dirty="0"/>
              <a:t>, </a:t>
            </a:r>
            <a:r>
              <a:rPr lang="en-NZ" altLang="zh-TW" sz="2400" i="1" dirty="0"/>
              <a:t>b</a:t>
            </a:r>
            <a:r>
              <a:rPr lang="en-NZ" altLang="zh-TW" sz="2400" dirty="0"/>
              <a:t> and </a:t>
            </a:r>
            <a:r>
              <a:rPr lang="en-NZ" altLang="zh-TW" sz="2400" i="1" dirty="0"/>
              <a:t>c</a:t>
            </a:r>
            <a:r>
              <a:rPr lang="en-NZ" altLang="zh-TW" sz="2400" dirty="0" smtClean="0"/>
              <a:t>)</a:t>
            </a:r>
            <a:endParaRPr lang="en-NZ" altLang="zh-TW" sz="2400" dirty="0" smtClean="0">
              <a:solidFill>
                <a:srgbClr val="0070C0"/>
              </a:solidFill>
            </a:endParaRPr>
          </a:p>
          <a:p>
            <a:pPr lvl="1">
              <a:lnSpc>
                <a:spcPct val="80000"/>
              </a:lnSpc>
            </a:pPr>
            <a:r>
              <a:rPr lang="en-NZ" altLang="zh-TW" sz="2400" dirty="0" smtClean="0"/>
              <a:t>4 </a:t>
            </a:r>
            <a:r>
              <a:rPr lang="en-NZ" altLang="zh-TW" sz="2400" dirty="0"/>
              <a:t>biological replicates, </a:t>
            </a:r>
            <a:r>
              <a:rPr lang="en-NZ" altLang="zh-TW" sz="2400" dirty="0" smtClean="0"/>
              <a:t>12 plants in total</a:t>
            </a:r>
          </a:p>
          <a:p>
            <a:pPr lvl="1">
              <a:lnSpc>
                <a:spcPct val="80000"/>
              </a:lnSpc>
            </a:pPr>
            <a:r>
              <a:rPr lang="en-NZ" altLang="zh-TW" sz="2400" dirty="0" smtClean="0"/>
              <a:t>2 trays (blocks)</a:t>
            </a:r>
            <a:endParaRPr lang="en-NZ" altLang="zh-TW" sz="2400" dirty="0"/>
          </a:p>
          <a:p>
            <a:pPr lvl="1">
              <a:lnSpc>
                <a:spcPct val="80000"/>
              </a:lnSpc>
            </a:pPr>
            <a:r>
              <a:rPr lang="en-NZ" altLang="zh-TW" sz="2400" dirty="0" smtClean="0"/>
              <a:t>2 technical replicates, </a:t>
            </a:r>
            <a:r>
              <a:rPr lang="en-NZ" altLang="zh-TW" sz="2400" dirty="0" smtClean="0">
                <a:cs typeface="Arial" pitchFamily="34" charset="0"/>
              </a:rPr>
              <a:t>24 sub</a:t>
            </a:r>
            <a:r>
              <a:rPr lang="en-NZ" altLang="zh-TW" sz="2400" dirty="0" smtClean="0"/>
              <a:t>samples </a:t>
            </a:r>
          </a:p>
          <a:p>
            <a:pPr marL="182563" indent="-182563">
              <a:lnSpc>
                <a:spcPct val="80000"/>
              </a:lnSpc>
              <a:buFont typeface="Arial" panose="020B0604020202020204" pitchFamily="34" charset="0"/>
              <a:buChar char="•"/>
            </a:pPr>
            <a:r>
              <a:rPr lang="en-NZ" altLang="zh-TW" sz="2800" dirty="0" smtClean="0"/>
              <a:t>Phase </a:t>
            </a:r>
            <a:r>
              <a:rPr lang="en-NZ" altLang="zh-TW" sz="2800" dirty="0"/>
              <a:t>2 experiment</a:t>
            </a:r>
          </a:p>
          <a:p>
            <a:pPr lvl="1">
              <a:lnSpc>
                <a:spcPct val="80000"/>
              </a:lnSpc>
            </a:pPr>
            <a:r>
              <a:rPr lang="en-NZ" altLang="zh-TW" sz="2400" dirty="0" smtClean="0"/>
              <a:t> 6 </a:t>
            </a:r>
            <a:r>
              <a:rPr lang="en-NZ" altLang="zh-TW" sz="2400" dirty="0"/>
              <a:t>runs coupled with 4 tags</a:t>
            </a:r>
          </a:p>
          <a:p>
            <a:pPr marL="182563" indent="-182563">
              <a:lnSpc>
                <a:spcPct val="80000"/>
              </a:lnSpc>
              <a:buFont typeface="Arial" panose="020B0604020202020204" pitchFamily="34" charset="0"/>
              <a:buChar char="•"/>
            </a:pPr>
            <a:r>
              <a:rPr lang="en-NZ" altLang="zh-TW" sz="2800" dirty="0" smtClean="0"/>
              <a:t>How </a:t>
            </a:r>
            <a:r>
              <a:rPr lang="en-NZ" altLang="zh-TW" sz="2800" dirty="0"/>
              <a:t>do we design this experiment</a:t>
            </a:r>
            <a:r>
              <a:rPr lang="en-NZ" altLang="zh-TW" sz="2800" dirty="0" smtClean="0"/>
              <a:t>?</a:t>
            </a:r>
            <a:endParaRPr lang="en-NZ" sz="2400" dirty="0" smtClean="0"/>
          </a:p>
        </p:txBody>
      </p:sp>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Example</a:t>
            </a:r>
          </a:p>
        </p:txBody>
      </p:sp>
      <p:sp>
        <p:nvSpPr>
          <p:cNvPr id="5" name="Slide Number Placeholder 4"/>
          <p:cNvSpPr>
            <a:spLocks noGrp="1"/>
          </p:cNvSpPr>
          <p:nvPr>
            <p:ph type="sldNum" sz="quarter" idx="12"/>
          </p:nvPr>
        </p:nvSpPr>
        <p:spPr/>
        <p:txBody>
          <a:bodyPr/>
          <a:lstStyle/>
          <a:p>
            <a:fld id="{BF18C196-3ABE-43C0-9E5E-32D62974A7DC}" type="slidenum">
              <a:rPr lang="en-NZ" smtClean="0"/>
              <a:t>4</a:t>
            </a:fld>
            <a:r>
              <a:rPr lang="en-NZ" dirty="0" smtClean="0"/>
              <a:t>  </a:t>
            </a:r>
            <a:endParaRPr lang="en-NZ" dirty="0"/>
          </a:p>
        </p:txBody>
      </p:sp>
      <p:grpSp>
        <p:nvGrpSpPr>
          <p:cNvPr id="13" name="Group 12"/>
          <p:cNvGrpSpPr/>
          <p:nvPr/>
        </p:nvGrpSpPr>
        <p:grpSpPr>
          <a:xfrm>
            <a:off x="9111394" y="2540363"/>
            <a:ext cx="1011362" cy="716419"/>
            <a:chOff x="8566456" y="2882317"/>
            <a:chExt cx="864000" cy="612032"/>
          </a:xfrm>
        </p:grpSpPr>
        <p:pic>
          <p:nvPicPr>
            <p:cNvPr id="7" name="Picture 6"/>
            <p:cNvPicPr>
              <a:picLocks/>
            </p:cNvPicPr>
            <p:nvPr/>
          </p:nvPicPr>
          <p:blipFill>
            <a:blip r:embed="rId3" cstate="print">
              <a:extLst>
                <a:ext uri="{BEBA8EAE-BF5A-486C-A8C5-ECC9F3942E4B}">
                  <a14:imgProps xmlns:a14="http://schemas.microsoft.com/office/drawing/2010/main">
                    <a14:imgLayer r:embed="rId4">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8566456" y="2882317"/>
              <a:ext cx="864000" cy="576000"/>
            </a:xfrm>
            <a:prstGeom prst="rect">
              <a:avLst/>
            </a:prstGeom>
          </p:spPr>
        </p:pic>
        <p:sp>
          <p:nvSpPr>
            <p:cNvPr id="9" name="TextBox 8"/>
            <p:cNvSpPr txBox="1"/>
            <p:nvPr/>
          </p:nvSpPr>
          <p:spPr>
            <a:xfrm>
              <a:off x="8628095" y="3099952"/>
              <a:ext cx="690638" cy="394397"/>
            </a:xfrm>
            <a:prstGeom prst="rect">
              <a:avLst/>
            </a:prstGeom>
            <a:noFill/>
          </p:spPr>
          <p:txBody>
            <a:bodyPr wrap="square" rtlCol="0">
              <a:spAutoFit/>
            </a:bodyPr>
            <a:lstStyle/>
            <a:p>
              <a:pPr algn="ctr"/>
              <a:r>
                <a:rPr lang="en-NZ" sz="2400" b="1" dirty="0" smtClean="0">
                  <a:solidFill>
                    <a:schemeClr val="bg1"/>
                  </a:solidFill>
                </a:rPr>
                <a:t>a</a:t>
              </a:r>
              <a:endParaRPr lang="en-NZ" sz="2400" b="1" dirty="0">
                <a:solidFill>
                  <a:schemeClr val="bg1"/>
                </a:solidFill>
              </a:endParaRPr>
            </a:p>
          </p:txBody>
        </p:sp>
      </p:grpSp>
      <p:grpSp>
        <p:nvGrpSpPr>
          <p:cNvPr id="12" name="Group 11"/>
          <p:cNvGrpSpPr/>
          <p:nvPr/>
        </p:nvGrpSpPr>
        <p:grpSpPr>
          <a:xfrm>
            <a:off x="9082081" y="3633103"/>
            <a:ext cx="1011362" cy="704020"/>
            <a:chOff x="9791834" y="2882317"/>
            <a:chExt cx="864000" cy="601440"/>
          </a:xfrm>
        </p:grpSpPr>
        <p:pic>
          <p:nvPicPr>
            <p:cNvPr id="6" name="Content Placeholder 3"/>
            <p:cNvPicPr>
              <a:picLocks/>
            </p:cNvPicPr>
            <p:nvPr/>
          </p:nvPicPr>
          <p:blipFill>
            <a:blip r:embed="rId5" cstate="print">
              <a:extLst>
                <a:ext uri="{28A0092B-C50C-407E-A947-70E740481C1C}">
                  <a14:useLocalDpi xmlns:a14="http://schemas.microsoft.com/office/drawing/2010/main" val="0"/>
                </a:ext>
              </a:extLst>
            </a:blip>
            <a:stretch>
              <a:fillRect/>
            </a:stretch>
          </p:blipFill>
          <p:spPr>
            <a:xfrm>
              <a:off x="9791834" y="2882317"/>
              <a:ext cx="864000" cy="576000"/>
            </a:xfrm>
            <a:prstGeom prst="rect">
              <a:avLst/>
            </a:prstGeom>
            <a:solidFill>
              <a:schemeClr val="bg1"/>
            </a:solidFill>
          </p:spPr>
        </p:pic>
        <p:sp>
          <p:nvSpPr>
            <p:cNvPr id="10" name="TextBox 9"/>
            <p:cNvSpPr txBox="1"/>
            <p:nvPr/>
          </p:nvSpPr>
          <p:spPr>
            <a:xfrm>
              <a:off x="9882679" y="3089359"/>
              <a:ext cx="706480" cy="394398"/>
            </a:xfrm>
            <a:prstGeom prst="rect">
              <a:avLst/>
            </a:prstGeom>
            <a:noFill/>
          </p:spPr>
          <p:txBody>
            <a:bodyPr wrap="square" rtlCol="0">
              <a:spAutoFit/>
            </a:bodyPr>
            <a:lstStyle/>
            <a:p>
              <a:pPr algn="ctr"/>
              <a:r>
                <a:rPr lang="en-NZ" sz="2400" b="1" dirty="0" smtClean="0">
                  <a:solidFill>
                    <a:schemeClr val="bg1"/>
                  </a:solidFill>
                </a:rPr>
                <a:t>b</a:t>
              </a:r>
              <a:endParaRPr lang="en-NZ" sz="2400" b="1" dirty="0">
                <a:solidFill>
                  <a:schemeClr val="bg1"/>
                </a:solidFill>
              </a:endParaRPr>
            </a:p>
          </p:txBody>
        </p:sp>
      </p:grpSp>
      <p:grpSp>
        <p:nvGrpSpPr>
          <p:cNvPr id="4" name="Group 3"/>
          <p:cNvGrpSpPr/>
          <p:nvPr/>
        </p:nvGrpSpPr>
        <p:grpSpPr>
          <a:xfrm>
            <a:off x="9111394" y="4713445"/>
            <a:ext cx="1011362" cy="681720"/>
            <a:chOff x="10743102" y="2901367"/>
            <a:chExt cx="864000" cy="582389"/>
          </a:xfrm>
        </p:grpSpPr>
        <p:pic>
          <p:nvPicPr>
            <p:cNvPr id="8" name="Content Placeholder 3"/>
            <p:cNvPicPr>
              <a:picLocks/>
            </p:cNvPicPr>
            <p:nvPr/>
          </p:nvPicPr>
          <p:blipFill>
            <a:blip r:embed="rId5"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10743102" y="2901367"/>
              <a:ext cx="864000" cy="576000"/>
            </a:xfrm>
            <a:prstGeom prst="rect">
              <a:avLst/>
            </a:prstGeom>
            <a:solidFill>
              <a:schemeClr val="bg1"/>
            </a:solidFill>
          </p:spPr>
        </p:pic>
        <p:sp>
          <p:nvSpPr>
            <p:cNvPr id="11" name="TextBox 10"/>
            <p:cNvSpPr txBox="1"/>
            <p:nvPr/>
          </p:nvSpPr>
          <p:spPr>
            <a:xfrm>
              <a:off x="10825115" y="3089359"/>
              <a:ext cx="679081" cy="394397"/>
            </a:xfrm>
            <a:prstGeom prst="rect">
              <a:avLst/>
            </a:prstGeom>
            <a:noFill/>
          </p:spPr>
          <p:txBody>
            <a:bodyPr wrap="square" rtlCol="0">
              <a:spAutoFit/>
            </a:bodyPr>
            <a:lstStyle/>
            <a:p>
              <a:pPr algn="ctr"/>
              <a:r>
                <a:rPr lang="en-NZ" sz="2400" b="1" dirty="0" smtClean="0">
                  <a:solidFill>
                    <a:schemeClr val="bg1"/>
                  </a:solidFill>
                </a:rPr>
                <a:t>c</a:t>
              </a:r>
              <a:endParaRPr lang="en-NZ" sz="2400" b="1" dirty="0">
                <a:solidFill>
                  <a:schemeClr val="bg1"/>
                </a:solidFill>
              </a:endParaRPr>
            </a:p>
          </p:txBody>
        </p:sp>
      </p:grpSp>
    </p:spTree>
    <p:extLst>
      <p:ext uri="{BB962C8B-B14F-4D97-AF65-F5344CB8AC3E}">
        <p14:creationId xmlns:p14="http://schemas.microsoft.com/office/powerpoint/2010/main" val="378673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74825" y="1279484"/>
            <a:ext cx="4717410" cy="4597972"/>
          </a:xfrm>
        </p:spPr>
        <p:txBody>
          <a:bodyPr>
            <a:noAutofit/>
          </a:bodyPr>
          <a:lstStyle/>
          <a:p>
            <a:pPr marL="179388" indent="-179388">
              <a:lnSpc>
                <a:spcPct val="100000"/>
              </a:lnSpc>
              <a:spcBef>
                <a:spcPts val="600"/>
              </a:spcBef>
              <a:buSzPct val="80000"/>
              <a:buFont typeface="Wingdings 2" pitchFamily="18" charset="2"/>
              <a:buChar char=""/>
            </a:pPr>
            <a:r>
              <a:rPr lang="en-NZ" altLang="zh-TW" sz="2800" dirty="0"/>
              <a:t>Phase 1 Experiment</a:t>
            </a:r>
          </a:p>
          <a:p>
            <a:pPr lvl="1">
              <a:lnSpc>
                <a:spcPct val="100000"/>
              </a:lnSpc>
            </a:pPr>
            <a:r>
              <a:rPr lang="en-NZ" altLang="zh-TW" sz="2800" dirty="0" smtClean="0"/>
              <a:t>3 </a:t>
            </a:r>
            <a:r>
              <a:rPr lang="en-NZ" altLang="zh-TW" sz="2800" dirty="0"/>
              <a:t>treatments </a:t>
            </a:r>
            <a:r>
              <a:rPr lang="en-NZ" altLang="zh-TW" sz="2800" dirty="0" smtClean="0"/>
              <a:t>(</a:t>
            </a:r>
            <a:r>
              <a:rPr lang="en-NZ" altLang="zh-TW" sz="2800" i="1" dirty="0"/>
              <a:t>a</a:t>
            </a:r>
            <a:r>
              <a:rPr lang="en-NZ" altLang="zh-TW" sz="2800" dirty="0"/>
              <a:t>, </a:t>
            </a:r>
            <a:r>
              <a:rPr lang="en-NZ" altLang="zh-TW" sz="2800" i="1" dirty="0"/>
              <a:t>b</a:t>
            </a:r>
            <a:r>
              <a:rPr lang="en-NZ" altLang="zh-TW" sz="2800" dirty="0"/>
              <a:t> and </a:t>
            </a:r>
            <a:r>
              <a:rPr lang="en-NZ" altLang="zh-TW" sz="2800" i="1" dirty="0"/>
              <a:t>c</a:t>
            </a:r>
            <a:r>
              <a:rPr lang="en-NZ" altLang="zh-TW" sz="2800" dirty="0" smtClean="0"/>
              <a:t>)</a:t>
            </a:r>
            <a:endParaRPr lang="en-NZ" altLang="zh-TW" sz="2800" dirty="0"/>
          </a:p>
          <a:p>
            <a:pPr lvl="1">
              <a:lnSpc>
                <a:spcPct val="100000"/>
              </a:lnSpc>
            </a:pPr>
            <a:r>
              <a:rPr lang="en-NZ" altLang="zh-TW" sz="2800" dirty="0"/>
              <a:t>4 biological replicates, </a:t>
            </a:r>
            <a:r>
              <a:rPr lang="en-NZ" altLang="zh-TW" sz="2800" dirty="0" smtClean="0"/>
              <a:t>12 plants </a:t>
            </a:r>
            <a:r>
              <a:rPr lang="en-NZ" altLang="zh-TW" sz="2800" dirty="0"/>
              <a:t>in total </a:t>
            </a:r>
            <a:r>
              <a:rPr lang="en-NZ" altLang="zh-TW" sz="2800" dirty="0"/>
              <a:t>(A, B, …, L)</a:t>
            </a:r>
            <a:endParaRPr lang="en-NZ" altLang="zh-TW" sz="2800" dirty="0"/>
          </a:p>
          <a:p>
            <a:pPr lvl="1">
              <a:lnSpc>
                <a:spcPct val="100000"/>
              </a:lnSpc>
            </a:pPr>
            <a:r>
              <a:rPr lang="en-NZ" altLang="zh-TW" sz="2800" dirty="0" smtClean="0"/>
              <a:t>2 </a:t>
            </a:r>
            <a:r>
              <a:rPr lang="en-NZ" altLang="zh-TW" sz="2800" dirty="0"/>
              <a:t>trays </a:t>
            </a:r>
            <a:r>
              <a:rPr lang="en-NZ" altLang="zh-TW" sz="2800" dirty="0"/>
              <a:t>(blocks; 1, 2) </a:t>
            </a:r>
            <a:endParaRPr lang="en-NZ" altLang="zh-TW" sz="2800" dirty="0" smtClean="0"/>
          </a:p>
          <a:p>
            <a:pPr marL="182563" indent="-182563">
              <a:lnSpc>
                <a:spcPct val="100000"/>
              </a:lnSpc>
              <a:buFont typeface="Arial" panose="020B0604020202020204" pitchFamily="34" charset="0"/>
              <a:buChar char="•"/>
            </a:pPr>
            <a:r>
              <a:rPr lang="en-NZ" altLang="zh-TW" sz="3000" dirty="0" smtClean="0"/>
              <a:t>Randomised </a:t>
            </a:r>
            <a:r>
              <a:rPr lang="en-NZ" altLang="zh-TW" sz="3000" dirty="0"/>
              <a:t>Complete Block design (RCBD</a:t>
            </a:r>
            <a:r>
              <a:rPr lang="en-NZ" altLang="zh-TW" sz="3000" dirty="0" smtClean="0"/>
              <a:t>)</a:t>
            </a:r>
          </a:p>
          <a:p>
            <a:pPr marL="179388" indent="-179388">
              <a:lnSpc>
                <a:spcPct val="100000"/>
              </a:lnSpc>
              <a:spcBef>
                <a:spcPts val="600"/>
              </a:spcBef>
              <a:buSzPct val="80000"/>
              <a:buFont typeface="Wingdings 2" pitchFamily="18" charset="2"/>
              <a:buChar char=""/>
            </a:pPr>
            <a:r>
              <a:rPr lang="en-NZ" altLang="zh-TW" sz="2800" dirty="0"/>
              <a:t>2 technical replicates, </a:t>
            </a:r>
            <a:r>
              <a:rPr lang="en-NZ" altLang="zh-TW" sz="2800" dirty="0" smtClean="0">
                <a:latin typeface="Arial" pitchFamily="34" charset="0"/>
                <a:cs typeface="Arial" pitchFamily="34" charset="0"/>
              </a:rPr>
              <a:t>24 sub</a:t>
            </a:r>
            <a:r>
              <a:rPr lang="en-NZ" altLang="zh-TW" sz="2800" dirty="0" smtClean="0"/>
              <a:t>samples in total</a:t>
            </a:r>
            <a:endParaRPr lang="en-NZ" altLang="zh-TW" sz="2800" dirty="0"/>
          </a:p>
          <a:p>
            <a:pPr>
              <a:lnSpc>
                <a:spcPct val="80000"/>
              </a:lnSpc>
              <a:spcBef>
                <a:spcPts val="600"/>
              </a:spcBef>
              <a:buSzPct val="80000"/>
              <a:buFont typeface="Wingdings 2" pitchFamily="18" charset="2"/>
              <a:buChar char=""/>
            </a:pPr>
            <a:endParaRPr lang="en-NZ" altLang="zh-TW" sz="2600" dirty="0"/>
          </a:p>
          <a:p>
            <a:pPr>
              <a:spcBef>
                <a:spcPts val="600"/>
              </a:spcBef>
              <a:buClr>
                <a:schemeClr val="accent1"/>
              </a:buClr>
              <a:buSzPct val="80000"/>
              <a:buFont typeface="Wingdings 2" pitchFamily="18" charset="2"/>
              <a:buChar char=""/>
            </a:pPr>
            <a:endParaRPr lang="en-NZ" altLang="zh-TW" sz="3200" dirty="0" smtClean="0">
              <a:latin typeface="Gill Sans MT" pitchFamily="34" charset="0"/>
            </a:endParaRPr>
          </a:p>
        </p:txBody>
      </p:sp>
      <p:sp>
        <p:nvSpPr>
          <p:cNvPr id="5" name="Slide Number Placeholder 4"/>
          <p:cNvSpPr>
            <a:spLocks noGrp="1"/>
          </p:cNvSpPr>
          <p:nvPr>
            <p:ph type="sldNum" sz="quarter" idx="12"/>
          </p:nvPr>
        </p:nvSpPr>
        <p:spPr/>
        <p:txBody>
          <a:bodyPr/>
          <a:lstStyle/>
          <a:p>
            <a:fld id="{BF18C196-3ABE-43C0-9E5E-32D62974A7DC}" type="slidenum">
              <a:rPr lang="en-NZ" smtClean="0"/>
              <a:t>5</a:t>
            </a:fld>
            <a:endParaRPr lang="en-NZ"/>
          </a:p>
        </p:txBody>
      </p:sp>
      <p:sp>
        <p:nvSpPr>
          <p:cNvPr id="6" name="Title 1"/>
          <p:cNvSpPr txBox="1">
            <a:spLocks/>
          </p:cNvSpPr>
          <p:nvPr/>
        </p:nvSpPr>
        <p:spPr>
          <a:xfrm>
            <a:off x="1774824" y="287338"/>
            <a:ext cx="8627999" cy="80168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NZ" sz="4000" b="1" dirty="0" smtClean="0">
                <a:effectLst>
                  <a:outerShdw blurRad="38100" dist="38100" dir="2700000" algn="tl">
                    <a:srgbClr val="000000">
                      <a:alpha val="43137"/>
                    </a:srgbClr>
                  </a:outerShdw>
                </a:effectLst>
              </a:rPr>
              <a:t>Example: Phase 1 Experiment</a:t>
            </a:r>
            <a:endParaRPr lang="en-NZ" sz="4000" b="1" dirty="0">
              <a:effectLst>
                <a:outerShdw blurRad="38100" dist="38100" dir="2700000" algn="tl">
                  <a:srgbClr val="000000">
                    <a:alpha val="43137"/>
                  </a:srgbClr>
                </a:outerShdw>
              </a:effectLst>
            </a:endParaRPr>
          </a:p>
        </p:txBody>
      </p:sp>
      <p:pic>
        <p:nvPicPr>
          <p:cNvPr id="89" name="Content Placeholder 3"/>
          <p:cNvPicPr>
            <a:picLocks/>
          </p:cNvPicPr>
          <p:nvPr/>
        </p:nvPicPr>
        <p:blipFill>
          <a:blip r:embed="rId3"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7709670" y="4480276"/>
            <a:ext cx="864000" cy="576000"/>
          </a:xfrm>
          <a:prstGeom prst="rect">
            <a:avLst/>
          </a:prstGeom>
          <a:solidFill>
            <a:schemeClr val="bg1"/>
          </a:solidFill>
        </p:spPr>
      </p:pic>
      <p:pic>
        <p:nvPicPr>
          <p:cNvPr id="90"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57305" y="3684936"/>
            <a:ext cx="864000" cy="576000"/>
          </a:xfrm>
          <a:prstGeom prst="rect">
            <a:avLst/>
          </a:prstGeom>
          <a:solidFill>
            <a:schemeClr val="bg1"/>
          </a:solidFill>
        </p:spPr>
      </p:pic>
      <p:pic>
        <p:nvPicPr>
          <p:cNvPr id="91" name="Picture 90"/>
          <p:cNvPicPr>
            <a:picLocks/>
          </p:cNvPicPr>
          <p:nvPr/>
        </p:nvPicPr>
        <p:blipFill>
          <a:blip r:embed="rId4" cstate="print">
            <a:extLst>
              <a:ext uri="{BEBA8EAE-BF5A-486C-A8C5-ECC9F3942E4B}">
                <a14:imgProps xmlns:a14="http://schemas.microsoft.com/office/drawing/2010/main">
                  <a14:imgLayer r:embed="rId5">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6757534" y="2902196"/>
            <a:ext cx="864000" cy="576000"/>
          </a:xfrm>
          <a:prstGeom prst="rect">
            <a:avLst/>
          </a:prstGeom>
        </p:spPr>
      </p:pic>
      <p:pic>
        <p:nvPicPr>
          <p:cNvPr id="93" name="Content Placeholder 3"/>
          <p:cNvPicPr>
            <a:picLocks/>
          </p:cNvPicPr>
          <p:nvPr/>
        </p:nvPicPr>
        <p:blipFill>
          <a:blip r:embed="rId3"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6757305" y="4467676"/>
            <a:ext cx="864000" cy="576000"/>
          </a:xfrm>
          <a:prstGeom prst="rect">
            <a:avLst/>
          </a:prstGeom>
          <a:solidFill>
            <a:schemeClr val="bg1"/>
          </a:solidFill>
        </p:spPr>
      </p:pic>
      <p:sp>
        <p:nvSpPr>
          <p:cNvPr id="94" name="TextBox 93"/>
          <p:cNvSpPr txBox="1"/>
          <p:nvPr/>
        </p:nvSpPr>
        <p:spPr>
          <a:xfrm>
            <a:off x="6819173" y="3119831"/>
            <a:ext cx="690638" cy="461665"/>
          </a:xfrm>
          <a:prstGeom prst="rect">
            <a:avLst/>
          </a:prstGeom>
          <a:noFill/>
        </p:spPr>
        <p:txBody>
          <a:bodyPr wrap="square" rtlCol="0">
            <a:spAutoFit/>
          </a:bodyPr>
          <a:lstStyle/>
          <a:p>
            <a:pPr algn="ctr"/>
            <a:r>
              <a:rPr lang="en-NZ" sz="2400" b="1" dirty="0" smtClean="0">
                <a:solidFill>
                  <a:schemeClr val="bg1"/>
                </a:solidFill>
              </a:rPr>
              <a:t>1Aa</a:t>
            </a:r>
            <a:endParaRPr lang="en-NZ" sz="2400" b="1" dirty="0">
              <a:solidFill>
                <a:schemeClr val="bg1"/>
              </a:solidFill>
            </a:endParaRPr>
          </a:p>
        </p:txBody>
      </p:sp>
      <p:sp>
        <p:nvSpPr>
          <p:cNvPr id="95" name="TextBox 94"/>
          <p:cNvSpPr txBox="1"/>
          <p:nvPr/>
        </p:nvSpPr>
        <p:spPr>
          <a:xfrm>
            <a:off x="6848150" y="3891978"/>
            <a:ext cx="706480" cy="461665"/>
          </a:xfrm>
          <a:prstGeom prst="rect">
            <a:avLst/>
          </a:prstGeom>
          <a:noFill/>
        </p:spPr>
        <p:txBody>
          <a:bodyPr wrap="square" rtlCol="0">
            <a:spAutoFit/>
          </a:bodyPr>
          <a:lstStyle/>
          <a:p>
            <a:pPr algn="ctr"/>
            <a:r>
              <a:rPr lang="en-NZ" sz="2400" b="1" dirty="0" smtClean="0">
                <a:solidFill>
                  <a:schemeClr val="bg1"/>
                </a:solidFill>
              </a:rPr>
              <a:t>1Bb</a:t>
            </a:r>
            <a:endParaRPr lang="en-NZ" sz="2400" b="1" dirty="0">
              <a:solidFill>
                <a:schemeClr val="bg1"/>
              </a:solidFill>
            </a:endParaRPr>
          </a:p>
        </p:txBody>
      </p:sp>
      <p:sp>
        <p:nvSpPr>
          <p:cNvPr id="96" name="TextBox 95"/>
          <p:cNvSpPr txBox="1"/>
          <p:nvPr/>
        </p:nvSpPr>
        <p:spPr>
          <a:xfrm>
            <a:off x="6839318" y="4655668"/>
            <a:ext cx="679081" cy="461665"/>
          </a:xfrm>
          <a:prstGeom prst="rect">
            <a:avLst/>
          </a:prstGeom>
          <a:noFill/>
        </p:spPr>
        <p:txBody>
          <a:bodyPr wrap="square" rtlCol="0">
            <a:spAutoFit/>
          </a:bodyPr>
          <a:lstStyle/>
          <a:p>
            <a:pPr algn="ctr"/>
            <a:r>
              <a:rPr lang="en-NZ" sz="2400" b="1" dirty="0" smtClean="0">
                <a:solidFill>
                  <a:schemeClr val="bg1"/>
                </a:solidFill>
              </a:rPr>
              <a:t>1Cc</a:t>
            </a:r>
            <a:endParaRPr lang="en-NZ" sz="2400" b="1" dirty="0">
              <a:solidFill>
                <a:schemeClr val="bg1"/>
              </a:solidFill>
            </a:endParaRPr>
          </a:p>
        </p:txBody>
      </p:sp>
      <p:sp>
        <p:nvSpPr>
          <p:cNvPr id="98" name="Rectangle 97"/>
          <p:cNvSpPr/>
          <p:nvPr/>
        </p:nvSpPr>
        <p:spPr>
          <a:xfrm>
            <a:off x="6623955" y="2163563"/>
            <a:ext cx="2078243" cy="30751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9" name="TextBox 98"/>
          <p:cNvSpPr txBox="1"/>
          <p:nvPr/>
        </p:nvSpPr>
        <p:spPr>
          <a:xfrm>
            <a:off x="6639292" y="2268338"/>
            <a:ext cx="2062905" cy="523220"/>
          </a:xfrm>
          <a:prstGeom prst="rect">
            <a:avLst/>
          </a:prstGeom>
          <a:noFill/>
        </p:spPr>
        <p:txBody>
          <a:bodyPr wrap="square" rtlCol="0">
            <a:spAutoFit/>
          </a:bodyPr>
          <a:lstStyle/>
          <a:p>
            <a:pPr algn="ctr"/>
            <a:r>
              <a:rPr lang="en-NZ" sz="2800" b="1" dirty="0" smtClean="0"/>
              <a:t>Tray 1</a:t>
            </a:r>
            <a:endParaRPr lang="en-NZ" sz="2800" b="1" dirty="0"/>
          </a:p>
        </p:txBody>
      </p:sp>
      <p:pic>
        <p:nvPicPr>
          <p:cNvPr id="100"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10390953" y="3679535"/>
            <a:ext cx="864000" cy="576000"/>
          </a:xfrm>
          <a:prstGeom prst="rect">
            <a:avLst/>
          </a:prstGeom>
          <a:solidFill>
            <a:schemeClr val="bg1"/>
          </a:solidFill>
        </p:spPr>
      </p:pic>
      <p:pic>
        <p:nvPicPr>
          <p:cNvPr id="101" name="Picture 100"/>
          <p:cNvPicPr>
            <a:picLocks/>
          </p:cNvPicPr>
          <p:nvPr/>
        </p:nvPicPr>
        <p:blipFill>
          <a:blip r:embed="rId4" cstate="print">
            <a:extLst>
              <a:ext uri="{BEBA8EAE-BF5A-486C-A8C5-ECC9F3942E4B}">
                <a14:imgProps xmlns:a14="http://schemas.microsoft.com/office/drawing/2010/main">
                  <a14:imgLayer r:embed="rId5">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10391182" y="2896795"/>
            <a:ext cx="864000" cy="576000"/>
          </a:xfrm>
          <a:prstGeom prst="rect">
            <a:avLst/>
          </a:prstGeom>
        </p:spPr>
      </p:pic>
      <p:pic>
        <p:nvPicPr>
          <p:cNvPr id="103" name="Content Placeholder 3"/>
          <p:cNvPicPr>
            <a:picLocks/>
          </p:cNvPicPr>
          <p:nvPr/>
        </p:nvPicPr>
        <p:blipFill>
          <a:blip r:embed="rId3"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10390953" y="4462275"/>
            <a:ext cx="864000" cy="576000"/>
          </a:xfrm>
          <a:prstGeom prst="rect">
            <a:avLst/>
          </a:prstGeom>
          <a:solidFill>
            <a:schemeClr val="bg1"/>
          </a:solidFill>
        </p:spPr>
      </p:pic>
      <p:pic>
        <p:nvPicPr>
          <p:cNvPr id="106"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415446" y="3674134"/>
            <a:ext cx="864000" cy="576000"/>
          </a:xfrm>
          <a:prstGeom prst="rect">
            <a:avLst/>
          </a:prstGeom>
          <a:solidFill>
            <a:schemeClr val="bg1"/>
          </a:solidFill>
        </p:spPr>
      </p:pic>
      <p:pic>
        <p:nvPicPr>
          <p:cNvPr id="107" name="Picture 106"/>
          <p:cNvPicPr>
            <a:picLocks/>
          </p:cNvPicPr>
          <p:nvPr/>
        </p:nvPicPr>
        <p:blipFill>
          <a:blip r:embed="rId4" cstate="print">
            <a:extLst>
              <a:ext uri="{BEBA8EAE-BF5A-486C-A8C5-ECC9F3942E4B}">
                <a14:imgProps xmlns:a14="http://schemas.microsoft.com/office/drawing/2010/main">
                  <a14:imgLayer r:embed="rId5">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9415675" y="2891394"/>
            <a:ext cx="864000" cy="576000"/>
          </a:xfrm>
          <a:prstGeom prst="rect">
            <a:avLst/>
          </a:prstGeom>
        </p:spPr>
      </p:pic>
      <p:pic>
        <p:nvPicPr>
          <p:cNvPr id="109" name="Content Placeholder 3"/>
          <p:cNvPicPr>
            <a:picLocks/>
          </p:cNvPicPr>
          <p:nvPr/>
        </p:nvPicPr>
        <p:blipFill>
          <a:blip r:embed="rId3"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9415446" y="4456874"/>
            <a:ext cx="864000" cy="576000"/>
          </a:xfrm>
          <a:prstGeom prst="rect">
            <a:avLst/>
          </a:prstGeom>
          <a:solidFill>
            <a:schemeClr val="bg1"/>
          </a:solidFill>
        </p:spPr>
      </p:pic>
      <p:sp>
        <p:nvSpPr>
          <p:cNvPr id="110" name="Rectangle 109"/>
          <p:cNvSpPr/>
          <p:nvPr/>
        </p:nvSpPr>
        <p:spPr>
          <a:xfrm>
            <a:off x="9282095" y="2152761"/>
            <a:ext cx="2128855" cy="30859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1" name="TextBox 110"/>
          <p:cNvSpPr txBox="1"/>
          <p:nvPr/>
        </p:nvSpPr>
        <p:spPr>
          <a:xfrm>
            <a:off x="9297434" y="2257536"/>
            <a:ext cx="2113516" cy="523220"/>
          </a:xfrm>
          <a:prstGeom prst="rect">
            <a:avLst/>
          </a:prstGeom>
          <a:noFill/>
        </p:spPr>
        <p:txBody>
          <a:bodyPr wrap="square" rtlCol="0">
            <a:spAutoFit/>
          </a:bodyPr>
          <a:lstStyle/>
          <a:p>
            <a:pPr algn="ctr"/>
            <a:r>
              <a:rPr lang="en-NZ" sz="2800" b="1" dirty="0" smtClean="0"/>
              <a:t>Tray 2</a:t>
            </a:r>
            <a:endParaRPr lang="en-NZ" sz="2800" b="1" dirty="0"/>
          </a:p>
        </p:txBody>
      </p:sp>
      <p:pic>
        <p:nvPicPr>
          <p:cNvPr id="112" name="Content Placeholder 3"/>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724616" y="3684936"/>
            <a:ext cx="864000" cy="576000"/>
          </a:xfrm>
          <a:prstGeom prst="rect">
            <a:avLst/>
          </a:prstGeom>
          <a:solidFill>
            <a:schemeClr val="bg1"/>
          </a:solidFill>
        </p:spPr>
      </p:pic>
      <p:pic>
        <p:nvPicPr>
          <p:cNvPr id="113" name="Picture 112"/>
          <p:cNvPicPr>
            <a:picLocks/>
          </p:cNvPicPr>
          <p:nvPr/>
        </p:nvPicPr>
        <p:blipFill>
          <a:blip r:embed="rId4" cstate="print">
            <a:extLst>
              <a:ext uri="{BEBA8EAE-BF5A-486C-A8C5-ECC9F3942E4B}">
                <a14:imgProps xmlns:a14="http://schemas.microsoft.com/office/drawing/2010/main">
                  <a14:imgLayer r:embed="rId5">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7724845" y="2902196"/>
            <a:ext cx="864000" cy="576000"/>
          </a:xfrm>
          <a:prstGeom prst="rect">
            <a:avLst/>
          </a:prstGeom>
        </p:spPr>
      </p:pic>
      <p:sp>
        <p:nvSpPr>
          <p:cNvPr id="117" name="TextBox 116"/>
          <p:cNvSpPr txBox="1"/>
          <p:nvPr/>
        </p:nvSpPr>
        <p:spPr>
          <a:xfrm>
            <a:off x="10438672" y="3119831"/>
            <a:ext cx="768655" cy="461665"/>
          </a:xfrm>
          <a:prstGeom prst="rect">
            <a:avLst/>
          </a:prstGeom>
          <a:noFill/>
        </p:spPr>
        <p:txBody>
          <a:bodyPr wrap="square" rtlCol="0">
            <a:spAutoFit/>
          </a:bodyPr>
          <a:lstStyle/>
          <a:p>
            <a:pPr algn="ctr"/>
            <a:r>
              <a:rPr lang="en-NZ" sz="2400" b="1" dirty="0" smtClean="0">
                <a:solidFill>
                  <a:schemeClr val="bg1"/>
                </a:solidFill>
              </a:rPr>
              <a:t>2Ja</a:t>
            </a:r>
            <a:endParaRPr lang="en-NZ" sz="2400" b="1" dirty="0">
              <a:solidFill>
                <a:schemeClr val="bg1"/>
              </a:solidFill>
            </a:endParaRPr>
          </a:p>
        </p:txBody>
      </p:sp>
      <p:sp>
        <p:nvSpPr>
          <p:cNvPr id="118" name="TextBox 117"/>
          <p:cNvSpPr txBox="1"/>
          <p:nvPr/>
        </p:nvSpPr>
        <p:spPr>
          <a:xfrm>
            <a:off x="10515275" y="3891978"/>
            <a:ext cx="706480" cy="461665"/>
          </a:xfrm>
          <a:prstGeom prst="rect">
            <a:avLst/>
          </a:prstGeom>
          <a:noFill/>
        </p:spPr>
        <p:txBody>
          <a:bodyPr wrap="square" rtlCol="0">
            <a:spAutoFit/>
          </a:bodyPr>
          <a:lstStyle/>
          <a:p>
            <a:pPr algn="ctr"/>
            <a:r>
              <a:rPr lang="en-NZ" sz="2400" b="1" dirty="0" smtClean="0">
                <a:solidFill>
                  <a:schemeClr val="bg1"/>
                </a:solidFill>
              </a:rPr>
              <a:t>2Kb</a:t>
            </a:r>
            <a:endParaRPr lang="en-NZ" sz="2400" b="1" dirty="0">
              <a:solidFill>
                <a:schemeClr val="bg1"/>
              </a:solidFill>
            </a:endParaRPr>
          </a:p>
        </p:txBody>
      </p:sp>
      <p:sp>
        <p:nvSpPr>
          <p:cNvPr id="119" name="TextBox 118"/>
          <p:cNvSpPr txBox="1"/>
          <p:nvPr/>
        </p:nvSpPr>
        <p:spPr>
          <a:xfrm>
            <a:off x="10506443" y="4655668"/>
            <a:ext cx="679081" cy="461665"/>
          </a:xfrm>
          <a:prstGeom prst="rect">
            <a:avLst/>
          </a:prstGeom>
          <a:noFill/>
        </p:spPr>
        <p:txBody>
          <a:bodyPr wrap="square" rtlCol="0">
            <a:spAutoFit/>
          </a:bodyPr>
          <a:lstStyle/>
          <a:p>
            <a:pPr algn="ctr"/>
            <a:r>
              <a:rPr lang="en-NZ" sz="2400" b="1" dirty="0" smtClean="0">
                <a:solidFill>
                  <a:schemeClr val="bg1"/>
                </a:solidFill>
              </a:rPr>
              <a:t>2Lc</a:t>
            </a:r>
            <a:endParaRPr lang="en-NZ" sz="2400" b="1" dirty="0">
              <a:solidFill>
                <a:schemeClr val="bg1"/>
              </a:solidFill>
            </a:endParaRPr>
          </a:p>
        </p:txBody>
      </p:sp>
      <p:sp>
        <p:nvSpPr>
          <p:cNvPr id="121" name="TextBox 120"/>
          <p:cNvSpPr txBox="1"/>
          <p:nvPr/>
        </p:nvSpPr>
        <p:spPr>
          <a:xfrm>
            <a:off x="9505223" y="3100781"/>
            <a:ext cx="690638" cy="461665"/>
          </a:xfrm>
          <a:prstGeom prst="rect">
            <a:avLst/>
          </a:prstGeom>
          <a:noFill/>
        </p:spPr>
        <p:txBody>
          <a:bodyPr wrap="square" rtlCol="0">
            <a:spAutoFit/>
          </a:bodyPr>
          <a:lstStyle/>
          <a:p>
            <a:pPr algn="ctr"/>
            <a:r>
              <a:rPr lang="en-NZ" sz="2400" b="1" dirty="0" smtClean="0">
                <a:solidFill>
                  <a:schemeClr val="bg1"/>
                </a:solidFill>
              </a:rPr>
              <a:t>2Ga</a:t>
            </a:r>
            <a:endParaRPr lang="en-NZ" sz="2400" b="1" dirty="0">
              <a:solidFill>
                <a:schemeClr val="bg1"/>
              </a:solidFill>
            </a:endParaRPr>
          </a:p>
        </p:txBody>
      </p:sp>
      <p:sp>
        <p:nvSpPr>
          <p:cNvPr id="122" name="TextBox 121"/>
          <p:cNvSpPr txBox="1"/>
          <p:nvPr/>
        </p:nvSpPr>
        <p:spPr>
          <a:xfrm>
            <a:off x="9534200" y="3872928"/>
            <a:ext cx="706480" cy="461665"/>
          </a:xfrm>
          <a:prstGeom prst="rect">
            <a:avLst/>
          </a:prstGeom>
          <a:noFill/>
        </p:spPr>
        <p:txBody>
          <a:bodyPr wrap="square" rtlCol="0">
            <a:spAutoFit/>
          </a:bodyPr>
          <a:lstStyle/>
          <a:p>
            <a:pPr algn="ctr"/>
            <a:r>
              <a:rPr lang="en-NZ" sz="2400" b="1" dirty="0" smtClean="0">
                <a:solidFill>
                  <a:schemeClr val="bg1"/>
                </a:solidFill>
              </a:rPr>
              <a:t>2Hb</a:t>
            </a:r>
            <a:endParaRPr lang="en-NZ" sz="2400" b="1" dirty="0">
              <a:solidFill>
                <a:schemeClr val="bg1"/>
              </a:solidFill>
            </a:endParaRPr>
          </a:p>
        </p:txBody>
      </p:sp>
      <p:sp>
        <p:nvSpPr>
          <p:cNvPr id="123" name="TextBox 122"/>
          <p:cNvSpPr txBox="1"/>
          <p:nvPr/>
        </p:nvSpPr>
        <p:spPr>
          <a:xfrm>
            <a:off x="9525368" y="4636618"/>
            <a:ext cx="679081" cy="461665"/>
          </a:xfrm>
          <a:prstGeom prst="rect">
            <a:avLst/>
          </a:prstGeom>
          <a:noFill/>
        </p:spPr>
        <p:txBody>
          <a:bodyPr wrap="square" rtlCol="0">
            <a:spAutoFit/>
          </a:bodyPr>
          <a:lstStyle/>
          <a:p>
            <a:pPr algn="ctr"/>
            <a:r>
              <a:rPr lang="en-NZ" sz="2400" b="1" dirty="0" smtClean="0">
                <a:solidFill>
                  <a:schemeClr val="bg1"/>
                </a:solidFill>
              </a:rPr>
              <a:t>2Ic</a:t>
            </a:r>
            <a:endParaRPr lang="en-NZ" sz="2400" b="1" dirty="0">
              <a:solidFill>
                <a:schemeClr val="bg1"/>
              </a:solidFill>
            </a:endParaRPr>
          </a:p>
        </p:txBody>
      </p:sp>
      <p:sp>
        <p:nvSpPr>
          <p:cNvPr id="125" name="TextBox 124"/>
          <p:cNvSpPr txBox="1"/>
          <p:nvPr/>
        </p:nvSpPr>
        <p:spPr>
          <a:xfrm>
            <a:off x="7790723" y="3110306"/>
            <a:ext cx="690638" cy="461665"/>
          </a:xfrm>
          <a:prstGeom prst="rect">
            <a:avLst/>
          </a:prstGeom>
          <a:noFill/>
        </p:spPr>
        <p:txBody>
          <a:bodyPr wrap="square" rtlCol="0">
            <a:spAutoFit/>
          </a:bodyPr>
          <a:lstStyle/>
          <a:p>
            <a:pPr algn="ctr"/>
            <a:r>
              <a:rPr lang="en-NZ" sz="2400" b="1" dirty="0" smtClean="0">
                <a:solidFill>
                  <a:schemeClr val="bg1"/>
                </a:solidFill>
              </a:rPr>
              <a:t>1Da</a:t>
            </a:r>
            <a:endParaRPr lang="en-NZ" sz="2400" b="1" dirty="0">
              <a:solidFill>
                <a:schemeClr val="bg1"/>
              </a:solidFill>
            </a:endParaRPr>
          </a:p>
        </p:txBody>
      </p:sp>
      <p:sp>
        <p:nvSpPr>
          <p:cNvPr id="126" name="TextBox 125"/>
          <p:cNvSpPr txBox="1"/>
          <p:nvPr/>
        </p:nvSpPr>
        <p:spPr>
          <a:xfrm>
            <a:off x="7819700" y="3882453"/>
            <a:ext cx="706480" cy="461665"/>
          </a:xfrm>
          <a:prstGeom prst="rect">
            <a:avLst/>
          </a:prstGeom>
          <a:noFill/>
        </p:spPr>
        <p:txBody>
          <a:bodyPr wrap="square" rtlCol="0">
            <a:spAutoFit/>
          </a:bodyPr>
          <a:lstStyle/>
          <a:p>
            <a:pPr algn="ctr"/>
            <a:r>
              <a:rPr lang="en-NZ" sz="2400" b="1" dirty="0" smtClean="0">
                <a:solidFill>
                  <a:schemeClr val="bg1"/>
                </a:solidFill>
              </a:rPr>
              <a:t>1Eb</a:t>
            </a:r>
            <a:endParaRPr lang="en-NZ" sz="2400" b="1" dirty="0">
              <a:solidFill>
                <a:schemeClr val="bg1"/>
              </a:solidFill>
            </a:endParaRPr>
          </a:p>
        </p:txBody>
      </p:sp>
      <p:sp>
        <p:nvSpPr>
          <p:cNvPr id="127" name="TextBox 126"/>
          <p:cNvSpPr txBox="1"/>
          <p:nvPr/>
        </p:nvSpPr>
        <p:spPr>
          <a:xfrm>
            <a:off x="7810868" y="4646143"/>
            <a:ext cx="679081" cy="461665"/>
          </a:xfrm>
          <a:prstGeom prst="rect">
            <a:avLst/>
          </a:prstGeom>
          <a:noFill/>
        </p:spPr>
        <p:txBody>
          <a:bodyPr wrap="square" rtlCol="0">
            <a:spAutoFit/>
          </a:bodyPr>
          <a:lstStyle/>
          <a:p>
            <a:pPr algn="ctr"/>
            <a:r>
              <a:rPr lang="en-NZ" sz="2400" b="1" dirty="0" smtClean="0">
                <a:solidFill>
                  <a:schemeClr val="bg1"/>
                </a:solidFill>
              </a:rPr>
              <a:t>1Fc</a:t>
            </a:r>
            <a:endParaRPr lang="en-NZ" sz="2400" b="1" dirty="0">
              <a:solidFill>
                <a:schemeClr val="bg1"/>
              </a:solidFill>
            </a:endParaRPr>
          </a:p>
        </p:txBody>
      </p:sp>
    </p:spTree>
    <p:extLst>
      <p:ext uri="{BB962C8B-B14F-4D97-AF65-F5344CB8AC3E}">
        <p14:creationId xmlns:p14="http://schemas.microsoft.com/office/powerpoint/2010/main" val="93078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6"/>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2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9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10"/>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10" grpId="0" animBg="1"/>
      <p:bldP spid="111" grpId="0"/>
      <p:bldP spid="117" grpId="0"/>
      <p:bldP spid="118" grpId="0"/>
      <p:bldP spid="119" grpId="0"/>
      <p:bldP spid="121" grpId="0"/>
      <p:bldP spid="122" grpId="0"/>
      <p:bldP spid="123" grpId="0"/>
      <p:bldP spid="125" grpId="0"/>
      <p:bldP spid="126" grpId="0"/>
      <p:bldP spid="1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Example: Phase 1 Experiment</a:t>
            </a:r>
          </a:p>
        </p:txBody>
      </p:sp>
      <p:sp>
        <p:nvSpPr>
          <p:cNvPr id="3" name="Content Placeholder 2"/>
          <p:cNvSpPr>
            <a:spLocks noGrp="1"/>
          </p:cNvSpPr>
          <p:nvPr>
            <p:ph idx="4294967295"/>
          </p:nvPr>
        </p:nvSpPr>
        <p:spPr>
          <a:xfrm>
            <a:off x="1774824" y="1279484"/>
            <a:ext cx="4682193" cy="4597972"/>
          </a:xfrm>
        </p:spPr>
        <p:txBody>
          <a:bodyPr>
            <a:noAutofit/>
          </a:bodyPr>
          <a:lstStyle/>
          <a:p>
            <a:pPr marL="182563" indent="-182563">
              <a:buFont typeface="Arial" panose="020B0604020202020204" pitchFamily="34" charset="0"/>
              <a:buChar char="•"/>
            </a:pPr>
            <a:r>
              <a:rPr lang="en-NZ" sz="2400" dirty="0" smtClean="0"/>
              <a:t>Phase 1 </a:t>
            </a:r>
          </a:p>
          <a:p>
            <a:pPr marL="475171" lvl="1" indent="-182563">
              <a:buFont typeface="Arial" panose="020B0604020202020204" pitchFamily="34" charset="0"/>
              <a:buChar char="•"/>
            </a:pPr>
            <a:r>
              <a:rPr lang="en-NZ" sz="2200" dirty="0" smtClean="0"/>
              <a:t>Block structure: Tray/Plant</a:t>
            </a:r>
          </a:p>
          <a:p>
            <a:pPr marL="475171" lvl="1" indent="-182563">
              <a:buFont typeface="Arial" panose="020B0604020202020204" pitchFamily="34" charset="0"/>
              <a:buChar char="•"/>
            </a:pPr>
            <a:r>
              <a:rPr lang="en-NZ" sz="2200" dirty="0" smtClean="0"/>
              <a:t>Treatment structure: Treatment</a:t>
            </a:r>
          </a:p>
          <a:p>
            <a:pPr marL="182563" indent="-182563">
              <a:buFont typeface="Arial" panose="020B0604020202020204" pitchFamily="34" charset="0"/>
              <a:buChar char="•"/>
            </a:pPr>
            <a:r>
              <a:rPr lang="en-NZ" sz="2400" dirty="0" smtClean="0"/>
              <a:t>Theoretical </a:t>
            </a:r>
            <a:r>
              <a:rPr lang="en-NZ" sz="2400" dirty="0"/>
              <a:t>ANOVA tables for </a:t>
            </a:r>
            <a:r>
              <a:rPr lang="en-NZ" sz="2400" u="sng" dirty="0"/>
              <a:t>one</a:t>
            </a:r>
            <a:r>
              <a:rPr lang="en-NZ" sz="2400" dirty="0"/>
              <a:t> protein</a:t>
            </a:r>
          </a:p>
        </p:txBody>
      </p:sp>
      <p:sp>
        <p:nvSpPr>
          <p:cNvPr id="5" name="Slide Number Placeholder 4"/>
          <p:cNvSpPr>
            <a:spLocks noGrp="1"/>
          </p:cNvSpPr>
          <p:nvPr>
            <p:ph type="sldNum" sz="quarter" idx="12"/>
          </p:nvPr>
        </p:nvSpPr>
        <p:spPr/>
        <p:txBody>
          <a:bodyPr/>
          <a:lstStyle/>
          <a:p>
            <a:fld id="{BF18C196-3ABE-43C0-9E5E-32D62974A7DC}" type="slidenum">
              <a:rPr lang="en-NZ" smtClean="0"/>
              <a:t>6</a:t>
            </a:fld>
            <a:endParaRPr lang="en-NZ"/>
          </a:p>
        </p:txBody>
      </p:sp>
      <p:sp>
        <p:nvSpPr>
          <p:cNvPr id="86" name="TextBox 3"/>
          <p:cNvSpPr txBox="1">
            <a:spLocks noChangeArrowheads="1"/>
          </p:cNvSpPr>
          <p:nvPr/>
        </p:nvSpPr>
        <p:spPr bwMode="auto">
          <a:xfrm>
            <a:off x="6525770" y="4650616"/>
            <a:ext cx="5431004" cy="70788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eaLnBrk="1" hangingPunct="1"/>
            <a:r>
              <a:rPr lang="en-US" sz="2000" b="1" dirty="0" smtClean="0"/>
              <a:t>Variation </a:t>
            </a:r>
            <a:r>
              <a:rPr lang="en-US" sz="2000" b="1" dirty="0"/>
              <a:t>between </a:t>
            </a:r>
            <a:r>
              <a:rPr lang="en-US" sz="2000" b="1" dirty="0" smtClean="0"/>
              <a:t>Trays        and  </a:t>
            </a:r>
            <a:r>
              <a:rPr lang="en-US" sz="2000" b="1" dirty="0" smtClean="0"/>
              <a:t>Plants</a:t>
            </a:r>
          </a:p>
          <a:p>
            <a:pPr marL="0" lvl="2" eaLnBrk="1" hangingPunct="1"/>
            <a:r>
              <a:rPr lang="en-US" sz="2000" b="1" dirty="0"/>
              <a:t>Differences between Treatments         </a:t>
            </a:r>
          </a:p>
        </p:txBody>
      </p:sp>
      <p:graphicFrame>
        <p:nvGraphicFramePr>
          <p:cNvPr id="87" name="Object 4"/>
          <p:cNvGraphicFramePr>
            <a:graphicFrameLocks noChangeAspect="1"/>
          </p:cNvGraphicFramePr>
          <p:nvPr>
            <p:extLst>
              <p:ext uri="{D42A27DB-BD31-4B8C-83A1-F6EECF244321}">
                <p14:modId xmlns:p14="http://schemas.microsoft.com/office/powerpoint/2010/main" val="4233999114"/>
              </p:ext>
            </p:extLst>
          </p:nvPr>
        </p:nvGraphicFramePr>
        <p:xfrm>
          <a:off x="10465951" y="4955247"/>
          <a:ext cx="503238" cy="430213"/>
        </p:xfrm>
        <a:graphic>
          <a:graphicData uri="http://schemas.openxmlformats.org/presentationml/2006/ole">
            <mc:AlternateContent xmlns:mc="http://schemas.openxmlformats.org/markup-compatibility/2006">
              <mc:Choice xmlns:v="urn:schemas-microsoft-com:vml" Requires="v">
                <p:oleObj spid="_x0000_s2941" name="Equation" r:id="rId3" imgW="266400" imgH="241200" progId="Equation.3">
                  <p:embed/>
                </p:oleObj>
              </mc:Choice>
              <mc:Fallback>
                <p:oleObj name="Equation" r:id="rId3" imgW="266400" imgH="241200" progId="Equation.3">
                  <p:embed/>
                  <p:pic>
                    <p:nvPicPr>
                      <p:cNvPr id="0" name=""/>
                      <p:cNvPicPr>
                        <a:picLocks noChangeAspect="1" noChangeArrowheads="1"/>
                      </p:cNvPicPr>
                      <p:nvPr/>
                    </p:nvPicPr>
                    <p:blipFill>
                      <a:blip r:embed="rId4"/>
                      <a:srcRect/>
                      <a:stretch>
                        <a:fillRect/>
                      </a:stretch>
                    </p:blipFill>
                    <p:spPr bwMode="auto">
                      <a:xfrm>
                        <a:off x="10465951" y="4955247"/>
                        <a:ext cx="5032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7"/>
          <p:cNvGraphicFramePr>
            <a:graphicFrameLocks noChangeAspect="1"/>
          </p:cNvGraphicFramePr>
          <p:nvPr>
            <p:extLst>
              <p:ext uri="{D42A27DB-BD31-4B8C-83A1-F6EECF244321}">
                <p14:modId xmlns:p14="http://schemas.microsoft.com/office/powerpoint/2010/main" val="1403627569"/>
              </p:ext>
            </p:extLst>
          </p:nvPr>
        </p:nvGraphicFramePr>
        <p:xfrm>
          <a:off x="9533380" y="4694094"/>
          <a:ext cx="482600" cy="379412"/>
        </p:xfrm>
        <a:graphic>
          <a:graphicData uri="http://schemas.openxmlformats.org/presentationml/2006/ole">
            <mc:AlternateContent xmlns:mc="http://schemas.openxmlformats.org/markup-compatibility/2006">
              <mc:Choice xmlns:v="urn:schemas-microsoft-com:vml" Requires="v">
                <p:oleObj spid="_x0000_s2942" name="Equation" r:id="rId5" imgW="291960" imgH="241200" progId="Equation.3">
                  <p:embed/>
                </p:oleObj>
              </mc:Choice>
              <mc:Fallback>
                <p:oleObj name="Equation" r:id="rId5" imgW="291960" imgH="241200" progId="Equation.3">
                  <p:embed/>
                  <p:pic>
                    <p:nvPicPr>
                      <p:cNvPr id="0" name=""/>
                      <p:cNvPicPr>
                        <a:picLocks noChangeAspect="1" noChangeArrowheads="1"/>
                      </p:cNvPicPr>
                      <p:nvPr/>
                    </p:nvPicPr>
                    <p:blipFill>
                      <a:blip r:embed="rId6"/>
                      <a:srcRect/>
                      <a:stretch>
                        <a:fillRect/>
                      </a:stretch>
                    </p:blipFill>
                    <p:spPr bwMode="auto">
                      <a:xfrm>
                        <a:off x="9533380" y="4694094"/>
                        <a:ext cx="4826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 name="Object 7"/>
          <p:cNvGraphicFramePr>
            <a:graphicFrameLocks noChangeAspect="1"/>
          </p:cNvGraphicFramePr>
          <p:nvPr>
            <p:extLst>
              <p:ext uri="{D42A27DB-BD31-4B8C-83A1-F6EECF244321}">
                <p14:modId xmlns:p14="http://schemas.microsoft.com/office/powerpoint/2010/main" val="456540682"/>
              </p:ext>
            </p:extLst>
          </p:nvPr>
        </p:nvGraphicFramePr>
        <p:xfrm>
          <a:off x="11419160" y="4653784"/>
          <a:ext cx="503237" cy="400050"/>
        </p:xfrm>
        <a:graphic>
          <a:graphicData uri="http://schemas.openxmlformats.org/presentationml/2006/ole">
            <mc:AlternateContent xmlns:mc="http://schemas.openxmlformats.org/markup-compatibility/2006">
              <mc:Choice xmlns:v="urn:schemas-microsoft-com:vml" Requires="v">
                <p:oleObj spid="_x0000_s2943" name="Equation" r:id="rId7" imgW="304560" imgH="253800" progId="Equation.3">
                  <p:embed/>
                </p:oleObj>
              </mc:Choice>
              <mc:Fallback>
                <p:oleObj name="Equation" r:id="rId7" imgW="304560" imgH="253800" progId="Equation.3">
                  <p:embed/>
                  <p:pic>
                    <p:nvPicPr>
                      <p:cNvPr id="0" name=""/>
                      <p:cNvPicPr>
                        <a:picLocks noChangeAspect="1" noChangeArrowheads="1"/>
                      </p:cNvPicPr>
                      <p:nvPr/>
                    </p:nvPicPr>
                    <p:blipFill>
                      <a:blip r:embed="rId8"/>
                      <a:srcRect/>
                      <a:stretch>
                        <a:fillRect/>
                      </a:stretch>
                    </p:blipFill>
                    <p:spPr bwMode="auto">
                      <a:xfrm>
                        <a:off x="11419160" y="4653784"/>
                        <a:ext cx="50323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2" name="Content Placeholder 3"/>
          <p:cNvPicPr>
            <a:picLocks/>
          </p:cNvPicPr>
          <p:nvPr/>
        </p:nvPicPr>
        <p:blipFill>
          <a:blip r:embed="rId9"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2270895" y="5634867"/>
            <a:ext cx="864000" cy="576000"/>
          </a:xfrm>
          <a:prstGeom prst="rect">
            <a:avLst/>
          </a:prstGeom>
          <a:solidFill>
            <a:schemeClr val="bg1"/>
          </a:solidFill>
        </p:spPr>
      </p:pic>
      <p:pic>
        <p:nvPicPr>
          <p:cNvPr id="133" name="Content Placeholder 3"/>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1318530" y="4839527"/>
            <a:ext cx="864000" cy="576000"/>
          </a:xfrm>
          <a:prstGeom prst="rect">
            <a:avLst/>
          </a:prstGeom>
          <a:solidFill>
            <a:schemeClr val="bg1"/>
          </a:solidFill>
        </p:spPr>
      </p:pic>
      <p:pic>
        <p:nvPicPr>
          <p:cNvPr id="134" name="Picture 133"/>
          <p:cNvPicPr>
            <a:picLocks/>
          </p:cNvPicPr>
          <p:nvPr/>
        </p:nvPicPr>
        <p:blipFill>
          <a:blip r:embed="rId10" cstate="print">
            <a:extLst>
              <a:ext uri="{BEBA8EAE-BF5A-486C-A8C5-ECC9F3942E4B}">
                <a14:imgProps xmlns:a14="http://schemas.microsoft.com/office/drawing/2010/main">
                  <a14:imgLayer r:embed="rId11">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1318759" y="4056787"/>
            <a:ext cx="864000" cy="576000"/>
          </a:xfrm>
          <a:prstGeom prst="rect">
            <a:avLst/>
          </a:prstGeom>
        </p:spPr>
      </p:pic>
      <p:pic>
        <p:nvPicPr>
          <p:cNvPr id="135" name="Content Placeholder 3"/>
          <p:cNvPicPr>
            <a:picLocks/>
          </p:cNvPicPr>
          <p:nvPr/>
        </p:nvPicPr>
        <p:blipFill>
          <a:blip r:embed="rId9"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1318530" y="5622267"/>
            <a:ext cx="864000" cy="576000"/>
          </a:xfrm>
          <a:prstGeom prst="rect">
            <a:avLst/>
          </a:prstGeom>
          <a:solidFill>
            <a:schemeClr val="bg1"/>
          </a:solidFill>
        </p:spPr>
      </p:pic>
      <p:sp>
        <p:nvSpPr>
          <p:cNvPr id="136" name="TextBox 135"/>
          <p:cNvSpPr txBox="1"/>
          <p:nvPr/>
        </p:nvSpPr>
        <p:spPr>
          <a:xfrm>
            <a:off x="1380398" y="4274422"/>
            <a:ext cx="690638" cy="461665"/>
          </a:xfrm>
          <a:prstGeom prst="rect">
            <a:avLst/>
          </a:prstGeom>
          <a:noFill/>
        </p:spPr>
        <p:txBody>
          <a:bodyPr wrap="square" rtlCol="0">
            <a:spAutoFit/>
          </a:bodyPr>
          <a:lstStyle/>
          <a:p>
            <a:pPr algn="ctr"/>
            <a:r>
              <a:rPr lang="en-NZ" sz="2400" b="1" dirty="0" smtClean="0">
                <a:solidFill>
                  <a:schemeClr val="bg1"/>
                </a:solidFill>
              </a:rPr>
              <a:t>1Aa</a:t>
            </a:r>
            <a:endParaRPr lang="en-NZ" sz="2400" b="1" dirty="0">
              <a:solidFill>
                <a:schemeClr val="bg1"/>
              </a:solidFill>
            </a:endParaRPr>
          </a:p>
        </p:txBody>
      </p:sp>
      <p:sp>
        <p:nvSpPr>
          <p:cNvPr id="137" name="TextBox 136"/>
          <p:cNvSpPr txBox="1"/>
          <p:nvPr/>
        </p:nvSpPr>
        <p:spPr>
          <a:xfrm>
            <a:off x="1409375" y="5046569"/>
            <a:ext cx="706480" cy="461665"/>
          </a:xfrm>
          <a:prstGeom prst="rect">
            <a:avLst/>
          </a:prstGeom>
          <a:noFill/>
        </p:spPr>
        <p:txBody>
          <a:bodyPr wrap="square" rtlCol="0">
            <a:spAutoFit/>
          </a:bodyPr>
          <a:lstStyle/>
          <a:p>
            <a:pPr algn="ctr"/>
            <a:r>
              <a:rPr lang="en-NZ" sz="2400" b="1" dirty="0" smtClean="0">
                <a:solidFill>
                  <a:schemeClr val="bg1"/>
                </a:solidFill>
              </a:rPr>
              <a:t>1Bb</a:t>
            </a:r>
            <a:endParaRPr lang="en-NZ" sz="2400" b="1" dirty="0">
              <a:solidFill>
                <a:schemeClr val="bg1"/>
              </a:solidFill>
            </a:endParaRPr>
          </a:p>
        </p:txBody>
      </p:sp>
      <p:sp>
        <p:nvSpPr>
          <p:cNvPr id="138" name="TextBox 137"/>
          <p:cNvSpPr txBox="1"/>
          <p:nvPr/>
        </p:nvSpPr>
        <p:spPr>
          <a:xfrm>
            <a:off x="1400543" y="5810259"/>
            <a:ext cx="679081" cy="461665"/>
          </a:xfrm>
          <a:prstGeom prst="rect">
            <a:avLst/>
          </a:prstGeom>
          <a:noFill/>
        </p:spPr>
        <p:txBody>
          <a:bodyPr wrap="square" rtlCol="0">
            <a:spAutoFit/>
          </a:bodyPr>
          <a:lstStyle/>
          <a:p>
            <a:pPr algn="ctr"/>
            <a:r>
              <a:rPr lang="en-NZ" sz="2400" b="1" dirty="0" smtClean="0">
                <a:solidFill>
                  <a:schemeClr val="bg1"/>
                </a:solidFill>
              </a:rPr>
              <a:t>1Cc</a:t>
            </a:r>
            <a:endParaRPr lang="en-NZ" sz="2400" b="1" dirty="0">
              <a:solidFill>
                <a:schemeClr val="bg1"/>
              </a:solidFill>
            </a:endParaRPr>
          </a:p>
        </p:txBody>
      </p:sp>
      <p:sp>
        <p:nvSpPr>
          <p:cNvPr id="139" name="Rectangle 138"/>
          <p:cNvSpPr/>
          <p:nvPr/>
        </p:nvSpPr>
        <p:spPr>
          <a:xfrm>
            <a:off x="1185180" y="3318154"/>
            <a:ext cx="2078243" cy="307518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0" name="TextBox 139"/>
          <p:cNvSpPr txBox="1"/>
          <p:nvPr/>
        </p:nvSpPr>
        <p:spPr>
          <a:xfrm>
            <a:off x="1200517" y="3422929"/>
            <a:ext cx="2062905" cy="523220"/>
          </a:xfrm>
          <a:prstGeom prst="rect">
            <a:avLst/>
          </a:prstGeom>
          <a:noFill/>
        </p:spPr>
        <p:txBody>
          <a:bodyPr wrap="square" rtlCol="0">
            <a:spAutoFit/>
          </a:bodyPr>
          <a:lstStyle/>
          <a:p>
            <a:pPr algn="ctr"/>
            <a:r>
              <a:rPr lang="en-NZ" sz="2800" b="1" dirty="0" smtClean="0"/>
              <a:t>Tray 1</a:t>
            </a:r>
            <a:endParaRPr lang="en-NZ" sz="2800" b="1" dirty="0"/>
          </a:p>
        </p:txBody>
      </p:sp>
      <p:pic>
        <p:nvPicPr>
          <p:cNvPr id="141" name="Content Placeholder 3"/>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4952178" y="4834126"/>
            <a:ext cx="864000" cy="576000"/>
          </a:xfrm>
          <a:prstGeom prst="rect">
            <a:avLst/>
          </a:prstGeom>
          <a:solidFill>
            <a:schemeClr val="bg1"/>
          </a:solidFill>
        </p:spPr>
      </p:pic>
      <p:pic>
        <p:nvPicPr>
          <p:cNvPr id="142" name="Picture 141"/>
          <p:cNvPicPr>
            <a:picLocks/>
          </p:cNvPicPr>
          <p:nvPr/>
        </p:nvPicPr>
        <p:blipFill>
          <a:blip r:embed="rId10" cstate="print">
            <a:extLst>
              <a:ext uri="{BEBA8EAE-BF5A-486C-A8C5-ECC9F3942E4B}">
                <a14:imgProps xmlns:a14="http://schemas.microsoft.com/office/drawing/2010/main">
                  <a14:imgLayer r:embed="rId11">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4952407" y="4051386"/>
            <a:ext cx="864000" cy="576000"/>
          </a:xfrm>
          <a:prstGeom prst="rect">
            <a:avLst/>
          </a:prstGeom>
        </p:spPr>
      </p:pic>
      <p:pic>
        <p:nvPicPr>
          <p:cNvPr id="143" name="Content Placeholder 3"/>
          <p:cNvPicPr>
            <a:picLocks/>
          </p:cNvPicPr>
          <p:nvPr/>
        </p:nvPicPr>
        <p:blipFill>
          <a:blip r:embed="rId9"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4952178" y="5616866"/>
            <a:ext cx="864000" cy="576000"/>
          </a:xfrm>
          <a:prstGeom prst="rect">
            <a:avLst/>
          </a:prstGeom>
          <a:solidFill>
            <a:schemeClr val="bg1"/>
          </a:solidFill>
        </p:spPr>
      </p:pic>
      <p:pic>
        <p:nvPicPr>
          <p:cNvPr id="144" name="Content Placeholder 3"/>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3976671" y="4828725"/>
            <a:ext cx="864000" cy="576000"/>
          </a:xfrm>
          <a:prstGeom prst="rect">
            <a:avLst/>
          </a:prstGeom>
          <a:solidFill>
            <a:schemeClr val="bg1"/>
          </a:solidFill>
        </p:spPr>
      </p:pic>
      <p:pic>
        <p:nvPicPr>
          <p:cNvPr id="145" name="Picture 144"/>
          <p:cNvPicPr>
            <a:picLocks/>
          </p:cNvPicPr>
          <p:nvPr/>
        </p:nvPicPr>
        <p:blipFill>
          <a:blip r:embed="rId10" cstate="print">
            <a:extLst>
              <a:ext uri="{BEBA8EAE-BF5A-486C-A8C5-ECC9F3942E4B}">
                <a14:imgProps xmlns:a14="http://schemas.microsoft.com/office/drawing/2010/main">
                  <a14:imgLayer r:embed="rId11">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3976900" y="4045985"/>
            <a:ext cx="864000" cy="576000"/>
          </a:xfrm>
          <a:prstGeom prst="rect">
            <a:avLst/>
          </a:prstGeom>
        </p:spPr>
      </p:pic>
      <p:pic>
        <p:nvPicPr>
          <p:cNvPr id="146" name="Content Placeholder 3"/>
          <p:cNvPicPr>
            <a:picLocks/>
          </p:cNvPicPr>
          <p:nvPr/>
        </p:nvPicPr>
        <p:blipFill>
          <a:blip r:embed="rId9" cstate="print">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a:off x="3976671" y="5611465"/>
            <a:ext cx="864000" cy="576000"/>
          </a:xfrm>
          <a:prstGeom prst="rect">
            <a:avLst/>
          </a:prstGeom>
          <a:solidFill>
            <a:schemeClr val="bg1"/>
          </a:solidFill>
        </p:spPr>
      </p:pic>
      <p:sp>
        <p:nvSpPr>
          <p:cNvPr id="147" name="Rectangle 146"/>
          <p:cNvSpPr/>
          <p:nvPr/>
        </p:nvSpPr>
        <p:spPr>
          <a:xfrm>
            <a:off x="3843320" y="3307352"/>
            <a:ext cx="2128855" cy="308598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8" name="TextBox 147"/>
          <p:cNvSpPr txBox="1"/>
          <p:nvPr/>
        </p:nvSpPr>
        <p:spPr>
          <a:xfrm>
            <a:off x="3858659" y="3412127"/>
            <a:ext cx="2113516" cy="523220"/>
          </a:xfrm>
          <a:prstGeom prst="rect">
            <a:avLst/>
          </a:prstGeom>
          <a:noFill/>
        </p:spPr>
        <p:txBody>
          <a:bodyPr wrap="square" rtlCol="0">
            <a:spAutoFit/>
          </a:bodyPr>
          <a:lstStyle/>
          <a:p>
            <a:pPr algn="ctr"/>
            <a:r>
              <a:rPr lang="en-NZ" sz="2800" b="1" dirty="0" smtClean="0"/>
              <a:t>Tray 2</a:t>
            </a:r>
            <a:endParaRPr lang="en-NZ" sz="2800" b="1" dirty="0"/>
          </a:p>
        </p:txBody>
      </p:sp>
      <p:pic>
        <p:nvPicPr>
          <p:cNvPr id="149" name="Content Placeholder 3"/>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2285841" y="4839527"/>
            <a:ext cx="864000" cy="576000"/>
          </a:xfrm>
          <a:prstGeom prst="rect">
            <a:avLst/>
          </a:prstGeom>
          <a:solidFill>
            <a:schemeClr val="bg1"/>
          </a:solidFill>
        </p:spPr>
      </p:pic>
      <p:pic>
        <p:nvPicPr>
          <p:cNvPr id="150" name="Picture 149"/>
          <p:cNvPicPr>
            <a:picLocks/>
          </p:cNvPicPr>
          <p:nvPr/>
        </p:nvPicPr>
        <p:blipFill>
          <a:blip r:embed="rId10" cstate="print">
            <a:extLst>
              <a:ext uri="{BEBA8EAE-BF5A-486C-A8C5-ECC9F3942E4B}">
                <a14:imgProps xmlns:a14="http://schemas.microsoft.com/office/drawing/2010/main">
                  <a14:imgLayer r:embed="rId11">
                    <a14:imgEffect>
                      <a14:colorTemperature colorTemp="6400"/>
                    </a14:imgEffect>
                  </a14:imgLayer>
                </a14:imgProps>
              </a:ext>
              <a:ext uri="{28A0092B-C50C-407E-A947-70E740481C1C}">
                <a14:useLocalDpi xmlns:a14="http://schemas.microsoft.com/office/drawing/2010/main" val="0"/>
              </a:ext>
            </a:extLst>
          </a:blip>
          <a:stretch>
            <a:fillRect/>
          </a:stretch>
        </p:blipFill>
        <p:spPr>
          <a:xfrm flipH="1">
            <a:off x="2286070" y="4056787"/>
            <a:ext cx="864000" cy="576000"/>
          </a:xfrm>
          <a:prstGeom prst="rect">
            <a:avLst/>
          </a:prstGeom>
        </p:spPr>
      </p:pic>
      <p:sp>
        <p:nvSpPr>
          <p:cNvPr id="151" name="TextBox 150"/>
          <p:cNvSpPr txBox="1"/>
          <p:nvPr/>
        </p:nvSpPr>
        <p:spPr>
          <a:xfrm>
            <a:off x="4999897" y="4274422"/>
            <a:ext cx="768655" cy="461665"/>
          </a:xfrm>
          <a:prstGeom prst="rect">
            <a:avLst/>
          </a:prstGeom>
          <a:noFill/>
        </p:spPr>
        <p:txBody>
          <a:bodyPr wrap="square" rtlCol="0">
            <a:spAutoFit/>
          </a:bodyPr>
          <a:lstStyle/>
          <a:p>
            <a:pPr algn="ctr"/>
            <a:r>
              <a:rPr lang="en-NZ" sz="2400" b="1" dirty="0" smtClean="0">
                <a:solidFill>
                  <a:schemeClr val="bg1"/>
                </a:solidFill>
              </a:rPr>
              <a:t>2Ja</a:t>
            </a:r>
            <a:endParaRPr lang="en-NZ" sz="2400" b="1" dirty="0">
              <a:solidFill>
                <a:schemeClr val="bg1"/>
              </a:solidFill>
            </a:endParaRPr>
          </a:p>
        </p:txBody>
      </p:sp>
      <p:sp>
        <p:nvSpPr>
          <p:cNvPr id="152" name="TextBox 151"/>
          <p:cNvSpPr txBox="1"/>
          <p:nvPr/>
        </p:nvSpPr>
        <p:spPr>
          <a:xfrm>
            <a:off x="5076500" y="5046569"/>
            <a:ext cx="706480" cy="461665"/>
          </a:xfrm>
          <a:prstGeom prst="rect">
            <a:avLst/>
          </a:prstGeom>
          <a:noFill/>
        </p:spPr>
        <p:txBody>
          <a:bodyPr wrap="square" rtlCol="0">
            <a:spAutoFit/>
          </a:bodyPr>
          <a:lstStyle/>
          <a:p>
            <a:pPr algn="ctr"/>
            <a:r>
              <a:rPr lang="en-NZ" sz="2400" b="1" dirty="0" smtClean="0">
                <a:solidFill>
                  <a:schemeClr val="bg1"/>
                </a:solidFill>
              </a:rPr>
              <a:t>2Kb</a:t>
            </a:r>
            <a:endParaRPr lang="en-NZ" sz="2400" b="1" dirty="0">
              <a:solidFill>
                <a:schemeClr val="bg1"/>
              </a:solidFill>
            </a:endParaRPr>
          </a:p>
        </p:txBody>
      </p:sp>
      <p:sp>
        <p:nvSpPr>
          <p:cNvPr id="153" name="TextBox 152"/>
          <p:cNvSpPr txBox="1"/>
          <p:nvPr/>
        </p:nvSpPr>
        <p:spPr>
          <a:xfrm>
            <a:off x="5067668" y="5810259"/>
            <a:ext cx="679081" cy="461665"/>
          </a:xfrm>
          <a:prstGeom prst="rect">
            <a:avLst/>
          </a:prstGeom>
          <a:noFill/>
        </p:spPr>
        <p:txBody>
          <a:bodyPr wrap="square" rtlCol="0">
            <a:spAutoFit/>
          </a:bodyPr>
          <a:lstStyle/>
          <a:p>
            <a:pPr algn="ctr"/>
            <a:r>
              <a:rPr lang="en-NZ" sz="2400" b="1" dirty="0" smtClean="0">
                <a:solidFill>
                  <a:schemeClr val="bg1"/>
                </a:solidFill>
              </a:rPr>
              <a:t>2Lc</a:t>
            </a:r>
            <a:endParaRPr lang="en-NZ" sz="2400" b="1" dirty="0">
              <a:solidFill>
                <a:schemeClr val="bg1"/>
              </a:solidFill>
            </a:endParaRPr>
          </a:p>
        </p:txBody>
      </p:sp>
      <p:sp>
        <p:nvSpPr>
          <p:cNvPr id="154" name="TextBox 153"/>
          <p:cNvSpPr txBox="1"/>
          <p:nvPr/>
        </p:nvSpPr>
        <p:spPr>
          <a:xfrm>
            <a:off x="4066448" y="4255372"/>
            <a:ext cx="690638" cy="461665"/>
          </a:xfrm>
          <a:prstGeom prst="rect">
            <a:avLst/>
          </a:prstGeom>
          <a:noFill/>
        </p:spPr>
        <p:txBody>
          <a:bodyPr wrap="square" rtlCol="0">
            <a:spAutoFit/>
          </a:bodyPr>
          <a:lstStyle/>
          <a:p>
            <a:pPr algn="ctr"/>
            <a:r>
              <a:rPr lang="en-NZ" sz="2400" b="1" dirty="0" smtClean="0">
                <a:solidFill>
                  <a:schemeClr val="bg1"/>
                </a:solidFill>
              </a:rPr>
              <a:t>2Ga</a:t>
            </a:r>
            <a:endParaRPr lang="en-NZ" sz="2400" b="1" dirty="0">
              <a:solidFill>
                <a:schemeClr val="bg1"/>
              </a:solidFill>
            </a:endParaRPr>
          </a:p>
        </p:txBody>
      </p:sp>
      <p:sp>
        <p:nvSpPr>
          <p:cNvPr id="155" name="TextBox 154"/>
          <p:cNvSpPr txBox="1"/>
          <p:nvPr/>
        </p:nvSpPr>
        <p:spPr>
          <a:xfrm>
            <a:off x="4095425" y="5027519"/>
            <a:ext cx="706480" cy="461665"/>
          </a:xfrm>
          <a:prstGeom prst="rect">
            <a:avLst/>
          </a:prstGeom>
          <a:noFill/>
        </p:spPr>
        <p:txBody>
          <a:bodyPr wrap="square" rtlCol="0">
            <a:spAutoFit/>
          </a:bodyPr>
          <a:lstStyle/>
          <a:p>
            <a:pPr algn="ctr"/>
            <a:r>
              <a:rPr lang="en-NZ" sz="2400" b="1" dirty="0" smtClean="0">
                <a:solidFill>
                  <a:schemeClr val="bg1"/>
                </a:solidFill>
              </a:rPr>
              <a:t>2Hb</a:t>
            </a:r>
            <a:endParaRPr lang="en-NZ" sz="2400" b="1" dirty="0">
              <a:solidFill>
                <a:schemeClr val="bg1"/>
              </a:solidFill>
            </a:endParaRPr>
          </a:p>
        </p:txBody>
      </p:sp>
      <p:sp>
        <p:nvSpPr>
          <p:cNvPr id="156" name="TextBox 155"/>
          <p:cNvSpPr txBox="1"/>
          <p:nvPr/>
        </p:nvSpPr>
        <p:spPr>
          <a:xfrm>
            <a:off x="4086593" y="5791209"/>
            <a:ext cx="679081" cy="461665"/>
          </a:xfrm>
          <a:prstGeom prst="rect">
            <a:avLst/>
          </a:prstGeom>
          <a:noFill/>
        </p:spPr>
        <p:txBody>
          <a:bodyPr wrap="square" rtlCol="0">
            <a:spAutoFit/>
          </a:bodyPr>
          <a:lstStyle/>
          <a:p>
            <a:pPr algn="ctr"/>
            <a:r>
              <a:rPr lang="en-NZ" sz="2400" b="1" dirty="0" smtClean="0">
                <a:solidFill>
                  <a:schemeClr val="bg1"/>
                </a:solidFill>
              </a:rPr>
              <a:t>2Ic</a:t>
            </a:r>
            <a:endParaRPr lang="en-NZ" sz="2400" b="1" dirty="0">
              <a:solidFill>
                <a:schemeClr val="bg1"/>
              </a:solidFill>
            </a:endParaRPr>
          </a:p>
        </p:txBody>
      </p:sp>
      <p:sp>
        <p:nvSpPr>
          <p:cNvPr id="157" name="TextBox 156"/>
          <p:cNvSpPr txBox="1"/>
          <p:nvPr/>
        </p:nvSpPr>
        <p:spPr>
          <a:xfrm>
            <a:off x="2351948" y="4264897"/>
            <a:ext cx="690638" cy="461665"/>
          </a:xfrm>
          <a:prstGeom prst="rect">
            <a:avLst/>
          </a:prstGeom>
          <a:noFill/>
        </p:spPr>
        <p:txBody>
          <a:bodyPr wrap="square" rtlCol="0">
            <a:spAutoFit/>
          </a:bodyPr>
          <a:lstStyle/>
          <a:p>
            <a:pPr algn="ctr"/>
            <a:r>
              <a:rPr lang="en-NZ" sz="2400" b="1" dirty="0" smtClean="0">
                <a:solidFill>
                  <a:schemeClr val="bg1"/>
                </a:solidFill>
              </a:rPr>
              <a:t>1Da</a:t>
            </a:r>
            <a:endParaRPr lang="en-NZ" sz="2400" b="1" dirty="0">
              <a:solidFill>
                <a:schemeClr val="bg1"/>
              </a:solidFill>
            </a:endParaRPr>
          </a:p>
        </p:txBody>
      </p:sp>
      <p:sp>
        <p:nvSpPr>
          <p:cNvPr id="158" name="TextBox 157"/>
          <p:cNvSpPr txBox="1"/>
          <p:nvPr/>
        </p:nvSpPr>
        <p:spPr>
          <a:xfrm>
            <a:off x="2380925" y="5037044"/>
            <a:ext cx="706480" cy="461665"/>
          </a:xfrm>
          <a:prstGeom prst="rect">
            <a:avLst/>
          </a:prstGeom>
          <a:noFill/>
        </p:spPr>
        <p:txBody>
          <a:bodyPr wrap="square" rtlCol="0">
            <a:spAutoFit/>
          </a:bodyPr>
          <a:lstStyle/>
          <a:p>
            <a:pPr algn="ctr"/>
            <a:r>
              <a:rPr lang="en-NZ" sz="2400" b="1" dirty="0" smtClean="0">
                <a:solidFill>
                  <a:schemeClr val="bg1"/>
                </a:solidFill>
              </a:rPr>
              <a:t>1Eb</a:t>
            </a:r>
            <a:endParaRPr lang="en-NZ" sz="2400" b="1" dirty="0">
              <a:solidFill>
                <a:schemeClr val="bg1"/>
              </a:solidFill>
            </a:endParaRPr>
          </a:p>
        </p:txBody>
      </p:sp>
      <p:sp>
        <p:nvSpPr>
          <p:cNvPr id="159" name="TextBox 158"/>
          <p:cNvSpPr txBox="1"/>
          <p:nvPr/>
        </p:nvSpPr>
        <p:spPr>
          <a:xfrm>
            <a:off x="2372093" y="5800734"/>
            <a:ext cx="679081" cy="461665"/>
          </a:xfrm>
          <a:prstGeom prst="rect">
            <a:avLst/>
          </a:prstGeom>
          <a:noFill/>
        </p:spPr>
        <p:txBody>
          <a:bodyPr wrap="square" rtlCol="0">
            <a:spAutoFit/>
          </a:bodyPr>
          <a:lstStyle/>
          <a:p>
            <a:pPr algn="ctr"/>
            <a:r>
              <a:rPr lang="en-NZ" sz="2400" b="1" dirty="0" smtClean="0">
                <a:solidFill>
                  <a:schemeClr val="bg1"/>
                </a:solidFill>
              </a:rPr>
              <a:t>1Fc</a:t>
            </a:r>
            <a:endParaRPr lang="en-NZ" sz="2400" b="1" dirty="0">
              <a:solidFill>
                <a:schemeClr val="bg1"/>
              </a:solidFill>
            </a:endParaRPr>
          </a:p>
        </p:txBody>
      </p:sp>
      <p:pic>
        <p:nvPicPr>
          <p:cNvPr id="160" name="Picture 159"/>
          <p:cNvPicPr>
            <a:picLocks noChangeAspect="1"/>
          </p:cNvPicPr>
          <p:nvPr/>
        </p:nvPicPr>
        <p:blipFill rotWithShape="1">
          <a:blip r:embed="rId12"/>
          <a:srcRect l="3160" r="14154" b="7749"/>
          <a:stretch/>
        </p:blipFill>
        <p:spPr>
          <a:xfrm>
            <a:off x="6692545" y="2101048"/>
            <a:ext cx="5112359" cy="1994859"/>
          </a:xfrm>
          <a:prstGeom prst="rect">
            <a:avLst/>
          </a:prstGeom>
        </p:spPr>
      </p:pic>
      <p:graphicFrame>
        <p:nvGraphicFramePr>
          <p:cNvPr id="39" name="Object 4"/>
          <p:cNvGraphicFramePr>
            <a:graphicFrameLocks noChangeAspect="1"/>
          </p:cNvGraphicFramePr>
          <p:nvPr>
            <p:extLst>
              <p:ext uri="{D42A27DB-BD31-4B8C-83A1-F6EECF244321}">
                <p14:modId xmlns:p14="http://schemas.microsoft.com/office/powerpoint/2010/main" val="3269820572"/>
              </p:ext>
            </p:extLst>
          </p:nvPr>
        </p:nvGraphicFramePr>
        <p:xfrm>
          <a:off x="8305535" y="5491963"/>
          <a:ext cx="1989138" cy="792162"/>
        </p:xfrm>
        <a:graphic>
          <a:graphicData uri="http://schemas.openxmlformats.org/presentationml/2006/ole">
            <mc:AlternateContent xmlns:mc="http://schemas.openxmlformats.org/markup-compatibility/2006">
              <mc:Choice xmlns:v="urn:schemas-microsoft-com:vml" Requires="v">
                <p:oleObj spid="_x0000_s2944" name="Equation" r:id="rId13" imgW="1054080" imgH="444240" progId="Equation.3">
                  <p:embed/>
                </p:oleObj>
              </mc:Choice>
              <mc:Fallback>
                <p:oleObj name="Equation" r:id="rId13" imgW="1054080" imgH="444240" progId="Equation.3">
                  <p:embed/>
                  <p:pic>
                    <p:nvPicPr>
                      <p:cNvPr id="0" name=""/>
                      <p:cNvPicPr>
                        <a:picLocks noChangeAspect="1" noChangeArrowheads="1"/>
                      </p:cNvPicPr>
                      <p:nvPr/>
                    </p:nvPicPr>
                    <p:blipFill>
                      <a:blip r:embed="rId14"/>
                      <a:srcRect/>
                      <a:stretch>
                        <a:fillRect/>
                      </a:stretch>
                    </p:blipFill>
                    <p:spPr bwMode="auto">
                      <a:xfrm>
                        <a:off x="8305535" y="5491963"/>
                        <a:ext cx="1989138"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72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8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10023599" cy="801687"/>
          </a:xfrm>
        </p:spPr>
        <p:txBody>
          <a:bodyPr>
            <a:normAutofit/>
          </a:bodyPr>
          <a:lstStyle/>
          <a:p>
            <a:r>
              <a:rPr lang="en-NZ" sz="4000" b="1" dirty="0" smtClean="0">
                <a:effectLst>
                  <a:outerShdw blurRad="38100" dist="38100" dir="2700000" algn="tl">
                    <a:srgbClr val="000000">
                      <a:alpha val="43137"/>
                    </a:srgbClr>
                  </a:outerShdw>
                </a:effectLst>
              </a:rPr>
              <a:t>Example: Phase 2 Experiment ignoring Phase 1</a:t>
            </a:r>
            <a:endParaRPr lang="en-NZ" sz="4000" b="1" dirty="0">
              <a:effectLst>
                <a:outerShdw blurRad="38100" dist="38100" dir="2700000" algn="tl">
                  <a:srgbClr val="000000">
                    <a:alpha val="43137"/>
                  </a:srgbClr>
                </a:outerShdw>
              </a:effectLst>
            </a:endParaRPr>
          </a:p>
        </p:txBody>
      </p:sp>
      <p:sp>
        <p:nvSpPr>
          <p:cNvPr id="3" name="Content Placeholder 2"/>
          <p:cNvSpPr>
            <a:spLocks noGrp="1"/>
          </p:cNvSpPr>
          <p:nvPr>
            <p:ph idx="4294967295"/>
          </p:nvPr>
        </p:nvSpPr>
        <p:spPr>
          <a:xfrm>
            <a:off x="1774824" y="1279484"/>
            <a:ext cx="6143880" cy="4597972"/>
          </a:xfrm>
        </p:spPr>
        <p:txBody>
          <a:bodyPr>
            <a:noAutofit/>
          </a:bodyPr>
          <a:lstStyle/>
          <a:p>
            <a:pPr marL="182563" indent="-182563">
              <a:buFont typeface="Arial" panose="020B0604020202020204" pitchFamily="34" charset="0"/>
              <a:buChar char="•"/>
            </a:pPr>
            <a:r>
              <a:rPr lang="en-NZ" sz="2400" dirty="0" smtClean="0"/>
              <a:t>Six </a:t>
            </a:r>
            <a:r>
              <a:rPr lang="en-NZ" sz="2400" dirty="0" smtClean="0"/>
              <a:t>Mass Spec runs with 4-plex labelling system</a:t>
            </a:r>
          </a:p>
          <a:p>
            <a:pPr marL="475171" lvl="1" indent="-182563">
              <a:buFont typeface="Arial" panose="020B0604020202020204" pitchFamily="34" charset="0"/>
              <a:buChar char="•"/>
            </a:pPr>
            <a:r>
              <a:rPr lang="en-NZ" sz="2200" b="1" dirty="0" smtClean="0"/>
              <a:t>Randomised block </a:t>
            </a:r>
            <a:r>
              <a:rPr lang="en-NZ" sz="2200" b="1" dirty="0" smtClean="0"/>
              <a:t>design</a:t>
            </a:r>
          </a:p>
          <a:p>
            <a:pPr marL="475171" lvl="1" indent="-182563">
              <a:buFont typeface="Arial" panose="020B0604020202020204" pitchFamily="34" charset="0"/>
              <a:buChar char="•"/>
            </a:pPr>
            <a:endParaRPr lang="en-NZ" sz="2200" b="1" dirty="0"/>
          </a:p>
        </p:txBody>
      </p:sp>
      <p:sp>
        <p:nvSpPr>
          <p:cNvPr id="5" name="Slide Number Placeholder 4"/>
          <p:cNvSpPr>
            <a:spLocks noGrp="1"/>
          </p:cNvSpPr>
          <p:nvPr>
            <p:ph type="sldNum" sz="quarter" idx="12"/>
          </p:nvPr>
        </p:nvSpPr>
        <p:spPr/>
        <p:txBody>
          <a:bodyPr/>
          <a:lstStyle/>
          <a:p>
            <a:fld id="{BF18C196-3ABE-43C0-9E5E-32D62974A7DC}" type="slidenum">
              <a:rPr lang="en-NZ" smtClean="0"/>
              <a:t>7</a:t>
            </a:fld>
            <a:endParaRPr lang="en-NZ"/>
          </a:p>
        </p:txBody>
      </p:sp>
      <p:sp>
        <p:nvSpPr>
          <p:cNvPr id="9" name="TextBox 3"/>
          <p:cNvSpPr txBox="1">
            <a:spLocks noChangeArrowheads="1"/>
          </p:cNvSpPr>
          <p:nvPr/>
        </p:nvSpPr>
        <p:spPr bwMode="auto">
          <a:xfrm>
            <a:off x="6525770" y="4650616"/>
            <a:ext cx="5551930" cy="70788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eaLnBrk="1" hangingPunct="1"/>
            <a:r>
              <a:rPr lang="en-US" sz="2000" b="1" dirty="0" smtClean="0"/>
              <a:t>Variation </a:t>
            </a:r>
            <a:r>
              <a:rPr lang="en-US" sz="2000" b="1" dirty="0"/>
              <a:t>between </a:t>
            </a:r>
            <a:r>
              <a:rPr lang="en-US" sz="2000" b="1" dirty="0" smtClean="0"/>
              <a:t>Runs       , </a:t>
            </a:r>
            <a:r>
              <a:rPr lang="en-US" sz="2000" b="1" dirty="0" smtClean="0"/>
              <a:t>Subsamples</a:t>
            </a:r>
          </a:p>
          <a:p>
            <a:pPr marL="0" lvl="2" eaLnBrk="1" hangingPunct="1"/>
            <a:r>
              <a:rPr lang="en-US" sz="2000" b="1" dirty="0"/>
              <a:t>Differences between Tags        </a:t>
            </a:r>
          </a:p>
        </p:txBody>
      </p:sp>
      <p:graphicFrame>
        <p:nvGraphicFramePr>
          <p:cNvPr id="10" name="Object 4"/>
          <p:cNvGraphicFramePr>
            <a:graphicFrameLocks noChangeAspect="1"/>
          </p:cNvGraphicFramePr>
          <p:nvPr>
            <p:extLst>
              <p:ext uri="{D42A27DB-BD31-4B8C-83A1-F6EECF244321}">
                <p14:modId xmlns:p14="http://schemas.microsoft.com/office/powerpoint/2010/main" val="1203487431"/>
              </p:ext>
            </p:extLst>
          </p:nvPr>
        </p:nvGraphicFramePr>
        <p:xfrm>
          <a:off x="9687372" y="4942905"/>
          <a:ext cx="503238" cy="454025"/>
        </p:xfrm>
        <a:graphic>
          <a:graphicData uri="http://schemas.openxmlformats.org/presentationml/2006/ole">
            <mc:AlternateContent xmlns:mc="http://schemas.openxmlformats.org/markup-compatibility/2006">
              <mc:Choice xmlns:v="urn:schemas-microsoft-com:vml" Requires="v">
                <p:oleObj spid="_x0000_s3866" name="Equation" r:id="rId4" imgW="266400" imgH="253800" progId="Equation.3">
                  <p:embed/>
                </p:oleObj>
              </mc:Choice>
              <mc:Fallback>
                <p:oleObj name="Equation" r:id="rId4" imgW="266400" imgH="253800" progId="Equation.3">
                  <p:embed/>
                  <p:pic>
                    <p:nvPicPr>
                      <p:cNvPr id="0" name=""/>
                      <p:cNvPicPr>
                        <a:picLocks noChangeAspect="1" noChangeArrowheads="1"/>
                      </p:cNvPicPr>
                      <p:nvPr/>
                    </p:nvPicPr>
                    <p:blipFill>
                      <a:blip r:embed="rId5"/>
                      <a:srcRect/>
                      <a:stretch>
                        <a:fillRect/>
                      </a:stretch>
                    </p:blipFill>
                    <p:spPr bwMode="auto">
                      <a:xfrm>
                        <a:off x="9687372" y="4942905"/>
                        <a:ext cx="5032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1431612135"/>
              </p:ext>
            </p:extLst>
          </p:nvPr>
        </p:nvGraphicFramePr>
        <p:xfrm>
          <a:off x="9446072" y="4684732"/>
          <a:ext cx="482600" cy="360363"/>
        </p:xfrm>
        <a:graphic>
          <a:graphicData uri="http://schemas.openxmlformats.org/presentationml/2006/ole">
            <mc:AlternateContent xmlns:mc="http://schemas.openxmlformats.org/markup-compatibility/2006">
              <mc:Choice xmlns:v="urn:schemas-microsoft-com:vml" Requires="v">
                <p:oleObj spid="_x0000_s3867" name="Equation" r:id="rId6" imgW="291960" imgH="228600" progId="Equation.3">
                  <p:embed/>
                </p:oleObj>
              </mc:Choice>
              <mc:Fallback>
                <p:oleObj name="Equation" r:id="rId6" imgW="291960" imgH="228600" progId="Equation.3">
                  <p:embed/>
                  <p:pic>
                    <p:nvPicPr>
                      <p:cNvPr id="0" name=""/>
                      <p:cNvPicPr>
                        <a:picLocks noChangeAspect="1" noChangeArrowheads="1"/>
                      </p:cNvPicPr>
                      <p:nvPr/>
                    </p:nvPicPr>
                    <p:blipFill>
                      <a:blip r:embed="rId7"/>
                      <a:srcRect/>
                      <a:stretch>
                        <a:fillRect/>
                      </a:stretch>
                    </p:blipFill>
                    <p:spPr bwMode="auto">
                      <a:xfrm>
                        <a:off x="9446072" y="4684732"/>
                        <a:ext cx="4826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254173763"/>
              </p:ext>
            </p:extLst>
          </p:nvPr>
        </p:nvGraphicFramePr>
        <p:xfrm>
          <a:off x="11574077" y="4665663"/>
          <a:ext cx="482600" cy="358775"/>
        </p:xfrm>
        <a:graphic>
          <a:graphicData uri="http://schemas.openxmlformats.org/presentationml/2006/ole">
            <mc:AlternateContent xmlns:mc="http://schemas.openxmlformats.org/markup-compatibility/2006">
              <mc:Choice xmlns:v="urn:schemas-microsoft-com:vml" Requires="v">
                <p:oleObj spid="_x0000_s3868" name="Equation" r:id="rId8" imgW="291960" imgH="228600" progId="Equation.3">
                  <p:embed/>
                </p:oleObj>
              </mc:Choice>
              <mc:Fallback>
                <p:oleObj name="Equation" r:id="rId8" imgW="291960" imgH="228600" progId="Equation.3">
                  <p:embed/>
                  <p:pic>
                    <p:nvPicPr>
                      <p:cNvPr id="0" name=""/>
                      <p:cNvPicPr>
                        <a:picLocks noChangeAspect="1" noChangeArrowheads="1"/>
                      </p:cNvPicPr>
                      <p:nvPr/>
                    </p:nvPicPr>
                    <p:blipFill>
                      <a:blip r:embed="rId9"/>
                      <a:srcRect/>
                      <a:stretch>
                        <a:fillRect/>
                      </a:stretch>
                    </p:blipFill>
                    <p:spPr bwMode="auto">
                      <a:xfrm>
                        <a:off x="11574077" y="4665663"/>
                        <a:ext cx="4826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Picture 6"/>
          <p:cNvPicPr>
            <a:picLocks noChangeAspect="1"/>
          </p:cNvPicPr>
          <p:nvPr/>
        </p:nvPicPr>
        <p:blipFill rotWithShape="1">
          <a:blip r:embed="rId10"/>
          <a:srcRect r="16447"/>
          <a:stretch/>
        </p:blipFill>
        <p:spPr>
          <a:xfrm>
            <a:off x="6998473" y="2484585"/>
            <a:ext cx="4623551" cy="1951376"/>
          </a:xfrm>
          <a:prstGeom prst="rect">
            <a:avLst/>
          </a:prstGeom>
        </p:spPr>
      </p:pic>
      <p:graphicFrame>
        <p:nvGraphicFramePr>
          <p:cNvPr id="14" name="Content Placeholder 3"/>
          <p:cNvGraphicFramePr>
            <a:graphicFrameLocks noGrp="1"/>
          </p:cNvGraphicFramePr>
          <p:nvPr>
            <p:extLst>
              <p:ext uri="{D42A27DB-BD31-4B8C-83A1-F6EECF244321}">
                <p14:modId xmlns:p14="http://schemas.microsoft.com/office/powerpoint/2010/main" val="2198065502"/>
              </p:ext>
            </p:extLst>
          </p:nvPr>
        </p:nvGraphicFramePr>
        <p:xfrm>
          <a:off x="2014012" y="2152649"/>
          <a:ext cx="4231792" cy="3915265"/>
        </p:xfrm>
        <a:graphic>
          <a:graphicData uri="http://schemas.openxmlformats.org/drawingml/2006/table">
            <a:tbl>
              <a:tblPr/>
              <a:tblGrid>
                <a:gridCol w="571902"/>
                <a:gridCol w="915323"/>
                <a:gridCol w="915323"/>
                <a:gridCol w="915323"/>
                <a:gridCol w="913921"/>
              </a:tblGrid>
              <a:tr h="32977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rPr>
                        <a:t>Tag</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NZ"/>
                    </a:p>
                  </a:txBody>
                  <a:tcPr/>
                </a:tc>
                <a:tc hMerge="1">
                  <a:txBody>
                    <a:bodyPr/>
                    <a:lstStyle/>
                    <a:p>
                      <a:endParaRPr lang="en-NZ"/>
                    </a:p>
                  </a:txBody>
                  <a:tcPr/>
                </a:tc>
                <a:tc hMerge="1">
                  <a:txBody>
                    <a:bodyPr/>
                    <a:lstStyle/>
                    <a:p>
                      <a:endParaRPr lang="en-NZ"/>
                    </a:p>
                  </a:txBody>
                  <a:tcPr/>
                </a:tc>
              </a:tr>
              <a:tr h="3504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rPr>
                        <a:t>Run</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700" b="1" i="0" u="none" strike="noStrike" cap="none" normalizeH="0" baseline="0" dirty="0" smtClean="0">
                          <a:ln>
                            <a:noFill/>
                          </a:ln>
                          <a:solidFill>
                            <a:schemeClr val="tx1"/>
                          </a:solidFill>
                          <a:effectLst/>
                          <a:latin typeface="Arial" charset="0"/>
                          <a:ea typeface="新細明體" pitchFamily="18" charset="-120"/>
                          <a:cs typeface="Arial" charset="0"/>
                        </a:rPr>
                        <a:t>1</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700" b="1" i="0" u="none" strike="noStrike" cap="none" normalizeH="0" baseline="0" smtClean="0">
                          <a:ln>
                            <a:noFill/>
                          </a:ln>
                          <a:solidFill>
                            <a:schemeClr val="tx1"/>
                          </a:solidFill>
                          <a:effectLst/>
                          <a:latin typeface="Arial" charset="0"/>
                          <a:ea typeface="新細明體" pitchFamily="18" charset="-120"/>
                          <a:cs typeface="Arial" charset="0"/>
                        </a:rPr>
                        <a:t>2</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700" b="1" i="0" u="none" strike="noStrike" cap="none" normalizeH="0" baseline="0" smtClean="0">
                          <a:ln>
                            <a:noFill/>
                          </a:ln>
                          <a:solidFill>
                            <a:schemeClr val="tx1"/>
                          </a:solidFill>
                          <a:effectLst/>
                          <a:latin typeface="Arial" charset="0"/>
                          <a:ea typeface="新細明體" pitchFamily="18" charset="-120"/>
                          <a:cs typeface="Arial" charset="0"/>
                        </a:rPr>
                        <a:t>3</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1700" b="1" i="0" u="none" strike="noStrike" cap="none" normalizeH="0" baseline="0" smtClean="0">
                          <a:ln>
                            <a:noFill/>
                          </a:ln>
                          <a:solidFill>
                            <a:schemeClr val="tx1"/>
                          </a:solidFill>
                          <a:effectLst/>
                          <a:latin typeface="Arial" charset="0"/>
                          <a:ea typeface="新細明體" pitchFamily="18" charset="-120"/>
                          <a:cs typeface="Arial" charset="0"/>
                        </a:rPr>
                        <a:t>4</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200" b="1" i="0" u="none" strike="noStrike" cap="none" normalizeH="0" baseline="0" dirty="0" smtClean="0">
                          <a:ln>
                            <a:noFill/>
                          </a:ln>
                          <a:solidFill>
                            <a:schemeClr val="tx1"/>
                          </a:solidFill>
                          <a:effectLst/>
                          <a:latin typeface="Arial" charset="0"/>
                          <a:ea typeface="新細明體" pitchFamily="18" charset="-120"/>
                          <a:cs typeface="Arial" charset="0"/>
                        </a:rPr>
                        <a:t>1</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200" b="1" i="0" u="none" strike="noStrike" cap="none" normalizeH="0" baseline="0" dirty="0" smtClean="0">
                          <a:ln>
                            <a:noFill/>
                          </a:ln>
                          <a:solidFill>
                            <a:schemeClr val="tx1"/>
                          </a:solidFill>
                          <a:effectLst/>
                          <a:latin typeface="Arial" charset="0"/>
                          <a:ea typeface="新細明體" pitchFamily="18" charset="-120"/>
                          <a:cs typeface="Arial" charset="0"/>
                        </a:rPr>
                        <a:t>2</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200" b="1" i="0" u="none" strike="noStrike" cap="none" normalizeH="0" baseline="0" dirty="0" smtClean="0">
                          <a:ln>
                            <a:noFill/>
                          </a:ln>
                          <a:solidFill>
                            <a:schemeClr val="tx1"/>
                          </a:solidFill>
                          <a:effectLst/>
                          <a:latin typeface="Arial" charset="0"/>
                          <a:ea typeface="新細明體" pitchFamily="18" charset="-120"/>
                          <a:cs typeface="Arial" charset="0"/>
                        </a:rPr>
                        <a:t>3</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200" b="1" i="0" u="none" strike="noStrike" cap="none" normalizeH="0" baseline="0" dirty="0" smtClean="0">
                          <a:ln>
                            <a:noFill/>
                          </a:ln>
                          <a:solidFill>
                            <a:schemeClr val="tx1"/>
                          </a:solidFill>
                          <a:effectLst/>
                          <a:latin typeface="Arial" charset="0"/>
                          <a:ea typeface="新細明體" pitchFamily="18" charset="-120"/>
                          <a:cs typeface="Arial" charset="0"/>
                        </a:rPr>
                        <a:t>4</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200" b="1" i="0" u="none" strike="noStrike" cap="none" normalizeH="0" baseline="0" dirty="0" smtClean="0">
                          <a:ln>
                            <a:noFill/>
                          </a:ln>
                          <a:solidFill>
                            <a:schemeClr val="tx1"/>
                          </a:solidFill>
                          <a:effectLst/>
                          <a:latin typeface="Arial" charset="0"/>
                          <a:ea typeface="新細明體" pitchFamily="18" charset="-120"/>
                          <a:cs typeface="Arial" charset="0"/>
                        </a:rPr>
                        <a:t>5</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9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NZ" altLang="zh-TW" sz="2200" b="1" i="0" u="none" strike="noStrike" cap="none" normalizeH="0" baseline="0" dirty="0" smtClean="0">
                          <a:ln>
                            <a:noFill/>
                          </a:ln>
                          <a:solidFill>
                            <a:schemeClr val="tx1"/>
                          </a:solidFill>
                          <a:effectLst/>
                          <a:latin typeface="Arial" charset="0"/>
                          <a:ea typeface="新細明體" pitchFamily="18" charset="-120"/>
                          <a:cs typeface="Arial" charset="0"/>
                        </a:rPr>
                        <a:t>6</a:t>
                      </a: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NZ" altLang="zh-TW" sz="1600" b="1" i="0" u="none" strike="noStrike" cap="none" normalizeH="0" baseline="0" dirty="0" smtClean="0">
                        <a:ln>
                          <a:noFill/>
                        </a:ln>
                        <a:solidFill>
                          <a:schemeClr val="tx1"/>
                        </a:solidFill>
                        <a:effectLst/>
                        <a:latin typeface="Arial" charset="0"/>
                        <a:ea typeface="新細明體" pitchFamily="18" charset="-120"/>
                        <a:cs typeface="Arial" charset="0"/>
                      </a:endParaRPr>
                    </a:p>
                  </a:txBody>
                  <a:tcPr marL="80538" marR="80538" marT="40269" marB="402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145726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4"/>
          <a:srcRect r="14040"/>
          <a:stretch/>
        </p:blipFill>
        <p:spPr>
          <a:xfrm>
            <a:off x="5692744" y="3380439"/>
            <a:ext cx="4756755" cy="1951376"/>
          </a:xfrm>
          <a:prstGeom prst="rect">
            <a:avLst/>
          </a:prstGeom>
        </p:spPr>
      </p:pic>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Theoretical ANOVA tables for one protein</a:t>
            </a:r>
          </a:p>
        </p:txBody>
      </p:sp>
      <p:sp>
        <p:nvSpPr>
          <p:cNvPr id="3" name="Content Placeholder 2"/>
          <p:cNvSpPr>
            <a:spLocks noGrp="1"/>
          </p:cNvSpPr>
          <p:nvPr>
            <p:ph idx="4294967295"/>
          </p:nvPr>
        </p:nvSpPr>
        <p:spPr>
          <a:xfrm>
            <a:off x="1774824" y="1279484"/>
            <a:ext cx="7883526" cy="4597972"/>
          </a:xfrm>
        </p:spPr>
        <p:txBody>
          <a:bodyPr>
            <a:noAutofit/>
          </a:bodyPr>
          <a:lstStyle/>
          <a:p>
            <a:pPr marL="182563" indent="-182563">
              <a:buFont typeface="Arial" panose="020B0604020202020204" pitchFamily="34" charset="0"/>
              <a:buChar char="•"/>
            </a:pPr>
            <a:r>
              <a:rPr lang="en-NZ" sz="3600" b="1" dirty="0" smtClean="0"/>
              <a:t>Phase 1:</a:t>
            </a:r>
          </a:p>
          <a:p>
            <a:pPr marL="182563" indent="-182563">
              <a:buFont typeface="Arial" panose="020B0604020202020204" pitchFamily="34" charset="0"/>
              <a:buChar char="•"/>
            </a:pPr>
            <a:endParaRPr lang="en-NZ" sz="3600" b="1" dirty="0"/>
          </a:p>
          <a:p>
            <a:pPr marL="182563" indent="-182563">
              <a:buFont typeface="Arial" panose="020B0604020202020204" pitchFamily="34" charset="0"/>
              <a:buChar char="•"/>
            </a:pPr>
            <a:endParaRPr lang="en-NZ" sz="3600" b="1" dirty="0" smtClean="0"/>
          </a:p>
          <a:p>
            <a:pPr marL="182563" indent="-182563">
              <a:buFont typeface="Arial" panose="020B0604020202020204" pitchFamily="34" charset="0"/>
              <a:buChar char="•"/>
            </a:pPr>
            <a:r>
              <a:rPr lang="en-NZ" sz="3600" b="1" dirty="0" smtClean="0"/>
              <a:t>Phase 2:</a:t>
            </a:r>
            <a:endParaRPr lang="en-NZ" sz="3600" b="1" dirty="0"/>
          </a:p>
        </p:txBody>
      </p:sp>
      <p:sp>
        <p:nvSpPr>
          <p:cNvPr id="5" name="Slide Number Placeholder 4"/>
          <p:cNvSpPr>
            <a:spLocks noGrp="1"/>
          </p:cNvSpPr>
          <p:nvPr>
            <p:ph type="sldNum" sz="quarter" idx="12"/>
          </p:nvPr>
        </p:nvSpPr>
        <p:spPr/>
        <p:txBody>
          <a:bodyPr/>
          <a:lstStyle/>
          <a:p>
            <a:fld id="{BF18C196-3ABE-43C0-9E5E-32D62974A7DC}" type="slidenum">
              <a:rPr lang="en-NZ" smtClean="0"/>
              <a:t>8</a:t>
            </a:fld>
            <a:endParaRPr lang="en-NZ"/>
          </a:p>
        </p:txBody>
      </p:sp>
      <p:sp>
        <p:nvSpPr>
          <p:cNvPr id="8" name="TextBox 3"/>
          <p:cNvSpPr txBox="1">
            <a:spLocks noChangeArrowheads="1"/>
          </p:cNvSpPr>
          <p:nvPr/>
        </p:nvSpPr>
        <p:spPr bwMode="auto">
          <a:xfrm>
            <a:off x="1969728" y="5614888"/>
            <a:ext cx="8724024" cy="70788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eaLnBrk="1" hangingPunct="1"/>
            <a:r>
              <a:rPr lang="en-US" sz="2000" b="1" dirty="0"/>
              <a:t>Variation between Runs       ,Trays       , Plants        and Subsamples</a:t>
            </a:r>
          </a:p>
          <a:p>
            <a:pPr marL="0" lvl="2" eaLnBrk="1" hangingPunct="1"/>
            <a:r>
              <a:rPr lang="en-US" sz="2000" b="1" dirty="0" smtClean="0"/>
              <a:t>Differences </a:t>
            </a:r>
            <a:r>
              <a:rPr lang="en-US" sz="2000" b="1" dirty="0"/>
              <a:t>between </a:t>
            </a:r>
            <a:r>
              <a:rPr lang="en-US" sz="2000" b="1" dirty="0" smtClean="0"/>
              <a:t>Treatments         and between </a:t>
            </a:r>
            <a:r>
              <a:rPr lang="en-US" sz="2000" b="1" dirty="0" smtClean="0"/>
              <a:t>Tags</a:t>
            </a:r>
            <a:endParaRPr lang="en-US" sz="2000" b="1" dirty="0" smtClean="0"/>
          </a:p>
        </p:txBody>
      </p:sp>
      <p:graphicFrame>
        <p:nvGraphicFramePr>
          <p:cNvPr id="9" name="Object 4"/>
          <p:cNvGraphicFramePr>
            <a:graphicFrameLocks noChangeAspect="1"/>
          </p:cNvGraphicFramePr>
          <p:nvPr>
            <p:extLst>
              <p:ext uri="{D42A27DB-BD31-4B8C-83A1-F6EECF244321}">
                <p14:modId xmlns:p14="http://schemas.microsoft.com/office/powerpoint/2010/main" val="2345815272"/>
              </p:ext>
            </p:extLst>
          </p:nvPr>
        </p:nvGraphicFramePr>
        <p:xfrm>
          <a:off x="5916020" y="5887982"/>
          <a:ext cx="503238" cy="431800"/>
        </p:xfrm>
        <a:graphic>
          <a:graphicData uri="http://schemas.openxmlformats.org/presentationml/2006/ole">
            <mc:AlternateContent xmlns:mc="http://schemas.openxmlformats.org/markup-compatibility/2006">
              <mc:Choice xmlns:v="urn:schemas-microsoft-com:vml" Requires="v">
                <p:oleObj spid="_x0000_s6425" name="Equation" r:id="rId5" imgW="266400" imgH="241200" progId="Equation.3">
                  <p:embed/>
                </p:oleObj>
              </mc:Choice>
              <mc:Fallback>
                <p:oleObj name="Equation" r:id="rId5" imgW="266400" imgH="241200" progId="Equation.3">
                  <p:embed/>
                  <p:pic>
                    <p:nvPicPr>
                      <p:cNvPr id="0" name=""/>
                      <p:cNvPicPr>
                        <a:picLocks noChangeAspect="1" noChangeArrowheads="1"/>
                      </p:cNvPicPr>
                      <p:nvPr/>
                    </p:nvPicPr>
                    <p:blipFill>
                      <a:blip r:embed="rId6"/>
                      <a:srcRect/>
                      <a:stretch>
                        <a:fillRect/>
                      </a:stretch>
                    </p:blipFill>
                    <p:spPr bwMode="auto">
                      <a:xfrm>
                        <a:off x="5916020" y="5887982"/>
                        <a:ext cx="5032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p:cNvGraphicFramePr>
            <a:graphicFrameLocks noChangeAspect="1"/>
          </p:cNvGraphicFramePr>
          <p:nvPr>
            <p:extLst>
              <p:ext uri="{D42A27DB-BD31-4B8C-83A1-F6EECF244321}">
                <p14:modId xmlns:p14="http://schemas.microsoft.com/office/powerpoint/2010/main" val="2509320993"/>
              </p:ext>
            </p:extLst>
          </p:nvPr>
        </p:nvGraphicFramePr>
        <p:xfrm>
          <a:off x="6109996" y="5606547"/>
          <a:ext cx="482600" cy="379412"/>
        </p:xfrm>
        <a:graphic>
          <a:graphicData uri="http://schemas.openxmlformats.org/presentationml/2006/ole">
            <mc:AlternateContent xmlns:mc="http://schemas.openxmlformats.org/markup-compatibility/2006">
              <mc:Choice xmlns:v="urn:schemas-microsoft-com:vml" Requires="v">
                <p:oleObj spid="_x0000_s6426" name="Equation" r:id="rId7" imgW="291960" imgH="241200" progId="Equation.3">
                  <p:embed/>
                </p:oleObj>
              </mc:Choice>
              <mc:Fallback>
                <p:oleObj name="Equation" r:id="rId7" imgW="291960" imgH="241200" progId="Equation.3">
                  <p:embed/>
                  <p:pic>
                    <p:nvPicPr>
                      <p:cNvPr id="0" name=""/>
                      <p:cNvPicPr>
                        <a:picLocks noChangeAspect="1" noChangeArrowheads="1"/>
                      </p:cNvPicPr>
                      <p:nvPr/>
                    </p:nvPicPr>
                    <p:blipFill>
                      <a:blip r:embed="rId8"/>
                      <a:srcRect/>
                      <a:stretch>
                        <a:fillRect/>
                      </a:stretch>
                    </p:blipFill>
                    <p:spPr bwMode="auto">
                      <a:xfrm>
                        <a:off x="6109996" y="5606547"/>
                        <a:ext cx="4826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852767299"/>
              </p:ext>
            </p:extLst>
          </p:nvPr>
        </p:nvGraphicFramePr>
        <p:xfrm>
          <a:off x="7503474" y="5636329"/>
          <a:ext cx="503237" cy="400050"/>
        </p:xfrm>
        <a:graphic>
          <a:graphicData uri="http://schemas.openxmlformats.org/presentationml/2006/ole">
            <mc:AlternateContent xmlns:mc="http://schemas.openxmlformats.org/markup-compatibility/2006">
              <mc:Choice xmlns:v="urn:schemas-microsoft-com:vml" Requires="v">
                <p:oleObj spid="_x0000_s6427" name="Equation" r:id="rId9" imgW="304560" imgH="253800" progId="Equation.3">
                  <p:embed/>
                </p:oleObj>
              </mc:Choice>
              <mc:Fallback>
                <p:oleObj name="Equation" r:id="rId9" imgW="304560" imgH="253800" progId="Equation.3">
                  <p:embed/>
                  <p:pic>
                    <p:nvPicPr>
                      <p:cNvPr id="0" name=""/>
                      <p:cNvPicPr>
                        <a:picLocks noChangeAspect="1" noChangeArrowheads="1"/>
                      </p:cNvPicPr>
                      <p:nvPr/>
                    </p:nvPicPr>
                    <p:blipFill>
                      <a:blip r:embed="rId10"/>
                      <a:srcRect/>
                      <a:stretch>
                        <a:fillRect/>
                      </a:stretch>
                    </p:blipFill>
                    <p:spPr bwMode="auto">
                      <a:xfrm>
                        <a:off x="7503474" y="5636329"/>
                        <a:ext cx="503237"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1343488381"/>
              </p:ext>
            </p:extLst>
          </p:nvPr>
        </p:nvGraphicFramePr>
        <p:xfrm>
          <a:off x="10105849" y="5616534"/>
          <a:ext cx="482600" cy="398463"/>
        </p:xfrm>
        <a:graphic>
          <a:graphicData uri="http://schemas.openxmlformats.org/presentationml/2006/ole">
            <mc:AlternateContent xmlns:mc="http://schemas.openxmlformats.org/markup-compatibility/2006">
              <mc:Choice xmlns:v="urn:schemas-microsoft-com:vml" Requires="v">
                <p:oleObj spid="_x0000_s6428" name="Equation" r:id="rId11" imgW="291960" imgH="253800" progId="Equation.3">
                  <p:embed/>
                </p:oleObj>
              </mc:Choice>
              <mc:Fallback>
                <p:oleObj name="Equation" r:id="rId11" imgW="291960" imgH="253800" progId="Equation.3">
                  <p:embed/>
                  <p:pic>
                    <p:nvPicPr>
                      <p:cNvPr id="0" name=""/>
                      <p:cNvPicPr>
                        <a:picLocks noChangeAspect="1" noChangeArrowheads="1"/>
                      </p:cNvPicPr>
                      <p:nvPr/>
                    </p:nvPicPr>
                    <p:blipFill>
                      <a:blip r:embed="rId12"/>
                      <a:srcRect/>
                      <a:stretch>
                        <a:fillRect/>
                      </a:stretch>
                    </p:blipFill>
                    <p:spPr bwMode="auto">
                      <a:xfrm>
                        <a:off x="10105849" y="5616534"/>
                        <a:ext cx="482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ight Brace 12"/>
          <p:cNvSpPr/>
          <p:nvPr/>
        </p:nvSpPr>
        <p:spPr>
          <a:xfrm>
            <a:off x="10719068" y="2479037"/>
            <a:ext cx="338138" cy="563420"/>
          </a:xfrm>
          <a:prstGeom prst="rightBrace">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NZ"/>
          </a:p>
        </p:txBody>
      </p:sp>
      <p:cxnSp>
        <p:nvCxnSpPr>
          <p:cNvPr id="14" name="Elbow Connector 13"/>
          <p:cNvCxnSpPr>
            <a:stCxn id="13" idx="1"/>
          </p:cNvCxnSpPr>
          <p:nvPr/>
        </p:nvCxnSpPr>
        <p:spPr>
          <a:xfrm rot="10800000" flipH="1" flipV="1">
            <a:off x="11057206" y="2760746"/>
            <a:ext cx="287068" cy="2348859"/>
          </a:xfrm>
          <a:prstGeom prst="bentConnector4">
            <a:avLst>
              <a:gd name="adj1" fmla="val 99541"/>
              <a:gd name="adj2" fmla="val 55997"/>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0410394" y="5117486"/>
            <a:ext cx="933880"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Object 7"/>
          <p:cNvGraphicFramePr>
            <a:graphicFrameLocks noChangeAspect="1"/>
          </p:cNvGraphicFramePr>
          <p:nvPr>
            <p:extLst>
              <p:ext uri="{D42A27DB-BD31-4B8C-83A1-F6EECF244321}">
                <p14:modId xmlns:p14="http://schemas.microsoft.com/office/powerpoint/2010/main" val="168853503"/>
              </p:ext>
            </p:extLst>
          </p:nvPr>
        </p:nvGraphicFramePr>
        <p:xfrm>
          <a:off x="4925575" y="5625596"/>
          <a:ext cx="482600" cy="360363"/>
        </p:xfrm>
        <a:graphic>
          <a:graphicData uri="http://schemas.openxmlformats.org/presentationml/2006/ole">
            <mc:AlternateContent xmlns:mc="http://schemas.openxmlformats.org/markup-compatibility/2006">
              <mc:Choice xmlns:v="urn:schemas-microsoft-com:vml" Requires="v">
                <p:oleObj spid="_x0000_s6429" name="Equation" r:id="rId13" imgW="291960" imgH="228600" progId="Equation.3">
                  <p:embed/>
                </p:oleObj>
              </mc:Choice>
              <mc:Fallback>
                <p:oleObj name="Equation" r:id="rId13" imgW="291960" imgH="228600" progId="Equation.3">
                  <p:embed/>
                  <p:pic>
                    <p:nvPicPr>
                      <p:cNvPr id="0" name=""/>
                      <p:cNvPicPr>
                        <a:picLocks noChangeAspect="1" noChangeArrowheads="1"/>
                      </p:cNvPicPr>
                      <p:nvPr/>
                    </p:nvPicPr>
                    <p:blipFill>
                      <a:blip r:embed="rId14"/>
                      <a:srcRect/>
                      <a:stretch>
                        <a:fillRect/>
                      </a:stretch>
                    </p:blipFill>
                    <p:spPr bwMode="auto">
                      <a:xfrm>
                        <a:off x="4925575" y="5625596"/>
                        <a:ext cx="4826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 name="Picture 30"/>
          <p:cNvPicPr>
            <a:picLocks noChangeAspect="1"/>
          </p:cNvPicPr>
          <p:nvPr/>
        </p:nvPicPr>
        <p:blipFill rotWithShape="1">
          <a:blip r:embed="rId15"/>
          <a:srcRect l="3160" r="14218" b="7749"/>
          <a:stretch/>
        </p:blipFill>
        <p:spPr>
          <a:xfrm>
            <a:off x="5516914" y="1214676"/>
            <a:ext cx="5108414" cy="1994859"/>
          </a:xfrm>
          <a:prstGeom prst="rect">
            <a:avLst/>
          </a:prstGeom>
        </p:spPr>
      </p:pic>
      <p:graphicFrame>
        <p:nvGraphicFramePr>
          <p:cNvPr id="18" name="Object 4"/>
          <p:cNvGraphicFramePr>
            <a:graphicFrameLocks noChangeAspect="1"/>
          </p:cNvGraphicFramePr>
          <p:nvPr>
            <p:extLst>
              <p:ext uri="{D42A27DB-BD31-4B8C-83A1-F6EECF244321}">
                <p14:modId xmlns:p14="http://schemas.microsoft.com/office/powerpoint/2010/main" val="1219087733"/>
              </p:ext>
            </p:extLst>
          </p:nvPr>
        </p:nvGraphicFramePr>
        <p:xfrm>
          <a:off x="8710360" y="5888062"/>
          <a:ext cx="503238" cy="454025"/>
        </p:xfrm>
        <a:graphic>
          <a:graphicData uri="http://schemas.openxmlformats.org/presentationml/2006/ole">
            <mc:AlternateContent xmlns:mc="http://schemas.openxmlformats.org/markup-compatibility/2006">
              <mc:Choice xmlns:v="urn:schemas-microsoft-com:vml" Requires="v">
                <p:oleObj spid="_x0000_s6430" name="Equation" r:id="rId16" imgW="266400" imgH="253800" progId="Equation.3">
                  <p:embed/>
                </p:oleObj>
              </mc:Choice>
              <mc:Fallback>
                <p:oleObj name="Equation" r:id="rId16" imgW="266400" imgH="253800" progId="Equation.3">
                  <p:embed/>
                  <p:pic>
                    <p:nvPicPr>
                      <p:cNvPr id="0" name=""/>
                      <p:cNvPicPr>
                        <a:picLocks noChangeAspect="1" noChangeArrowheads="1"/>
                      </p:cNvPicPr>
                      <p:nvPr/>
                    </p:nvPicPr>
                    <p:blipFill>
                      <a:blip r:embed="rId17"/>
                      <a:srcRect/>
                      <a:stretch>
                        <a:fillRect/>
                      </a:stretch>
                    </p:blipFill>
                    <p:spPr bwMode="auto">
                      <a:xfrm>
                        <a:off x="8710360" y="5888062"/>
                        <a:ext cx="50323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Box 3"/>
          <p:cNvSpPr txBox="1">
            <a:spLocks noChangeArrowheads="1"/>
          </p:cNvSpPr>
          <p:nvPr/>
        </p:nvSpPr>
        <p:spPr bwMode="auto">
          <a:xfrm>
            <a:off x="1969728" y="3982308"/>
            <a:ext cx="2864382" cy="147732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lvl="2" algn="ctr" eaLnBrk="1" hangingPunct="1"/>
            <a:r>
              <a:rPr lang="en-NZ" sz="2000" b="1" dirty="0" smtClean="0"/>
              <a:t>Want to estimate Treatment effects in Within Runs stratum</a:t>
            </a:r>
          </a:p>
          <a:p>
            <a:pPr marL="0" lvl="2" algn="ctr" eaLnBrk="1" hangingPunct="1"/>
            <a:endParaRPr lang="en-NZ" sz="1000" b="1" dirty="0"/>
          </a:p>
          <a:p>
            <a:pPr marL="0" lvl="2" algn="ctr" eaLnBrk="1" hangingPunct="1"/>
            <a:r>
              <a:rPr lang="en-NZ" sz="2000" b="1" dirty="0" smtClean="0"/>
              <a:t>15 </a:t>
            </a:r>
            <a:r>
              <a:rPr lang="en-NZ" sz="2000" b="1" dirty="0" err="1" smtClean="0"/>
              <a:t>df</a:t>
            </a:r>
            <a:r>
              <a:rPr lang="en-NZ" sz="2000" b="1" dirty="0" smtClean="0"/>
              <a:t> available</a:t>
            </a:r>
            <a:endParaRPr lang="en-NZ" sz="2000" b="1" dirty="0"/>
          </a:p>
        </p:txBody>
      </p:sp>
    </p:spTree>
    <p:extLst>
      <p:ext uri="{BB962C8B-B14F-4D97-AF65-F5344CB8AC3E}">
        <p14:creationId xmlns:p14="http://schemas.microsoft.com/office/powerpoint/2010/main" val="115826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4824" y="287338"/>
            <a:ext cx="8627999" cy="801687"/>
          </a:xfrm>
        </p:spPr>
        <p:txBody>
          <a:bodyPr>
            <a:normAutofit/>
          </a:bodyPr>
          <a:lstStyle/>
          <a:p>
            <a:r>
              <a:rPr lang="en-NZ" sz="4000" b="1" dirty="0">
                <a:effectLst>
                  <a:outerShdw blurRad="38100" dist="38100" dir="2700000" algn="tl">
                    <a:srgbClr val="000000">
                      <a:alpha val="43137"/>
                    </a:srgbClr>
                  </a:outerShdw>
                </a:effectLst>
              </a:rPr>
              <a:t>Assessing competing designs</a:t>
            </a:r>
            <a:endParaRPr lang="en-NZ" sz="4000"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1774824" y="1279484"/>
                <a:ext cx="9350376" cy="5419490"/>
              </a:xfrm>
            </p:spPr>
            <p:txBody>
              <a:bodyPr>
                <a:normAutofit/>
              </a:bodyPr>
              <a:lstStyle/>
              <a:p>
                <a:pPr marL="176213" indent="-176213">
                  <a:buFont typeface="Arial" panose="020B0604020202020204" pitchFamily="34" charset="0"/>
                  <a:buChar char="•"/>
                </a:pPr>
                <a:r>
                  <a:rPr lang="en-NZ" sz="2800" dirty="0"/>
                  <a:t>Linear mixed model (LMM) </a:t>
                </a:r>
                <a:r>
                  <a:rPr lang="en-NZ" sz="2800" dirty="0"/>
                  <a:t>in matrix </a:t>
                </a:r>
                <a:r>
                  <a:rPr lang="en-NZ" sz="2800" dirty="0"/>
                  <a:t>notation:</a:t>
                </a:r>
                <a:r>
                  <a:rPr lang="en-NZ" sz="2800" dirty="0"/>
                  <a:t>	</a:t>
                </a:r>
              </a:p>
              <a:p>
                <a:pPr marL="201168" lvl="1" indent="0">
                  <a:lnSpc>
                    <a:spcPct val="15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NZ" sz="2600" b="1" i="1">
                          <a:latin typeface="Cambria Math" panose="02040503050406030204" pitchFamily="18" charset="0"/>
                        </a:rPr>
                        <m:t>𝒚</m:t>
                      </m:r>
                      <m:r>
                        <a:rPr lang="en-NZ" sz="2600" i="1">
                          <a:latin typeface="Cambria Math" panose="02040503050406030204" pitchFamily="18" charset="0"/>
                        </a:rPr>
                        <m:t>=</m:t>
                      </m:r>
                      <m:r>
                        <a:rPr lang="en-NZ" sz="2600" i="1">
                          <a:latin typeface="Cambria Math" panose="02040503050406030204" pitchFamily="18" charset="0"/>
                        </a:rPr>
                        <m:t>𝑋</m:t>
                      </m:r>
                      <m:r>
                        <a:rPr lang="en-NZ" sz="2600" b="1" i="1">
                          <a:latin typeface="Cambria Math" panose="02040503050406030204" pitchFamily="18" charset="0"/>
                        </a:rPr>
                        <m:t>𝜶</m:t>
                      </m:r>
                      <m:r>
                        <a:rPr lang="en-NZ" sz="2600" i="1">
                          <a:latin typeface="Cambria Math" panose="02040503050406030204" pitchFamily="18" charset="0"/>
                        </a:rPr>
                        <m:t>+</m:t>
                      </m:r>
                      <m:r>
                        <a:rPr lang="en-NZ" sz="2600" i="1">
                          <a:latin typeface="Cambria Math" panose="02040503050406030204" pitchFamily="18" charset="0"/>
                        </a:rPr>
                        <m:t>𝑍</m:t>
                      </m:r>
                      <m:r>
                        <a:rPr lang="en-NZ" sz="2600" b="1" i="1">
                          <a:latin typeface="Cambria Math" panose="02040503050406030204" pitchFamily="18" charset="0"/>
                        </a:rPr>
                        <m:t>𝒖</m:t>
                      </m:r>
                      <m:r>
                        <a:rPr lang="en-NZ" sz="2600" i="1">
                          <a:latin typeface="Cambria Math" panose="02040503050406030204" pitchFamily="18" charset="0"/>
                        </a:rPr>
                        <m:t>+</m:t>
                      </m:r>
                      <m:r>
                        <a:rPr lang="en-NZ" sz="2600" b="1" i="1">
                          <a:latin typeface="Cambria Math" panose="02040503050406030204" pitchFamily="18" charset="0"/>
                        </a:rPr>
                        <m:t>𝝐</m:t>
                      </m:r>
                    </m:oMath>
                  </m:oMathPara>
                </a14:m>
                <a:endParaRPr lang="en-NZ" sz="2800" dirty="0"/>
              </a:p>
              <a:p>
                <a:pPr marL="468821" lvl="1" indent="-176213">
                  <a:lnSpc>
                    <a:spcPct val="100000"/>
                  </a:lnSpc>
                  <a:spcBef>
                    <a:spcPts val="600"/>
                  </a:spcBef>
                  <a:spcAft>
                    <a:spcPts val="600"/>
                  </a:spcAft>
                  <a:buFont typeface="Arial" panose="020B0604020202020204" pitchFamily="34" charset="0"/>
                  <a:buChar char="•"/>
                </a:pPr>
                <a14:m>
                  <m:oMath xmlns:m="http://schemas.openxmlformats.org/officeDocument/2006/math">
                    <m:r>
                      <a:rPr lang="en-NZ" sz="2400" i="1">
                        <a:latin typeface="Cambria Math" panose="02040503050406030204" pitchFamily="18" charset="0"/>
                      </a:rPr>
                      <m:t>𝑋</m:t>
                    </m:r>
                  </m:oMath>
                </a14:m>
                <a:r>
                  <a:rPr lang="en-NZ" sz="2200" dirty="0"/>
                  <a:t> and </a:t>
                </a:r>
                <a14:m>
                  <m:oMath xmlns:m="http://schemas.openxmlformats.org/officeDocument/2006/math">
                    <m:r>
                      <a:rPr lang="en-NZ" sz="2400" i="1">
                        <a:latin typeface="Cambria Math" panose="02040503050406030204" pitchFamily="18" charset="0"/>
                      </a:rPr>
                      <m:t>𝑍</m:t>
                    </m:r>
                  </m:oMath>
                </a14:m>
                <a:r>
                  <a:rPr lang="en-NZ" sz="2200" dirty="0"/>
                  <a:t> are the treatment and block design matrices, respectively</a:t>
                </a:r>
              </a:p>
              <a:p>
                <a:pPr marL="468821" lvl="1" indent="-176213">
                  <a:buFont typeface="Arial" panose="020B0604020202020204" pitchFamily="34" charset="0"/>
                  <a:buChar char="•"/>
                </a:pPr>
                <a14:m>
                  <m:oMath xmlns:m="http://schemas.openxmlformats.org/officeDocument/2006/math">
                    <m:r>
                      <a:rPr lang="en-NZ" sz="2400" b="1" i="1">
                        <a:latin typeface="Cambria Math" panose="02040503050406030204" pitchFamily="18" charset="0"/>
                      </a:rPr>
                      <m:t>𝜶</m:t>
                    </m:r>
                  </m:oMath>
                </a14:m>
                <a:r>
                  <a:rPr lang="en-NZ" sz="2200" dirty="0"/>
                  <a:t> and </a:t>
                </a:r>
                <a14:m>
                  <m:oMath xmlns:m="http://schemas.openxmlformats.org/officeDocument/2006/math">
                    <m:r>
                      <a:rPr lang="en-NZ" sz="2400" b="1" i="1">
                        <a:latin typeface="Cambria Math" panose="02040503050406030204" pitchFamily="18" charset="0"/>
                      </a:rPr>
                      <m:t>𝒖</m:t>
                    </m:r>
                  </m:oMath>
                </a14:m>
                <a:r>
                  <a:rPr lang="en-NZ" sz="2200" dirty="0"/>
                  <a:t> are vectors of fixed and random effect parameters, respectively</a:t>
                </a:r>
              </a:p>
              <a:p>
                <a:pPr marL="176213" indent="-176213">
                  <a:buFont typeface="Arial" panose="020B0604020202020204" pitchFamily="34" charset="0"/>
                  <a:buChar char="•"/>
                  <a:tabLst>
                    <a:tab pos="1165225" algn="l"/>
                  </a:tabLst>
                </a:pPr>
                <a:endParaRPr lang="en-NZ" sz="2800" dirty="0"/>
              </a:p>
              <a:p>
                <a:pPr marL="176213" indent="-176213">
                  <a:buFont typeface="Arial" panose="020B0604020202020204" pitchFamily="34" charset="0"/>
                  <a:buChar char="•"/>
                  <a:tabLst>
                    <a:tab pos="1165225" algn="l"/>
                  </a:tabLst>
                </a:pPr>
                <a:r>
                  <a:rPr lang="en-NZ" sz="2800" dirty="0"/>
                  <a:t>Need a </a:t>
                </a:r>
                <a:r>
                  <a:rPr lang="en-NZ" sz="2800" dirty="0"/>
                  <a:t>criterion </a:t>
                </a:r>
                <a:r>
                  <a:rPr lang="en-NZ" sz="2800" dirty="0" smtClean="0"/>
                  <a:t>to assess competing </a:t>
                </a:r>
                <a:r>
                  <a:rPr lang="en-NZ" sz="2800" dirty="0"/>
                  <a:t>designs </a:t>
                </a:r>
                <a:r>
                  <a:rPr lang="en-NZ" sz="2800" dirty="0" smtClean="0"/>
                  <a:t>for Phase </a:t>
                </a:r>
                <a:r>
                  <a:rPr lang="en-NZ" sz="2800" dirty="0"/>
                  <a:t>2 experiment, given a </a:t>
                </a:r>
                <a:r>
                  <a:rPr lang="en-NZ" sz="2800" dirty="0" smtClean="0"/>
                  <a:t>CRD</a:t>
                </a:r>
                <a:r>
                  <a:rPr lang="en-NZ" sz="2800" dirty="0"/>
                  <a:t>, </a:t>
                </a:r>
                <a:r>
                  <a:rPr lang="en-NZ" sz="2800" i="1" u="sng" dirty="0"/>
                  <a:t>RCBD</a:t>
                </a:r>
                <a:r>
                  <a:rPr lang="en-NZ" sz="2800" dirty="0"/>
                  <a:t>, or </a:t>
                </a:r>
                <a:r>
                  <a:rPr lang="en-NZ" sz="2800" dirty="0" smtClean="0"/>
                  <a:t>BIBD at Phase 1</a:t>
                </a:r>
                <a:endParaRPr lang="en-NZ" sz="2800" dirty="0"/>
              </a:p>
              <a:p>
                <a:pPr marL="176213" indent="-176213">
                  <a:buFont typeface="Arial" panose="020B0604020202020204" pitchFamily="34" charset="0"/>
                  <a:buChar char="•"/>
                  <a:tabLst>
                    <a:tab pos="1165225" algn="l"/>
                  </a:tabLst>
                </a:pPr>
                <a:r>
                  <a:rPr lang="en-NZ" sz="2800" dirty="0"/>
                  <a:t>Estimate treatment contrasts as efficiently as possible, 	e.g. minimize </a:t>
                </a:r>
                <a:r>
                  <a:rPr lang="en-NZ" sz="2800" i="1" dirty="0"/>
                  <a:t>average</a:t>
                </a:r>
                <a:r>
                  <a:rPr lang="en-NZ" sz="2800" dirty="0"/>
                  <a:t> </a:t>
                </a:r>
                <a14:m>
                  <m:oMath xmlns:m="http://schemas.openxmlformats.org/officeDocument/2006/math">
                    <m:r>
                      <m:rPr>
                        <m:sty m:val="p"/>
                      </m:rPr>
                      <a:rPr lang="en-NZ" sz="2800">
                        <a:latin typeface="Cambria Math"/>
                      </a:rPr>
                      <m:t>var</m:t>
                    </m:r>
                    <m:d>
                      <m:dPr>
                        <m:ctrlPr>
                          <a:rPr lang="en-NZ" sz="2800" i="1">
                            <a:latin typeface="Cambria Math" panose="02040503050406030204" pitchFamily="18" charset="0"/>
                          </a:rPr>
                        </m:ctrlPr>
                      </m:dPr>
                      <m:e>
                        <m:acc>
                          <m:accPr>
                            <m:chr m:val="̂"/>
                            <m:ctrlPr>
                              <a:rPr lang="en-NZ" sz="2800" i="1">
                                <a:latin typeface="Cambria Math" panose="02040503050406030204" pitchFamily="18" charset="0"/>
                              </a:rPr>
                            </m:ctrlPr>
                          </m:accPr>
                          <m:e>
                            <m:sSub>
                              <m:sSubPr>
                                <m:ctrlPr>
                                  <a:rPr lang="en-NZ" sz="2800" i="1">
                                    <a:latin typeface="Cambria Math" panose="02040503050406030204" pitchFamily="18" charset="0"/>
                                  </a:rPr>
                                </m:ctrlPr>
                              </m:sSubPr>
                              <m:e>
                                <m:r>
                                  <a:rPr lang="en-NZ" sz="2800" i="1">
                                    <a:latin typeface="Cambria Math" panose="02040503050406030204" pitchFamily="18" charset="0"/>
                                  </a:rPr>
                                  <m:t>𝛼</m:t>
                                </m:r>
                              </m:e>
                              <m:sub>
                                <m:r>
                                  <a:rPr lang="en-NZ" sz="2800" i="1">
                                    <a:latin typeface="Cambria Math"/>
                                  </a:rPr>
                                  <m:t>𝑖</m:t>
                                </m:r>
                              </m:sub>
                            </m:sSub>
                          </m:e>
                        </m:acc>
                        <m:r>
                          <a:rPr lang="en-NZ" sz="2800">
                            <a:latin typeface="Cambria Math"/>
                          </a:rPr>
                          <m:t>−</m:t>
                        </m:r>
                        <m:acc>
                          <m:accPr>
                            <m:chr m:val="̂"/>
                            <m:ctrlPr>
                              <a:rPr lang="en-NZ" sz="2800" i="1">
                                <a:latin typeface="Cambria Math" panose="02040503050406030204" pitchFamily="18" charset="0"/>
                              </a:rPr>
                            </m:ctrlPr>
                          </m:accPr>
                          <m:e>
                            <m:sSub>
                              <m:sSubPr>
                                <m:ctrlPr>
                                  <a:rPr lang="en-NZ" sz="2800" i="1">
                                    <a:latin typeface="Cambria Math" panose="02040503050406030204" pitchFamily="18" charset="0"/>
                                  </a:rPr>
                                </m:ctrlPr>
                              </m:sSubPr>
                              <m:e>
                                <m:r>
                                  <a:rPr lang="en-NZ" sz="2800" i="1">
                                    <a:latin typeface="Cambria Math" panose="02040503050406030204" pitchFamily="18" charset="0"/>
                                  </a:rPr>
                                  <m:t>𝛼</m:t>
                                </m:r>
                              </m:e>
                              <m:sub>
                                <m:r>
                                  <a:rPr lang="en-NZ" sz="2800" i="1">
                                    <a:latin typeface="Cambria Math"/>
                                  </a:rPr>
                                  <m:t>𝑗</m:t>
                                </m:r>
                              </m:sub>
                            </m:sSub>
                          </m:e>
                        </m:acc>
                      </m:e>
                    </m:d>
                  </m:oMath>
                </a14:m>
                <a:endParaRPr lang="en-NZ" sz="2400" dirty="0" smtClean="0"/>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1774824" y="1279484"/>
                <a:ext cx="9350376" cy="5419490"/>
              </a:xfrm>
              <a:blipFill rotWithShape="0">
                <a:blip r:embed="rId3"/>
                <a:stretch>
                  <a:fillRect l="-2151" t="-1912"/>
                </a:stretch>
              </a:blipFill>
            </p:spPr>
            <p:txBody>
              <a:bodyPr/>
              <a:lstStyle/>
              <a:p>
                <a:r>
                  <a:rPr lang="en-NZ">
                    <a:noFill/>
                  </a:rPr>
                  <a:t> </a:t>
                </a:r>
              </a:p>
            </p:txBody>
          </p:sp>
        </mc:Fallback>
      </mc:AlternateContent>
      <p:sp>
        <p:nvSpPr>
          <p:cNvPr id="5" name="Slide Number Placeholder 4"/>
          <p:cNvSpPr>
            <a:spLocks noGrp="1"/>
          </p:cNvSpPr>
          <p:nvPr>
            <p:ph type="sldNum" sz="quarter" idx="12"/>
          </p:nvPr>
        </p:nvSpPr>
        <p:spPr/>
        <p:txBody>
          <a:bodyPr/>
          <a:lstStyle/>
          <a:p>
            <a:fld id="{BF18C196-3ABE-43C0-9E5E-32D62974A7DC}" type="slidenum">
              <a:rPr lang="en-NZ" smtClean="0"/>
              <a:t>9</a:t>
            </a:fld>
            <a:endParaRPr lang="en-NZ"/>
          </a:p>
        </p:txBody>
      </p:sp>
    </p:spTree>
    <p:extLst>
      <p:ext uri="{BB962C8B-B14F-4D97-AF65-F5344CB8AC3E}">
        <p14:creationId xmlns:p14="http://schemas.microsoft.com/office/powerpoint/2010/main" val="419763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9745</TotalTime>
  <Words>2137</Words>
  <Application>Microsoft Office PowerPoint</Application>
  <PresentationFormat>Widescreen</PresentationFormat>
  <Paragraphs>324</Paragraphs>
  <Slides>21</Slides>
  <Notes>17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21</vt:i4>
      </vt:variant>
    </vt:vector>
  </HeadingPairs>
  <TitlesOfParts>
    <vt:vector size="32" baseType="lpstr">
      <vt:lpstr>新細明體</vt:lpstr>
      <vt:lpstr>Arial</vt:lpstr>
      <vt:lpstr>Calibri</vt:lpstr>
      <vt:lpstr>Calibri Light</vt:lpstr>
      <vt:lpstr>Cambria Math</vt:lpstr>
      <vt:lpstr>Gill Sans MT</vt:lpstr>
      <vt:lpstr>Wingdings 2</vt:lpstr>
      <vt:lpstr>Retrospect</vt:lpstr>
      <vt:lpstr>1_Retrospect</vt:lpstr>
      <vt:lpstr>Microsoft Equation 3.0</vt:lpstr>
      <vt:lpstr>Equation</vt:lpstr>
      <vt:lpstr>Computer generation of designs for two-phase experiments with applications to multiplex experiments in proteomics  Ph.D. Thesis</vt:lpstr>
      <vt:lpstr>Two-phase experiments (McIntyre, 1955)</vt:lpstr>
      <vt:lpstr>Overview</vt:lpstr>
      <vt:lpstr>Example</vt:lpstr>
      <vt:lpstr>PowerPoint Presentation</vt:lpstr>
      <vt:lpstr>Example: Phase 1 Experiment</vt:lpstr>
      <vt:lpstr>Example: Phase 2 Experiment ignoring Phase 1</vt:lpstr>
      <vt:lpstr>Theoretical ANOVA tables for one protein</vt:lpstr>
      <vt:lpstr>Assessing competing designs</vt:lpstr>
      <vt:lpstr>Information matrix</vt:lpstr>
      <vt:lpstr>Average efficiency factor</vt:lpstr>
      <vt:lpstr>Theoretical ANOVA tables</vt:lpstr>
      <vt:lpstr>Theoretical ANOVA tables</vt:lpstr>
      <vt:lpstr>Theoretical ANOVA tables</vt:lpstr>
      <vt:lpstr>Developing the objective function</vt:lpstr>
      <vt:lpstr>Optimal design</vt:lpstr>
      <vt:lpstr>Optimal design: How well have we done?</vt:lpstr>
      <vt:lpstr>Additional strategy</vt:lpstr>
      <vt:lpstr>Additional strategy</vt:lpstr>
      <vt:lpstr>Concluding remarks</vt:lpstr>
      <vt:lpstr>Acknowledgments</vt:lpstr>
    </vt:vector>
  </TitlesOfParts>
  <Company>The University of Auckland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generation of designs for two-phase experiments with applications to multiplex experiments in proteomics  Ph.D. Thesis</dc:title>
  <dc:creator>Kevin Chang</dc:creator>
  <cp:lastModifiedBy>Kevin Chang</cp:lastModifiedBy>
  <cp:revision>253</cp:revision>
  <cp:lastPrinted>2017-10-26T23:55:02Z</cp:lastPrinted>
  <dcterms:created xsi:type="dcterms:W3CDTF">2017-10-23T03:11:24Z</dcterms:created>
  <dcterms:modified xsi:type="dcterms:W3CDTF">2017-11-01T01:45:57Z</dcterms:modified>
</cp:coreProperties>
</file>