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31/08/2017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889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31/08/2017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4996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31/08/2017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866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31/08/2017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720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31/08/2017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016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31/08/2017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225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31/08/2017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151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31/08/2017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349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31/08/2017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31/08/2017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464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31/08/2017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552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F713A-5EB9-4B7A-B87D-F2B7940161AF}" type="datetimeFigureOut">
              <a:rPr lang="en-NZ" smtClean="0"/>
              <a:t>31/08/2017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230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532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118231" y="14249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Gm</a:t>
            </a:r>
            <a:endParaRPr lang="en-NZ" dirty="0"/>
          </a:p>
        </p:txBody>
      </p:sp>
      <p:sp>
        <p:nvSpPr>
          <p:cNvPr id="11" name="Rectangle 10"/>
          <p:cNvSpPr/>
          <p:nvPr/>
        </p:nvSpPr>
        <p:spPr>
          <a:xfrm>
            <a:off x="5118231" y="29003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Block 1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Decomposition </a:t>
            </a:r>
            <a:r>
              <a:rPr lang="en-NZ" dirty="0" smtClean="0"/>
              <a:t>based on the expanded terms from the Block structure formula</a:t>
            </a:r>
            <a:endParaRPr lang="en-NZ" dirty="0"/>
          </a:p>
        </p:txBody>
      </p:sp>
      <p:sp>
        <p:nvSpPr>
          <p:cNvPr id="23" name="Rectangle 22"/>
          <p:cNvSpPr/>
          <p:nvPr/>
        </p:nvSpPr>
        <p:spPr>
          <a:xfrm>
            <a:off x="3041964" y="14249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y</a:t>
            </a:r>
            <a:endParaRPr lang="en-NZ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956364" y="1882199"/>
            <a:ext cx="1131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21249" y="1549079"/>
            <a:ext cx="105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Project</a:t>
            </a:r>
            <a:endParaRPr lang="en-NZ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575431" y="2239816"/>
            <a:ext cx="0" cy="64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22956" y="2284707"/>
            <a:ext cx="105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Sweep </a:t>
            </a:r>
          </a:p>
          <a:p>
            <a:r>
              <a:rPr lang="en-NZ" dirty="0" smtClean="0"/>
              <a:t>Project</a:t>
            </a:r>
            <a:endParaRPr lang="en-NZ" dirty="0"/>
          </a:p>
        </p:txBody>
      </p:sp>
      <p:sp>
        <p:nvSpPr>
          <p:cNvPr id="34" name="Rectangle 33"/>
          <p:cNvSpPr/>
          <p:nvPr/>
        </p:nvSpPr>
        <p:spPr>
          <a:xfrm>
            <a:off x="5118231" y="583053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…</a:t>
            </a:r>
            <a:endParaRPr lang="en-NZ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978311" y="6262555"/>
            <a:ext cx="1131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32631" y="5937558"/>
            <a:ext cx="105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Sweep</a:t>
            </a:r>
            <a:endParaRPr lang="en-NZ" dirty="0"/>
          </a:p>
        </p:txBody>
      </p:sp>
      <p:sp>
        <p:nvSpPr>
          <p:cNvPr id="41" name="Rectangle 40"/>
          <p:cNvSpPr/>
          <p:nvPr/>
        </p:nvSpPr>
        <p:spPr>
          <a:xfrm>
            <a:off x="7109993" y="5828656"/>
            <a:ext cx="117392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Residual</a:t>
            </a:r>
            <a:endParaRPr lang="en-NZ" dirty="0"/>
          </a:p>
        </p:txBody>
      </p:sp>
      <p:sp>
        <p:nvSpPr>
          <p:cNvPr id="52" name="Rectangle 51"/>
          <p:cNvSpPr/>
          <p:nvPr/>
        </p:nvSpPr>
        <p:spPr>
          <a:xfrm>
            <a:off x="5118231" y="438618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Block 2</a:t>
            </a:r>
            <a:endParaRPr lang="en-NZ" dirty="0"/>
          </a:p>
        </p:txBody>
      </p:sp>
      <p:cxnSp>
        <p:nvCxnSpPr>
          <p:cNvPr id="53" name="Straight Arrow Connector 52"/>
          <p:cNvCxnSpPr>
            <a:endCxn id="52" idx="0"/>
          </p:cNvCxnSpPr>
          <p:nvPr/>
        </p:nvCxnSpPr>
        <p:spPr>
          <a:xfrm>
            <a:off x="5570899" y="3784144"/>
            <a:ext cx="4532" cy="602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22956" y="3748789"/>
            <a:ext cx="105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Sweep </a:t>
            </a:r>
          </a:p>
          <a:p>
            <a:r>
              <a:rPr lang="en-NZ" dirty="0" smtClean="0"/>
              <a:t>Project</a:t>
            </a:r>
            <a:endParaRPr lang="en-NZ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579960" y="5199710"/>
            <a:ext cx="0" cy="64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622956" y="5244601"/>
            <a:ext cx="105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Sweep </a:t>
            </a:r>
          </a:p>
          <a:p>
            <a:r>
              <a:rPr lang="en-NZ" dirty="0" smtClean="0"/>
              <a:t>Project</a:t>
            </a:r>
            <a:endParaRPr lang="en-N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6719179" y="3077424"/>
                <a:ext cx="858504" cy="560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NZ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NZ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NZ" sz="2800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179" y="3077424"/>
                <a:ext cx="858504" cy="5602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/>
              <p:cNvSpPr/>
              <p:nvPr/>
            </p:nvSpPr>
            <p:spPr>
              <a:xfrm>
                <a:off x="6719179" y="4492608"/>
                <a:ext cx="858505" cy="560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NZ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NZ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NZ" sz="2800" dirty="0"/>
              </a:p>
            </p:txBody>
          </p:sp>
        </mc:Choice>
        <mc:Fallback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179" y="4492608"/>
                <a:ext cx="858505" cy="5602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/>
              <p:cNvSpPr/>
              <p:nvPr/>
            </p:nvSpPr>
            <p:spPr>
              <a:xfrm>
                <a:off x="8714724" y="5982446"/>
                <a:ext cx="7074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NZ" sz="28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NZ" sz="2800" dirty="0"/>
              </a:p>
            </p:txBody>
          </p:sp>
        </mc:Choice>
        <mc:Fallback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724" y="5982446"/>
                <a:ext cx="707437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27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Decomposition based on the expanded terms from the Treatment structure formula</a:t>
            </a:r>
            <a:endParaRPr lang="en-NZ" dirty="0"/>
          </a:p>
        </p:txBody>
      </p:sp>
      <p:sp>
        <p:nvSpPr>
          <p:cNvPr id="44" name="Rectangle 43"/>
          <p:cNvSpPr/>
          <p:nvPr/>
        </p:nvSpPr>
        <p:spPr>
          <a:xfrm>
            <a:off x="5118231" y="22217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Trt1</a:t>
            </a:r>
            <a:endParaRPr lang="en-NZ" dirty="0"/>
          </a:p>
        </p:txBody>
      </p:sp>
      <p:sp>
        <p:nvSpPr>
          <p:cNvPr id="45" name="Rectangle 44"/>
          <p:cNvSpPr/>
          <p:nvPr/>
        </p:nvSpPr>
        <p:spPr>
          <a:xfrm>
            <a:off x="5118231" y="369703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Trt2</a:t>
            </a:r>
            <a:endParaRPr lang="en-NZ" dirty="0"/>
          </a:p>
        </p:txBody>
      </p:sp>
      <p:sp>
        <p:nvSpPr>
          <p:cNvPr id="46" name="Rectangle 45"/>
          <p:cNvSpPr/>
          <p:nvPr/>
        </p:nvSpPr>
        <p:spPr>
          <a:xfrm>
            <a:off x="3041964" y="22217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Block1</a:t>
            </a:r>
            <a:endParaRPr lang="en-NZ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956364" y="2678900"/>
            <a:ext cx="1131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021249" y="2345780"/>
            <a:ext cx="105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Project</a:t>
            </a:r>
            <a:endParaRPr lang="en-NZ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575431" y="3036517"/>
            <a:ext cx="0" cy="64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622956" y="3081408"/>
            <a:ext cx="105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Sweep </a:t>
            </a:r>
          </a:p>
          <a:p>
            <a:r>
              <a:rPr lang="en-NZ" dirty="0" smtClean="0"/>
              <a:t>Project</a:t>
            </a:r>
            <a:endParaRPr lang="en-NZ" dirty="0"/>
          </a:p>
        </p:txBody>
      </p:sp>
      <p:sp>
        <p:nvSpPr>
          <p:cNvPr id="51" name="Rectangle 50"/>
          <p:cNvSpPr/>
          <p:nvPr/>
        </p:nvSpPr>
        <p:spPr>
          <a:xfrm>
            <a:off x="5118231" y="523300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…</a:t>
            </a:r>
            <a:endParaRPr lang="en-NZ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978311" y="5665020"/>
            <a:ext cx="1131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32631" y="5340023"/>
            <a:ext cx="105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Sweep</a:t>
            </a:r>
            <a:endParaRPr lang="en-NZ" dirty="0"/>
          </a:p>
        </p:txBody>
      </p:sp>
      <p:sp>
        <p:nvSpPr>
          <p:cNvPr id="54" name="Rectangle 53"/>
          <p:cNvSpPr/>
          <p:nvPr/>
        </p:nvSpPr>
        <p:spPr>
          <a:xfrm>
            <a:off x="7109993" y="5231121"/>
            <a:ext cx="117392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Residual</a:t>
            </a:r>
            <a:endParaRPr lang="en-NZ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579960" y="4602175"/>
            <a:ext cx="0" cy="64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622956" y="4647066"/>
            <a:ext cx="105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Sweep </a:t>
            </a:r>
          </a:p>
          <a:p>
            <a:r>
              <a:rPr lang="en-NZ" dirty="0" smtClean="0"/>
              <a:t>Project</a:t>
            </a:r>
            <a:endParaRPr lang="en-N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754639" y="2416998"/>
                <a:ext cx="1443921" cy="4972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NZ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2400" i="1">
                                  <a:latin typeface="Cambria Math" panose="02040503050406030204" pitchFamily="18" charset="0"/>
                                </a:rPr>
                                <m:t>𝑇𝑟</m:t>
                              </m:r>
                              <m:sSub>
                                <m:sSubPr>
                                  <m:ctrlPr>
                                    <a:rPr lang="en-NZ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Z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NZ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NZ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NZ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NZ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NZ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NZ" sz="24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639" y="2416998"/>
                <a:ext cx="1443921" cy="497252"/>
              </a:xfrm>
              <a:prstGeom prst="rect">
                <a:avLst/>
              </a:prstGeom>
              <a:blipFill rotWithShape="0">
                <a:blip r:embed="rId2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688258" y="3824059"/>
                <a:ext cx="1443921" cy="4972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NZ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2400" i="1">
                                  <a:latin typeface="Cambria Math" panose="02040503050406030204" pitchFamily="18" charset="0"/>
                                </a:rPr>
                                <m:t>𝑇𝑟</m:t>
                              </m:r>
                              <m:sSub>
                                <m:sSubPr>
                                  <m:ctrlPr>
                                    <a:rPr lang="en-NZ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Z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NZ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NZ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NZ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NZ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NZ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NZ" sz="24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58" y="3824059"/>
                <a:ext cx="1443921" cy="497252"/>
              </a:xfrm>
              <a:prstGeom prst="rect">
                <a:avLst/>
              </a:prstGeom>
              <a:blipFill rotWithShape="0">
                <a:blip r:embed="rId3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/>
              <p:cNvSpPr/>
              <p:nvPr/>
            </p:nvSpPr>
            <p:spPr>
              <a:xfrm>
                <a:off x="8497443" y="5416394"/>
                <a:ext cx="1078692" cy="4972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NZ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NZ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NZ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NZ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NZ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NZ" sz="2400" dirty="0"/>
              </a:p>
            </p:txBody>
          </p:sp>
        </mc:Choice>
        <mc:Fallback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7443" y="5416394"/>
                <a:ext cx="1078692" cy="497252"/>
              </a:xfrm>
              <a:prstGeom prst="rect">
                <a:avLst/>
              </a:prstGeom>
              <a:blipFill rotWithShape="0">
                <a:blip r:embed="rId4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24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Decomposition procedures</a:t>
            </a:r>
            <a:endParaRPr lang="en-NZ" dirty="0"/>
          </a:p>
        </p:txBody>
      </p:sp>
      <p:sp>
        <p:nvSpPr>
          <p:cNvPr id="24" name="Rectangle 23"/>
          <p:cNvSpPr/>
          <p:nvPr/>
        </p:nvSpPr>
        <p:spPr>
          <a:xfrm>
            <a:off x="4687330" y="1905724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/>
              <a:t>Trt1</a:t>
            </a:r>
            <a:endParaRPr lang="en-NZ" dirty="0"/>
          </a:p>
        </p:txBody>
      </p:sp>
      <p:cxnSp>
        <p:nvCxnSpPr>
          <p:cNvPr id="27" name="Straight Arrow Connector 26"/>
          <p:cNvCxnSpPr>
            <a:endCxn id="24" idx="1"/>
          </p:cNvCxnSpPr>
          <p:nvPr/>
        </p:nvCxnSpPr>
        <p:spPr>
          <a:xfrm flipV="1">
            <a:off x="3632887" y="2362924"/>
            <a:ext cx="1054443" cy="3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672649" y="1890334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Trt2</a:t>
            </a:r>
            <a:endParaRPr lang="en-NZ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601730" y="2347534"/>
            <a:ext cx="1054443" cy="3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587049" y="2347534"/>
            <a:ext cx="1054443" cy="3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654076" y="1879617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…</a:t>
            </a:r>
            <a:endParaRPr lang="en-NZ" dirty="0"/>
          </a:p>
        </p:txBody>
      </p:sp>
      <p:sp>
        <p:nvSpPr>
          <p:cNvPr id="43" name="Rounded Rectangle 42"/>
          <p:cNvSpPr/>
          <p:nvPr/>
        </p:nvSpPr>
        <p:spPr>
          <a:xfrm>
            <a:off x="4083113" y="1620573"/>
            <a:ext cx="5984340" cy="15209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Rectangle 38"/>
          <p:cNvSpPr/>
          <p:nvPr/>
        </p:nvSpPr>
        <p:spPr>
          <a:xfrm>
            <a:off x="2718487" y="189033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Trt1</a:t>
            </a:r>
            <a:endParaRPr lang="en-NZ" dirty="0"/>
          </a:p>
        </p:txBody>
      </p:sp>
      <p:sp>
        <p:nvSpPr>
          <p:cNvPr id="40" name="Rectangle 39"/>
          <p:cNvSpPr/>
          <p:nvPr/>
        </p:nvSpPr>
        <p:spPr>
          <a:xfrm>
            <a:off x="2718487" y="418952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Trt2</a:t>
            </a:r>
            <a:endParaRPr lang="en-NZ" dirty="0"/>
          </a:p>
        </p:txBody>
      </p:sp>
      <p:cxnSp>
        <p:nvCxnSpPr>
          <p:cNvPr id="41" name="Straight Arrow Connector 40"/>
          <p:cNvCxnSpPr>
            <a:endCxn id="40" idx="0"/>
          </p:cNvCxnSpPr>
          <p:nvPr/>
        </p:nvCxnSpPr>
        <p:spPr>
          <a:xfrm>
            <a:off x="3175687" y="2705151"/>
            <a:ext cx="0" cy="1484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38208" y="3038112"/>
            <a:ext cx="105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Sweep </a:t>
            </a:r>
          </a:p>
          <a:p>
            <a:r>
              <a:rPr lang="en-NZ" dirty="0" smtClean="0"/>
              <a:t>Project</a:t>
            </a:r>
            <a:endParaRPr lang="en-NZ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180216" y="5094669"/>
            <a:ext cx="0" cy="64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223212" y="5139560"/>
            <a:ext cx="105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Sweep </a:t>
            </a:r>
          </a:p>
          <a:p>
            <a:r>
              <a:rPr lang="en-NZ" dirty="0" smtClean="0"/>
              <a:t>Project</a:t>
            </a:r>
            <a:endParaRPr lang="en-NZ" dirty="0"/>
          </a:p>
        </p:txBody>
      </p:sp>
      <p:sp>
        <p:nvSpPr>
          <p:cNvPr id="46" name="TextBox 45"/>
          <p:cNvSpPr txBox="1"/>
          <p:nvPr/>
        </p:nvSpPr>
        <p:spPr>
          <a:xfrm>
            <a:off x="3653604" y="2056324"/>
            <a:ext cx="105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Project</a:t>
            </a:r>
          </a:p>
          <a:p>
            <a:pPr algn="ctr"/>
            <a:r>
              <a:rPr lang="en-NZ" dirty="0" err="1" smtClean="0"/>
              <a:t>AveEff</a:t>
            </a:r>
            <a:endParaRPr lang="en-NZ" dirty="0"/>
          </a:p>
        </p:txBody>
      </p:sp>
      <p:sp>
        <p:nvSpPr>
          <p:cNvPr id="49" name="TextBox 48"/>
          <p:cNvSpPr txBox="1"/>
          <p:nvPr/>
        </p:nvSpPr>
        <p:spPr>
          <a:xfrm>
            <a:off x="5581796" y="2038425"/>
            <a:ext cx="105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Project</a:t>
            </a:r>
          </a:p>
          <a:p>
            <a:pPr algn="ctr"/>
            <a:r>
              <a:rPr lang="en-NZ" dirty="0" err="1" smtClean="0"/>
              <a:t>AveEff</a:t>
            </a:r>
            <a:endParaRPr lang="en-NZ" dirty="0"/>
          </a:p>
        </p:txBody>
      </p:sp>
      <p:sp>
        <p:nvSpPr>
          <p:cNvPr id="50" name="TextBox 49"/>
          <p:cNvSpPr txBox="1"/>
          <p:nvPr/>
        </p:nvSpPr>
        <p:spPr>
          <a:xfrm>
            <a:off x="7546398" y="2003648"/>
            <a:ext cx="105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Project</a:t>
            </a:r>
          </a:p>
          <a:p>
            <a:pPr algn="ctr"/>
            <a:r>
              <a:rPr lang="en-NZ" dirty="0" err="1" smtClean="0"/>
              <a:t>AveEff</a:t>
            </a:r>
            <a:endParaRPr lang="en-NZ" dirty="0"/>
          </a:p>
        </p:txBody>
      </p:sp>
      <p:sp>
        <p:nvSpPr>
          <p:cNvPr id="61" name="Rectangle 60"/>
          <p:cNvSpPr/>
          <p:nvPr/>
        </p:nvSpPr>
        <p:spPr>
          <a:xfrm>
            <a:off x="2718487" y="575997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…</a:t>
            </a:r>
            <a:endParaRPr lang="en-NZ" dirty="0"/>
          </a:p>
        </p:txBody>
      </p:sp>
      <p:sp>
        <p:nvSpPr>
          <p:cNvPr id="62" name="Rectangle 61"/>
          <p:cNvSpPr/>
          <p:nvPr/>
        </p:nvSpPr>
        <p:spPr>
          <a:xfrm>
            <a:off x="4687330" y="4196123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/>
              <a:t>Trt1</a:t>
            </a:r>
            <a:endParaRPr lang="en-NZ" dirty="0"/>
          </a:p>
        </p:txBody>
      </p:sp>
      <p:cxnSp>
        <p:nvCxnSpPr>
          <p:cNvPr id="63" name="Straight Arrow Connector 62"/>
          <p:cNvCxnSpPr>
            <a:endCxn id="62" idx="1"/>
          </p:cNvCxnSpPr>
          <p:nvPr/>
        </p:nvCxnSpPr>
        <p:spPr>
          <a:xfrm flipV="1">
            <a:off x="3632887" y="4653323"/>
            <a:ext cx="1054443" cy="3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672649" y="4180733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Trt2</a:t>
            </a:r>
            <a:endParaRPr lang="en-NZ" dirty="0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5601730" y="4637933"/>
            <a:ext cx="1054443" cy="3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7587049" y="4637933"/>
            <a:ext cx="1054443" cy="3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8654076" y="4170016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…</a:t>
            </a:r>
            <a:endParaRPr lang="en-NZ" dirty="0"/>
          </a:p>
        </p:txBody>
      </p:sp>
      <p:sp>
        <p:nvSpPr>
          <p:cNvPr id="68" name="Rounded Rectangle 67"/>
          <p:cNvSpPr/>
          <p:nvPr/>
        </p:nvSpPr>
        <p:spPr>
          <a:xfrm>
            <a:off x="4083113" y="3910972"/>
            <a:ext cx="5984340" cy="15209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9" name="TextBox 68"/>
          <p:cNvSpPr txBox="1"/>
          <p:nvPr/>
        </p:nvSpPr>
        <p:spPr>
          <a:xfrm>
            <a:off x="3653604" y="4346723"/>
            <a:ext cx="105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Project</a:t>
            </a:r>
          </a:p>
          <a:p>
            <a:pPr algn="ctr"/>
            <a:r>
              <a:rPr lang="en-NZ" dirty="0" err="1" smtClean="0"/>
              <a:t>AveEff</a:t>
            </a:r>
            <a:endParaRPr lang="en-NZ" dirty="0"/>
          </a:p>
        </p:txBody>
      </p:sp>
      <p:sp>
        <p:nvSpPr>
          <p:cNvPr id="70" name="TextBox 69"/>
          <p:cNvSpPr txBox="1"/>
          <p:nvPr/>
        </p:nvSpPr>
        <p:spPr>
          <a:xfrm>
            <a:off x="5581796" y="4328824"/>
            <a:ext cx="105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Project</a:t>
            </a:r>
          </a:p>
          <a:p>
            <a:pPr algn="ctr"/>
            <a:r>
              <a:rPr lang="en-NZ" dirty="0" err="1" smtClean="0"/>
              <a:t>AveEff</a:t>
            </a:r>
            <a:endParaRPr lang="en-NZ" dirty="0"/>
          </a:p>
        </p:txBody>
      </p:sp>
      <p:sp>
        <p:nvSpPr>
          <p:cNvPr id="71" name="TextBox 70"/>
          <p:cNvSpPr txBox="1"/>
          <p:nvPr/>
        </p:nvSpPr>
        <p:spPr>
          <a:xfrm>
            <a:off x="7546398" y="4294047"/>
            <a:ext cx="105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Project</a:t>
            </a:r>
          </a:p>
          <a:p>
            <a:pPr algn="ctr"/>
            <a:r>
              <a:rPr lang="en-NZ" dirty="0" err="1" smtClean="0"/>
              <a:t>AveEff</a:t>
            </a:r>
            <a:endParaRPr lang="en-NZ" dirty="0"/>
          </a:p>
        </p:txBody>
      </p:sp>
      <p:sp>
        <p:nvSpPr>
          <p:cNvPr id="75" name="Rectangle 74"/>
          <p:cNvSpPr/>
          <p:nvPr/>
        </p:nvSpPr>
        <p:spPr>
          <a:xfrm>
            <a:off x="669953" y="19229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Block1</a:t>
            </a:r>
            <a:endParaRPr lang="en-NZ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1584353" y="2380143"/>
            <a:ext cx="1131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649238" y="2047023"/>
            <a:ext cx="105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Project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4913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82604"/>
                <a:ext cx="10515600" cy="3294359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Z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NZ" b="0" i="1" smtClean="0">
                                    <a:latin typeface="Cambria Math" panose="02040503050406030204" pitchFamily="18" charset="0"/>
                                  </a:rPr>
                                  <m:t>𝑇𝑟</m:t>
                                </m:r>
                                <m:sSub>
                                  <m:sSubPr>
                                    <m:ctrlPr>
                                      <a:rPr lang="en-NZ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NZ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NZ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lang="en-N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𝑇𝑟</m:t>
                        </m:r>
                        <m:sSub>
                          <m:sSubPr>
                            <m:ctrlPr>
                              <a:rPr lang="en-N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NZ" b="0" i="1" smtClean="0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NZ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𝑇𝑟</m:t>
                                </m:r>
                                <m:sSub>
                                  <m:sSubPr>
                                    <m:ctrlPr>
                                      <a:rPr lang="en-NZ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NZ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sSub>
                              <m:sSubPr>
                                <m:ctrlPr>
                                  <a:rPr lang="en-NZ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NZ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NZ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sSub>
                              <m:sSubPr>
                                <m:ctrlPr>
                                  <a:rPr lang="en-NZ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𝑇𝑟</m:t>
                                </m:r>
                                <m:sSub>
                                  <m:sSubPr>
                                    <m:ctrlPr>
                                      <a:rPr lang="en-NZ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NZ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sSub>
                      <m:sSub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𝑇𝑟</m:t>
                        </m:r>
                        <m:sSub>
                          <m:sSub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NZ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′</m:t>
                    </m:r>
                    <m:sSub>
                      <m:sSub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NZ" dirty="0" smtClean="0"/>
              </a:p>
              <a:p>
                <a:r>
                  <a:rPr lang="en-NZ" dirty="0" smtClean="0"/>
                  <a:t>where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NZ" dirty="0" smtClean="0"/>
                  <a:t>denote the projection matrix project y onto Between Blocks vector subspace. </a:t>
                </a:r>
                <a:r>
                  <a:rPr lang="en-NZ" dirty="0"/>
                  <a:t>Generated </a:t>
                </a:r>
                <a:r>
                  <a:rPr lang="en-NZ" dirty="0" smtClean="0"/>
                  <a:t>by </a:t>
                </a:r>
                <a:r>
                  <a:rPr lang="en-NZ" dirty="0" err="1" smtClean="0"/>
                  <a:t>makeOrthProjectors</a:t>
                </a:r>
                <a:r>
                  <a:rPr lang="en-NZ" dirty="0" smtClean="0"/>
                  <a:t>() function.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𝑇𝑟</m:t>
                        </m:r>
                        <m:sSub>
                          <m:sSub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NZ" dirty="0" smtClean="0"/>
                  <a:t>denote </a:t>
                </a:r>
                <a:r>
                  <a:rPr lang="en-NZ" dirty="0"/>
                  <a:t>the projection matrix </a:t>
                </a:r>
                <a:r>
                  <a:rPr lang="en-NZ" dirty="0" smtClean="0"/>
                  <a:t>for Trt1. </a:t>
                </a:r>
                <a:r>
                  <a:rPr lang="en-NZ" dirty="0"/>
                  <a:t>Generated </a:t>
                </a:r>
                <a:r>
                  <a:rPr lang="en-NZ" dirty="0" smtClean="0"/>
                  <a:t>by </a:t>
                </a:r>
                <a:r>
                  <a:rPr lang="en-NZ" dirty="0" err="1" smtClean="0"/>
                  <a:t>makeContrMat</a:t>
                </a:r>
                <a:r>
                  <a:rPr lang="en-NZ" dirty="0" smtClean="0"/>
                  <a:t>() function (Need to adjust the name)</a:t>
                </a:r>
                <a:endParaRPr lang="en-NZ" dirty="0"/>
              </a:p>
              <a:p>
                <a:pPr lvl="1"/>
                <a14:m>
                  <m:oMath xmlns:m="http://schemas.openxmlformats.org/officeDocument/2006/math">
                    <m:r>
                      <a:rPr lang="en-NZ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NZ" dirty="0" smtClean="0"/>
                  <a:t> denote the Treatment design matrix considered all treatment combinations. </a:t>
                </a:r>
                <a:r>
                  <a:rPr lang="en-NZ" dirty="0"/>
                  <a:t>Generated </a:t>
                </a:r>
                <a:r>
                  <a:rPr lang="en-NZ" dirty="0" smtClean="0"/>
                  <a:t>by </a:t>
                </a:r>
                <a:r>
                  <a:rPr lang="en-NZ" dirty="0" err="1" smtClean="0"/>
                  <a:t>makeOverDesMat</a:t>
                </a:r>
                <a:r>
                  <a:rPr lang="en-NZ" dirty="0" smtClean="0"/>
                  <a:t>() </a:t>
                </a:r>
                <a:r>
                  <a:rPr lang="en-NZ" dirty="0"/>
                  <a:t>function (Need to adjust the name)</a:t>
                </a:r>
              </a:p>
              <a:p>
                <a:pPr lvl="1"/>
                <a:endParaRPr lang="en-NZ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82604"/>
                <a:ext cx="10515600" cy="3294359"/>
              </a:xfrm>
              <a:blipFill rotWithShape="0">
                <a:blip r:embed="rId2"/>
                <a:stretch>
                  <a:fillRect l="-1043" r="-1855" b="-2370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621104" y="193199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Trt1</a:t>
            </a:r>
            <a:endParaRPr lang="en-NZ" dirty="0"/>
          </a:p>
        </p:txBody>
      </p:sp>
      <p:sp>
        <p:nvSpPr>
          <p:cNvPr id="5" name="Rectangle 4"/>
          <p:cNvSpPr/>
          <p:nvPr/>
        </p:nvSpPr>
        <p:spPr>
          <a:xfrm>
            <a:off x="4544837" y="193199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Block1</a:t>
            </a:r>
            <a:endParaRPr lang="en-NZ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459237" y="2389192"/>
            <a:ext cx="1131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24122" y="2056072"/>
            <a:ext cx="105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Project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4387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75789"/>
                <a:ext cx="10515600" cy="250117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Z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𝑇𝑟</m:t>
                                </m:r>
                                <m:sSub>
                                  <m:sSubPr>
                                    <m:ctrlPr>
                                      <a:rPr lang="en-NZ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NZ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NZ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NZ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𝑇𝑟</m:t>
                        </m:r>
                        <m:sSub>
                          <m:sSub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NZ" i="1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NZ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𝑇𝑟</m:t>
                                </m:r>
                                <m:sSub>
                                  <m:sSubPr>
                                    <m:ctrlPr>
                                      <a:rPr lang="en-NZ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NZ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sSub>
                              <m:sSubPr>
                                <m:ctrlPr>
                                  <a:rPr lang="en-NZ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NZ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NZ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sSub>
                              <m:sSubPr>
                                <m:ctrlPr>
                                  <a:rPr lang="en-NZ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𝑇𝑟</m:t>
                                </m:r>
                                <m:sSub>
                                  <m:sSubPr>
                                    <m:ctrlPr>
                                      <a:rPr lang="en-NZ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NZ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NZ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sSub>
                      <m:sSub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𝑇𝑟</m:t>
                        </m:r>
                        <m:sSub>
                          <m:sSub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NZ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NZ" i="1">
                        <a:latin typeface="Cambria Math" panose="02040503050406030204" pitchFamily="18" charset="0"/>
                      </a:rPr>
                      <m:t>′</m:t>
                    </m:r>
                    <m:sSub>
                      <m:sSub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NZ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Z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NZ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𝑇𝑟</m:t>
                            </m:r>
                            <m:sSub>
                              <m:sSubPr>
                                <m:ctrlPr>
                                  <a:rPr lang="en-NZ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NZ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NZ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75789"/>
                <a:ext cx="10515600" cy="250117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407939" y="179618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Trt1</a:t>
            </a:r>
            <a:endParaRPr lang="en-NZ" dirty="0"/>
          </a:p>
        </p:txBody>
      </p:sp>
      <p:sp>
        <p:nvSpPr>
          <p:cNvPr id="5" name="Rectangle 4"/>
          <p:cNvSpPr/>
          <p:nvPr/>
        </p:nvSpPr>
        <p:spPr>
          <a:xfrm>
            <a:off x="3331672" y="179618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Block1</a:t>
            </a:r>
            <a:endParaRPr lang="en-NZ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246072" y="2253385"/>
            <a:ext cx="1131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10957" y="1920265"/>
            <a:ext cx="105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Project</a:t>
            </a:r>
            <a:endParaRPr lang="en-NZ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865139" y="2611002"/>
            <a:ext cx="0" cy="64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12664" y="2655893"/>
            <a:ext cx="105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Sweep </a:t>
            </a:r>
          </a:p>
          <a:p>
            <a:r>
              <a:rPr lang="en-NZ" dirty="0" smtClean="0"/>
              <a:t>Project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0633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94225"/>
                <a:ext cx="10515600" cy="2582737"/>
              </a:xfrm>
            </p:spPr>
            <p:txBody>
              <a:bodyPr/>
              <a:lstStyle/>
              <a:p>
                <a:r>
                  <a:rPr lang="en-NZ" dirty="0" smtClean="0"/>
                  <a:t>Compute the non-zero eigenvalues of matrix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NZ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𝑇𝑟</m:t>
                            </m:r>
                            <m:sSub>
                              <m:sSubPr>
                                <m:ctrlPr>
                                  <a:rPr lang="en-NZ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NZ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NZ" i="1">
                            <a:latin typeface="Cambria Math" panose="02040503050406030204" pitchFamily="18" charset="0"/>
                          </a:rPr>
                          <m:t>′</m:t>
                        </m:r>
                        <m:sSub>
                          <m:sSub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Z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𝑇𝑟</m:t>
                                </m:r>
                                <m:sSub>
                                  <m:sSubPr>
                                    <m:ctrlPr>
                                      <a:rPr lang="en-NZ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NZ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NZ" i="1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𝑇𝑟</m:t>
                            </m:r>
                            <m:sSub>
                              <m:sSubPr>
                                <m:ctrlPr>
                                  <a:rPr lang="en-NZ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N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N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NZ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NZ" b="0" i="1" smtClean="0">
                                    <a:latin typeface="Cambria Math" panose="02040503050406030204" pitchFamily="18" charset="0"/>
                                  </a:rPr>
                                  <m:t>𝑇𝑟𝑡</m:t>
                                </m:r>
                              </m:sub>
                            </m:sSub>
                          </m:e>
                          <m:sub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NZ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𝑇𝑟</m:t>
                            </m:r>
                            <m:sSub>
                              <m:sSubPr>
                                <m:ctrlPr>
                                  <a:rPr lang="en-NZ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NZ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NZ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NZ" i="1">
                            <a:latin typeface="Cambria Math" panose="02040503050406030204" pitchFamily="18" charset="0"/>
                          </a:rPr>
                          <m:t>′</m:t>
                        </m:r>
                        <m:sSub>
                          <m:sSub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Z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𝑇𝑟</m:t>
                                </m:r>
                                <m:sSub>
                                  <m:sSubPr>
                                    <m:ctrlPr>
                                      <a:rPr lang="en-NZ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NZ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NZ" i="1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𝑇𝑟</m:t>
                            </m:r>
                            <m:sSub>
                              <m:sSubPr>
                                <m:ctrlPr>
                                  <a:rPr lang="en-NZ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NZ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NZ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𝑇𝑟𝑡</m:t>
                                </m:r>
                              </m:sub>
                            </m:sSub>
                          </m:e>
                          <m:sub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NZ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NZ" dirty="0" smtClean="0"/>
                  <a:t>  </a:t>
                </a:r>
              </a:p>
              <a:p>
                <a:r>
                  <a:rPr lang="en-NZ" dirty="0" smtClean="0"/>
                  <a:t>When the treatment replication is unequal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NZ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𝑇𝑟</m:t>
                            </m:r>
                            <m:sSub>
                              <m:sSubPr>
                                <m:ctrlPr>
                                  <a:rPr lang="en-N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NZ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NZ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f>
                              <m:fPr>
                                <m:ctrlPr>
                                  <a:rPr lang="en-N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NZ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NZ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  <m:r>
                          <a:rPr lang="en-NZ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𝑇𝑟</m:t>
                        </m:r>
                        <m:sSub>
                          <m:sSub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NZ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NZ" i="1">
                        <a:latin typeface="Cambria Math" panose="02040503050406030204" pitchFamily="18" charset="0"/>
                      </a:rPr>
                      <m:t>′</m:t>
                    </m:r>
                    <m:sSub>
                      <m:sSub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𝑇𝑟</m:t>
                            </m:r>
                            <m:sSub>
                              <m:sSubPr>
                                <m:ctrlPr>
                                  <a:rPr lang="en-NZ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NZ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NZ" i="1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𝑇𝑟</m:t>
                        </m:r>
                        <m:sSub>
                          <m:sSub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Sup>
                      <m:sSubSup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𝑇𝑟</m:t>
                        </m:r>
                        <m:sSub>
                          <m:sSub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f>
                          <m:f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endParaRPr lang="en-NZ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94225"/>
                <a:ext cx="10515600" cy="2582737"/>
              </a:xfrm>
              <a:blipFill rotWithShape="0">
                <a:blip r:embed="rId2"/>
                <a:stretch>
                  <a:fillRect l="-1043" t="-425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687330" y="2123010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/>
              <a:t>Trt1</a:t>
            </a:r>
            <a:endParaRPr lang="en-NZ" dirty="0"/>
          </a:p>
        </p:txBody>
      </p:sp>
      <p:cxnSp>
        <p:nvCxnSpPr>
          <p:cNvPr id="5" name="Straight Arrow Connector 4"/>
          <p:cNvCxnSpPr>
            <a:endCxn id="4" idx="1"/>
          </p:cNvCxnSpPr>
          <p:nvPr/>
        </p:nvCxnSpPr>
        <p:spPr>
          <a:xfrm flipV="1">
            <a:off x="3632887" y="2580210"/>
            <a:ext cx="1054443" cy="3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672649" y="2107620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Trt2</a:t>
            </a:r>
            <a:endParaRPr lang="en-NZ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601730" y="2564820"/>
            <a:ext cx="1054443" cy="3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587049" y="2564820"/>
            <a:ext cx="1054443" cy="3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654076" y="2096903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…</a:t>
            </a:r>
            <a:endParaRPr lang="en-NZ" dirty="0"/>
          </a:p>
        </p:txBody>
      </p:sp>
      <p:sp>
        <p:nvSpPr>
          <p:cNvPr id="10" name="Rounded Rectangle 9"/>
          <p:cNvSpPr/>
          <p:nvPr/>
        </p:nvSpPr>
        <p:spPr>
          <a:xfrm>
            <a:off x="4083113" y="1837859"/>
            <a:ext cx="5984340" cy="15209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/>
          <p:cNvSpPr/>
          <p:nvPr/>
        </p:nvSpPr>
        <p:spPr>
          <a:xfrm>
            <a:off x="2718487" y="21076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Trt1</a:t>
            </a:r>
            <a:endParaRPr lang="en-NZ" dirty="0"/>
          </a:p>
        </p:txBody>
      </p:sp>
      <p:sp>
        <p:nvSpPr>
          <p:cNvPr id="12" name="TextBox 11"/>
          <p:cNvSpPr txBox="1"/>
          <p:nvPr/>
        </p:nvSpPr>
        <p:spPr>
          <a:xfrm>
            <a:off x="3653604" y="2273610"/>
            <a:ext cx="105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Project</a:t>
            </a:r>
          </a:p>
          <a:p>
            <a:pPr algn="ctr"/>
            <a:r>
              <a:rPr lang="en-NZ" dirty="0" err="1" smtClean="0"/>
              <a:t>AveEff</a:t>
            </a:r>
            <a:endParaRPr lang="en-NZ" dirty="0"/>
          </a:p>
        </p:txBody>
      </p:sp>
      <p:sp>
        <p:nvSpPr>
          <p:cNvPr id="13" name="TextBox 12"/>
          <p:cNvSpPr txBox="1"/>
          <p:nvPr/>
        </p:nvSpPr>
        <p:spPr>
          <a:xfrm>
            <a:off x="5581796" y="2255711"/>
            <a:ext cx="105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Project</a:t>
            </a:r>
          </a:p>
          <a:p>
            <a:pPr algn="ctr"/>
            <a:r>
              <a:rPr lang="en-NZ" dirty="0" err="1" smtClean="0"/>
              <a:t>AveEff</a:t>
            </a:r>
            <a:endParaRPr lang="en-NZ" dirty="0"/>
          </a:p>
        </p:txBody>
      </p:sp>
      <p:sp>
        <p:nvSpPr>
          <p:cNvPr id="14" name="TextBox 13"/>
          <p:cNvSpPr txBox="1"/>
          <p:nvPr/>
        </p:nvSpPr>
        <p:spPr>
          <a:xfrm>
            <a:off x="7546398" y="2220934"/>
            <a:ext cx="105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Project</a:t>
            </a:r>
          </a:p>
          <a:p>
            <a:pPr algn="ctr"/>
            <a:r>
              <a:rPr lang="en-NZ" dirty="0" err="1" smtClean="0"/>
              <a:t>AveEff</a:t>
            </a:r>
            <a:endParaRPr lang="en-NZ" dirty="0"/>
          </a:p>
        </p:txBody>
      </p:sp>
      <p:sp>
        <p:nvSpPr>
          <p:cNvPr id="15" name="Rectangle 14"/>
          <p:cNvSpPr/>
          <p:nvPr/>
        </p:nvSpPr>
        <p:spPr>
          <a:xfrm>
            <a:off x="669953" y="213116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Block1</a:t>
            </a:r>
            <a:endParaRPr lang="en-NZ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84353" y="2588365"/>
            <a:ext cx="1131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49238" y="2255245"/>
            <a:ext cx="105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Project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2393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Decomposition procedures</a:t>
            </a:r>
            <a:endParaRPr lang="en-NZ" dirty="0"/>
          </a:p>
        </p:txBody>
      </p:sp>
      <p:sp>
        <p:nvSpPr>
          <p:cNvPr id="24" name="Rectangle 23"/>
          <p:cNvSpPr/>
          <p:nvPr/>
        </p:nvSpPr>
        <p:spPr>
          <a:xfrm>
            <a:off x="4687330" y="1905724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/>
              <a:t>Trt1</a:t>
            </a:r>
            <a:endParaRPr lang="en-NZ" dirty="0"/>
          </a:p>
        </p:txBody>
      </p:sp>
      <p:cxnSp>
        <p:nvCxnSpPr>
          <p:cNvPr id="27" name="Straight Arrow Connector 26"/>
          <p:cNvCxnSpPr>
            <a:endCxn id="24" idx="1"/>
          </p:cNvCxnSpPr>
          <p:nvPr/>
        </p:nvCxnSpPr>
        <p:spPr>
          <a:xfrm flipV="1">
            <a:off x="3632887" y="2362924"/>
            <a:ext cx="1054443" cy="3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672649" y="1890334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Trt2</a:t>
            </a:r>
            <a:endParaRPr lang="en-NZ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601730" y="2347534"/>
            <a:ext cx="1054443" cy="3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587049" y="2347534"/>
            <a:ext cx="1054443" cy="3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654076" y="1879617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…</a:t>
            </a:r>
            <a:endParaRPr lang="en-NZ" dirty="0"/>
          </a:p>
        </p:txBody>
      </p:sp>
      <p:sp>
        <p:nvSpPr>
          <p:cNvPr id="43" name="Rounded Rectangle 42"/>
          <p:cNvSpPr/>
          <p:nvPr/>
        </p:nvSpPr>
        <p:spPr>
          <a:xfrm>
            <a:off x="4083113" y="1620573"/>
            <a:ext cx="5984340" cy="15209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Rectangle 38"/>
          <p:cNvSpPr/>
          <p:nvPr/>
        </p:nvSpPr>
        <p:spPr>
          <a:xfrm>
            <a:off x="2718487" y="189033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Trt1</a:t>
            </a:r>
            <a:endParaRPr lang="en-NZ" dirty="0"/>
          </a:p>
        </p:txBody>
      </p:sp>
      <p:sp>
        <p:nvSpPr>
          <p:cNvPr id="40" name="Rectangle 39"/>
          <p:cNvSpPr/>
          <p:nvPr/>
        </p:nvSpPr>
        <p:spPr>
          <a:xfrm>
            <a:off x="2718487" y="418952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Trt2</a:t>
            </a:r>
            <a:endParaRPr lang="en-NZ" dirty="0"/>
          </a:p>
        </p:txBody>
      </p:sp>
      <p:cxnSp>
        <p:nvCxnSpPr>
          <p:cNvPr id="41" name="Straight Arrow Connector 40"/>
          <p:cNvCxnSpPr>
            <a:endCxn id="40" idx="0"/>
          </p:cNvCxnSpPr>
          <p:nvPr/>
        </p:nvCxnSpPr>
        <p:spPr>
          <a:xfrm>
            <a:off x="3175687" y="2705151"/>
            <a:ext cx="0" cy="1484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38208" y="3038112"/>
            <a:ext cx="105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Sweep </a:t>
            </a:r>
          </a:p>
          <a:p>
            <a:r>
              <a:rPr lang="en-NZ" dirty="0" smtClean="0"/>
              <a:t>Project</a:t>
            </a:r>
            <a:endParaRPr lang="en-NZ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180216" y="5094669"/>
            <a:ext cx="0" cy="64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223212" y="5139560"/>
            <a:ext cx="105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Sweep </a:t>
            </a:r>
          </a:p>
          <a:p>
            <a:r>
              <a:rPr lang="en-NZ" dirty="0" smtClean="0"/>
              <a:t>Project</a:t>
            </a:r>
            <a:endParaRPr lang="en-NZ" dirty="0"/>
          </a:p>
        </p:txBody>
      </p:sp>
      <p:sp>
        <p:nvSpPr>
          <p:cNvPr id="46" name="TextBox 45"/>
          <p:cNvSpPr txBox="1"/>
          <p:nvPr/>
        </p:nvSpPr>
        <p:spPr>
          <a:xfrm>
            <a:off x="3653604" y="2056324"/>
            <a:ext cx="105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Project</a:t>
            </a:r>
          </a:p>
          <a:p>
            <a:pPr algn="ctr"/>
            <a:r>
              <a:rPr lang="en-NZ" dirty="0" err="1" smtClean="0"/>
              <a:t>AveEff</a:t>
            </a:r>
            <a:endParaRPr lang="en-NZ" dirty="0"/>
          </a:p>
        </p:txBody>
      </p:sp>
      <p:sp>
        <p:nvSpPr>
          <p:cNvPr id="49" name="TextBox 48"/>
          <p:cNvSpPr txBox="1"/>
          <p:nvPr/>
        </p:nvSpPr>
        <p:spPr>
          <a:xfrm>
            <a:off x="5581796" y="2038425"/>
            <a:ext cx="105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Project</a:t>
            </a:r>
          </a:p>
          <a:p>
            <a:pPr algn="ctr"/>
            <a:r>
              <a:rPr lang="en-NZ" dirty="0" err="1" smtClean="0"/>
              <a:t>AveEff</a:t>
            </a:r>
            <a:endParaRPr lang="en-NZ" dirty="0"/>
          </a:p>
        </p:txBody>
      </p:sp>
      <p:sp>
        <p:nvSpPr>
          <p:cNvPr id="50" name="TextBox 49"/>
          <p:cNvSpPr txBox="1"/>
          <p:nvPr/>
        </p:nvSpPr>
        <p:spPr>
          <a:xfrm>
            <a:off x="7546398" y="2003648"/>
            <a:ext cx="105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Project</a:t>
            </a:r>
          </a:p>
          <a:p>
            <a:pPr algn="ctr"/>
            <a:r>
              <a:rPr lang="en-NZ" dirty="0" err="1" smtClean="0"/>
              <a:t>AveEff</a:t>
            </a:r>
            <a:endParaRPr lang="en-NZ" dirty="0"/>
          </a:p>
        </p:txBody>
      </p:sp>
      <p:sp>
        <p:nvSpPr>
          <p:cNvPr id="61" name="Rectangle 60"/>
          <p:cNvSpPr/>
          <p:nvPr/>
        </p:nvSpPr>
        <p:spPr>
          <a:xfrm>
            <a:off x="2718487" y="575997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…</a:t>
            </a:r>
            <a:endParaRPr lang="en-NZ" dirty="0"/>
          </a:p>
        </p:txBody>
      </p:sp>
      <p:sp>
        <p:nvSpPr>
          <p:cNvPr id="62" name="Rectangle 61"/>
          <p:cNvSpPr/>
          <p:nvPr/>
        </p:nvSpPr>
        <p:spPr>
          <a:xfrm>
            <a:off x="4687330" y="4196123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/>
              <a:t>Trt1</a:t>
            </a:r>
            <a:endParaRPr lang="en-NZ" dirty="0"/>
          </a:p>
        </p:txBody>
      </p:sp>
      <p:cxnSp>
        <p:nvCxnSpPr>
          <p:cNvPr id="63" name="Straight Arrow Connector 62"/>
          <p:cNvCxnSpPr>
            <a:endCxn id="62" idx="1"/>
          </p:cNvCxnSpPr>
          <p:nvPr/>
        </p:nvCxnSpPr>
        <p:spPr>
          <a:xfrm flipV="1">
            <a:off x="3632887" y="4653323"/>
            <a:ext cx="1054443" cy="3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672649" y="4180733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Trt2</a:t>
            </a:r>
            <a:endParaRPr lang="en-NZ" dirty="0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5601730" y="4637933"/>
            <a:ext cx="1054443" cy="3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7587049" y="4637933"/>
            <a:ext cx="1054443" cy="3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8654076" y="4170016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…</a:t>
            </a:r>
            <a:endParaRPr lang="en-NZ" dirty="0"/>
          </a:p>
        </p:txBody>
      </p:sp>
      <p:sp>
        <p:nvSpPr>
          <p:cNvPr id="68" name="Rounded Rectangle 67"/>
          <p:cNvSpPr/>
          <p:nvPr/>
        </p:nvSpPr>
        <p:spPr>
          <a:xfrm>
            <a:off x="4083113" y="3910972"/>
            <a:ext cx="5984340" cy="15209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9" name="TextBox 68"/>
          <p:cNvSpPr txBox="1"/>
          <p:nvPr/>
        </p:nvSpPr>
        <p:spPr>
          <a:xfrm>
            <a:off x="3653604" y="4346723"/>
            <a:ext cx="105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Project</a:t>
            </a:r>
          </a:p>
          <a:p>
            <a:pPr algn="ctr"/>
            <a:r>
              <a:rPr lang="en-NZ" dirty="0" err="1" smtClean="0"/>
              <a:t>AveEff</a:t>
            </a:r>
            <a:endParaRPr lang="en-NZ" dirty="0"/>
          </a:p>
        </p:txBody>
      </p:sp>
      <p:sp>
        <p:nvSpPr>
          <p:cNvPr id="70" name="TextBox 69"/>
          <p:cNvSpPr txBox="1"/>
          <p:nvPr/>
        </p:nvSpPr>
        <p:spPr>
          <a:xfrm>
            <a:off x="5581796" y="4328824"/>
            <a:ext cx="105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Project</a:t>
            </a:r>
          </a:p>
          <a:p>
            <a:pPr algn="ctr"/>
            <a:r>
              <a:rPr lang="en-NZ" dirty="0" err="1" smtClean="0"/>
              <a:t>AveEff</a:t>
            </a:r>
            <a:endParaRPr lang="en-NZ" dirty="0"/>
          </a:p>
        </p:txBody>
      </p:sp>
      <p:sp>
        <p:nvSpPr>
          <p:cNvPr id="71" name="TextBox 70"/>
          <p:cNvSpPr txBox="1"/>
          <p:nvPr/>
        </p:nvSpPr>
        <p:spPr>
          <a:xfrm>
            <a:off x="7546398" y="4294047"/>
            <a:ext cx="105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Project</a:t>
            </a:r>
          </a:p>
          <a:p>
            <a:pPr algn="ctr"/>
            <a:r>
              <a:rPr lang="en-NZ" dirty="0" err="1" smtClean="0"/>
              <a:t>AveEff</a:t>
            </a:r>
            <a:endParaRPr lang="en-NZ" dirty="0"/>
          </a:p>
        </p:txBody>
      </p:sp>
      <p:sp>
        <p:nvSpPr>
          <p:cNvPr id="75" name="Rectangle 74"/>
          <p:cNvSpPr/>
          <p:nvPr/>
        </p:nvSpPr>
        <p:spPr>
          <a:xfrm>
            <a:off x="669953" y="19229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Block1</a:t>
            </a:r>
            <a:endParaRPr lang="en-NZ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1584353" y="2380143"/>
            <a:ext cx="1131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649238" y="2047023"/>
            <a:ext cx="105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Project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869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8E3E123-A269-4C2C-B83D-CCF8CE8D6D2D}" vid="{616D8776-4612-40CB-A629-823BC9E388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6093</TotalTime>
  <Words>133</Words>
  <Application>Microsoft Office PowerPoint</Application>
  <PresentationFormat>Widescreen</PresentationFormat>
  <Paragraphs>118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Consolas</vt:lpstr>
      <vt:lpstr>Verdana</vt:lpstr>
      <vt:lpstr>Office Theme</vt:lpstr>
      <vt:lpstr>PowerPoint Presentation</vt:lpstr>
      <vt:lpstr>Decomposition based on the expanded terms from the Block structure formula</vt:lpstr>
      <vt:lpstr>Decomposition based on the expanded terms from the Treatment structure formula</vt:lpstr>
      <vt:lpstr>Decomposition procedures</vt:lpstr>
      <vt:lpstr>PowerPoint Presentation</vt:lpstr>
      <vt:lpstr>PowerPoint Presentation</vt:lpstr>
      <vt:lpstr>PowerPoint Presentation</vt:lpstr>
      <vt:lpstr>Decomposition procedures</vt:lpstr>
    </vt:vector>
  </TitlesOfParts>
  <Company>The University of Auckland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Chang</dc:creator>
  <cp:lastModifiedBy>Kevin Chang</cp:lastModifiedBy>
  <cp:revision>15</cp:revision>
  <dcterms:created xsi:type="dcterms:W3CDTF">2017-08-31T00:21:28Z</dcterms:created>
  <dcterms:modified xsi:type="dcterms:W3CDTF">2017-09-04T05:55:25Z</dcterms:modified>
</cp:coreProperties>
</file>