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notesMasterIdLst>
    <p:notesMasterId r:id="rId29"/>
  </p:notesMasterIdLst>
  <p:sldIdLst>
    <p:sldId id="256" r:id="rId2"/>
    <p:sldId id="257" r:id="rId3"/>
    <p:sldId id="276" r:id="rId4"/>
    <p:sldId id="278" r:id="rId5"/>
    <p:sldId id="277" r:id="rId6"/>
    <p:sldId id="279" r:id="rId7"/>
    <p:sldId id="280" r:id="rId8"/>
    <p:sldId id="281" r:id="rId9"/>
    <p:sldId id="282" r:id="rId10"/>
    <p:sldId id="283" r:id="rId11"/>
    <p:sldId id="284" r:id="rId12"/>
    <p:sldId id="285" r:id="rId13"/>
    <p:sldId id="258" r:id="rId14"/>
    <p:sldId id="260" r:id="rId15"/>
    <p:sldId id="263" r:id="rId16"/>
    <p:sldId id="264" r:id="rId17"/>
    <p:sldId id="265" r:id="rId18"/>
    <p:sldId id="267" r:id="rId19"/>
    <p:sldId id="266" r:id="rId20"/>
    <p:sldId id="268" r:id="rId21"/>
    <p:sldId id="269" r:id="rId22"/>
    <p:sldId id="270" r:id="rId23"/>
    <p:sldId id="272" r:id="rId24"/>
    <p:sldId id="273" r:id="rId25"/>
    <p:sldId id="274" r:id="rId26"/>
    <p:sldId id="275" r:id="rId27"/>
    <p:sldId id="26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70" d="100"/>
          <a:sy n="70" d="100"/>
        </p:scale>
        <p:origin x="4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51D0A0-6448-40CC-9B5A-AEF928E7BEC1}" type="datetimeFigureOut">
              <a:rPr lang="en-US" smtClean="0"/>
              <a:t>11/28/2022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6088C1-5859-45F8-9AAC-0C569B10EBE0}" type="slidenum">
              <a:rPr lang="en-US" smtClean="0"/>
              <a:t>‹#›</a:t>
            </a:fld>
            <a:endParaRPr lang="en-US"/>
          </a:p>
        </p:txBody>
      </p:sp>
    </p:spTree>
    <p:extLst>
      <p:ext uri="{BB962C8B-B14F-4D97-AF65-F5344CB8AC3E}">
        <p14:creationId xmlns:p14="http://schemas.microsoft.com/office/powerpoint/2010/main" val="311941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6088C1-5859-45F8-9AAC-0C569B10EBE0}" type="slidenum">
              <a:rPr lang="en-US" smtClean="0"/>
              <a:t>1</a:t>
            </a:fld>
            <a:endParaRPr lang="en-US"/>
          </a:p>
        </p:txBody>
      </p:sp>
    </p:spTree>
    <p:extLst>
      <p:ext uri="{BB962C8B-B14F-4D97-AF65-F5344CB8AC3E}">
        <p14:creationId xmlns:p14="http://schemas.microsoft.com/office/powerpoint/2010/main" val="28068459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CE7D6-3328-4F7C-BC0F-BA2125D85B42}"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ED263A0C-3610-4418-B7C8-1D13233E7609}" type="slidenum">
              <a:rPr lang="en-US" smtClean="0"/>
              <a:t>‹#›</a:t>
            </a:fld>
            <a:endParaRPr lang="en-US"/>
          </a:p>
        </p:txBody>
      </p:sp>
    </p:spTree>
    <p:extLst>
      <p:ext uri="{BB962C8B-B14F-4D97-AF65-F5344CB8AC3E}">
        <p14:creationId xmlns:p14="http://schemas.microsoft.com/office/powerpoint/2010/main" val="2268301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CE7D6-3328-4F7C-BC0F-BA2125D85B42}"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263A0C-3610-4418-B7C8-1D13233E7609}" type="slidenum">
              <a:rPr lang="en-US" smtClean="0"/>
              <a:t>‹#›</a:t>
            </a:fld>
            <a:endParaRPr lang="en-US"/>
          </a:p>
        </p:txBody>
      </p:sp>
    </p:spTree>
    <p:extLst>
      <p:ext uri="{BB962C8B-B14F-4D97-AF65-F5344CB8AC3E}">
        <p14:creationId xmlns:p14="http://schemas.microsoft.com/office/powerpoint/2010/main" val="2070277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CE7D6-3328-4F7C-BC0F-BA2125D85B42}"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263A0C-3610-4418-B7C8-1D13233E7609}" type="slidenum">
              <a:rPr lang="en-US" smtClean="0"/>
              <a:t>‹#›</a:t>
            </a:fld>
            <a:endParaRPr lang="en-US"/>
          </a:p>
        </p:txBody>
      </p:sp>
    </p:spTree>
    <p:extLst>
      <p:ext uri="{BB962C8B-B14F-4D97-AF65-F5344CB8AC3E}">
        <p14:creationId xmlns:p14="http://schemas.microsoft.com/office/powerpoint/2010/main" val="3889912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CE7D6-3328-4F7C-BC0F-BA2125D85B42}"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263A0C-3610-4418-B7C8-1D13233E7609}" type="slidenum">
              <a:rPr lang="en-US" smtClean="0"/>
              <a:t>‹#›</a:t>
            </a:fld>
            <a:endParaRPr lang="en-US"/>
          </a:p>
        </p:txBody>
      </p:sp>
    </p:spTree>
    <p:extLst>
      <p:ext uri="{BB962C8B-B14F-4D97-AF65-F5344CB8AC3E}">
        <p14:creationId xmlns:p14="http://schemas.microsoft.com/office/powerpoint/2010/main" val="833414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61CE7D6-3328-4F7C-BC0F-BA2125D85B42}" type="datetimeFigureOut">
              <a:rPr lang="en-US" smtClean="0"/>
              <a:t>11/28/2022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ED263A0C-3610-4418-B7C8-1D13233E7609}" type="slidenum">
              <a:rPr lang="en-US" smtClean="0"/>
              <a:t>‹#›</a:t>
            </a:fld>
            <a:endParaRPr lang="en-US"/>
          </a:p>
        </p:txBody>
      </p:sp>
    </p:spTree>
    <p:extLst>
      <p:ext uri="{BB962C8B-B14F-4D97-AF65-F5344CB8AC3E}">
        <p14:creationId xmlns:p14="http://schemas.microsoft.com/office/powerpoint/2010/main" val="60351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CE7D6-3328-4F7C-BC0F-BA2125D85B42}"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263A0C-3610-4418-B7C8-1D13233E7609}" type="slidenum">
              <a:rPr lang="en-US" smtClean="0"/>
              <a:t>‹#›</a:t>
            </a:fld>
            <a:endParaRPr lang="en-US"/>
          </a:p>
        </p:txBody>
      </p:sp>
    </p:spTree>
    <p:extLst>
      <p:ext uri="{BB962C8B-B14F-4D97-AF65-F5344CB8AC3E}">
        <p14:creationId xmlns:p14="http://schemas.microsoft.com/office/powerpoint/2010/main" val="2436800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CE7D6-3328-4F7C-BC0F-BA2125D85B42}" type="datetimeFigureOut">
              <a:rPr lang="en-US" smtClean="0"/>
              <a:t>11/28/2022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263A0C-3610-4418-B7C8-1D13233E7609}" type="slidenum">
              <a:rPr lang="en-US" smtClean="0"/>
              <a:t>‹#›</a:t>
            </a:fld>
            <a:endParaRPr lang="en-US"/>
          </a:p>
        </p:txBody>
      </p:sp>
    </p:spTree>
    <p:extLst>
      <p:ext uri="{BB962C8B-B14F-4D97-AF65-F5344CB8AC3E}">
        <p14:creationId xmlns:p14="http://schemas.microsoft.com/office/powerpoint/2010/main" val="572529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CE7D6-3328-4F7C-BC0F-BA2125D85B42}" type="datetimeFigureOut">
              <a:rPr lang="en-US" smtClean="0"/>
              <a:t>11/28/2022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263A0C-3610-4418-B7C8-1D13233E7609}" type="slidenum">
              <a:rPr lang="en-US" smtClean="0"/>
              <a:t>‹#›</a:t>
            </a:fld>
            <a:endParaRPr lang="en-US"/>
          </a:p>
        </p:txBody>
      </p:sp>
    </p:spTree>
    <p:extLst>
      <p:ext uri="{BB962C8B-B14F-4D97-AF65-F5344CB8AC3E}">
        <p14:creationId xmlns:p14="http://schemas.microsoft.com/office/powerpoint/2010/main" val="3087069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CE7D6-3328-4F7C-BC0F-BA2125D85B42}" type="datetimeFigureOut">
              <a:rPr lang="en-US" smtClean="0"/>
              <a:t>11/28/2022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263A0C-3610-4418-B7C8-1D13233E7609}" type="slidenum">
              <a:rPr lang="en-US" smtClean="0"/>
              <a:t>‹#›</a:t>
            </a:fld>
            <a:endParaRPr lang="en-US"/>
          </a:p>
        </p:txBody>
      </p:sp>
    </p:spTree>
    <p:extLst>
      <p:ext uri="{BB962C8B-B14F-4D97-AF65-F5344CB8AC3E}">
        <p14:creationId xmlns:p14="http://schemas.microsoft.com/office/powerpoint/2010/main" val="37870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CE7D6-3328-4F7C-BC0F-BA2125D85B42}"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D263A0C-3610-4418-B7C8-1D13233E7609}" type="slidenum">
              <a:rPr lang="en-US" smtClean="0"/>
              <a:t>‹#›</a:t>
            </a:fld>
            <a:endParaRPr lang="en-US"/>
          </a:p>
        </p:txBody>
      </p:sp>
    </p:spTree>
    <p:extLst>
      <p:ext uri="{BB962C8B-B14F-4D97-AF65-F5344CB8AC3E}">
        <p14:creationId xmlns:p14="http://schemas.microsoft.com/office/powerpoint/2010/main" val="975738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CE7D6-3328-4F7C-BC0F-BA2125D85B42}" type="datetimeFigureOut">
              <a:rPr lang="en-US" smtClean="0"/>
              <a:t>11/28/2022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D263A0C-3610-4418-B7C8-1D13233E7609}" type="slidenum">
              <a:rPr lang="en-US" smtClean="0"/>
              <a:t>‹#›</a:t>
            </a:fld>
            <a:endParaRPr lang="en-US"/>
          </a:p>
        </p:txBody>
      </p:sp>
    </p:spTree>
    <p:extLst>
      <p:ext uri="{BB962C8B-B14F-4D97-AF65-F5344CB8AC3E}">
        <p14:creationId xmlns:p14="http://schemas.microsoft.com/office/powerpoint/2010/main" val="4191545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61CE7D6-3328-4F7C-BC0F-BA2125D85B42}" type="datetimeFigureOut">
              <a:rPr lang="en-US" smtClean="0"/>
              <a:t>11/28/2022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D263A0C-3610-4418-B7C8-1D13233E7609}" type="slidenum">
              <a:rPr lang="en-US" smtClean="0"/>
              <a:t>‹#›</a:t>
            </a:fld>
            <a:endParaRPr lang="en-US"/>
          </a:p>
        </p:txBody>
      </p:sp>
    </p:spTree>
    <p:extLst>
      <p:ext uri="{BB962C8B-B14F-4D97-AF65-F5344CB8AC3E}">
        <p14:creationId xmlns:p14="http://schemas.microsoft.com/office/powerpoint/2010/main" val="3376595793"/>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1832" y="1648497"/>
            <a:ext cx="10314432" cy="1734783"/>
          </a:xfrm>
        </p:spPr>
        <p:txBody>
          <a:bodyPr/>
          <a:lstStyle/>
          <a:p>
            <a:pPr algn="ctr">
              <a:spcBef>
                <a:spcPct val="20000"/>
              </a:spcBef>
              <a:spcAft>
                <a:spcPts val="600"/>
              </a:spcAft>
            </a:pPr>
            <a:r>
              <a:rPr lang="en-US" sz="3600" dirty="0" smtClean="0">
                <a:ln>
                  <a:noFill/>
                </a:ln>
                <a:solidFill>
                  <a:prstClr val="black"/>
                </a:solidFill>
                <a:ea typeface="+mn-ea"/>
                <a:cs typeface="+mn-cs"/>
              </a:rPr>
              <a:t/>
            </a:r>
            <a:br>
              <a:rPr lang="en-US" sz="3600" dirty="0" smtClean="0">
                <a:ln>
                  <a:noFill/>
                </a:ln>
                <a:solidFill>
                  <a:prstClr val="black"/>
                </a:solidFill>
                <a:ea typeface="+mn-ea"/>
                <a:cs typeface="+mn-cs"/>
              </a:rPr>
            </a:br>
            <a:r>
              <a:rPr lang="en-US" sz="3600" dirty="0">
                <a:ln>
                  <a:noFill/>
                </a:ln>
                <a:solidFill>
                  <a:prstClr val="black"/>
                </a:solidFill>
                <a:ea typeface="+mn-ea"/>
                <a:cs typeface="+mn-cs"/>
              </a:rPr>
              <a:t/>
            </a:r>
            <a:br>
              <a:rPr lang="en-US" sz="3600" dirty="0">
                <a:ln>
                  <a:noFill/>
                </a:ln>
                <a:solidFill>
                  <a:prstClr val="black"/>
                </a:solidFill>
                <a:ea typeface="+mn-ea"/>
                <a:cs typeface="+mn-cs"/>
              </a:rPr>
            </a:br>
            <a:r>
              <a:rPr lang="en-US" sz="3600" dirty="0" smtClean="0">
                <a:ln>
                  <a:noFill/>
                </a:ln>
                <a:solidFill>
                  <a:prstClr val="black"/>
                </a:solidFill>
                <a:ea typeface="+mn-ea"/>
                <a:cs typeface="+mn-cs"/>
              </a:rPr>
              <a:t/>
            </a:r>
            <a:br>
              <a:rPr lang="en-US" sz="3600" dirty="0" smtClean="0">
                <a:ln>
                  <a:noFill/>
                </a:ln>
                <a:solidFill>
                  <a:prstClr val="black"/>
                </a:solidFill>
                <a:ea typeface="+mn-ea"/>
                <a:cs typeface="+mn-cs"/>
              </a:rPr>
            </a:br>
            <a:r>
              <a:rPr lang="en-US" sz="3600" dirty="0">
                <a:ln>
                  <a:noFill/>
                </a:ln>
                <a:solidFill>
                  <a:prstClr val="black"/>
                </a:solidFill>
                <a:ea typeface="+mn-ea"/>
                <a:cs typeface="+mn-cs"/>
              </a:rPr>
              <a:t/>
            </a:r>
            <a:br>
              <a:rPr lang="en-US" sz="3600" dirty="0">
                <a:ln>
                  <a:noFill/>
                </a:ln>
                <a:solidFill>
                  <a:prstClr val="black"/>
                </a:solidFill>
                <a:ea typeface="+mn-ea"/>
                <a:cs typeface="+mn-cs"/>
              </a:rPr>
            </a:br>
            <a:r>
              <a:rPr lang="en-US" sz="4400" dirty="0"/>
              <a:t>Software </a:t>
            </a:r>
            <a:r>
              <a:rPr lang="en-US" sz="4400" dirty="0" smtClean="0"/>
              <a:t>Requirements ANALYSIS</a:t>
            </a:r>
            <a:r>
              <a:rPr lang="en-US" sz="3600" dirty="0"/>
              <a:t/>
            </a:r>
            <a:br>
              <a:rPr lang="en-US" sz="3600" dirty="0"/>
            </a:br>
            <a:r>
              <a:rPr lang="en-US" sz="3600" b="1" dirty="0">
                <a:ln>
                  <a:noFill/>
                </a:ln>
                <a:solidFill>
                  <a:prstClr val="black"/>
                </a:solidFill>
                <a:latin typeface="Bell MT" panose="02020503060305020303" pitchFamily="18" charset="0"/>
                <a:ea typeface="Cambria" panose="02040503050406030204" pitchFamily="18" charset="0"/>
                <a:cs typeface="+mn-cs"/>
              </a:rPr>
              <a:t/>
            </a:r>
            <a:br>
              <a:rPr lang="en-US" sz="3600" b="1" dirty="0">
                <a:ln>
                  <a:noFill/>
                </a:ln>
                <a:solidFill>
                  <a:prstClr val="black"/>
                </a:solidFill>
                <a:latin typeface="Bell MT" panose="02020503060305020303" pitchFamily="18" charset="0"/>
                <a:ea typeface="Cambria" panose="02040503050406030204" pitchFamily="18" charset="0"/>
                <a:cs typeface="+mn-cs"/>
              </a:rPr>
            </a:br>
            <a:r>
              <a:rPr lang="en-US" sz="3600" b="1" dirty="0" smtClean="0">
                <a:ln>
                  <a:noFill/>
                </a:ln>
                <a:solidFill>
                  <a:prstClr val="black"/>
                </a:solidFill>
                <a:latin typeface="Bell MT" panose="02020503060305020303" pitchFamily="18" charset="0"/>
                <a:ea typeface="Cambria" panose="02040503050406030204" pitchFamily="18" charset="0"/>
                <a:cs typeface="+mn-cs"/>
              </a:rPr>
              <a:t/>
            </a:r>
            <a:br>
              <a:rPr lang="en-US" sz="3600" b="1" dirty="0" smtClean="0">
                <a:ln>
                  <a:noFill/>
                </a:ln>
                <a:solidFill>
                  <a:prstClr val="black"/>
                </a:solidFill>
                <a:latin typeface="Bell MT" panose="02020503060305020303" pitchFamily="18" charset="0"/>
                <a:ea typeface="Cambria" panose="02040503050406030204" pitchFamily="18" charset="0"/>
                <a:cs typeface="+mn-cs"/>
              </a:rPr>
            </a:br>
            <a:r>
              <a:rPr lang="en-US" sz="3600" dirty="0" smtClean="0"/>
              <a:t>DSU07316</a:t>
            </a:r>
            <a:r>
              <a:rPr lang="en-US" sz="3600" b="1" dirty="0" smtClean="0">
                <a:ln>
                  <a:noFill/>
                </a:ln>
                <a:solidFill>
                  <a:prstClr val="black"/>
                </a:solidFill>
                <a:latin typeface="Bell MT" panose="02020503060305020303" pitchFamily="18" charset="0"/>
                <a:ea typeface="Cambria" panose="02040503050406030204" pitchFamily="18" charset="0"/>
                <a:cs typeface="+mn-cs"/>
              </a:rPr>
              <a:t/>
            </a:r>
            <a:br>
              <a:rPr lang="en-US" sz="3600" b="1" dirty="0" smtClean="0">
                <a:ln>
                  <a:noFill/>
                </a:ln>
                <a:solidFill>
                  <a:prstClr val="black"/>
                </a:solidFill>
                <a:latin typeface="Bell MT" panose="02020503060305020303" pitchFamily="18" charset="0"/>
                <a:ea typeface="Cambria" panose="02040503050406030204" pitchFamily="18" charset="0"/>
                <a:cs typeface="+mn-cs"/>
              </a:rPr>
            </a:br>
            <a:r>
              <a:rPr lang="en-US" sz="3600" b="1" dirty="0" smtClean="0">
                <a:ln>
                  <a:noFill/>
                </a:ln>
                <a:solidFill>
                  <a:prstClr val="black"/>
                </a:solidFill>
                <a:latin typeface="Bell MT" panose="02020503060305020303" pitchFamily="18" charset="0"/>
                <a:ea typeface="Cambria" panose="02040503050406030204" pitchFamily="18" charset="0"/>
                <a:cs typeface="+mn-cs"/>
              </a:rPr>
              <a:t> </a:t>
            </a:r>
            <a:endParaRPr lang="en-US" b="1" dirty="0">
              <a:latin typeface="Bell MT" panose="02020503060305020303" pitchFamily="18" charset="0"/>
              <a:ea typeface="Cambria" panose="02040503050406030204" pitchFamily="18" charset="0"/>
            </a:endParaRPr>
          </a:p>
        </p:txBody>
      </p:sp>
      <p:sp>
        <p:nvSpPr>
          <p:cNvPr id="3" name="Subtitle 2"/>
          <p:cNvSpPr>
            <a:spLocks noGrp="1"/>
          </p:cNvSpPr>
          <p:nvPr>
            <p:ph type="subTitle" idx="1"/>
          </p:nvPr>
        </p:nvSpPr>
        <p:spPr>
          <a:xfrm>
            <a:off x="941832" y="4645148"/>
            <a:ext cx="6815669" cy="1764409"/>
          </a:xfrm>
        </p:spPr>
        <p:txBody>
          <a:bodyPr>
            <a:normAutofit/>
          </a:bodyPr>
          <a:lstStyle/>
          <a:p>
            <a:r>
              <a:rPr lang="en-US" sz="2800" b="1" dirty="0" smtClean="0">
                <a:latin typeface="Bell MT" panose="02020503060305020303" pitchFamily="18" charset="0"/>
                <a:ea typeface="Cambria" panose="02040503050406030204" pitchFamily="18" charset="0"/>
              </a:rPr>
              <a:t>Lecture 04</a:t>
            </a:r>
          </a:p>
        </p:txBody>
      </p:sp>
    </p:spTree>
    <p:extLst>
      <p:ext uri="{BB962C8B-B14F-4D97-AF65-F5344CB8AC3E}">
        <p14:creationId xmlns:p14="http://schemas.microsoft.com/office/powerpoint/2010/main" val="26541205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014984"/>
          </a:xfrm>
        </p:spPr>
        <p:txBody>
          <a:bodyPr>
            <a:normAutofit/>
          </a:bodyPr>
          <a:lstStyle/>
          <a:p>
            <a:pPr fontAlgn="base"/>
            <a:r>
              <a:rPr lang="en-US" sz="3600" b="1" dirty="0"/>
              <a:t>Domain requirements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9848" y="1563624"/>
            <a:ext cx="10058400" cy="4608576"/>
          </a:xfrm>
        </p:spPr>
        <p:txBody>
          <a:bodyPr>
            <a:normAutofit/>
          </a:bodyPr>
          <a:lstStyle/>
          <a:p>
            <a:pPr>
              <a:buFont typeface="Wingdings" panose="05000000000000000000" pitchFamily="2" charset="2"/>
              <a:buChar char="q"/>
            </a:pPr>
            <a:r>
              <a:rPr lang="en-US" sz="3600" dirty="0"/>
              <a:t>Domain requirements are the requirements which are characteristic of a particular category or domain of projects. </a:t>
            </a:r>
            <a:endParaRPr lang="en-US" sz="3600" dirty="0" smtClean="0"/>
          </a:p>
          <a:p>
            <a:pPr>
              <a:buFont typeface="Wingdings" panose="05000000000000000000" pitchFamily="2" charset="2"/>
              <a:buChar char="q"/>
            </a:pPr>
            <a:r>
              <a:rPr lang="en-US" sz="3600" dirty="0" smtClean="0"/>
              <a:t>Domain </a:t>
            </a:r>
            <a:r>
              <a:rPr lang="en-US" sz="3600" dirty="0"/>
              <a:t>requirements can be functional or nonfunctional</a:t>
            </a:r>
            <a:r>
              <a:rPr lang="en-US" sz="3600" dirty="0" smtClean="0"/>
              <a:t>.</a:t>
            </a:r>
          </a:p>
          <a:p>
            <a:pPr>
              <a:buFont typeface="Wingdings" panose="05000000000000000000" pitchFamily="2" charset="2"/>
              <a:buChar char="q"/>
            </a:pPr>
            <a:r>
              <a:rPr lang="en-US" sz="3600" dirty="0"/>
              <a:t> Domain requirements are expectations related to a particular type of software, purpose or industry vertical</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45664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014984"/>
          </a:xfrm>
        </p:spPr>
        <p:txBody>
          <a:bodyPr>
            <a:normAutofit/>
          </a:bodyPr>
          <a:lstStyle/>
          <a:p>
            <a:pPr fontAlgn="base"/>
            <a:r>
              <a:rPr lang="en-US" sz="3600" b="1" dirty="0"/>
              <a:t>Domain </a:t>
            </a:r>
            <a:r>
              <a:rPr lang="en-US" sz="3600" b="1" dirty="0" smtClean="0"/>
              <a:t>requirements…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9848" y="1563624"/>
            <a:ext cx="10058400" cy="4608576"/>
          </a:xfrm>
        </p:spPr>
        <p:txBody>
          <a:bodyPr>
            <a:normAutofit/>
          </a:bodyPr>
          <a:lstStyle/>
          <a:p>
            <a:pPr>
              <a:buFont typeface="Wingdings" panose="05000000000000000000" pitchFamily="2" charset="2"/>
              <a:buChar char="q"/>
            </a:pPr>
            <a:r>
              <a:rPr lang="en-US" sz="3600" dirty="0">
                <a:latin typeface="Times New Roman" panose="02020603050405020304" pitchFamily="18" charset="0"/>
                <a:cs typeface="Times New Roman" panose="02020603050405020304" pitchFamily="18" charset="0"/>
              </a:rPr>
              <a:t>The common factor for domain requirements is that they meet established standards or widely accepted feature sets for that category of software project</a:t>
            </a:r>
            <a:r>
              <a:rPr lang="en-US" sz="36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sz="3600" dirty="0">
                <a:latin typeface="Times New Roman" panose="02020603050405020304" pitchFamily="18" charset="0"/>
                <a:cs typeface="Times New Roman" panose="02020603050405020304" pitchFamily="18" charset="0"/>
              </a:rPr>
              <a:t>Software can be functional and usable but not acceptable for production because it fails to meet domain requirements.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47280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014984"/>
          </a:xfrm>
        </p:spPr>
        <p:txBody>
          <a:bodyPr>
            <a:normAutofit/>
          </a:bodyPr>
          <a:lstStyle/>
          <a:p>
            <a:pPr fontAlgn="base"/>
            <a:r>
              <a:rPr lang="en-US" sz="3600" b="1" dirty="0"/>
              <a:t>Domain </a:t>
            </a:r>
            <a:r>
              <a:rPr lang="en-US" sz="3600" b="1" dirty="0" smtClean="0"/>
              <a:t>requirements…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9848" y="1563624"/>
            <a:ext cx="10058400" cy="4608576"/>
          </a:xfrm>
        </p:spPr>
        <p:txBody>
          <a:bodyPr>
            <a:normAutofit/>
          </a:bodyPr>
          <a:lstStyle/>
          <a:p>
            <a:r>
              <a:rPr lang="en-US" sz="3600" dirty="0">
                <a:latin typeface="Times New Roman" panose="02020603050405020304" pitchFamily="18" charset="0"/>
                <a:cs typeface="Times New Roman" panose="02020603050405020304" pitchFamily="18" charset="0"/>
              </a:rPr>
              <a:t>Domain requirements typically arise in military, medical and financial industry sectors, among others. One example of a domain requirement is for software in medical equipment:</a:t>
            </a:r>
          </a:p>
          <a:p>
            <a:r>
              <a:rPr lang="en-US" sz="3600" i="1" dirty="0">
                <a:latin typeface="Times New Roman" panose="02020603050405020304" pitchFamily="18" charset="0"/>
                <a:cs typeface="Times New Roman" panose="02020603050405020304" pitchFamily="18" charset="0"/>
              </a:rPr>
              <a:t>The software must be developed in accordance with IEC 60601 regarding the basic safety and performance for medical electrical equipment.</a:t>
            </a:r>
            <a:endParaRPr lang="en-US" sz="3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05065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8677656" cy="987552"/>
          </a:xfrm>
        </p:spPr>
        <p:txBody>
          <a:bodyPr>
            <a:normAutofit fontScale="90000"/>
          </a:bodyPr>
          <a:lstStyle/>
          <a:p>
            <a:r>
              <a:rPr lang="en-US" dirty="0" smtClean="0"/>
              <a:t/>
            </a:r>
            <a:br>
              <a:rPr lang="en-US" dirty="0" smtClean="0"/>
            </a:br>
            <a:r>
              <a:rPr lang="en-US" dirty="0" smtClean="0"/>
              <a:t>Requirement </a:t>
            </a:r>
            <a:r>
              <a:rPr lang="en-US" dirty="0"/>
              <a:t>Engineering</a:t>
            </a:r>
            <a:br>
              <a:rPr lang="en-US" dirty="0"/>
            </a:br>
            <a:endParaRPr lang="en-US" dirty="0"/>
          </a:p>
        </p:txBody>
      </p:sp>
      <p:sp>
        <p:nvSpPr>
          <p:cNvPr id="3" name="Content Placeholder 2"/>
          <p:cNvSpPr>
            <a:spLocks noGrp="1"/>
          </p:cNvSpPr>
          <p:nvPr>
            <p:ph idx="1"/>
          </p:nvPr>
        </p:nvSpPr>
        <p:spPr>
          <a:xfrm>
            <a:off x="1069848" y="1819656"/>
            <a:ext cx="10058400" cy="4352544"/>
          </a:xfrm>
        </p:spPr>
        <p:txBody>
          <a:bodyPr/>
          <a:lstStyle/>
          <a:p>
            <a:r>
              <a:rPr lang="en-US" sz="3600" dirty="0" smtClean="0">
                <a:latin typeface="Times New Roman" panose="02020603050405020304" pitchFamily="18" charset="0"/>
                <a:cs typeface="Times New Roman" panose="02020603050405020304" pitchFamily="18" charset="0"/>
              </a:rPr>
              <a:t>Requirement </a:t>
            </a:r>
            <a:r>
              <a:rPr lang="en-US" sz="3600" dirty="0">
                <a:latin typeface="Times New Roman" panose="02020603050405020304" pitchFamily="18" charset="0"/>
                <a:cs typeface="Times New Roman" panose="02020603050405020304" pitchFamily="18" charset="0"/>
              </a:rPr>
              <a:t>engineering </a:t>
            </a:r>
            <a:r>
              <a:rPr lang="en-US" sz="3600" dirty="0" smtClean="0">
                <a:latin typeface="Times New Roman" panose="02020603050405020304" pitchFamily="18" charset="0"/>
                <a:cs typeface="Times New Roman" panose="02020603050405020304" pitchFamily="18" charset="0"/>
              </a:rPr>
              <a:t>Refers to the </a:t>
            </a:r>
            <a:r>
              <a:rPr lang="en-US" sz="3600" dirty="0">
                <a:latin typeface="Times New Roman" panose="02020603050405020304" pitchFamily="18" charset="0"/>
                <a:cs typeface="Times New Roman" panose="02020603050405020304" pitchFamily="18" charset="0"/>
              </a:rPr>
              <a:t>process </a:t>
            </a:r>
            <a:r>
              <a:rPr lang="en-US" sz="3600" dirty="0" smtClean="0">
                <a:latin typeface="Times New Roman" panose="02020603050405020304" pitchFamily="18" charset="0"/>
                <a:cs typeface="Times New Roman" panose="02020603050405020304" pitchFamily="18" charset="0"/>
              </a:rPr>
              <a:t>of gathering </a:t>
            </a:r>
            <a:r>
              <a:rPr lang="en-US" sz="3600" dirty="0">
                <a:latin typeface="Times New Roman" panose="02020603050405020304" pitchFamily="18" charset="0"/>
                <a:cs typeface="Times New Roman" panose="02020603050405020304" pitchFamily="18" charset="0"/>
              </a:rPr>
              <a:t>the software requirements from client, </a:t>
            </a:r>
            <a:r>
              <a:rPr lang="en-US" sz="3600" dirty="0" smtClean="0">
                <a:latin typeface="Times New Roman" panose="02020603050405020304" pitchFamily="18" charset="0"/>
                <a:cs typeface="Times New Roman" panose="02020603050405020304" pitchFamily="18" charset="0"/>
              </a:rPr>
              <a:t>analyze </a:t>
            </a:r>
            <a:r>
              <a:rPr lang="en-US" sz="3600" dirty="0">
                <a:latin typeface="Times New Roman" panose="02020603050405020304" pitchFamily="18" charset="0"/>
                <a:cs typeface="Times New Roman" panose="02020603050405020304" pitchFamily="18" charset="0"/>
              </a:rPr>
              <a:t>and document </a:t>
            </a:r>
            <a:r>
              <a:rPr lang="en-US" sz="3600" dirty="0" smtClean="0">
                <a:latin typeface="Times New Roman" panose="02020603050405020304" pitchFamily="18" charset="0"/>
                <a:cs typeface="Times New Roman" panose="02020603050405020304" pitchFamily="18" charset="0"/>
              </a:rPr>
              <a:t>them.</a:t>
            </a:r>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The goal of requirement engineering is to develop and maintain sophisticated and descriptive ‘System Requirements Specification’ document.</a:t>
            </a:r>
          </a:p>
          <a:p>
            <a:pPr marL="0" indent="0">
              <a:buNone/>
            </a:pPr>
            <a:endParaRPr lang="en-US" sz="3600" dirty="0"/>
          </a:p>
        </p:txBody>
      </p:sp>
    </p:spTree>
    <p:extLst>
      <p:ext uri="{BB962C8B-B14F-4D97-AF65-F5344CB8AC3E}">
        <p14:creationId xmlns:p14="http://schemas.microsoft.com/office/powerpoint/2010/main" val="35365461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856" y="484632"/>
            <a:ext cx="9198864" cy="1197864"/>
          </a:xfrm>
        </p:spPr>
        <p:txBody>
          <a:bodyPr>
            <a:normAutofit fontScale="90000"/>
          </a:bodyPr>
          <a:lstStyle/>
          <a:p>
            <a:r>
              <a:rPr lang="en-US" dirty="0"/>
              <a:t>Requirement Engineering Process</a:t>
            </a:r>
            <a:br>
              <a:rPr lang="en-US" dirty="0"/>
            </a:br>
            <a:endParaRPr lang="en-US" dirty="0"/>
          </a:p>
        </p:txBody>
      </p:sp>
      <p:sp>
        <p:nvSpPr>
          <p:cNvPr id="3" name="Content Placeholder 2"/>
          <p:cNvSpPr>
            <a:spLocks noGrp="1"/>
          </p:cNvSpPr>
          <p:nvPr>
            <p:ph idx="1"/>
          </p:nvPr>
        </p:nvSpPr>
        <p:spPr>
          <a:xfrm>
            <a:off x="1069848" y="1307592"/>
            <a:ext cx="10058400" cy="4864608"/>
          </a:xfrm>
        </p:spPr>
        <p:txBody>
          <a:bodyPr>
            <a:normAutofit/>
          </a:bodyPr>
          <a:lstStyle/>
          <a:p>
            <a:pPr marL="1097280" lvl="4" indent="0">
              <a:buNone/>
            </a:pPr>
            <a:endParaRPr lang="en-US" b="1" dirty="0" smtClean="0"/>
          </a:p>
          <a:p>
            <a:pPr marL="0" indent="0">
              <a:buNone/>
            </a:pPr>
            <a:r>
              <a:rPr lang="en-US" sz="2800" dirty="0" smtClean="0">
                <a:latin typeface="Times New Roman" panose="02020603050405020304" pitchFamily="18" charset="0"/>
                <a:cs typeface="Times New Roman" panose="02020603050405020304" pitchFamily="18" charset="0"/>
              </a:rPr>
              <a:t>It is a four step process, which includes –</a:t>
            </a:r>
          </a:p>
          <a:p>
            <a:pPr>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Feasibility </a:t>
            </a:r>
            <a:r>
              <a:rPr lang="en-US" sz="2800" dirty="0">
                <a:latin typeface="Times New Roman" panose="02020603050405020304" pitchFamily="18" charset="0"/>
                <a:cs typeface="Times New Roman" panose="02020603050405020304" pitchFamily="18" charset="0"/>
              </a:rPr>
              <a:t>Study</a:t>
            </a:r>
          </a:p>
          <a:p>
            <a:pPr>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Requirement Gathering</a:t>
            </a:r>
          </a:p>
          <a:p>
            <a:pPr>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Software Requirement Specification</a:t>
            </a:r>
          </a:p>
          <a:p>
            <a:pPr>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Software Requirement Validation</a:t>
            </a:r>
          </a:p>
          <a:p>
            <a:endParaRPr lang="en-US" dirty="0"/>
          </a:p>
        </p:txBody>
      </p:sp>
    </p:spTree>
    <p:extLst>
      <p:ext uri="{BB962C8B-B14F-4D97-AF65-F5344CB8AC3E}">
        <p14:creationId xmlns:p14="http://schemas.microsoft.com/office/powerpoint/2010/main" val="27995415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9902952" cy="859536"/>
          </a:xfrm>
        </p:spPr>
        <p:txBody>
          <a:bodyPr>
            <a:normAutofit fontScale="90000"/>
          </a:bodyPr>
          <a:lstStyle/>
          <a:p>
            <a:r>
              <a:rPr lang="en-US" dirty="0" smtClean="0"/>
              <a:t/>
            </a:r>
            <a:br>
              <a:rPr lang="en-US" dirty="0" smtClean="0"/>
            </a:br>
            <a:r>
              <a:rPr lang="en-US" dirty="0" smtClean="0"/>
              <a:t>Feasibility </a:t>
            </a:r>
            <a:r>
              <a:rPr lang="en-US" dirty="0"/>
              <a:t>study</a:t>
            </a:r>
            <a:br>
              <a:rPr lang="en-US" dirty="0"/>
            </a:br>
            <a:endParaRPr lang="en-US" dirty="0"/>
          </a:p>
        </p:txBody>
      </p:sp>
      <p:sp>
        <p:nvSpPr>
          <p:cNvPr id="3" name="Content Placeholder 2"/>
          <p:cNvSpPr>
            <a:spLocks noGrp="1"/>
          </p:cNvSpPr>
          <p:nvPr>
            <p:ph idx="1"/>
          </p:nvPr>
        </p:nvSpPr>
        <p:spPr>
          <a:xfrm>
            <a:off x="1069848" y="1344168"/>
            <a:ext cx="10058400" cy="4828032"/>
          </a:xfrm>
        </p:spPr>
        <p:txBody>
          <a:bodyPr>
            <a:normAutofit/>
          </a:bodyPr>
          <a:lstStyle/>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When the client approaches the organization for getting the desired product developed, it comes up with rough idea about what all functions the software must perform and which all features are expected from the software</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This feasibility study is focused towards goal of the organization. This study analyzes whether the software product can be practically materialized in terms of implementation, contribution of project to organization, cost constraints and as per values and objectives of the organization. It explores technical aspects of the project and product such as usability, maintainability, productivity and integration ability.</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output of this phase should be a feasibility study report that should contain adequate comments and recommendations for management about whether or not the project should be undertaken.</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7783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Gathering</a:t>
            </a:r>
            <a:br>
              <a:rPr lang="en-US" dirty="0"/>
            </a:br>
            <a:endParaRPr lang="en-US" dirty="0"/>
          </a:p>
        </p:txBody>
      </p:sp>
      <p:sp>
        <p:nvSpPr>
          <p:cNvPr id="3" name="Content Placeholder 2"/>
          <p:cNvSpPr>
            <a:spLocks noGrp="1"/>
          </p:cNvSpPr>
          <p:nvPr>
            <p:ph idx="1"/>
          </p:nvPr>
        </p:nvSpPr>
        <p:spPr/>
        <p:txBody>
          <a:bodyPr>
            <a:normAutofit/>
          </a:bodyPr>
          <a:lstStyle/>
          <a:p>
            <a:r>
              <a:rPr lang="en-US" sz="2600" dirty="0">
                <a:latin typeface="Times New Roman" panose="02020603050405020304" pitchFamily="18" charset="0"/>
                <a:cs typeface="Times New Roman" panose="02020603050405020304" pitchFamily="18" charset="0"/>
              </a:rPr>
              <a:t>If the feasibility report is positive towards undertaking the project, next phase starts with gathering requirements from the user</a:t>
            </a:r>
            <a:r>
              <a:rPr lang="en-US" sz="2600" dirty="0" smtClean="0">
                <a:latin typeface="Times New Roman" panose="02020603050405020304" pitchFamily="18" charset="0"/>
                <a:cs typeface="Times New Roman" panose="02020603050405020304" pitchFamily="18" charset="0"/>
              </a:rPr>
              <a:t>.</a:t>
            </a:r>
          </a:p>
          <a:p>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Analysts and engineers communicate with the client and end-users to know their ideas on what the software should provide and which features they want the software to include.</a:t>
            </a:r>
          </a:p>
        </p:txBody>
      </p:sp>
    </p:spTree>
    <p:extLst>
      <p:ext uri="{BB962C8B-B14F-4D97-AF65-F5344CB8AC3E}">
        <p14:creationId xmlns:p14="http://schemas.microsoft.com/office/powerpoint/2010/main" val="3958135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dirty="0" smtClean="0"/>
              <a:t>Software </a:t>
            </a:r>
            <a:r>
              <a:rPr lang="en-US" dirty="0"/>
              <a:t>Requirement </a:t>
            </a:r>
            <a:r>
              <a:rPr lang="en-US" dirty="0" smtClean="0"/>
              <a:t>Specification</a:t>
            </a:r>
            <a:br>
              <a:rPr lang="en-US" dirty="0" smtClean="0"/>
            </a:br>
            <a:r>
              <a:rPr lang="en-US" dirty="0" smtClean="0"/>
              <a:t>(SRS)</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600" b="1" dirty="0">
                <a:solidFill>
                  <a:schemeClr val="accent1">
                    <a:lumMod val="75000"/>
                  </a:schemeClr>
                </a:solidFill>
                <a:latin typeface="Times New Roman" panose="02020603050405020304" pitchFamily="18" charset="0"/>
                <a:cs typeface="Times New Roman" panose="02020603050405020304" pitchFamily="18" charset="0"/>
              </a:rPr>
              <a:t>SRS</a:t>
            </a:r>
            <a:r>
              <a:rPr lang="en-US" sz="2600" dirty="0">
                <a:latin typeface="Times New Roman" panose="02020603050405020304" pitchFamily="18" charset="0"/>
                <a:cs typeface="Times New Roman" panose="02020603050405020304" pitchFamily="18" charset="0"/>
              </a:rPr>
              <a:t> is a document created by system analyst after the requirements are collected from various </a:t>
            </a:r>
            <a:r>
              <a:rPr lang="en-US" sz="2600" dirty="0" smtClean="0">
                <a:latin typeface="Times New Roman" panose="02020603050405020304" pitchFamily="18" charset="0"/>
                <a:cs typeface="Times New Roman" panose="02020603050405020304" pitchFamily="18" charset="0"/>
              </a:rPr>
              <a:t>stakeholders.</a:t>
            </a:r>
          </a:p>
          <a:p>
            <a:r>
              <a:rPr lang="en-US" sz="2600" b="1" dirty="0">
                <a:solidFill>
                  <a:schemeClr val="accent1">
                    <a:lumMod val="75000"/>
                  </a:schemeClr>
                </a:solidFill>
                <a:latin typeface="Times New Roman" panose="02020603050405020304" pitchFamily="18" charset="0"/>
                <a:cs typeface="Times New Roman" panose="02020603050405020304" pitchFamily="18" charset="0"/>
              </a:rPr>
              <a:t>SRS </a:t>
            </a:r>
            <a:r>
              <a:rPr lang="en-US" sz="2600" dirty="0">
                <a:latin typeface="Times New Roman" panose="02020603050405020304" pitchFamily="18" charset="0"/>
                <a:cs typeface="Times New Roman" panose="02020603050405020304" pitchFamily="18" charset="0"/>
              </a:rPr>
              <a:t>defines how the intended software will interact with hardware, external interfaces, speed of operation, response time of system, portability of software across various platforms, maintainability, speed of recovery after crashing, Security, Quality, Limitations etc</a:t>
            </a:r>
            <a:r>
              <a:rPr lang="en-US" dirty="0"/>
              <a:t>.</a:t>
            </a:r>
          </a:p>
        </p:txBody>
      </p:sp>
    </p:spTree>
    <p:extLst>
      <p:ext uri="{BB962C8B-B14F-4D97-AF65-F5344CB8AC3E}">
        <p14:creationId xmlns:p14="http://schemas.microsoft.com/office/powerpoint/2010/main" val="376702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SRS is a specification for a specific software product, program, or set of applications that perform particular functions in a specific environment. It serves several goals depending on who is writing it.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First</a:t>
            </a:r>
            <a:r>
              <a:rPr lang="en-US" sz="2400" dirty="0">
                <a:latin typeface="Times New Roman" panose="02020603050405020304" pitchFamily="18" charset="0"/>
                <a:cs typeface="Times New Roman" panose="02020603050405020304" pitchFamily="18" charset="0"/>
              </a:rPr>
              <a:t>, the SRS could be written by the client of a system</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Second, the SRS could be written by a developer of the system. The two methods create entirely various situations and establish different purposes for the document altogether.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first case, SRS, is used to define the needs and expectation of the users. The second case, SRS, is written for various purposes and serves as a contract document between customer and developer.</a:t>
            </a:r>
          </a:p>
        </p:txBody>
      </p:sp>
    </p:spTree>
    <p:extLst>
      <p:ext uri="{BB962C8B-B14F-4D97-AF65-F5344CB8AC3E}">
        <p14:creationId xmlns:p14="http://schemas.microsoft.com/office/powerpoint/2010/main" val="2816128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Characteristics </a:t>
            </a:r>
            <a:r>
              <a:rPr lang="en-US" dirty="0"/>
              <a:t>of good SRS</a:t>
            </a:r>
          </a:p>
        </p:txBody>
      </p:sp>
      <p:sp>
        <p:nvSpPr>
          <p:cNvPr id="3" name="Content Placeholder 2"/>
          <p:cNvSpPr>
            <a:spLocks noGrp="1"/>
          </p:cNvSpPr>
          <p:nvPr>
            <p:ph idx="1"/>
          </p:nvPr>
        </p:nvSpPr>
        <p:spPr>
          <a:xfrm>
            <a:off x="1069848" y="1682496"/>
            <a:ext cx="10058400" cy="4489704"/>
          </a:xfrm>
        </p:spPr>
        <p:txBody>
          <a:bodyPr/>
          <a:lstStyle/>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p:cNvPicPr>
            <a:picLocks noChangeAspect="1"/>
          </p:cNvPicPr>
          <p:nvPr/>
        </p:nvPicPr>
        <p:blipFill>
          <a:blip r:embed="rId2"/>
          <a:stretch>
            <a:fillRect/>
          </a:stretch>
        </p:blipFill>
        <p:spPr>
          <a:xfrm>
            <a:off x="2895028" y="1709298"/>
            <a:ext cx="6408039" cy="4847580"/>
          </a:xfrm>
          <a:prstGeom prst="rect">
            <a:avLst/>
          </a:prstGeom>
        </p:spPr>
      </p:pic>
    </p:spTree>
    <p:extLst>
      <p:ext uri="{BB962C8B-B14F-4D97-AF65-F5344CB8AC3E}">
        <p14:creationId xmlns:p14="http://schemas.microsoft.com/office/powerpoint/2010/main" val="229424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9180576" cy="768096"/>
          </a:xfrm>
        </p:spPr>
        <p:txBody>
          <a:bodyPr>
            <a:normAutofit fontScale="90000"/>
          </a:bodyPr>
          <a:lstStyle/>
          <a:p>
            <a:r>
              <a:rPr lang="en-US" dirty="0"/>
              <a:t>Software Requirements</a:t>
            </a:r>
          </a:p>
        </p:txBody>
      </p:sp>
      <p:sp>
        <p:nvSpPr>
          <p:cNvPr id="3" name="Content Placeholder 2"/>
          <p:cNvSpPr>
            <a:spLocks noGrp="1"/>
          </p:cNvSpPr>
          <p:nvPr>
            <p:ph idx="1"/>
          </p:nvPr>
        </p:nvSpPr>
        <p:spPr>
          <a:xfrm>
            <a:off x="1069848" y="1563624"/>
            <a:ext cx="10058400" cy="4608576"/>
          </a:xfrm>
        </p:spPr>
        <p:txBody>
          <a:bodyPr>
            <a:normAutofit/>
          </a:bodyPr>
          <a:lstStyle/>
          <a:p>
            <a:pPr>
              <a:buFont typeface="Wingdings" panose="05000000000000000000" pitchFamily="2" charset="2"/>
              <a:buChar char="q"/>
            </a:pPr>
            <a:r>
              <a:rPr lang="en-US" sz="3600" dirty="0">
                <a:latin typeface="Times New Roman" panose="02020603050405020304" pitchFamily="18" charset="0"/>
                <a:cs typeface="Times New Roman" panose="02020603050405020304" pitchFamily="18" charset="0"/>
              </a:rPr>
              <a:t>S</a:t>
            </a:r>
            <a:r>
              <a:rPr lang="en-US" sz="3600" dirty="0" smtClean="0">
                <a:latin typeface="Times New Roman" panose="02020603050405020304" pitchFamily="18" charset="0"/>
                <a:cs typeface="Times New Roman" panose="02020603050405020304" pitchFamily="18" charset="0"/>
              </a:rPr>
              <a:t>oftware </a:t>
            </a:r>
            <a:r>
              <a:rPr lang="en-US" sz="3600" dirty="0">
                <a:latin typeface="Times New Roman" panose="02020603050405020304" pitchFamily="18" charset="0"/>
                <a:cs typeface="Times New Roman" panose="02020603050405020304" pitchFamily="18" charset="0"/>
              </a:rPr>
              <a:t>requirements are description of features and functionalities of the target system. </a:t>
            </a:r>
            <a:endParaRPr lang="en-US" sz="3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3600" dirty="0" smtClean="0">
                <a:latin typeface="Times New Roman" panose="02020603050405020304" pitchFamily="18" charset="0"/>
                <a:cs typeface="Times New Roman" panose="02020603050405020304" pitchFamily="18" charset="0"/>
              </a:rPr>
              <a:t>Requirements </a:t>
            </a:r>
            <a:r>
              <a:rPr lang="en-US" sz="3600" dirty="0">
                <a:latin typeface="Times New Roman" panose="02020603050405020304" pitchFamily="18" charset="0"/>
                <a:cs typeface="Times New Roman" panose="02020603050405020304" pitchFamily="18" charset="0"/>
              </a:rPr>
              <a:t>convey the expectations of users from the software product. </a:t>
            </a:r>
            <a:endParaRPr lang="en-US" sz="3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3600" dirty="0" smtClean="0">
                <a:latin typeface="Times New Roman" panose="02020603050405020304" pitchFamily="18" charset="0"/>
                <a:cs typeface="Times New Roman" panose="02020603050405020304" pitchFamily="18" charset="0"/>
              </a:rPr>
              <a:t>The </a:t>
            </a:r>
            <a:r>
              <a:rPr lang="en-US" sz="3600" dirty="0">
                <a:latin typeface="Times New Roman" panose="02020603050405020304" pitchFamily="18" charset="0"/>
                <a:cs typeface="Times New Roman" panose="02020603050405020304" pitchFamily="18" charset="0"/>
              </a:rPr>
              <a:t>requirements can be obvious or hidden, known or unknown, expected or unexpected from client’s point of </a:t>
            </a:r>
            <a:r>
              <a:rPr lang="en-US" sz="3600" dirty="0" smtClean="0">
                <a:latin typeface="Times New Roman" panose="02020603050405020304" pitchFamily="18" charset="0"/>
                <a:cs typeface="Times New Roman" panose="02020603050405020304" pitchFamily="18" charset="0"/>
              </a:rPr>
              <a:t>view.</a:t>
            </a:r>
            <a:endParaRPr lang="en-US" sz="3600" b="1" dirty="0" smtClean="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4217715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9025128" cy="1042416"/>
          </a:xfrm>
        </p:spPr>
        <p:txBody>
          <a:bodyPr/>
          <a:lstStyle/>
          <a:p>
            <a:r>
              <a:rPr lang="en-US" dirty="0"/>
              <a:t>Characteristics of good </a:t>
            </a:r>
            <a:r>
              <a:rPr lang="en-US" dirty="0" smtClean="0"/>
              <a:t>SRS…</a:t>
            </a:r>
            <a:endParaRPr lang="en-US" dirty="0"/>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Correctness:</a:t>
            </a:r>
            <a:r>
              <a:rPr lang="en-US" sz="2400" dirty="0">
                <a:latin typeface="Times New Roman" panose="02020603050405020304" pitchFamily="18" charset="0"/>
                <a:cs typeface="Times New Roman" panose="02020603050405020304" pitchFamily="18" charset="0"/>
              </a:rPr>
              <a:t> User review is used to provide the accuracy of requirements stated in the SRS. SRS is said to be perfect if it covers all the needs that are truly expected from the system</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b="1" dirty="0" smtClean="0">
                <a:latin typeface="Times New Roman" panose="02020603050405020304" pitchFamily="18" charset="0"/>
                <a:cs typeface="Times New Roman" panose="02020603050405020304" pitchFamily="18" charset="0"/>
              </a:rPr>
              <a:t>Completeness</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The SRS is complete if, and only if, it includes the following elements:</a:t>
            </a:r>
          </a:p>
          <a:p>
            <a:pPr lvl="2"/>
            <a:r>
              <a:rPr lang="en-US" sz="2400" b="1"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All essential requirements, whether relating to functionality, performance, design, constraints, attributes, or external interfaces.</a:t>
            </a:r>
          </a:p>
          <a:p>
            <a:pPr lvl="2"/>
            <a:r>
              <a:rPr lang="en-US" sz="2400" b="1"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Definition of their responses of the software to all realizable classes of input data in all available categories of situations</a:t>
            </a:r>
            <a:r>
              <a:rPr lang="en-US" sz="2400" dirty="0" smtClean="0">
                <a:latin typeface="Times New Roman" panose="02020603050405020304" pitchFamily="18" charset="0"/>
                <a:cs typeface="Times New Roman" panose="02020603050405020304" pitchFamily="18" charset="0"/>
              </a:rPr>
              <a:t>.</a:t>
            </a:r>
          </a:p>
          <a:p>
            <a:pPr lvl="2">
              <a:lnSpc>
                <a:spcPct val="100000"/>
              </a:lnSpc>
            </a:pPr>
            <a:r>
              <a:rPr lang="en-US" sz="2400" b="1" dirty="0" smtClean="0">
                <a:latin typeface="Times New Roman" panose="02020603050405020304" pitchFamily="18" charset="0"/>
                <a:cs typeface="Times New Roman" panose="02020603050405020304" pitchFamily="18" charset="0"/>
              </a:rPr>
              <a:t>(3</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Full labels and references to all figures, tables, and diagrams in the SRS and definitions of all terms and units of measure.</a:t>
            </a:r>
          </a:p>
          <a:p>
            <a:endParaRPr lang="en-US" dirty="0"/>
          </a:p>
        </p:txBody>
      </p:sp>
    </p:spTree>
    <p:extLst>
      <p:ext uri="{BB962C8B-B14F-4D97-AF65-F5344CB8AC3E}">
        <p14:creationId xmlns:p14="http://schemas.microsoft.com/office/powerpoint/2010/main" val="2605661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9025128" cy="1042416"/>
          </a:xfrm>
        </p:spPr>
        <p:txBody>
          <a:bodyPr/>
          <a:lstStyle/>
          <a:p>
            <a:r>
              <a:rPr lang="en-US" dirty="0"/>
              <a:t>Characteristics of good </a:t>
            </a:r>
            <a:r>
              <a:rPr lang="en-US" dirty="0" smtClean="0"/>
              <a:t>SRS…</a:t>
            </a:r>
            <a:endParaRPr lang="en-US" dirty="0"/>
          </a:p>
        </p:txBody>
      </p:sp>
      <p:sp>
        <p:nvSpPr>
          <p:cNvPr id="3" name="Content Placeholder 2"/>
          <p:cNvSpPr>
            <a:spLocks noGrp="1"/>
          </p:cNvSpPr>
          <p:nvPr>
            <p:ph idx="1"/>
          </p:nvPr>
        </p:nvSpPr>
        <p:spPr>
          <a:xfrm>
            <a:off x="1069848" y="1362456"/>
            <a:ext cx="10552176" cy="5221224"/>
          </a:xfrm>
        </p:spPr>
        <p:txBody>
          <a:bodyPr>
            <a:normAutofit lnSpcReduction="10000"/>
          </a:bodyPr>
          <a:lstStyle/>
          <a:p>
            <a:pPr marL="457200" indent="-457200">
              <a:buFont typeface="+mj-lt"/>
              <a:buAutoNum type="arabicPeriod" startAt="3"/>
            </a:pPr>
            <a:r>
              <a:rPr lang="en-US" b="1" dirty="0">
                <a:latin typeface="Times New Roman" panose="02020603050405020304" pitchFamily="18" charset="0"/>
                <a:cs typeface="Times New Roman" panose="02020603050405020304" pitchFamily="18" charset="0"/>
              </a:rPr>
              <a:t>Consistency:</a:t>
            </a:r>
            <a:r>
              <a:rPr lang="en-US" dirty="0">
                <a:latin typeface="Times New Roman" panose="02020603050405020304" pitchFamily="18" charset="0"/>
                <a:cs typeface="Times New Roman" panose="02020603050405020304" pitchFamily="18" charset="0"/>
              </a:rPr>
              <a:t> The SRS is consistent if, and only if, no subset of individual requirements described in its conflict. There are three types of possible conflict in the SRS:</a:t>
            </a:r>
          </a:p>
          <a:p>
            <a:r>
              <a:rPr lang="en-US" b="1"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The specified characteristics of real-world objects may conflicts. For example,</a:t>
            </a:r>
          </a:p>
          <a:p>
            <a:pPr lvl="1"/>
            <a:r>
              <a:rPr lang="en-US" sz="2000" dirty="0">
                <a:latin typeface="Times New Roman" panose="02020603050405020304" pitchFamily="18" charset="0"/>
                <a:cs typeface="Times New Roman" panose="02020603050405020304" pitchFamily="18" charset="0"/>
              </a:rPr>
              <a:t>(a) The format of an output report may be described in one requirement as tabular but in another as textual.</a:t>
            </a:r>
          </a:p>
          <a:p>
            <a:pPr lvl="1"/>
            <a:r>
              <a:rPr lang="en-US" sz="2000" dirty="0">
                <a:latin typeface="Times New Roman" panose="02020603050405020304" pitchFamily="18" charset="0"/>
                <a:cs typeface="Times New Roman" panose="02020603050405020304" pitchFamily="18" charset="0"/>
              </a:rPr>
              <a:t>(b) One condition may state that all lights shall be green while another states that all lights shall be blue.</a:t>
            </a:r>
          </a:p>
          <a:p>
            <a:r>
              <a:rPr lang="en-US" b="1"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There may be a reasonable or temporal conflict between the two specified actions. For example,</a:t>
            </a:r>
          </a:p>
          <a:p>
            <a:pPr lvl="1"/>
            <a:r>
              <a:rPr lang="en-US" sz="2000" dirty="0">
                <a:latin typeface="Times New Roman" panose="02020603050405020304" pitchFamily="18" charset="0"/>
                <a:cs typeface="Times New Roman" panose="02020603050405020304" pitchFamily="18" charset="0"/>
              </a:rPr>
              <a:t>(a) One requirement may determine that the program will add two inputs, and another may determine that the program will multiply them.</a:t>
            </a:r>
          </a:p>
          <a:p>
            <a:pPr lvl="1"/>
            <a:r>
              <a:rPr lang="en-US" sz="2000" dirty="0">
                <a:latin typeface="Times New Roman" panose="02020603050405020304" pitchFamily="18" charset="0"/>
                <a:cs typeface="Times New Roman" panose="02020603050405020304" pitchFamily="18" charset="0"/>
              </a:rPr>
              <a:t>(b) One condition may state that "A" must always follow "B," while other requires that "A and B" co-occurs</a:t>
            </a:r>
            <a:r>
              <a:rPr lang="en-US" sz="2000" dirty="0" smtClean="0">
                <a:latin typeface="Times New Roman" panose="02020603050405020304" pitchFamily="18" charset="0"/>
                <a:cs typeface="Times New Roman" panose="02020603050405020304" pitchFamily="18" charset="0"/>
              </a:rPr>
              <a:t>.</a:t>
            </a:r>
          </a:p>
          <a:p>
            <a:pPr marL="182880" lvl="1">
              <a:lnSpc>
                <a:spcPct val="100000"/>
              </a:lnSpc>
              <a:spcBef>
                <a:spcPts val="1200"/>
              </a:spcBef>
            </a:pPr>
            <a:r>
              <a:rPr lang="en-US" sz="2000" b="1"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Two or more requirements may define the same real-world object but use different terms for that object. For example, a program's request for user input may be called a "prompt" in one requirement's and a "cue" in another. The use of standard terminology and descriptions promotes consistency.</a:t>
            </a:r>
          </a:p>
          <a:p>
            <a:endParaRPr lang="en-US" dirty="0"/>
          </a:p>
        </p:txBody>
      </p:sp>
    </p:spTree>
    <p:extLst>
      <p:ext uri="{BB962C8B-B14F-4D97-AF65-F5344CB8AC3E}">
        <p14:creationId xmlns:p14="http://schemas.microsoft.com/office/powerpoint/2010/main" val="730672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9025128" cy="1042416"/>
          </a:xfrm>
        </p:spPr>
        <p:txBody>
          <a:bodyPr/>
          <a:lstStyle/>
          <a:p>
            <a:r>
              <a:rPr lang="en-US" dirty="0"/>
              <a:t>Characteristics of good </a:t>
            </a:r>
            <a:r>
              <a:rPr lang="en-US" dirty="0" smtClean="0"/>
              <a:t>SRS…</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startAt="4"/>
            </a:pPr>
            <a:r>
              <a:rPr lang="en-US" b="1" dirty="0"/>
              <a:t> </a:t>
            </a:r>
            <a:r>
              <a:rPr lang="en-US" b="1" dirty="0">
                <a:latin typeface="Times New Roman" panose="02020603050405020304" pitchFamily="18" charset="0"/>
                <a:cs typeface="Times New Roman" panose="02020603050405020304" pitchFamily="18" charset="0"/>
              </a:rPr>
              <a:t>Unambiguousness:</a:t>
            </a:r>
            <a:r>
              <a:rPr lang="en-US" dirty="0">
                <a:latin typeface="Times New Roman" panose="02020603050405020304" pitchFamily="18" charset="0"/>
                <a:cs typeface="Times New Roman" panose="02020603050405020304" pitchFamily="18" charset="0"/>
              </a:rPr>
              <a:t> SRS is unambiguous when every fixed requirement has only one interpretation. This suggests that each element is uniquely interpreted. In case there is a method used with multiple definitions, the requirements report should determine the implications in the SRS so that it is clear and simple to understand</a:t>
            </a:r>
            <a:r>
              <a:rPr lang="en-US" dirty="0" smtClean="0">
                <a:latin typeface="Times New Roman" panose="02020603050405020304" pitchFamily="18" charset="0"/>
                <a:cs typeface="Times New Roman" panose="02020603050405020304" pitchFamily="18" charset="0"/>
              </a:rPr>
              <a:t>.</a:t>
            </a:r>
          </a:p>
          <a:p>
            <a:pPr marL="457200" indent="-457200">
              <a:buFont typeface="+mj-lt"/>
              <a:buAutoNum type="arabicPeriod" startAt="4"/>
            </a:pPr>
            <a:r>
              <a:rPr lang="en-US" b="1" dirty="0" smtClean="0"/>
              <a:t> </a:t>
            </a:r>
            <a:r>
              <a:rPr lang="en-US" b="1" dirty="0">
                <a:latin typeface="Times New Roman" panose="02020603050405020304" pitchFamily="18" charset="0"/>
                <a:cs typeface="Times New Roman" panose="02020603050405020304" pitchFamily="18" charset="0"/>
              </a:rPr>
              <a:t>Ranking for importance and stability: </a:t>
            </a:r>
            <a:r>
              <a:rPr lang="en-US" dirty="0">
                <a:latin typeface="Times New Roman" panose="02020603050405020304" pitchFamily="18" charset="0"/>
                <a:cs typeface="Times New Roman" panose="02020603050405020304" pitchFamily="18" charset="0"/>
              </a:rPr>
              <a:t>The SRS is ranked for importance and stability if each requirement in it has an identifier to indicate either the significance or stability of that particular </a:t>
            </a:r>
            <a:r>
              <a:rPr lang="en-US" dirty="0" smtClean="0">
                <a:latin typeface="Times New Roman" panose="02020603050405020304" pitchFamily="18" charset="0"/>
                <a:cs typeface="Times New Roman" panose="02020603050405020304" pitchFamily="18" charset="0"/>
              </a:rPr>
              <a:t>requirement. Typically, </a:t>
            </a:r>
            <a:r>
              <a:rPr lang="en-US" dirty="0">
                <a:latin typeface="Times New Roman" panose="02020603050405020304" pitchFamily="18" charset="0"/>
                <a:cs typeface="Times New Roman" panose="02020603050405020304" pitchFamily="18" charset="0"/>
              </a:rPr>
              <a:t>all requirements are not equally important. Some prerequisites may be essential, especially for life-critical applications, while others may be desirable. Each element should be identified to make these differences clear and explicit. Another way to rank requirements is to distinguish classes of items as essential, conditional, and optional.</a:t>
            </a:r>
          </a:p>
          <a:p>
            <a:pPr marL="457200" indent="-457200">
              <a:buFont typeface="+mj-lt"/>
              <a:buAutoNum type="arabicPeriod" startAt="4"/>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8614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9025128" cy="1042416"/>
          </a:xfrm>
        </p:spPr>
        <p:txBody>
          <a:bodyPr/>
          <a:lstStyle/>
          <a:p>
            <a:r>
              <a:rPr lang="en-US" dirty="0"/>
              <a:t>Characteristics of good </a:t>
            </a:r>
            <a:r>
              <a:rPr lang="en-US" dirty="0" smtClean="0"/>
              <a:t>SRS…</a:t>
            </a:r>
            <a:endParaRPr lang="en-US" dirty="0"/>
          </a:p>
        </p:txBody>
      </p:sp>
      <p:sp>
        <p:nvSpPr>
          <p:cNvPr id="3" name="Content Placeholder 2"/>
          <p:cNvSpPr>
            <a:spLocks noGrp="1"/>
          </p:cNvSpPr>
          <p:nvPr>
            <p:ph idx="1"/>
          </p:nvPr>
        </p:nvSpPr>
        <p:spPr>
          <a:xfrm>
            <a:off x="1069848" y="1700784"/>
            <a:ext cx="9966960" cy="4471416"/>
          </a:xfrm>
        </p:spPr>
        <p:txBody>
          <a:bodyPr>
            <a:normAutofit/>
          </a:bodyPr>
          <a:lstStyle/>
          <a:p>
            <a:pPr marL="457200" indent="-457200">
              <a:buFont typeface="+mj-lt"/>
              <a:buAutoNum type="arabicPeriod" startAt="6"/>
            </a:pPr>
            <a:r>
              <a:rPr lang="en-US" b="1" dirty="0">
                <a:latin typeface="Times New Roman" panose="02020603050405020304" pitchFamily="18" charset="0"/>
                <a:cs typeface="Times New Roman" panose="02020603050405020304" pitchFamily="18" charset="0"/>
              </a:rPr>
              <a:t> Modifiability:</a:t>
            </a:r>
            <a:r>
              <a:rPr lang="en-US" dirty="0">
                <a:latin typeface="Times New Roman" panose="02020603050405020304" pitchFamily="18" charset="0"/>
                <a:cs typeface="Times New Roman" panose="02020603050405020304" pitchFamily="18" charset="0"/>
              </a:rPr>
              <a:t> SRS should be made as modifiable as likely and should be capable of quickly obtain changes to the system to some extent. Modifications should be perfectly indexed and cross-referenced</a:t>
            </a:r>
            <a:r>
              <a:rPr lang="en-US" dirty="0" smtClean="0">
                <a:latin typeface="Times New Roman" panose="02020603050405020304" pitchFamily="18" charset="0"/>
                <a:cs typeface="Times New Roman" panose="02020603050405020304" pitchFamily="18" charset="0"/>
              </a:rPr>
              <a:t>.</a:t>
            </a:r>
          </a:p>
          <a:p>
            <a:pPr marL="457200" indent="-457200">
              <a:buFont typeface="+mj-lt"/>
              <a:buAutoNum type="arabicPeriod" startAt="6"/>
            </a:pPr>
            <a:r>
              <a:rPr lang="en-US" b="1" dirty="0">
                <a:latin typeface="Times New Roman" panose="02020603050405020304" pitchFamily="18" charset="0"/>
                <a:cs typeface="Times New Roman" panose="02020603050405020304" pitchFamily="18" charset="0"/>
              </a:rPr>
              <a:t>Verifiability:</a:t>
            </a:r>
            <a:r>
              <a:rPr lang="en-US" dirty="0">
                <a:latin typeface="Times New Roman" panose="02020603050405020304" pitchFamily="18" charset="0"/>
                <a:cs typeface="Times New Roman" panose="02020603050405020304" pitchFamily="18" charset="0"/>
              </a:rPr>
              <a:t> SRS is correct when the specified requirements can be verified with a cost-effective system to check whether the final software meets those requirements. The requirements are verified with the help of reviews</a:t>
            </a:r>
            <a:r>
              <a:rPr lang="en-US" dirty="0" smtClean="0">
                <a:latin typeface="Times New Roman" panose="02020603050405020304" pitchFamily="18" charset="0"/>
                <a:cs typeface="Times New Roman" panose="02020603050405020304" pitchFamily="18" charset="0"/>
              </a:rPr>
              <a:t>.</a:t>
            </a:r>
          </a:p>
          <a:p>
            <a:pPr marL="457200" indent="-457200">
              <a:buFont typeface="+mj-lt"/>
              <a:buAutoNum type="arabicPeriod" startAt="6"/>
            </a:pPr>
            <a:r>
              <a:rPr lang="en-US" b="1" dirty="0">
                <a:latin typeface="Times New Roman" panose="02020603050405020304" pitchFamily="18" charset="0"/>
                <a:cs typeface="Times New Roman" panose="02020603050405020304" pitchFamily="18" charset="0"/>
              </a:rPr>
              <a:t>Traceability:</a:t>
            </a:r>
            <a:r>
              <a:rPr lang="en-US" dirty="0">
                <a:latin typeface="Times New Roman" panose="02020603050405020304" pitchFamily="18" charset="0"/>
                <a:cs typeface="Times New Roman" panose="02020603050405020304" pitchFamily="18" charset="0"/>
              </a:rPr>
              <a:t> The SRS is traceable if the origin of each of the requirements is clear and if it facilitates the referencing of each condition in future development or enhancement documentation</a:t>
            </a:r>
            <a:r>
              <a:rPr lang="en-US" dirty="0" smtClean="0">
                <a:latin typeface="Times New Roman" panose="02020603050405020304" pitchFamily="18" charset="0"/>
                <a:cs typeface="Times New Roman" panose="02020603050405020304" pitchFamily="18" charset="0"/>
              </a:rPr>
              <a:t>.</a:t>
            </a:r>
          </a:p>
          <a:p>
            <a:pPr marL="457200" indent="-457200">
              <a:buFont typeface="+mj-lt"/>
              <a:buAutoNum type="arabicPeriod" startAt="6"/>
            </a:pPr>
            <a:r>
              <a:rPr lang="en-US" b="1" dirty="0">
                <a:latin typeface="Times New Roman" panose="02020603050405020304" pitchFamily="18" charset="0"/>
                <a:cs typeface="Times New Roman" panose="02020603050405020304" pitchFamily="18" charset="0"/>
              </a:rPr>
              <a:t>Design Independence:</a:t>
            </a:r>
            <a:r>
              <a:rPr lang="en-US" dirty="0">
                <a:latin typeface="Times New Roman" panose="02020603050405020304" pitchFamily="18" charset="0"/>
                <a:cs typeface="Times New Roman" panose="02020603050405020304" pitchFamily="18" charset="0"/>
              </a:rPr>
              <a:t> There should be an option to select from multiple design alternatives for the final system. More specifically, the SRS should not contain any implementation details.</a:t>
            </a:r>
          </a:p>
        </p:txBody>
      </p:sp>
    </p:spTree>
    <p:extLst>
      <p:ext uri="{BB962C8B-B14F-4D97-AF65-F5344CB8AC3E}">
        <p14:creationId xmlns:p14="http://schemas.microsoft.com/office/powerpoint/2010/main" val="1550320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9025128" cy="1042416"/>
          </a:xfrm>
        </p:spPr>
        <p:txBody>
          <a:bodyPr/>
          <a:lstStyle/>
          <a:p>
            <a:r>
              <a:rPr lang="en-US" dirty="0"/>
              <a:t>Characteristics of good </a:t>
            </a:r>
            <a:r>
              <a:rPr lang="en-US" dirty="0" smtClean="0"/>
              <a:t>SRS…</a:t>
            </a:r>
            <a:endParaRPr lang="en-US" dirty="0"/>
          </a:p>
        </p:txBody>
      </p:sp>
      <p:sp>
        <p:nvSpPr>
          <p:cNvPr id="3" name="Content Placeholder 2"/>
          <p:cNvSpPr>
            <a:spLocks noGrp="1"/>
          </p:cNvSpPr>
          <p:nvPr>
            <p:ph idx="1"/>
          </p:nvPr>
        </p:nvSpPr>
        <p:spPr>
          <a:xfrm>
            <a:off x="1152144" y="2121408"/>
            <a:ext cx="10058400" cy="4050792"/>
          </a:xfrm>
        </p:spPr>
        <p:txBody>
          <a:bodyPr>
            <a:normAutofit/>
          </a:bodyPr>
          <a:lstStyle/>
          <a:p>
            <a:pPr marL="457200" indent="-457200">
              <a:buFont typeface="+mj-lt"/>
              <a:buAutoNum type="arabicPeriod" startAt="10"/>
            </a:pPr>
            <a:r>
              <a:rPr lang="en-US" sz="2400" b="1" dirty="0">
                <a:latin typeface="Times New Roman" panose="02020603050405020304" pitchFamily="18" charset="0"/>
                <a:cs typeface="Times New Roman" panose="02020603050405020304" pitchFamily="18" charset="0"/>
              </a:rPr>
              <a:t>Testability:</a:t>
            </a:r>
            <a:r>
              <a:rPr lang="en-US" sz="2400" dirty="0">
                <a:latin typeface="Times New Roman" panose="02020603050405020304" pitchFamily="18" charset="0"/>
                <a:cs typeface="Times New Roman" panose="02020603050405020304" pitchFamily="18" charset="0"/>
              </a:rPr>
              <a:t> An SRS should be written in such a method that it is simple to generate test </a:t>
            </a:r>
            <a:r>
              <a:rPr lang="en-US" sz="2400" dirty="0" smtClean="0">
                <a:latin typeface="Times New Roman" panose="02020603050405020304" pitchFamily="18" charset="0"/>
                <a:cs typeface="Times New Roman" panose="02020603050405020304" pitchFamily="18" charset="0"/>
              </a:rPr>
              <a:t>cases </a:t>
            </a:r>
            <a:r>
              <a:rPr lang="en-US" sz="2400" dirty="0">
                <a:latin typeface="Times New Roman" panose="02020603050405020304" pitchFamily="18" charset="0"/>
                <a:cs typeface="Times New Roman" panose="02020603050405020304" pitchFamily="18" charset="0"/>
              </a:rPr>
              <a:t>and test plans from the report</a:t>
            </a:r>
            <a:r>
              <a:rPr lang="en-US" sz="2400" dirty="0" smtClean="0"/>
              <a:t>.</a:t>
            </a:r>
          </a:p>
          <a:p>
            <a:pPr marL="457200" indent="-457200">
              <a:buFont typeface="+mj-lt"/>
              <a:buAutoNum type="arabicPeriod" startAt="10"/>
            </a:pPr>
            <a:r>
              <a:rPr lang="en-US" sz="2400" b="1" dirty="0">
                <a:latin typeface="Times New Roman" panose="02020603050405020304" pitchFamily="18" charset="0"/>
                <a:cs typeface="Times New Roman" panose="02020603050405020304" pitchFamily="18" charset="0"/>
              </a:rPr>
              <a:t>Understandable by the customer:</a:t>
            </a:r>
            <a:r>
              <a:rPr lang="en-US" sz="2400" dirty="0"/>
              <a:t> </a:t>
            </a:r>
            <a:r>
              <a:rPr lang="en-US" sz="2400" dirty="0">
                <a:latin typeface="Times New Roman" panose="02020603050405020304" pitchFamily="18" charset="0"/>
                <a:cs typeface="Times New Roman" panose="02020603050405020304" pitchFamily="18" charset="0"/>
              </a:rPr>
              <a:t>An end user may be an expert in his/her explicit domain but might not be trained in computer science. Hence, the purpose of formal notations and symbols should be avoided too as much extent as possible. The </a:t>
            </a:r>
            <a:r>
              <a:rPr lang="en-US" sz="2400" dirty="0" smtClean="0">
                <a:latin typeface="Times New Roman" panose="02020603050405020304" pitchFamily="18" charset="0"/>
                <a:cs typeface="Times New Roman" panose="02020603050405020304" pitchFamily="18" charset="0"/>
              </a:rPr>
              <a:t>language </a:t>
            </a:r>
            <a:r>
              <a:rPr lang="en-US" sz="2400" dirty="0">
                <a:latin typeface="Times New Roman" panose="02020603050405020304" pitchFamily="18" charset="0"/>
                <a:cs typeface="Times New Roman" panose="02020603050405020304" pitchFamily="18" charset="0"/>
              </a:rPr>
              <a:t>should be kept simple and clear</a:t>
            </a:r>
            <a:r>
              <a:rPr lang="en-US" sz="2400" dirty="0" smtClean="0">
                <a:latin typeface="Times New Roman" panose="02020603050405020304" pitchFamily="18" charset="0"/>
                <a:cs typeface="Times New Roman" panose="02020603050405020304" pitchFamily="18" charset="0"/>
              </a:rPr>
              <a:t>.</a:t>
            </a:r>
          </a:p>
          <a:p>
            <a:pPr marL="457200" indent="-457200">
              <a:buFont typeface="+mj-lt"/>
              <a:buAutoNum type="arabicPeriod" startAt="10"/>
            </a:pPr>
            <a:r>
              <a:rPr lang="en-US" sz="2400" b="1" dirty="0" smtClean="0"/>
              <a:t> </a:t>
            </a:r>
            <a:r>
              <a:rPr lang="en-US" sz="2400" b="1" dirty="0">
                <a:latin typeface="Times New Roman" panose="02020603050405020304" pitchFamily="18" charset="0"/>
                <a:cs typeface="Times New Roman" panose="02020603050405020304" pitchFamily="18" charset="0"/>
              </a:rPr>
              <a:t>The right level of abstraction:</a:t>
            </a:r>
            <a:r>
              <a:rPr lang="en-US" sz="2400" dirty="0">
                <a:latin typeface="Times New Roman" panose="02020603050405020304" pitchFamily="18" charset="0"/>
                <a:cs typeface="Times New Roman" panose="02020603050405020304" pitchFamily="18" charset="0"/>
              </a:rPr>
              <a:t> If the SRS is written for the requirements stage, the details should be explained explicitly. </a:t>
            </a:r>
            <a:r>
              <a:rPr lang="en-US" sz="2400" dirty="0" smtClean="0">
                <a:latin typeface="Times New Roman" panose="02020603050405020304" pitchFamily="18" charset="0"/>
                <a:cs typeface="Times New Roman" panose="02020603050405020304" pitchFamily="18" charset="0"/>
              </a:rPr>
              <a:t>Whereas, for </a:t>
            </a:r>
            <a:r>
              <a:rPr lang="en-US" sz="2400" dirty="0">
                <a:latin typeface="Times New Roman" panose="02020603050405020304" pitchFamily="18" charset="0"/>
                <a:cs typeface="Times New Roman" panose="02020603050405020304" pitchFamily="18" charset="0"/>
              </a:rPr>
              <a:t>a feasibility study, fewer analysis can be used. Hence, the level of abstraction modifies according to the objective of the SRS.</a:t>
            </a:r>
          </a:p>
        </p:txBody>
      </p:sp>
    </p:spTree>
    <p:extLst>
      <p:ext uri="{BB962C8B-B14F-4D97-AF65-F5344CB8AC3E}">
        <p14:creationId xmlns:p14="http://schemas.microsoft.com/office/powerpoint/2010/main" val="4084895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9025128" cy="1042416"/>
          </a:xfrm>
        </p:spPr>
        <p:txBody>
          <a:bodyPr>
            <a:normAutofit fontScale="90000"/>
          </a:bodyPr>
          <a:lstStyle/>
          <a:p>
            <a:r>
              <a:rPr lang="en-US" dirty="0"/>
              <a:t>Properties of a good SRS document</a:t>
            </a:r>
          </a:p>
        </p:txBody>
      </p:sp>
      <p:sp>
        <p:nvSpPr>
          <p:cNvPr id="3" name="Content Placeholder 2"/>
          <p:cNvSpPr>
            <a:spLocks noGrp="1"/>
          </p:cNvSpPr>
          <p:nvPr>
            <p:ph idx="1"/>
          </p:nvPr>
        </p:nvSpPr>
        <p:spPr>
          <a:xfrm>
            <a:off x="1152144" y="2121408"/>
            <a:ext cx="10058400" cy="4050792"/>
          </a:xfrm>
        </p:spPr>
        <p:txBody>
          <a:bodyPr>
            <a:normAutofit/>
          </a:bodyPr>
          <a:lstStyle/>
          <a:p>
            <a:r>
              <a:rPr lang="en-US" sz="2400" b="1" dirty="0">
                <a:latin typeface="Times New Roman" panose="02020603050405020304" pitchFamily="18" charset="0"/>
                <a:cs typeface="Times New Roman" panose="02020603050405020304" pitchFamily="18" charset="0"/>
              </a:rPr>
              <a:t>Concise:</a:t>
            </a:r>
            <a:r>
              <a:rPr lang="en-US" sz="2400" dirty="0">
                <a:latin typeface="Times New Roman" panose="02020603050405020304" pitchFamily="18" charset="0"/>
                <a:cs typeface="Times New Roman" panose="02020603050405020304" pitchFamily="18" charset="0"/>
              </a:rPr>
              <a:t> The SRS report should be concise and at the same time, unambiguous, consistent, and complete. Verbose and irrelevant descriptions decrease readability and also increase error possibilities.</a:t>
            </a:r>
          </a:p>
          <a:p>
            <a:r>
              <a:rPr lang="en-US" sz="2400" b="1" dirty="0">
                <a:latin typeface="Times New Roman" panose="02020603050405020304" pitchFamily="18" charset="0"/>
                <a:cs typeface="Times New Roman" panose="02020603050405020304" pitchFamily="18" charset="0"/>
              </a:rPr>
              <a:t>Structured:</a:t>
            </a:r>
            <a:r>
              <a:rPr lang="en-US" sz="2400" dirty="0">
                <a:latin typeface="Times New Roman" panose="02020603050405020304" pitchFamily="18" charset="0"/>
                <a:cs typeface="Times New Roman" panose="02020603050405020304" pitchFamily="18" charset="0"/>
              </a:rPr>
              <a:t> It should be well-structured. A well-structured document is simple to understand and modify. In practice, the SRS document undergoes several revisions to cope up with the user requirements. Often, user requirements evolve over a period of time. Therefore, to make the modifications to the SRS document easy, it is vital to make the report well-structured.</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5248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9025128" cy="1042416"/>
          </a:xfrm>
        </p:spPr>
        <p:txBody>
          <a:bodyPr>
            <a:normAutofit fontScale="90000"/>
          </a:bodyPr>
          <a:lstStyle/>
          <a:p>
            <a:r>
              <a:rPr lang="en-US" dirty="0"/>
              <a:t>Properties of a good SRS document</a:t>
            </a:r>
          </a:p>
        </p:txBody>
      </p:sp>
      <p:sp>
        <p:nvSpPr>
          <p:cNvPr id="3" name="Content Placeholder 2"/>
          <p:cNvSpPr>
            <a:spLocks noGrp="1"/>
          </p:cNvSpPr>
          <p:nvPr>
            <p:ph idx="1"/>
          </p:nvPr>
        </p:nvSpPr>
        <p:spPr>
          <a:xfrm>
            <a:off x="1152144" y="2121408"/>
            <a:ext cx="10058400" cy="4050792"/>
          </a:xfrm>
        </p:spPr>
        <p:txBody>
          <a:bodyPr>
            <a:normAutofit fontScale="92500" lnSpcReduction="10000"/>
          </a:bodyPr>
          <a:lstStyle/>
          <a:p>
            <a:r>
              <a:rPr lang="en-US" sz="2400" b="1" dirty="0">
                <a:latin typeface="Times New Roman" panose="02020603050405020304" pitchFamily="18" charset="0"/>
                <a:cs typeface="Times New Roman" panose="02020603050405020304" pitchFamily="18" charset="0"/>
              </a:rPr>
              <a:t>Black-box view:</a:t>
            </a:r>
            <a:r>
              <a:rPr lang="en-US" sz="2400" dirty="0">
                <a:latin typeface="Times New Roman" panose="02020603050405020304" pitchFamily="18" charset="0"/>
                <a:cs typeface="Times New Roman" panose="02020603050405020304" pitchFamily="18" charset="0"/>
              </a:rPr>
              <a:t> It should only define what the system should do and refrain from stating how to do these. This means that the SRS document should define the external behavior of the system and not discuss the implementation issues. The SRS report should view the system to be developed as a black box and should define the externally visible behavior of the system. For this reason, the SRS report is also known as the black-box specification of a system.</a:t>
            </a:r>
          </a:p>
          <a:p>
            <a:r>
              <a:rPr lang="en-US" sz="2400" b="1" dirty="0">
                <a:latin typeface="Times New Roman" panose="02020603050405020304" pitchFamily="18" charset="0"/>
                <a:cs typeface="Times New Roman" panose="02020603050405020304" pitchFamily="18" charset="0"/>
              </a:rPr>
              <a:t>Conceptual integrity:</a:t>
            </a:r>
            <a:r>
              <a:rPr lang="en-US" sz="2400" dirty="0">
                <a:latin typeface="Times New Roman" panose="02020603050405020304" pitchFamily="18" charset="0"/>
                <a:cs typeface="Times New Roman" panose="02020603050405020304" pitchFamily="18" charset="0"/>
              </a:rPr>
              <a:t> It should show conceptual integrity so that the reader can merely understand it. Response to undesired events: It should characterize acceptable responses to unwanted events. These are called system response to exceptional conditions.</a:t>
            </a:r>
          </a:p>
          <a:p>
            <a:r>
              <a:rPr lang="en-US" sz="2400" b="1" dirty="0">
                <a:latin typeface="Times New Roman" panose="02020603050405020304" pitchFamily="18" charset="0"/>
                <a:cs typeface="Times New Roman" panose="02020603050405020304" pitchFamily="18" charset="0"/>
              </a:rPr>
              <a:t>Verifiable:</a:t>
            </a:r>
            <a:r>
              <a:rPr lang="en-US" sz="2400" dirty="0">
                <a:latin typeface="Times New Roman" panose="02020603050405020304" pitchFamily="18" charset="0"/>
                <a:cs typeface="Times New Roman" panose="02020603050405020304" pitchFamily="18" charset="0"/>
              </a:rPr>
              <a:t> All requirements of the system, as documented in the SRS document, should be correct. This means that it should be possible to decide whether or not requirements have been met in an implementation.</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9899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945" y="2926842"/>
            <a:ext cx="9601196" cy="1303867"/>
          </a:xfrm>
        </p:spPr>
        <p:txBody>
          <a:bodyPr/>
          <a:lstStyle/>
          <a:p>
            <a:pPr algn="ctr"/>
            <a:r>
              <a:rPr lang="en-US" dirty="0" smtClean="0"/>
              <a:t>END</a:t>
            </a:r>
            <a:endParaRPr lang="en-US" dirty="0"/>
          </a:p>
        </p:txBody>
      </p:sp>
    </p:spTree>
    <p:extLst>
      <p:ext uri="{BB962C8B-B14F-4D97-AF65-F5344CB8AC3E}">
        <p14:creationId xmlns:p14="http://schemas.microsoft.com/office/powerpoint/2010/main" val="28373266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9180576" cy="768096"/>
          </a:xfrm>
        </p:spPr>
        <p:txBody>
          <a:bodyPr>
            <a:normAutofit fontScale="90000"/>
          </a:bodyPr>
          <a:lstStyle/>
          <a:p>
            <a:r>
              <a:rPr lang="en-US" dirty="0" smtClean="0"/>
              <a:t>TYPES OF  SOFTWARE Requirements</a:t>
            </a:r>
            <a:endParaRPr lang="en-US" dirty="0"/>
          </a:p>
        </p:txBody>
      </p:sp>
      <p:sp>
        <p:nvSpPr>
          <p:cNvPr id="3" name="Content Placeholder 2"/>
          <p:cNvSpPr>
            <a:spLocks noGrp="1"/>
          </p:cNvSpPr>
          <p:nvPr>
            <p:ph idx="1"/>
          </p:nvPr>
        </p:nvSpPr>
        <p:spPr>
          <a:xfrm>
            <a:off x="1069848" y="1563624"/>
            <a:ext cx="10058400" cy="4608576"/>
          </a:xfrm>
        </p:spPr>
        <p:txBody>
          <a:bodyPr>
            <a:normAutofit/>
          </a:bodyPr>
          <a:lstStyle/>
          <a:p>
            <a:pPr>
              <a:buFont typeface="Wingdings" panose="05000000000000000000" pitchFamily="2" charset="2"/>
              <a:buChar char="q"/>
            </a:pPr>
            <a:r>
              <a:rPr lang="en-US" sz="3600" dirty="0">
                <a:latin typeface="Times New Roman" panose="02020603050405020304" pitchFamily="18" charset="0"/>
                <a:cs typeface="Times New Roman" panose="02020603050405020304" pitchFamily="18" charset="0"/>
              </a:rPr>
              <a:t>A software </a:t>
            </a:r>
            <a:r>
              <a:rPr lang="en-US" sz="3600" dirty="0" smtClean="0">
                <a:latin typeface="Times New Roman" panose="02020603050405020304" pitchFamily="18" charset="0"/>
                <a:cs typeface="Times New Roman" panose="02020603050405020304" pitchFamily="18" charset="0"/>
              </a:rPr>
              <a:t>requirement </a:t>
            </a:r>
            <a:r>
              <a:rPr lang="en-US" sz="3600" dirty="0">
                <a:latin typeface="Times New Roman" panose="02020603050405020304" pitchFamily="18" charset="0"/>
                <a:cs typeface="Times New Roman" panose="02020603050405020304" pitchFamily="18" charset="0"/>
              </a:rPr>
              <a:t>can be of 3 types</a:t>
            </a:r>
            <a:r>
              <a:rPr lang="en-US" sz="3600" dirty="0" smtClean="0"/>
              <a:t>:</a:t>
            </a:r>
          </a:p>
          <a:p>
            <a:pPr marL="742950" indent="-742950" fontAlgn="base">
              <a:buFont typeface="+mj-lt"/>
              <a:buAutoNum type="arabicPeriod"/>
            </a:pPr>
            <a:r>
              <a:rPr lang="en-US" sz="3600" dirty="0">
                <a:latin typeface="Times New Roman" panose="02020603050405020304" pitchFamily="18" charset="0"/>
                <a:cs typeface="Times New Roman" panose="02020603050405020304" pitchFamily="18" charset="0"/>
              </a:rPr>
              <a:t>Functional requirements</a:t>
            </a:r>
          </a:p>
          <a:p>
            <a:pPr marL="742950" indent="-742950" fontAlgn="base">
              <a:buFont typeface="+mj-lt"/>
              <a:buAutoNum type="arabicPeriod"/>
            </a:pPr>
            <a:r>
              <a:rPr lang="en-US" sz="3600" dirty="0">
                <a:latin typeface="Times New Roman" panose="02020603050405020304" pitchFamily="18" charset="0"/>
                <a:cs typeface="Times New Roman" panose="02020603050405020304" pitchFamily="18" charset="0"/>
              </a:rPr>
              <a:t>Non-functional requirements</a:t>
            </a:r>
          </a:p>
          <a:p>
            <a:pPr marL="742950" indent="-742950" fontAlgn="base">
              <a:buFont typeface="+mj-lt"/>
              <a:buAutoNum type="arabicPeriod"/>
            </a:pPr>
            <a:r>
              <a:rPr lang="en-US" sz="3600" dirty="0">
                <a:latin typeface="Times New Roman" panose="02020603050405020304" pitchFamily="18" charset="0"/>
                <a:cs typeface="Times New Roman" panose="02020603050405020304" pitchFamily="18" charset="0"/>
              </a:rPr>
              <a:t>Domain requirements</a:t>
            </a:r>
          </a:p>
          <a:p>
            <a:pPr marL="0" indent="0">
              <a:buNone/>
            </a:pPr>
            <a:endParaRPr lang="en-US" sz="3600" dirty="0" smtClean="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1600267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9180576" cy="768096"/>
          </a:xfrm>
        </p:spPr>
        <p:txBody>
          <a:bodyPr>
            <a:normAutofit fontScale="90000"/>
          </a:bodyPr>
          <a:lstStyle/>
          <a:p>
            <a:r>
              <a:rPr lang="en-US" dirty="0" smtClean="0"/>
              <a:t>TYPES OF  Requirements…</a:t>
            </a:r>
            <a:endParaRPr lang="en-US" dirty="0"/>
          </a:p>
        </p:txBody>
      </p:sp>
      <p:pic>
        <p:nvPicPr>
          <p:cNvPr id="4" name="Content Placeholder 3"/>
          <p:cNvPicPr>
            <a:picLocks noGrp="1" noChangeAspect="1"/>
          </p:cNvPicPr>
          <p:nvPr>
            <p:ph idx="1"/>
          </p:nvPr>
        </p:nvPicPr>
        <p:blipFill>
          <a:blip r:embed="rId2"/>
          <a:stretch>
            <a:fillRect/>
          </a:stretch>
        </p:blipFill>
        <p:spPr>
          <a:xfrm>
            <a:off x="2345064" y="1252728"/>
            <a:ext cx="6460608" cy="4815361"/>
          </a:xfrm>
          <a:prstGeom prst="rect">
            <a:avLst/>
          </a:prstGeom>
        </p:spPr>
      </p:pic>
    </p:spTree>
    <p:extLst>
      <p:ext uri="{BB962C8B-B14F-4D97-AF65-F5344CB8AC3E}">
        <p14:creationId xmlns:p14="http://schemas.microsoft.com/office/powerpoint/2010/main" val="22485692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9180576" cy="768096"/>
          </a:xfrm>
        </p:spPr>
        <p:txBody>
          <a:bodyPr>
            <a:normAutofit fontScale="90000"/>
          </a:bodyPr>
          <a:lstStyle/>
          <a:p>
            <a:pPr fontAlgn="base"/>
            <a:r>
              <a:rPr lang="en-US" sz="4000" b="1" dirty="0"/>
              <a:t>Functional</a:t>
            </a:r>
            <a:r>
              <a:rPr lang="en-US" dirty="0">
                <a:latin typeface="Times New Roman" panose="02020603050405020304" pitchFamily="18" charset="0"/>
                <a:cs typeface="Times New Roman" panose="02020603050405020304" pitchFamily="18" charset="0"/>
              </a:rPr>
              <a:t> </a:t>
            </a:r>
            <a:r>
              <a:rPr lang="en-US" sz="4000" b="1" dirty="0"/>
              <a:t>requirements</a:t>
            </a:r>
          </a:p>
        </p:txBody>
      </p:sp>
      <p:sp>
        <p:nvSpPr>
          <p:cNvPr id="3" name="Content Placeholder 2"/>
          <p:cNvSpPr>
            <a:spLocks noGrp="1"/>
          </p:cNvSpPr>
          <p:nvPr>
            <p:ph idx="1"/>
          </p:nvPr>
        </p:nvSpPr>
        <p:spPr>
          <a:xfrm>
            <a:off x="1069848" y="1563624"/>
            <a:ext cx="10058400" cy="4608576"/>
          </a:xfrm>
        </p:spPr>
        <p:txBody>
          <a:bodyPr>
            <a:normAutofit fontScale="92500"/>
          </a:bodyPr>
          <a:lstStyle/>
          <a:p>
            <a:pPr>
              <a:buFont typeface="Wingdings" panose="05000000000000000000" pitchFamily="2" charset="2"/>
              <a:buChar char="q"/>
            </a:pPr>
            <a:r>
              <a:rPr lang="en-US" sz="3600" dirty="0">
                <a:latin typeface="Times New Roman" panose="02020603050405020304" pitchFamily="18" charset="0"/>
                <a:cs typeface="Times New Roman" panose="02020603050405020304" pitchFamily="18" charset="0"/>
              </a:rPr>
              <a:t>These are the requirements that the end user specifically demands as basic facilities that the system should offer</a:t>
            </a:r>
            <a:r>
              <a:rPr lang="en-US" sz="36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It can be a calculation, data manipulation, business process, user interaction, or any other specific functionality which defines what function a system is likely to </a:t>
            </a:r>
            <a:r>
              <a:rPr lang="en-US" sz="3600" dirty="0" smtClean="0">
                <a:latin typeface="Times New Roman" panose="02020603050405020304" pitchFamily="18" charset="0"/>
                <a:cs typeface="Times New Roman" panose="02020603050405020304" pitchFamily="18" charset="0"/>
              </a:rPr>
              <a:t>perform.</a:t>
            </a:r>
          </a:p>
          <a:p>
            <a:pPr>
              <a:buFont typeface="Wingdings" panose="05000000000000000000" pitchFamily="2" charset="2"/>
              <a:buChar char="q"/>
            </a:pPr>
            <a:r>
              <a:rPr lang="en-US" sz="3600" dirty="0">
                <a:latin typeface="Times New Roman" panose="02020603050405020304" pitchFamily="18" charset="0"/>
                <a:cs typeface="Times New Roman" panose="02020603050405020304" pitchFamily="18" charset="0"/>
              </a:rPr>
              <a:t>All these functionalities need to be necessarily incorporated into the system as a part of the contract. </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0271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014984"/>
          </a:xfrm>
        </p:spPr>
        <p:txBody>
          <a:bodyPr>
            <a:normAutofit/>
          </a:bodyPr>
          <a:lstStyle/>
          <a:p>
            <a:pPr fontAlgn="base"/>
            <a:r>
              <a:rPr lang="en-US" sz="3600" b="1" dirty="0"/>
              <a:t>Functional</a:t>
            </a:r>
            <a:r>
              <a:rPr lang="en-US" sz="3600" dirty="0">
                <a:latin typeface="Times New Roman" panose="02020603050405020304" pitchFamily="18" charset="0"/>
                <a:cs typeface="Times New Roman" panose="02020603050405020304" pitchFamily="18" charset="0"/>
              </a:rPr>
              <a:t> </a:t>
            </a:r>
            <a:r>
              <a:rPr lang="en-US" sz="3600" b="1" dirty="0"/>
              <a:t>requirements</a:t>
            </a:r>
            <a:r>
              <a:rPr lang="en-US" sz="3600" dirty="0" smtClean="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9848" y="1563624"/>
            <a:ext cx="10058400" cy="4608576"/>
          </a:xfrm>
        </p:spPr>
        <p:txBody>
          <a:bodyPr>
            <a:normAutofit/>
          </a:bodyPr>
          <a:lstStyle/>
          <a:p>
            <a:pPr>
              <a:buFont typeface="Wingdings" panose="05000000000000000000" pitchFamily="2" charset="2"/>
              <a:buChar char="q"/>
            </a:pPr>
            <a:r>
              <a:rPr lang="en-US" sz="3600" dirty="0">
                <a:latin typeface="Times New Roman" panose="02020603050405020304" pitchFamily="18" charset="0"/>
                <a:cs typeface="Times New Roman" panose="02020603050405020304" pitchFamily="18" charset="0"/>
              </a:rPr>
              <a:t>They are basically the requirements stated by the user which one can </a:t>
            </a:r>
            <a:r>
              <a:rPr lang="en-US" sz="3600" dirty="0"/>
              <a:t>see</a:t>
            </a:r>
            <a:r>
              <a:rPr lang="en-US" sz="3600" dirty="0">
                <a:latin typeface="Times New Roman" panose="02020603050405020304" pitchFamily="18" charset="0"/>
                <a:cs typeface="Times New Roman" panose="02020603050405020304" pitchFamily="18" charset="0"/>
              </a:rPr>
              <a:t> directly in the final </a:t>
            </a:r>
            <a:r>
              <a:rPr lang="en-US" sz="3600" dirty="0" smtClean="0">
                <a:latin typeface="Times New Roman" panose="02020603050405020304" pitchFamily="18" charset="0"/>
                <a:cs typeface="Times New Roman" panose="02020603050405020304" pitchFamily="18" charset="0"/>
              </a:rPr>
              <a:t>product.</a:t>
            </a:r>
            <a:r>
              <a:rPr lang="en-US" sz="3600" dirty="0">
                <a:latin typeface="Times New Roman" panose="02020603050405020304" pitchFamily="18" charset="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3077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014984"/>
          </a:xfrm>
        </p:spPr>
        <p:txBody>
          <a:bodyPr>
            <a:normAutofit/>
          </a:bodyPr>
          <a:lstStyle/>
          <a:p>
            <a:pPr fontAlgn="base"/>
            <a:r>
              <a:rPr lang="en-US" sz="3600" b="1" dirty="0"/>
              <a:t>Non-functional </a:t>
            </a:r>
            <a:r>
              <a:rPr lang="en-US" sz="3600" b="1" dirty="0" smtClean="0"/>
              <a:t>requirements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9848" y="1563624"/>
            <a:ext cx="10058400" cy="4608576"/>
          </a:xfrm>
        </p:spPr>
        <p:txBody>
          <a:bodyPr>
            <a:normAutofit lnSpcReduction="10000"/>
          </a:bodyPr>
          <a:lstStyle/>
          <a:p>
            <a:pPr>
              <a:buFont typeface="Wingdings" panose="05000000000000000000" pitchFamily="2" charset="2"/>
              <a:buChar char="q"/>
            </a:pPr>
            <a:r>
              <a:rPr lang="en-US" sz="3600" dirty="0">
                <a:latin typeface="Times New Roman" panose="02020603050405020304" pitchFamily="18" charset="0"/>
                <a:cs typeface="Times New Roman" panose="02020603050405020304" pitchFamily="18" charset="0"/>
              </a:rPr>
              <a:t>These are basically the quality constraints that the system must satisfy according to the project contract</a:t>
            </a:r>
            <a:r>
              <a:rPr lang="en-US" sz="36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sz="3600" dirty="0" smtClean="0">
                <a:latin typeface="Times New Roman" panose="02020603050405020304" pitchFamily="18" charset="0"/>
                <a:cs typeface="Times New Roman" panose="02020603050405020304" pitchFamily="18" charset="0"/>
              </a:rPr>
              <a:t>Nonfunctional </a:t>
            </a:r>
            <a:r>
              <a:rPr lang="en-US" sz="3600" dirty="0">
                <a:latin typeface="Times New Roman" panose="02020603050405020304" pitchFamily="18" charset="0"/>
                <a:cs typeface="Times New Roman" panose="02020603050405020304" pitchFamily="18" charset="0"/>
              </a:rPr>
              <a:t>requirements, not related to the system functionality, rather define how the system should perform </a:t>
            </a:r>
            <a:endParaRPr lang="en-US" sz="3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3600" dirty="0" smtClean="0">
                <a:latin typeface="Times New Roman" panose="02020603050405020304" pitchFamily="18" charset="0"/>
                <a:cs typeface="Times New Roman" panose="02020603050405020304" pitchFamily="18" charset="0"/>
              </a:rPr>
              <a:t>The </a:t>
            </a:r>
            <a:r>
              <a:rPr lang="en-US" sz="3600" dirty="0">
                <a:latin typeface="Times New Roman" panose="02020603050405020304" pitchFamily="18" charset="0"/>
                <a:cs typeface="Times New Roman" panose="02020603050405020304" pitchFamily="18" charset="0"/>
              </a:rPr>
              <a:t>priority or extent to which these factors are implemented varies from one project to </a:t>
            </a:r>
            <a:r>
              <a:rPr lang="en-US" sz="3600" dirty="0" smtClean="0">
                <a:latin typeface="Times New Roman" panose="02020603050405020304" pitchFamily="18" charset="0"/>
                <a:cs typeface="Times New Roman" panose="02020603050405020304" pitchFamily="18" charset="0"/>
              </a:rPr>
              <a:t>other.</a:t>
            </a:r>
          </a:p>
          <a:p>
            <a:pPr>
              <a:buFont typeface="Wingdings" panose="05000000000000000000" pitchFamily="2" charset="2"/>
              <a:buChar char="q"/>
            </a:pPr>
            <a:r>
              <a:rPr lang="en-US" sz="3600" dirty="0" smtClean="0">
                <a:latin typeface="Times New Roman" panose="02020603050405020304" pitchFamily="18" charset="0"/>
                <a:cs typeface="Times New Roman" panose="02020603050405020304" pitchFamily="18" charset="0"/>
              </a:rPr>
              <a:t>They </a:t>
            </a:r>
            <a:r>
              <a:rPr lang="en-US" sz="3600" dirty="0">
                <a:latin typeface="Times New Roman" panose="02020603050405020304" pitchFamily="18" charset="0"/>
                <a:cs typeface="Times New Roman" panose="02020603050405020304" pitchFamily="18" charset="0"/>
              </a:rPr>
              <a:t>are also called non-behavioral requirements.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32059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014984"/>
          </a:xfrm>
        </p:spPr>
        <p:txBody>
          <a:bodyPr>
            <a:normAutofit/>
          </a:bodyPr>
          <a:lstStyle/>
          <a:p>
            <a:pPr fontAlgn="base"/>
            <a:r>
              <a:rPr lang="en-US" sz="3600" b="1" dirty="0"/>
              <a:t>Non-functional requirements</a:t>
            </a:r>
            <a:r>
              <a:rPr lang="en-US" sz="3600" dirty="0" smtClean="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9848" y="1563624"/>
            <a:ext cx="10058400" cy="4608576"/>
          </a:xfrm>
        </p:spPr>
        <p:txBody>
          <a:bodyPr>
            <a:normAutofit fontScale="92500" lnSpcReduction="20000"/>
          </a:bodyPr>
          <a:lstStyle/>
          <a:p>
            <a:pPr fontAlgn="base">
              <a:buFont typeface="Wingdings" panose="05000000000000000000" pitchFamily="2" charset="2"/>
              <a:buChar char="q"/>
            </a:pPr>
            <a:r>
              <a:rPr lang="en-US" sz="3600" dirty="0">
                <a:latin typeface="Times New Roman" panose="02020603050405020304" pitchFamily="18" charset="0"/>
                <a:cs typeface="Times New Roman" panose="02020603050405020304" pitchFamily="18" charset="0"/>
              </a:rPr>
              <a:t>They basically deal with issues like:</a:t>
            </a:r>
          </a:p>
          <a:p>
            <a:pPr fontAlgn="base"/>
            <a:r>
              <a:rPr lang="en-US" sz="3600" dirty="0">
                <a:latin typeface="Times New Roman" panose="02020603050405020304" pitchFamily="18" charset="0"/>
                <a:cs typeface="Times New Roman" panose="02020603050405020304" pitchFamily="18" charset="0"/>
              </a:rPr>
              <a:t>Portability</a:t>
            </a:r>
          </a:p>
          <a:p>
            <a:pPr fontAlgn="base"/>
            <a:r>
              <a:rPr lang="en-US" sz="3600" dirty="0">
                <a:latin typeface="Times New Roman" panose="02020603050405020304" pitchFamily="18" charset="0"/>
                <a:cs typeface="Times New Roman" panose="02020603050405020304" pitchFamily="18" charset="0"/>
              </a:rPr>
              <a:t>Security</a:t>
            </a:r>
          </a:p>
          <a:p>
            <a:pPr fontAlgn="base"/>
            <a:r>
              <a:rPr lang="en-US" sz="3600" dirty="0">
                <a:latin typeface="Times New Roman" panose="02020603050405020304" pitchFamily="18" charset="0"/>
                <a:cs typeface="Times New Roman" panose="02020603050405020304" pitchFamily="18" charset="0"/>
              </a:rPr>
              <a:t>Maintainability</a:t>
            </a:r>
          </a:p>
          <a:p>
            <a:pPr fontAlgn="base"/>
            <a:r>
              <a:rPr lang="en-US" sz="3600" dirty="0">
                <a:latin typeface="Times New Roman" panose="02020603050405020304" pitchFamily="18" charset="0"/>
                <a:cs typeface="Times New Roman" panose="02020603050405020304" pitchFamily="18" charset="0"/>
              </a:rPr>
              <a:t>Reliability</a:t>
            </a:r>
          </a:p>
          <a:p>
            <a:pPr fontAlgn="base"/>
            <a:r>
              <a:rPr lang="en-US" sz="3600" dirty="0">
                <a:latin typeface="Times New Roman" panose="02020603050405020304" pitchFamily="18" charset="0"/>
                <a:cs typeface="Times New Roman" panose="02020603050405020304" pitchFamily="18" charset="0"/>
              </a:rPr>
              <a:t>Scalability</a:t>
            </a:r>
          </a:p>
          <a:p>
            <a:pPr fontAlgn="base"/>
            <a:r>
              <a:rPr lang="en-US" sz="3600" dirty="0">
                <a:latin typeface="Times New Roman" panose="02020603050405020304" pitchFamily="18" charset="0"/>
                <a:cs typeface="Times New Roman" panose="02020603050405020304" pitchFamily="18" charset="0"/>
              </a:rPr>
              <a:t>Performance</a:t>
            </a:r>
          </a:p>
          <a:p>
            <a:pPr fontAlgn="base"/>
            <a:r>
              <a:rPr lang="en-US" sz="3600" dirty="0">
                <a:latin typeface="Times New Roman" panose="02020603050405020304" pitchFamily="18" charset="0"/>
                <a:cs typeface="Times New Roman" panose="02020603050405020304" pitchFamily="18" charset="0"/>
              </a:rPr>
              <a:t>Reusability</a:t>
            </a:r>
          </a:p>
          <a:p>
            <a:pPr fontAlgn="base"/>
            <a:r>
              <a:rPr lang="en-US" sz="3600" dirty="0">
                <a:latin typeface="Times New Roman" panose="02020603050405020304" pitchFamily="18" charset="0"/>
                <a:cs typeface="Times New Roman" panose="02020603050405020304" pitchFamily="18" charset="0"/>
              </a:rPr>
              <a:t>Flexibility</a:t>
            </a:r>
          </a:p>
          <a:p>
            <a:pPr>
              <a:buFont typeface="Wingdings" panose="05000000000000000000" pitchFamily="2" charset="2"/>
              <a:buChar char="q"/>
            </a:pP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59867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014984"/>
          </a:xfrm>
        </p:spPr>
        <p:txBody>
          <a:bodyPr>
            <a:normAutofit/>
          </a:bodyPr>
          <a:lstStyle/>
          <a:p>
            <a:pPr fontAlgn="base"/>
            <a:r>
              <a:rPr lang="en-US" sz="3600" b="1" dirty="0"/>
              <a:t>Non-functional requirements</a:t>
            </a:r>
            <a:r>
              <a:rPr lang="en-US" sz="3600" dirty="0" smtClean="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9848" y="1563624"/>
            <a:ext cx="10058400" cy="4608576"/>
          </a:xfrm>
        </p:spPr>
        <p:txBody>
          <a:bodyPr>
            <a:normAutofit lnSpcReduction="10000"/>
          </a:bodyPr>
          <a:lstStyle/>
          <a:p>
            <a:pPr marL="0" indent="0" fontAlgn="base">
              <a:buNone/>
            </a:pPr>
            <a:r>
              <a:rPr lang="en-US" sz="3600" dirty="0">
                <a:latin typeface="Times New Roman" panose="02020603050405020304" pitchFamily="18" charset="0"/>
                <a:cs typeface="Times New Roman" panose="02020603050405020304" pitchFamily="18" charset="0"/>
              </a:rPr>
              <a:t>NFR’s are classified into following types:</a:t>
            </a:r>
          </a:p>
          <a:p>
            <a:pPr fontAlgn="base">
              <a:buFont typeface="Wingdings" panose="05000000000000000000" pitchFamily="2" charset="2"/>
              <a:buChar char="q"/>
            </a:pPr>
            <a:r>
              <a:rPr lang="en-US" sz="3600" dirty="0">
                <a:latin typeface="Times New Roman" panose="02020603050405020304" pitchFamily="18" charset="0"/>
                <a:cs typeface="Times New Roman" panose="02020603050405020304" pitchFamily="18" charset="0"/>
              </a:rPr>
              <a:t>Interface constraints</a:t>
            </a:r>
          </a:p>
          <a:p>
            <a:pPr fontAlgn="base">
              <a:buFont typeface="Wingdings" panose="05000000000000000000" pitchFamily="2" charset="2"/>
              <a:buChar char="q"/>
            </a:pPr>
            <a:r>
              <a:rPr lang="en-US" sz="3600" dirty="0">
                <a:latin typeface="Times New Roman" panose="02020603050405020304" pitchFamily="18" charset="0"/>
                <a:cs typeface="Times New Roman" panose="02020603050405020304" pitchFamily="18" charset="0"/>
              </a:rPr>
              <a:t>Performance constraints: response time, security, storage space, etc.</a:t>
            </a:r>
          </a:p>
          <a:p>
            <a:pPr fontAlgn="base">
              <a:buFont typeface="Wingdings" panose="05000000000000000000" pitchFamily="2" charset="2"/>
              <a:buChar char="q"/>
            </a:pPr>
            <a:r>
              <a:rPr lang="en-US" sz="3600" dirty="0">
                <a:latin typeface="Times New Roman" panose="02020603050405020304" pitchFamily="18" charset="0"/>
                <a:cs typeface="Times New Roman" panose="02020603050405020304" pitchFamily="18" charset="0"/>
              </a:rPr>
              <a:t>Operating constraints</a:t>
            </a:r>
          </a:p>
          <a:p>
            <a:pPr fontAlgn="base">
              <a:buFont typeface="Wingdings" panose="05000000000000000000" pitchFamily="2" charset="2"/>
              <a:buChar char="q"/>
            </a:pPr>
            <a:r>
              <a:rPr lang="en-US" sz="3600" dirty="0">
                <a:latin typeface="Times New Roman" panose="02020603050405020304" pitchFamily="18" charset="0"/>
                <a:cs typeface="Times New Roman" panose="02020603050405020304" pitchFamily="18" charset="0"/>
              </a:rPr>
              <a:t>Life cycle constraints: maintainability, portability, etc.</a:t>
            </a:r>
          </a:p>
          <a:p>
            <a:pPr fontAlgn="base">
              <a:buFont typeface="Wingdings" panose="05000000000000000000" pitchFamily="2" charset="2"/>
              <a:buChar char="q"/>
            </a:pPr>
            <a:r>
              <a:rPr lang="en-US" sz="3600" dirty="0">
                <a:latin typeface="Times New Roman" panose="02020603050405020304" pitchFamily="18" charset="0"/>
                <a:cs typeface="Times New Roman" panose="02020603050405020304" pitchFamily="18" charset="0"/>
              </a:rPr>
              <a:t>Economic constraints</a:t>
            </a:r>
          </a:p>
          <a:p>
            <a:pPr>
              <a:buFont typeface="Wingdings" panose="05000000000000000000" pitchFamily="2" charset="2"/>
              <a:buChar char="q"/>
            </a:pP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78845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2516</TotalTime>
  <Words>896</Words>
  <Application>Microsoft Office PowerPoint</Application>
  <PresentationFormat>Widescreen</PresentationFormat>
  <Paragraphs>112</Paragraphs>
  <Slides>27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Bell MT</vt:lpstr>
      <vt:lpstr>Calibri</vt:lpstr>
      <vt:lpstr>Cambria</vt:lpstr>
      <vt:lpstr>Rockwell</vt:lpstr>
      <vt:lpstr>Rockwell Condensed</vt:lpstr>
      <vt:lpstr>Tahoma</vt:lpstr>
      <vt:lpstr>Times New Roman</vt:lpstr>
      <vt:lpstr>Wingdings</vt:lpstr>
      <vt:lpstr>Wood Type</vt:lpstr>
      <vt:lpstr>    Software Requirements ANALYSIS   DSU07316  </vt:lpstr>
      <vt:lpstr>Software Requirements</vt:lpstr>
      <vt:lpstr>TYPES OF  SOFTWARE Requirements</vt:lpstr>
      <vt:lpstr>TYPES OF  Requirements…</vt:lpstr>
      <vt:lpstr>Functional requirements</vt:lpstr>
      <vt:lpstr>Functional requirements…</vt:lpstr>
      <vt:lpstr>Non-functional requirements</vt:lpstr>
      <vt:lpstr>Non-functional requirements…</vt:lpstr>
      <vt:lpstr>Non-functional requirements…</vt:lpstr>
      <vt:lpstr>Domain requirements</vt:lpstr>
      <vt:lpstr>Domain requirements…</vt:lpstr>
      <vt:lpstr>Domain requirements…</vt:lpstr>
      <vt:lpstr> Requirement Engineering </vt:lpstr>
      <vt:lpstr>Requirement Engineering Process </vt:lpstr>
      <vt:lpstr> Feasibility study </vt:lpstr>
      <vt:lpstr>Requirement Gathering </vt:lpstr>
      <vt:lpstr> Software Requirement Specification (SRS) </vt:lpstr>
      <vt:lpstr>SRS…</vt:lpstr>
      <vt:lpstr> Characteristics of good SRS</vt:lpstr>
      <vt:lpstr>Characteristics of good SRS…</vt:lpstr>
      <vt:lpstr>Characteristics of good SRS…</vt:lpstr>
      <vt:lpstr>Characteristics of good SRS…</vt:lpstr>
      <vt:lpstr>Characteristics of good SRS…</vt:lpstr>
      <vt:lpstr>Characteristics of good SRS…</vt:lpstr>
      <vt:lpstr>Properties of a good SRS document</vt:lpstr>
      <vt:lpstr>Properties of a good SRS document</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Ramadan</dc:creator>
  <cp:lastModifiedBy>Ramadan</cp:lastModifiedBy>
  <cp:revision>40</cp:revision>
  <dcterms:created xsi:type="dcterms:W3CDTF">2021-11-04T20:26:07Z</dcterms:created>
  <dcterms:modified xsi:type="dcterms:W3CDTF">2022-11-28T09:19:32Z</dcterms:modified>
</cp:coreProperties>
</file>