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57" r:id="rId4"/>
    <p:sldId id="264" r:id="rId5"/>
    <p:sldId id="265" r:id="rId6"/>
    <p:sldId id="258" r:id="rId7"/>
    <p:sldId id="259" r:id="rId8"/>
    <p:sldId id="266" r:id="rId9"/>
    <p:sldId id="267" r:id="rId10"/>
    <p:sldId id="270" r:id="rId11"/>
    <p:sldId id="268" r:id="rId12"/>
    <p:sldId id="271" r:id="rId13"/>
    <p:sldId id="261" r:id="rId14"/>
    <p:sldId id="260" r:id="rId15"/>
    <p:sldId id="272" r:id="rId16"/>
    <p:sldId id="273" r:id="rId17"/>
    <p:sldId id="274" r:id="rId18"/>
    <p:sldId id="275" r:id="rId19"/>
    <p:sldId id="269" r:id="rId20"/>
    <p:sldId id="277" r:id="rId21"/>
    <p:sldId id="278" r:id="rId22"/>
    <p:sldId id="276" r:id="rId23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BE17BA9-41E4-468C-AF6C-F65F22B1BA44}">
          <p14:sldIdLst>
            <p14:sldId id="256"/>
          </p14:sldIdLst>
        </p14:section>
        <p14:section name="PRESENTATION OUTLINE" id="{7EA1A0A7-5A4E-412F-84B3-4613048B8900}">
          <p14:sldIdLst>
            <p14:sldId id="263"/>
          </p14:sldIdLst>
        </p14:section>
        <p14:section name="OBJECTIVE" id="{3392996D-00E9-40F8-8DF2-819B4E75C2F1}">
          <p14:sldIdLst>
            <p14:sldId id="257"/>
          </p14:sldIdLst>
        </p14:section>
        <p14:section name="METHODOLOGY" id="{924F31EF-B6B6-4DE3-8694-C8222867E405}">
          <p14:sldIdLst>
            <p14:sldId id="264"/>
            <p14:sldId id="265"/>
          </p14:sldIdLst>
        </p14:section>
        <p14:section name="STUDY FRAMEWORK" id="{CBDC79AB-79CB-400E-B942-989DE80D859F}">
          <p14:sldIdLst>
            <p14:sldId id="258"/>
            <p14:sldId id="259"/>
            <p14:sldId id="266"/>
          </p14:sldIdLst>
        </p14:section>
        <p14:section name="UNIVARIATE ANALYSIS" id="{4FCBCE8E-082E-4988-BE15-FEBDC5863CE6}">
          <p14:sldIdLst>
            <p14:sldId id="267"/>
            <p14:sldId id="270"/>
            <p14:sldId id="268"/>
            <p14:sldId id="271"/>
          </p14:sldIdLst>
        </p14:section>
        <p14:section name="BIVARIATE ANALYSIS" id="{25278D2D-52D8-483B-9B52-B2BF1BC0E112}">
          <p14:sldIdLst>
            <p14:sldId id="261"/>
            <p14:sldId id="260"/>
            <p14:sldId id="272"/>
          </p14:sldIdLst>
        </p14:section>
        <p14:section name="MODELING" id="{E61A7A9F-8B9F-41B5-95AC-D5D8CCED1B41}">
          <p14:sldIdLst>
            <p14:sldId id="273"/>
            <p14:sldId id="274"/>
          </p14:sldIdLst>
        </p14:section>
        <p14:section name="RESULTS AND CONCLUSION" id="{26B44475-46A3-4E16-8082-625DA9AB6C15}">
          <p14:sldIdLst>
            <p14:sldId id="275"/>
            <p14:sldId id="269"/>
          </p14:sldIdLst>
        </p14:section>
        <p14:section name="Appendix" id="{7D3A6767-9AF3-403A-A4C5-6CC01B2BCAE2}">
          <p14:sldIdLst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F2265D-84CE-4C6C-BD59-7BC54D3B571A}">
  <a:tblStyle styleId="{4DF2265D-84CE-4C6C-BD59-7BC54D3B571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75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aacc3963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aacc3963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aacc396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7daacc396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aacc396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7daacc396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aacc396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7daacc396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aacc396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7daacc396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Of Demographic Survey in </a:t>
            </a:r>
            <a:r>
              <a:rPr lang="en-GB" dirty="0" err="1"/>
              <a:t>washington</a:t>
            </a:r>
            <a:r>
              <a:rPr lang="en-GB" dirty="0"/>
              <a:t>, US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SAS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04550" y="3428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by</a:t>
            </a:r>
            <a:r>
              <a:rPr lang="en-GB"/>
              <a:t> Kumar Chamarty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E574-4BFC-4788-AF6E-6180ABC2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3" y="103005"/>
            <a:ext cx="7669427" cy="510714"/>
          </a:xfrm>
        </p:spPr>
        <p:txBody>
          <a:bodyPr/>
          <a:lstStyle/>
          <a:p>
            <a:r>
              <a:rPr lang="en-US" dirty="0"/>
              <a:t>Frequency Distribution of  Residence status: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26A89-F545-4B82-8B53-581AF843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32" y="716693"/>
            <a:ext cx="6598509" cy="418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5581-AE95-4853-9C18-BCDF81C7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3006811" cy="4419568"/>
          </a:xfrm>
        </p:spPr>
        <p:txBody>
          <a:bodyPr/>
          <a:lstStyle/>
          <a:p>
            <a:r>
              <a:rPr lang="en-US" dirty="0"/>
              <a:t>How Many of the Households have members that are currently serving or have previously served in the US Army?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A125B-D9DB-460A-87FE-9FADC1CA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11" y="583429"/>
            <a:ext cx="5084184" cy="39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1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04B1-099D-44AB-B839-148F215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Income Analysis (outlier detection)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C98D1-2AD9-44C9-94C0-31CA3C37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0" y="935817"/>
            <a:ext cx="3886093" cy="3887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24E4A-A130-40BA-B12D-50E4BC38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169" y="935817"/>
            <a:ext cx="3886093" cy="38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52A92-DF1F-4D23-B123-BEBF25E4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08" y="224593"/>
            <a:ext cx="5338141" cy="4562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C0B37-15CB-47D8-A94C-6E9ED63548FD}"/>
              </a:ext>
            </a:extLst>
          </p:cNvPr>
          <p:cNvSpPr txBox="1"/>
          <p:nvPr/>
        </p:nvSpPr>
        <p:spPr>
          <a:xfrm>
            <a:off x="152399" y="930876"/>
            <a:ext cx="2792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House Hold Income vs Home Ownership Analysis: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6568C7-6477-4C8E-90F6-E9787DF4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4" y="205977"/>
            <a:ext cx="2817340" cy="4666703"/>
          </a:xfrm>
        </p:spPr>
        <p:txBody>
          <a:bodyPr/>
          <a:lstStyle/>
          <a:p>
            <a:r>
              <a:rPr lang="en-US" dirty="0"/>
              <a:t>DISTRIBUTION OF RESIDENCE TYPE  BY REGION: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940DF4-8C72-41E6-83C8-70BA7928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5" y="421769"/>
            <a:ext cx="5626739" cy="42120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14CC-166E-443C-AF8A-1AADA065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 greater number of adults in a household contribute to more income?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782A7-5FC8-47F7-9FF1-C1FC3D17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" y="1102116"/>
            <a:ext cx="8295503" cy="37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5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8958-F278-4F46-99E3-AB66E046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Modeling to identify the features affecting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58618-2239-4D4C-BBC4-08F7BEF8D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78" y="1063378"/>
            <a:ext cx="2562244" cy="1924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7A085-8851-48F6-9BD6-419ACC9E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49" y="3336074"/>
            <a:ext cx="4410348" cy="15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0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0184-5AD7-4372-B943-24228B27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D659B-DDEC-43EC-A4C4-9106C2BD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3455773" cy="3394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8B900-3055-4464-A04C-4A94D7A9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4291"/>
            <a:ext cx="3733827" cy="32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601E-2BAE-410E-AB58-142551E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7AA1-9E91-4328-BB07-92CEC7751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2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E822-46CA-4A2B-9214-A10C8442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1" y="164788"/>
            <a:ext cx="2842054" cy="864941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AEA88-7DF9-421F-89E9-7088B3EB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42" y="378281"/>
            <a:ext cx="6038894" cy="4543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3230E-FAC7-4BEE-851A-D1DC9D594855}"/>
              </a:ext>
            </a:extLst>
          </p:cNvPr>
          <p:cNvSpPr txBox="1"/>
          <p:nvPr/>
        </p:nvSpPr>
        <p:spPr>
          <a:xfrm>
            <a:off x="177112" y="920644"/>
            <a:ext cx="199767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AS PER OUR MODEL, </a:t>
            </a:r>
          </a:p>
          <a:p>
            <a:endParaRPr lang="en-US" i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KING REGION </a:t>
            </a:r>
            <a:r>
              <a:rPr lang="en-US" sz="2000" dirty="0">
                <a:solidFill>
                  <a:schemeClr val="tx2"/>
                </a:solidFill>
              </a:rPr>
              <a:t>HAS THE HIGHEST POTENTIAL FOR HOME BUYERS.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1200" i="1" dirty="0">
                <a:solidFill>
                  <a:schemeClr val="tx2"/>
                </a:solidFill>
              </a:rPr>
              <a:t>EVEN THOUGH KING ALREADY HAS A HIGH PERCENTAGE OF HOMEOWNERS, IT ALSO HAS THE HIGH ST %OF POTENTIAL CUSTOMERS </a:t>
            </a:r>
          </a:p>
        </p:txBody>
      </p:sp>
    </p:spTree>
    <p:extLst>
      <p:ext uri="{BB962C8B-B14F-4D97-AF65-F5344CB8AC3E}">
        <p14:creationId xmlns:p14="http://schemas.microsoft.com/office/powerpoint/2010/main" val="210511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FC19-497D-40E7-BFF9-8B02B88F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39" y="297336"/>
            <a:ext cx="8144441" cy="8418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Presentation Outline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8D067A-68F8-4EB2-B03B-13B3E42D62A2}"/>
              </a:ext>
            </a:extLst>
          </p:cNvPr>
          <p:cNvSpPr/>
          <p:nvPr/>
        </p:nvSpPr>
        <p:spPr>
          <a:xfrm>
            <a:off x="531340" y="1065307"/>
            <a:ext cx="681269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200" dirty="0">
                <a:solidFill>
                  <a:schemeClr val="tx2"/>
                </a:solidFill>
              </a:rPr>
              <a:t>Background/Introduction</a:t>
            </a:r>
          </a:p>
          <a:p>
            <a:r>
              <a:rPr lang="en-CA" altLang="en-US" sz="2200" dirty="0">
                <a:solidFill>
                  <a:schemeClr val="tx2"/>
                </a:solidFill>
              </a:rPr>
              <a:t>Objectives</a:t>
            </a:r>
          </a:p>
          <a:p>
            <a:r>
              <a:rPr lang="en-CA" altLang="en-US" sz="2200" dirty="0">
                <a:solidFill>
                  <a:schemeClr val="tx2"/>
                </a:solidFill>
              </a:rPr>
              <a:t>Methodology</a:t>
            </a:r>
          </a:p>
          <a:p>
            <a:r>
              <a:rPr lang="en-CA" altLang="en-US" sz="2200" dirty="0">
                <a:solidFill>
                  <a:schemeClr val="tx2"/>
                </a:solidFill>
              </a:rPr>
              <a:t>Conceptual Framework/Variables of the study</a:t>
            </a:r>
          </a:p>
          <a:p>
            <a:r>
              <a:rPr lang="en-CA" altLang="en-US" sz="2200" dirty="0">
                <a:solidFill>
                  <a:schemeClr val="tx2"/>
                </a:solidFill>
              </a:rPr>
              <a:t>Descriptive Analysis </a:t>
            </a:r>
          </a:p>
          <a:p>
            <a:r>
              <a:rPr lang="en-CA" altLang="en-US" sz="2200" dirty="0">
                <a:solidFill>
                  <a:schemeClr val="tx2"/>
                </a:solidFill>
              </a:rPr>
              <a:t>Research Question(s)/Hypothesis(Inferential/Predictive)</a:t>
            </a:r>
          </a:p>
          <a:p>
            <a:r>
              <a:rPr lang="en-CA" altLang="en-US" sz="2200" dirty="0">
                <a:solidFill>
                  <a:schemeClr val="tx2"/>
                </a:solidFill>
              </a:rPr>
              <a:t>Results/findings</a:t>
            </a:r>
          </a:p>
          <a:p>
            <a:r>
              <a:rPr lang="en-CA" altLang="en-US" sz="2200" dirty="0">
                <a:solidFill>
                  <a:schemeClr val="tx2"/>
                </a:solidFill>
              </a:rPr>
              <a:t>Conclusions</a:t>
            </a:r>
          </a:p>
          <a:p>
            <a:r>
              <a:rPr lang="en-CA" altLang="en-US" sz="2200" dirty="0">
                <a:solidFill>
                  <a:schemeClr val="tx2"/>
                </a:solidFill>
              </a:rPr>
              <a:t>Recommendations</a:t>
            </a:r>
          </a:p>
          <a:p>
            <a:r>
              <a:rPr lang="en-CA" altLang="en-US" sz="2200" dirty="0">
                <a:solidFill>
                  <a:schemeClr val="tx2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45035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F31-3A59-4B26-A228-834B0BEC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189502"/>
            <a:ext cx="2907957" cy="613687"/>
          </a:xfrm>
        </p:spPr>
        <p:txBody>
          <a:bodyPr/>
          <a:lstStyle/>
          <a:p>
            <a:r>
              <a:rPr lang="en-US" dirty="0"/>
              <a:t>Sample Codes: </a:t>
            </a:r>
          </a:p>
        </p:txBody>
      </p:sp>
    </p:spTree>
    <p:extLst>
      <p:ext uri="{BB962C8B-B14F-4D97-AF65-F5344CB8AC3E}">
        <p14:creationId xmlns:p14="http://schemas.microsoft.com/office/powerpoint/2010/main" val="260464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F31-3A59-4B26-A228-834B0BEC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189502"/>
            <a:ext cx="2907957" cy="613687"/>
          </a:xfrm>
        </p:spPr>
        <p:txBody>
          <a:bodyPr/>
          <a:lstStyle/>
          <a:p>
            <a:r>
              <a:rPr lang="en-US" dirty="0"/>
              <a:t>Sample Codes: </a:t>
            </a:r>
          </a:p>
        </p:txBody>
      </p:sp>
    </p:spTree>
    <p:extLst>
      <p:ext uri="{BB962C8B-B14F-4D97-AF65-F5344CB8AC3E}">
        <p14:creationId xmlns:p14="http://schemas.microsoft.com/office/powerpoint/2010/main" val="146540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BC1F-C958-4E5D-B59D-F21F3745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3935" y="1982745"/>
            <a:ext cx="5881816" cy="173252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6000" dirty="0">
                <a:latin typeface="Brush Script MT" panose="03060802040406070304" pitchFamily="66" charset="0"/>
              </a:rPr>
              <a:t>Thank you…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35E20-BA25-411B-9F3A-89B410A7E2F3}"/>
              </a:ext>
            </a:extLst>
          </p:cNvPr>
          <p:cNvSpPr txBox="1"/>
          <p:nvPr/>
        </p:nvSpPr>
        <p:spPr>
          <a:xfrm>
            <a:off x="1243914" y="869092"/>
            <a:ext cx="2969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Q&amp;A…?</a:t>
            </a:r>
          </a:p>
        </p:txBody>
      </p:sp>
    </p:spTree>
    <p:extLst>
      <p:ext uri="{BB962C8B-B14F-4D97-AF65-F5344CB8AC3E}">
        <p14:creationId xmlns:p14="http://schemas.microsoft.com/office/powerpoint/2010/main" val="10880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494400" y="351325"/>
            <a:ext cx="2051092" cy="7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Objective:</a:t>
            </a:r>
            <a:endParaRPr sz="30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66392" y="1242539"/>
            <a:ext cx="8520600" cy="1137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GB" dirty="0"/>
              <a:t>To study the demographics of washing to determine the features that are correlated with house owners.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dirty="0"/>
          </a:p>
        </p:txBody>
      </p:sp>
      <p:sp>
        <p:nvSpPr>
          <p:cNvPr id="4" name="Google Shape;66;p15">
            <a:extLst>
              <a:ext uri="{FF2B5EF4-FFF2-40B4-BE49-F238E27FC236}">
                <a16:creationId xmlns:a16="http://schemas.microsoft.com/office/drawing/2014/main" id="{BB11A939-8A81-4540-B722-A1FCFB580179}"/>
              </a:ext>
            </a:extLst>
          </p:cNvPr>
          <p:cNvSpPr txBox="1">
            <a:spLocks/>
          </p:cNvSpPr>
          <p:nvPr/>
        </p:nvSpPr>
        <p:spPr>
          <a:xfrm>
            <a:off x="311700" y="2528553"/>
            <a:ext cx="4214992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3000" dirty="0"/>
              <a:t>Business Objective: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4FD0E-DCF1-4DC1-82E7-88E32CF81783}"/>
              </a:ext>
            </a:extLst>
          </p:cNvPr>
          <p:cNvSpPr txBox="1"/>
          <p:nvPr/>
        </p:nvSpPr>
        <p:spPr>
          <a:xfrm>
            <a:off x="428369" y="3393989"/>
            <a:ext cx="7994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</a:schemeClr>
                </a:solidFill>
              </a:rPr>
              <a:t>To Identify which regions are best to invest in the housing development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936-9047-4A2C-B821-501D5985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57DC-1065-4892-8A55-87813ACE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49"/>
            <a:ext cx="3929449" cy="37878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altLang="en-US" sz="1200" dirty="0"/>
              <a:t>Data </a:t>
            </a:r>
          </a:p>
          <a:p>
            <a:pPr lvl="1">
              <a:lnSpc>
                <a:spcPct val="150000"/>
              </a:lnSpc>
            </a:pPr>
            <a:r>
              <a:rPr lang="en-CA" altLang="en-US" sz="1200" dirty="0"/>
              <a:t> 6,726 house holds </a:t>
            </a:r>
          </a:p>
          <a:p>
            <a:pPr lvl="1">
              <a:lnSpc>
                <a:spcPct val="150000"/>
              </a:lnSpc>
            </a:pPr>
            <a:r>
              <a:rPr lang="en-CA" altLang="en-US" sz="1200" dirty="0"/>
              <a:t>in Washington state at each individual level </a:t>
            </a:r>
          </a:p>
          <a:p>
            <a:pPr lvl="1">
              <a:lnSpc>
                <a:spcPct val="150000"/>
              </a:lnSpc>
            </a:pPr>
            <a:r>
              <a:rPr lang="en-CA" altLang="en-US" sz="1200" dirty="0"/>
              <a:t>LOT of information such as number of dependents and household income and ownership status IS DUPLICATED.</a:t>
            </a:r>
          </a:p>
          <a:p>
            <a:pPr>
              <a:lnSpc>
                <a:spcPct val="150000"/>
              </a:lnSpc>
            </a:pPr>
            <a:r>
              <a:rPr lang="en-CA" altLang="en-US" sz="1200" dirty="0"/>
              <a:t>Data cleaning:  </a:t>
            </a:r>
          </a:p>
          <a:p>
            <a:pPr lvl="1">
              <a:lnSpc>
                <a:spcPct val="150000"/>
              </a:lnSpc>
            </a:pPr>
            <a:r>
              <a:rPr lang="en-CA" altLang="en-US" sz="1200" dirty="0"/>
              <a:t>Summarized </a:t>
            </a:r>
            <a:r>
              <a:rPr lang="en-US" altLang="en-US" sz="1200" dirty="0"/>
              <a:t> all the data at Household level. </a:t>
            </a:r>
            <a:endParaRPr lang="en-CA" altLang="en-US" sz="1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4A348B-AA55-45F4-8B0F-11031E507ED0}"/>
              </a:ext>
            </a:extLst>
          </p:cNvPr>
          <p:cNvSpPr txBox="1">
            <a:spLocks/>
          </p:cNvSpPr>
          <p:nvPr/>
        </p:nvSpPr>
        <p:spPr>
          <a:xfrm>
            <a:off x="4572000" y="1063378"/>
            <a:ext cx="3929449" cy="364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CA" altLang="en-US" sz="1200" dirty="0"/>
              <a:t>Missing values treatment:</a:t>
            </a:r>
          </a:p>
          <a:p>
            <a:pPr lvl="1">
              <a:lnSpc>
                <a:spcPct val="150000"/>
              </a:lnSpc>
            </a:pPr>
            <a:r>
              <a:rPr lang="en-CA" altLang="en-US" sz="1100" dirty="0">
                <a:solidFill>
                  <a:schemeClr val="accent4">
                    <a:lumMod val="75000"/>
                  </a:schemeClr>
                </a:solidFill>
              </a:rPr>
              <a:t>HOMEOWNERS </a:t>
            </a:r>
            <a:r>
              <a:rPr lang="en-CA" altLang="en-US" sz="1100" dirty="0"/>
              <a:t>: Dropped the missing records</a:t>
            </a:r>
          </a:p>
          <a:p>
            <a:pPr lvl="1">
              <a:lnSpc>
                <a:spcPct val="150000"/>
              </a:lnSpc>
            </a:pPr>
            <a:r>
              <a:rPr lang="en-CA" altLang="en-US" sz="1100" dirty="0">
                <a:solidFill>
                  <a:schemeClr val="accent4">
                    <a:lumMod val="75000"/>
                  </a:schemeClr>
                </a:solidFill>
              </a:rPr>
              <a:t>OTHER_INCOME_SOURCE </a:t>
            </a:r>
            <a:r>
              <a:rPr lang="en-CA" altLang="en-US" sz="1100" dirty="0"/>
              <a:t>: Dropped the column</a:t>
            </a:r>
          </a:p>
          <a:p>
            <a:pPr lvl="1">
              <a:lnSpc>
                <a:spcPct val="150000"/>
              </a:lnSpc>
            </a:pPr>
            <a:r>
              <a:rPr lang="en-US" altLang="en-US" sz="1100" dirty="0">
                <a:solidFill>
                  <a:schemeClr val="accent4">
                    <a:lumMod val="75000"/>
                  </a:schemeClr>
                </a:solidFill>
              </a:rPr>
              <a:t>NUMBER OF YEARS IN THE US</a:t>
            </a:r>
            <a:r>
              <a:rPr lang="en-US" altLang="en-US" sz="1100" dirty="0"/>
              <a:t>: Missing data replaced with mean value</a:t>
            </a:r>
            <a:r>
              <a:rPr lang="en-US" altLang="en-US" sz="800" dirty="0"/>
              <a:t>.</a:t>
            </a:r>
          </a:p>
          <a:p>
            <a:pPr lvl="1"/>
            <a:r>
              <a:rPr lang="en-US" altLang="en-US" sz="1100" dirty="0">
                <a:solidFill>
                  <a:schemeClr val="accent4">
                    <a:lumMod val="75000"/>
                  </a:schemeClr>
                </a:solidFill>
              </a:rPr>
              <a:t>AVG_EDU_LVL,  NUM_IN_ARMY</a:t>
            </a:r>
            <a:r>
              <a:rPr lang="en-US" altLang="en-US" sz="1100" dirty="0"/>
              <a:t>,: Missing data replaced with the mode.</a:t>
            </a:r>
            <a:endParaRPr lang="en-CA" altLang="en-US" sz="1100" dirty="0"/>
          </a:p>
          <a:p>
            <a:pPr>
              <a:lnSpc>
                <a:spcPct val="150000"/>
              </a:lnSpc>
            </a:pPr>
            <a:endParaRPr lang="en-CA" alt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6C236-FB81-4FF3-AE57-1A44634C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16010"/>
            <a:ext cx="8229600" cy="4178639"/>
          </a:xfrm>
        </p:spPr>
        <p:txBody>
          <a:bodyPr/>
          <a:lstStyle/>
          <a:p>
            <a:r>
              <a:rPr lang="en-US" dirty="0"/>
              <a:t>Methodology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  <a:p>
            <a:r>
              <a:rPr lang="en-US" dirty="0"/>
              <a:t>SAS procedures used to accomplish.</a:t>
            </a:r>
          </a:p>
          <a:p>
            <a:pPr lvl="1"/>
            <a:r>
              <a:rPr lang="en-US" dirty="0"/>
              <a:t>PROC SQL &amp; PROC SGPLOT were used to achieve most of the data manipulation and Analysis stuff.</a:t>
            </a:r>
          </a:p>
          <a:p>
            <a:pPr lvl="1"/>
            <a:r>
              <a:rPr lang="en-US" dirty="0"/>
              <a:t>DATA STEP  was used to Manipulated row-wise data.</a:t>
            </a:r>
          </a:p>
          <a:p>
            <a:pPr lvl="1"/>
            <a:r>
              <a:rPr lang="en-US" dirty="0"/>
              <a:t>PROC LOGISTIC (Logistic Regression)  was used to build our model to answer our business question.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8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8600" y="171450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STUDY FRAMEWORK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 rot="-5400000">
            <a:off x="-33683" y="2660284"/>
            <a:ext cx="3241200" cy="524956"/>
          </a:xfrm>
          <a:prstGeom prst="roundRect">
            <a:avLst>
              <a:gd name="adj" fmla="val 16667"/>
            </a:avLst>
          </a:prstGeom>
          <a:solidFill>
            <a:srgbClr val="840D35"/>
          </a:solidFill>
          <a:ln w="9525" cap="flat" cmpd="sng">
            <a:solidFill>
              <a:srgbClr val="840D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 owners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727601" y="765572"/>
            <a:ext cx="2020500" cy="256853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Region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797624" y="2373728"/>
            <a:ext cx="2003638" cy="525300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people in the household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168150" y="4321363"/>
            <a:ext cx="2102639" cy="561968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currently serving in the army previously served in the army.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122841" y="3318665"/>
            <a:ext cx="2020500" cy="814333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Whether they are currently employed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Did they work in farm or receive any profits from business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094009" y="2493654"/>
            <a:ext cx="2020500" cy="650610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Children &lt;14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Children&lt;16</a:t>
            </a:r>
          </a:p>
          <a:p>
            <a:pPr algn="ctr"/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Children &lt;18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Children &lt;20 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75;p16">
            <a:extLst>
              <a:ext uri="{FF2B5EF4-FFF2-40B4-BE49-F238E27FC236}">
                <a16:creationId xmlns:a16="http://schemas.microsoft.com/office/drawing/2014/main" id="{EED708C5-309E-4630-8ADA-5E284D357377}"/>
              </a:ext>
            </a:extLst>
          </p:cNvPr>
          <p:cNvSpPr/>
          <p:nvPr/>
        </p:nvSpPr>
        <p:spPr>
          <a:xfrm>
            <a:off x="2727599" y="1191199"/>
            <a:ext cx="2060850" cy="294379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75;p16">
            <a:extLst>
              <a:ext uri="{FF2B5EF4-FFF2-40B4-BE49-F238E27FC236}">
                <a16:creationId xmlns:a16="http://schemas.microsoft.com/office/drawing/2014/main" id="{D9261C95-D6A1-4CEF-B8FF-07F087C91585}"/>
              </a:ext>
            </a:extLst>
          </p:cNvPr>
          <p:cNvSpPr/>
          <p:nvPr/>
        </p:nvSpPr>
        <p:spPr>
          <a:xfrm>
            <a:off x="2814481" y="2998736"/>
            <a:ext cx="2020500" cy="463956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dependents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75;p16">
            <a:extLst>
              <a:ext uri="{FF2B5EF4-FFF2-40B4-BE49-F238E27FC236}">
                <a16:creationId xmlns:a16="http://schemas.microsoft.com/office/drawing/2014/main" id="{237A2F3C-BACC-4523-B060-8DE2C8300D03}"/>
              </a:ext>
            </a:extLst>
          </p:cNvPr>
          <p:cNvSpPr/>
          <p:nvPr/>
        </p:nvSpPr>
        <p:spPr>
          <a:xfrm>
            <a:off x="2814483" y="3568282"/>
            <a:ext cx="2020498" cy="471948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Household Income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75;p16">
            <a:extLst>
              <a:ext uri="{FF2B5EF4-FFF2-40B4-BE49-F238E27FC236}">
                <a16:creationId xmlns:a16="http://schemas.microsoft.com/office/drawing/2014/main" id="{242080F0-2A59-45C8-B093-F94653D03089}"/>
              </a:ext>
            </a:extLst>
          </p:cNvPr>
          <p:cNvSpPr/>
          <p:nvPr/>
        </p:nvSpPr>
        <p:spPr>
          <a:xfrm>
            <a:off x="2727599" y="1936849"/>
            <a:ext cx="2020500" cy="367159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Highest Education Level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5;p16">
            <a:extLst>
              <a:ext uri="{FF2B5EF4-FFF2-40B4-BE49-F238E27FC236}">
                <a16:creationId xmlns:a16="http://schemas.microsoft.com/office/drawing/2014/main" id="{CA9C91E1-9B0F-48ED-AD3D-0C46FBED9BDF}"/>
              </a:ext>
            </a:extLst>
          </p:cNvPr>
          <p:cNvSpPr/>
          <p:nvPr/>
        </p:nvSpPr>
        <p:spPr>
          <a:xfrm>
            <a:off x="2867540" y="4648011"/>
            <a:ext cx="1933725" cy="375336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Served In the Army or Not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75;p16">
            <a:extLst>
              <a:ext uri="{FF2B5EF4-FFF2-40B4-BE49-F238E27FC236}">
                <a16:creationId xmlns:a16="http://schemas.microsoft.com/office/drawing/2014/main" id="{144A88A7-3EC8-4A15-897B-4EEA6A1C2AD3}"/>
              </a:ext>
            </a:extLst>
          </p:cNvPr>
          <p:cNvSpPr/>
          <p:nvPr/>
        </p:nvSpPr>
        <p:spPr>
          <a:xfrm>
            <a:off x="2850681" y="4139938"/>
            <a:ext cx="1950584" cy="403424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Employment status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82;p16">
            <a:extLst>
              <a:ext uri="{FF2B5EF4-FFF2-40B4-BE49-F238E27FC236}">
                <a16:creationId xmlns:a16="http://schemas.microsoft.com/office/drawing/2014/main" id="{8B5ED361-1A2D-4C5D-B79A-26EEEF76DCF3}"/>
              </a:ext>
            </a:extLst>
          </p:cNvPr>
          <p:cNvCxnSpPr>
            <a:cxnSpLocks/>
            <a:stCxn id="77" idx="1"/>
            <a:endCxn id="34" idx="1"/>
          </p:cNvCxnSpPr>
          <p:nvPr/>
        </p:nvCxnSpPr>
        <p:spPr>
          <a:xfrm rot="10800000" flipV="1">
            <a:off x="2727599" y="893999"/>
            <a:ext cx="2" cy="444390"/>
          </a:xfrm>
          <a:prstGeom prst="bentConnector3">
            <a:avLst>
              <a:gd name="adj1" fmla="val 1143010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82;p16">
            <a:extLst>
              <a:ext uri="{FF2B5EF4-FFF2-40B4-BE49-F238E27FC236}">
                <a16:creationId xmlns:a16="http://schemas.microsoft.com/office/drawing/2014/main" id="{0A996D74-9378-4292-A7A2-7D2733DF1698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849395" y="2922762"/>
            <a:ext cx="629749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82;p16">
            <a:extLst>
              <a:ext uri="{FF2B5EF4-FFF2-40B4-BE49-F238E27FC236}">
                <a16:creationId xmlns:a16="http://schemas.microsoft.com/office/drawing/2014/main" id="{9160EB5C-95FF-4504-9A9E-D06A987E6DA7}"/>
              </a:ext>
            </a:extLst>
          </p:cNvPr>
          <p:cNvCxnSpPr>
            <a:cxnSpLocks/>
            <a:stCxn id="34" idx="1"/>
            <a:endCxn id="230" idx="1"/>
          </p:cNvCxnSpPr>
          <p:nvPr/>
        </p:nvCxnSpPr>
        <p:spPr>
          <a:xfrm rot="10800000" flipH="1" flipV="1">
            <a:off x="2727599" y="1338388"/>
            <a:ext cx="40350" cy="383163"/>
          </a:xfrm>
          <a:prstGeom prst="bentConnector3">
            <a:avLst>
              <a:gd name="adj1" fmla="val -56654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82;p16">
            <a:extLst>
              <a:ext uri="{FF2B5EF4-FFF2-40B4-BE49-F238E27FC236}">
                <a16:creationId xmlns:a16="http://schemas.microsoft.com/office/drawing/2014/main" id="{02D0BDB8-7FA3-41CC-99FF-588C602B3E1C}"/>
              </a:ext>
            </a:extLst>
          </p:cNvPr>
          <p:cNvCxnSpPr>
            <a:cxnSpLocks/>
            <a:stCxn id="48" idx="1"/>
            <a:endCxn id="75" idx="1"/>
          </p:cNvCxnSpPr>
          <p:nvPr/>
        </p:nvCxnSpPr>
        <p:spPr>
          <a:xfrm rot="10800000" flipH="1" flipV="1">
            <a:off x="2727598" y="2120428"/>
            <a:ext cx="70025" cy="515949"/>
          </a:xfrm>
          <a:prstGeom prst="bentConnector3">
            <a:avLst>
              <a:gd name="adj1" fmla="val -32645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82;p16">
            <a:extLst>
              <a:ext uri="{FF2B5EF4-FFF2-40B4-BE49-F238E27FC236}">
                <a16:creationId xmlns:a16="http://schemas.microsoft.com/office/drawing/2014/main" id="{BA5BED09-685A-4188-9FFA-589C9163F7A3}"/>
              </a:ext>
            </a:extLst>
          </p:cNvPr>
          <p:cNvCxnSpPr>
            <a:cxnSpLocks/>
            <a:stCxn id="75" idx="1"/>
            <a:endCxn id="35" idx="1"/>
          </p:cNvCxnSpPr>
          <p:nvPr/>
        </p:nvCxnSpPr>
        <p:spPr>
          <a:xfrm rot="10800000" flipH="1" flipV="1">
            <a:off x="2797623" y="2636378"/>
            <a:ext cx="16857" cy="594336"/>
          </a:xfrm>
          <a:prstGeom prst="bentConnector3">
            <a:avLst>
              <a:gd name="adj1" fmla="val -177149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82;p16">
            <a:extLst>
              <a:ext uri="{FF2B5EF4-FFF2-40B4-BE49-F238E27FC236}">
                <a16:creationId xmlns:a16="http://schemas.microsoft.com/office/drawing/2014/main" id="{B41F527E-79EF-43F8-B3B9-25C86EEE083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30153" y="3230714"/>
            <a:ext cx="2" cy="573542"/>
          </a:xfrm>
          <a:prstGeom prst="bentConnector3">
            <a:avLst>
              <a:gd name="adj1" fmla="val -132370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82;p16">
            <a:extLst>
              <a:ext uri="{FF2B5EF4-FFF2-40B4-BE49-F238E27FC236}">
                <a16:creationId xmlns:a16="http://schemas.microsoft.com/office/drawing/2014/main" id="{3A4EEB83-133A-4D41-B966-9EE8AE777D4A}"/>
              </a:ext>
            </a:extLst>
          </p:cNvPr>
          <p:cNvCxnSpPr>
            <a:cxnSpLocks/>
            <a:stCxn id="36" idx="1"/>
            <a:endCxn id="90" idx="1"/>
          </p:cNvCxnSpPr>
          <p:nvPr/>
        </p:nvCxnSpPr>
        <p:spPr>
          <a:xfrm rot="10800000" flipH="1" flipV="1">
            <a:off x="2814483" y="3804256"/>
            <a:ext cx="36198" cy="537394"/>
          </a:xfrm>
          <a:prstGeom prst="bentConnector3">
            <a:avLst>
              <a:gd name="adj1" fmla="val -85910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82;p16">
            <a:extLst>
              <a:ext uri="{FF2B5EF4-FFF2-40B4-BE49-F238E27FC236}">
                <a16:creationId xmlns:a16="http://schemas.microsoft.com/office/drawing/2014/main" id="{0D20498B-914A-4F6C-8AFB-3CE3518FABA9}"/>
              </a:ext>
            </a:extLst>
          </p:cNvPr>
          <p:cNvCxnSpPr>
            <a:cxnSpLocks/>
            <a:stCxn id="90" idx="1"/>
            <a:endCxn id="70" idx="1"/>
          </p:cNvCxnSpPr>
          <p:nvPr/>
        </p:nvCxnSpPr>
        <p:spPr>
          <a:xfrm rot="10800000" flipH="1" flipV="1">
            <a:off x="2850680" y="4341649"/>
            <a:ext cx="16859" cy="494029"/>
          </a:xfrm>
          <a:prstGeom prst="bentConnector3">
            <a:avLst>
              <a:gd name="adj1" fmla="val -206447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82;p16">
            <a:extLst>
              <a:ext uri="{FF2B5EF4-FFF2-40B4-BE49-F238E27FC236}">
                <a16:creationId xmlns:a16="http://schemas.microsoft.com/office/drawing/2014/main" id="{022870D5-7F66-49B4-B12E-09739D5E5ECE}"/>
              </a:ext>
            </a:extLst>
          </p:cNvPr>
          <p:cNvCxnSpPr>
            <a:cxnSpLocks/>
            <a:stCxn id="35" idx="3"/>
            <a:endCxn id="80" idx="1"/>
          </p:cNvCxnSpPr>
          <p:nvPr/>
        </p:nvCxnSpPr>
        <p:spPr>
          <a:xfrm flipV="1">
            <a:off x="4834981" y="2818959"/>
            <a:ext cx="1259028" cy="411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82;p16">
            <a:extLst>
              <a:ext uri="{FF2B5EF4-FFF2-40B4-BE49-F238E27FC236}">
                <a16:creationId xmlns:a16="http://schemas.microsoft.com/office/drawing/2014/main" id="{E386866F-B4F8-4C22-89C4-FBA717B4ED50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4801265" y="3725832"/>
            <a:ext cx="1321576" cy="6158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82;p16">
            <a:extLst>
              <a:ext uri="{FF2B5EF4-FFF2-40B4-BE49-F238E27FC236}">
                <a16:creationId xmlns:a16="http://schemas.microsoft.com/office/drawing/2014/main" id="{529B460B-6DB1-405A-B96E-15CAFB85358D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 flipV="1">
            <a:off x="4801265" y="4602347"/>
            <a:ext cx="1366885" cy="2333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77;p16">
            <a:extLst>
              <a:ext uri="{FF2B5EF4-FFF2-40B4-BE49-F238E27FC236}">
                <a16:creationId xmlns:a16="http://schemas.microsoft.com/office/drawing/2014/main" id="{F0D71C6E-1943-4BB5-A0CD-59F471C07D5C}"/>
              </a:ext>
            </a:extLst>
          </p:cNvPr>
          <p:cNvSpPr/>
          <p:nvPr/>
        </p:nvSpPr>
        <p:spPr>
          <a:xfrm>
            <a:off x="2767949" y="1591708"/>
            <a:ext cx="2020500" cy="259687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NUMER OF YEARS IN US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82;p16">
            <a:extLst>
              <a:ext uri="{FF2B5EF4-FFF2-40B4-BE49-F238E27FC236}">
                <a16:creationId xmlns:a16="http://schemas.microsoft.com/office/drawing/2014/main" id="{41155B03-5809-4C9A-A8A2-3876CA891B91}"/>
              </a:ext>
            </a:extLst>
          </p:cNvPr>
          <p:cNvCxnSpPr>
            <a:cxnSpLocks/>
            <a:stCxn id="230" idx="1"/>
            <a:endCxn id="48" idx="1"/>
          </p:cNvCxnSpPr>
          <p:nvPr/>
        </p:nvCxnSpPr>
        <p:spPr>
          <a:xfrm rot="10800000" flipV="1">
            <a:off x="2727599" y="1721551"/>
            <a:ext cx="40350" cy="398877"/>
          </a:xfrm>
          <a:prstGeom prst="bentConnector3">
            <a:avLst>
              <a:gd name="adj1" fmla="val 66654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Summary of Initial Study Framework</a:t>
            </a:r>
            <a:endParaRPr sz="3959"/>
          </a:p>
        </p:txBody>
      </p:sp>
      <p:pic>
        <p:nvPicPr>
          <p:cNvPr id="91" name="Google Shape;91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28700"/>
            <a:ext cx="7821008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C11B-D51A-4B7A-BD5C-9D4007E8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70206"/>
          </a:xfrm>
        </p:spPr>
        <p:txBody>
          <a:bodyPr/>
          <a:lstStyle/>
          <a:p>
            <a:r>
              <a:rPr lang="en-US" dirty="0"/>
              <a:t>Summary of my final study framework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68E51-D567-4496-880B-F6B2B814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53" y="1066801"/>
            <a:ext cx="7234290" cy="35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1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79E6-57F5-4446-B5BE-67E83BFB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 of Average Age of all the People in the Households.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D0E93B-8AA0-40A1-A1B9-0F9A8B67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60" y="1177818"/>
            <a:ext cx="6050908" cy="375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192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448</Words>
  <Application>Microsoft Office PowerPoint</Application>
  <PresentationFormat>On-screen Show (16:9)</PresentationFormat>
  <Paragraphs>74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Arial</vt:lpstr>
      <vt:lpstr>Roboto</vt:lpstr>
      <vt:lpstr>Brush Script MT</vt:lpstr>
      <vt:lpstr>Simple Dark</vt:lpstr>
      <vt:lpstr>Analysis Of Demographic Survey in washington, US Using SAS </vt:lpstr>
      <vt:lpstr>Presentation Outline :</vt:lpstr>
      <vt:lpstr>Objective:</vt:lpstr>
      <vt:lpstr>Methodology :</vt:lpstr>
      <vt:lpstr>PowerPoint Presentation</vt:lpstr>
      <vt:lpstr>STUDY FRAMEWORK</vt:lpstr>
      <vt:lpstr>Summary of Initial Study Framework</vt:lpstr>
      <vt:lpstr>Summary of my final study framework </vt:lpstr>
      <vt:lpstr>The distribution of Average Age of all the People in the Households.</vt:lpstr>
      <vt:lpstr>Frequency Distribution of  Residence status:</vt:lpstr>
      <vt:lpstr>How Many of the Households have members that are currently serving or have previously served in the US Army?</vt:lpstr>
      <vt:lpstr>Household Income Analysis (outlier detection)</vt:lpstr>
      <vt:lpstr>PowerPoint Presentation</vt:lpstr>
      <vt:lpstr>DISTRIBUTION OF RESIDENCE TYPE  BY REGION:</vt:lpstr>
      <vt:lpstr>Do a greater number of adults in a household contribute to more income?</vt:lpstr>
      <vt:lpstr>Logistic Modeling to identify the features affecting </vt:lpstr>
      <vt:lpstr>PowerPoint Presentation</vt:lpstr>
      <vt:lpstr>SUMMARY</vt:lpstr>
      <vt:lpstr>CONCLUSION:</vt:lpstr>
      <vt:lpstr>Sample Codes: </vt:lpstr>
      <vt:lpstr>Sample Codes: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Home Owners in washington, US Using SAS </dc:title>
  <cp:lastModifiedBy>kumar chamarty</cp:lastModifiedBy>
  <cp:revision>46</cp:revision>
  <dcterms:modified xsi:type="dcterms:W3CDTF">2020-02-18T07:28:29Z</dcterms:modified>
</cp:coreProperties>
</file>