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72" r:id="rId3"/>
    <p:sldId id="282" r:id="rId4"/>
    <p:sldId id="276" r:id="rId5"/>
    <p:sldId id="288" r:id="rId6"/>
    <p:sldId id="286" r:id="rId7"/>
    <p:sldId id="280" r:id="rId8"/>
    <p:sldId id="287" r:id="rId9"/>
    <p:sldId id="289" r:id="rId10"/>
    <p:sldId id="290" r:id="rId11"/>
    <p:sldId id="284" r:id="rId12"/>
    <p:sldId id="29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7" autoAdjust="0"/>
    <p:restoredTop sz="94660"/>
  </p:normalViewPr>
  <p:slideViewPr>
    <p:cSldViewPr snapToGrid="0">
      <p:cViewPr>
        <p:scale>
          <a:sx n="86" d="100"/>
          <a:sy n="86" d="100"/>
        </p:scale>
        <p:origin x="57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9605-A9FC-48A2-ABA0-BC8A79E51E9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8D885-EE73-4AF9-8DD1-AC2044A0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8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8D885-EE73-4AF9-8DD1-AC2044A0D2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0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8D885-EE73-4AF9-8DD1-AC2044A0D2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8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8D885-EE73-4AF9-8DD1-AC2044A0D2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31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8D885-EE73-4AF9-8DD1-AC2044A0D2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44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8D885-EE73-4AF9-8DD1-AC2044A0D2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3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8D885-EE73-4AF9-8DD1-AC2044A0D2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9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9E5B-5973-481F-9AA3-0597F7F2AD5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7EBB-7E61-4C00-AB9B-F29D8B73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2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9E5B-5973-481F-9AA3-0597F7F2AD5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7EBB-7E61-4C00-AB9B-F29D8B73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9E5B-5973-481F-9AA3-0597F7F2AD5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7EBB-7E61-4C00-AB9B-F29D8B73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1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9E5B-5973-481F-9AA3-0597F7F2AD5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7EBB-7E61-4C00-AB9B-F29D8B73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1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9E5B-5973-481F-9AA3-0597F7F2AD5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7EBB-7E61-4C00-AB9B-F29D8B73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6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9E5B-5973-481F-9AA3-0597F7F2AD5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7EBB-7E61-4C00-AB9B-F29D8B73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3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9E5B-5973-481F-9AA3-0597F7F2AD5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7EBB-7E61-4C00-AB9B-F29D8B73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7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9E5B-5973-481F-9AA3-0597F7F2AD5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7EBB-7E61-4C00-AB9B-F29D8B73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9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9E5B-5973-481F-9AA3-0597F7F2AD5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7EBB-7E61-4C00-AB9B-F29D8B73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1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9E5B-5973-481F-9AA3-0597F7F2AD5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7EBB-7E61-4C00-AB9B-F29D8B73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9E5B-5973-481F-9AA3-0597F7F2AD5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7EBB-7E61-4C00-AB9B-F29D8B73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9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9E5B-5973-481F-9AA3-0597F7F2AD5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57EBB-7E61-4C00-AB9B-F29D8B73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25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Public-Safety/Crimes-2001-to-present/ijzp-q8t2/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4141-197D-4D37-90A0-C4ADB4341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798804"/>
            <a:ext cx="9448800" cy="1825096"/>
          </a:xfrm>
          <a:noFill/>
          <a:ln>
            <a:noFill/>
          </a:ln>
        </p:spPr>
        <p:txBody>
          <a:bodyPr>
            <a:normAutofit fontScale="90000"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ctr"/>
            <a:br>
              <a:rPr lang="en-US" dirty="0">
                <a:effectLst>
                  <a:outerShdw blurRad="558800" dist="50800" dir="9720000" algn="ctr" rotWithShape="0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i="1" dirty="0">
                <a:effectLst>
                  <a:outerShdw blurRad="558800" dist="50800" dir="9720000" algn="ctr" rotWithShape="0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Crime  Analysis </a:t>
            </a:r>
            <a:br>
              <a:rPr lang="en-US" b="1" i="1" dirty="0">
                <a:effectLst>
                  <a:outerShdw blurRad="558800" dist="50800" dir="9720000" algn="ctr" rotWithShape="0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</a:br>
            <a:r>
              <a:rPr lang="en-US" sz="3100" b="1" i="1" dirty="0">
                <a:effectLst>
                  <a:outerShdw blurRad="558800" dist="50800" dir="9720000" algn="ctr" rotWithShape="0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</a:t>
            </a:r>
            <a:br>
              <a:rPr lang="en-US" b="1" i="1" dirty="0">
                <a:effectLst>
                  <a:outerShdw blurRad="558800" dist="50800" dir="9720000" algn="ctr" rotWithShape="0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</a:br>
            <a:r>
              <a:rPr lang="en-US" b="1" i="1" dirty="0">
                <a:effectLst>
                  <a:outerShdw blurRad="558800" dist="50800" dir="9720000" algn="ctr" rotWithShape="0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 Chicago - 2019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1BA46-A08E-4438-98C4-74ABAD81E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461981"/>
            <a:ext cx="9448800" cy="17232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By</a:t>
            </a:r>
            <a:endParaRPr lang="en-US" dirty="0"/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Kumar Chamarty </a:t>
            </a:r>
            <a:r>
              <a:rPr lang="en-US" dirty="0">
                <a:solidFill>
                  <a:srgbClr val="FF0000"/>
                </a:solidFill>
              </a:rPr>
              <a:t>(chamarty.Kumar1@gmail.com)</a:t>
            </a:r>
          </a:p>
          <a:p>
            <a:pPr algn="ctr"/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DCB7A-FBCF-48F9-9E6A-3DF86D9BD0CC}"/>
              </a:ext>
            </a:extLst>
          </p:cNvPr>
          <p:cNvSpPr txBox="1"/>
          <p:nvPr/>
        </p:nvSpPr>
        <p:spPr>
          <a:xfrm>
            <a:off x="762000" y="521723"/>
            <a:ext cx="10058400" cy="1056586"/>
          </a:xfrm>
          <a:prstGeom prst="rect">
            <a:avLst/>
          </a:prstGeom>
          <a:noFill/>
        </p:spPr>
        <p:txBody>
          <a:bodyPr wrap="square" rtlCol="0" anchor="ctr" anchorCtr="1">
            <a:noAutofit/>
            <a:scene3d>
              <a:camera prst="orthographicFront"/>
              <a:lightRig rig="sunrise" dir="t"/>
            </a:scene3d>
            <a:sp3d extrusionH="57150" prstMaterial="dkEdge">
              <a:bevelB prst="softRound"/>
              <a:extrusionClr>
                <a:schemeClr val="accent4">
                  <a:lumMod val="60000"/>
                  <a:lumOff val="40000"/>
                </a:schemeClr>
              </a:extrusionClr>
            </a:sp3d>
          </a:bodyPr>
          <a:lstStyle/>
          <a:p>
            <a:pPr algn="ctr"/>
            <a:r>
              <a:rPr lang="en-US" sz="3200" b="1" i="1" dirty="0"/>
              <a:t>Mini Project </a:t>
            </a:r>
            <a:r>
              <a:rPr lang="en-US" sz="1200" b="1" i="1" dirty="0"/>
              <a:t>Using</a:t>
            </a:r>
            <a:r>
              <a:rPr lang="en-US" sz="3200" b="1" i="1" dirty="0"/>
              <a:t> R</a:t>
            </a:r>
          </a:p>
        </p:txBody>
      </p:sp>
      <p:pic>
        <p:nvPicPr>
          <p:cNvPr id="7" name="Picture 6" descr="A gun on a table&#10;&#10;Description automatically generated">
            <a:extLst>
              <a:ext uri="{FF2B5EF4-FFF2-40B4-BE49-F238E27FC236}">
                <a16:creationId xmlns:a16="http://schemas.microsoft.com/office/drawing/2014/main" id="{95B3CB69-5E33-437C-9F50-097CAA463E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64500">
            <a:off x="675282" y="3233908"/>
            <a:ext cx="2471655" cy="221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57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78B7D4-C28C-4CE2-99CC-22230A72C6E7}"/>
              </a:ext>
            </a:extLst>
          </p:cNvPr>
          <p:cNvSpPr txBox="1"/>
          <p:nvPr/>
        </p:nvSpPr>
        <p:spPr>
          <a:xfrm>
            <a:off x="782781" y="188422"/>
            <a:ext cx="10515599" cy="5874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4800" dirty="0">
                <a:latin typeface="Algerian" panose="04020705040A02060702" pitchFamily="82" charset="0"/>
              </a:rPr>
            </a:br>
            <a:r>
              <a:rPr lang="en-US" sz="4800" dirty="0">
                <a:latin typeface="Algerian" panose="04020705040A02060702" pitchFamily="82" charset="0"/>
              </a:rPr>
              <a:t>Geo Plotting of ALL the crimes in Chicago 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AADF182-1BE3-4A03-93D9-D96AC223A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1" y="858129"/>
            <a:ext cx="11229789" cy="5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0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1DF0-15AC-4E0D-A571-B9AED253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44636" cy="1027257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Conclusion: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75898-48AF-4EC5-A2F5-9C55AF2FBE72}"/>
              </a:ext>
            </a:extLst>
          </p:cNvPr>
          <p:cNvSpPr txBox="1"/>
          <p:nvPr/>
        </p:nvSpPr>
        <p:spPr>
          <a:xfrm>
            <a:off x="838201" y="1507376"/>
            <a:ext cx="104186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The most common type of crime in Chicago is Theft.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Crime has been recorded highest for the month of  JULY.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Highest number of crimes have been known to occur on the streets.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Crimes related to Narcotics, Liquor violation, Gambling, Public indecency and Prostitution have been solved 100 %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In general, Chicago downtown seems to be recording highest levels of crimes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Beat # 1112 has made the highest number of arrests(1208). And tops the arrest rate charts with 59%.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District 11 has the best arrest rate of 40.5%</a:t>
            </a:r>
          </a:p>
        </p:txBody>
      </p:sp>
    </p:spTree>
    <p:extLst>
      <p:ext uri="{BB962C8B-B14F-4D97-AF65-F5344CB8AC3E}">
        <p14:creationId xmlns:p14="http://schemas.microsoft.com/office/powerpoint/2010/main" val="2457149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8514-7104-4A22-A85D-E3278C4E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2" y="222717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You……</a:t>
            </a:r>
          </a:p>
        </p:txBody>
      </p:sp>
    </p:spTree>
    <p:extLst>
      <p:ext uri="{BB962C8B-B14F-4D97-AF65-F5344CB8AC3E}">
        <p14:creationId xmlns:p14="http://schemas.microsoft.com/office/powerpoint/2010/main" val="79182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8FE3-9232-475B-8E68-2401B56A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81" y="340818"/>
            <a:ext cx="8610600" cy="7136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lgerian" panose="04020705040A02060702" pitchFamily="82" charset="0"/>
                <a:cs typeface="Arial" pitchFamily="34" charset="0"/>
              </a:rPr>
              <a:t>Background and Objectives ….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7801-EEE6-4A7E-8BC5-0E542032E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971" y="1119447"/>
            <a:ext cx="11183387" cy="5483827"/>
          </a:xfrm>
        </p:spPr>
        <p:txBody>
          <a:bodyPr>
            <a:normAutofit/>
          </a:bodyPr>
          <a:lstStyle/>
          <a:p>
            <a:r>
              <a:rPr lang="en-US" b="1" u="sng" dirty="0"/>
              <a:t>Background:</a:t>
            </a:r>
          </a:p>
          <a:p>
            <a:pPr lvl="1"/>
            <a:r>
              <a:rPr lang="en-US" dirty="0"/>
              <a:t>I have used the Crime data set from the year 2019.</a:t>
            </a:r>
          </a:p>
          <a:p>
            <a:pPr lvl="1"/>
            <a:r>
              <a:rPr lang="en-US" dirty="0"/>
              <a:t>The data has been downloaded from </a:t>
            </a:r>
          </a:p>
          <a:p>
            <a:pPr lvl="1"/>
            <a:r>
              <a:rPr lang="en-US" dirty="0">
                <a:hlinkClick r:id="rId3"/>
              </a:rPr>
              <a:t>https://data.cityofchicago.org/Public-Safety/Crimes-2001-to-present/ijzp-q8t2/data</a:t>
            </a:r>
            <a:endParaRPr lang="en-US" dirty="0"/>
          </a:p>
          <a:p>
            <a:pPr lvl="1"/>
            <a:r>
              <a:rPr lang="en-US" dirty="0"/>
              <a:t>The data consists of basic information on different types of crimes committed in the city of Chicago for the year,  2019.</a:t>
            </a:r>
          </a:p>
          <a:p>
            <a:pPr lvl="1"/>
            <a:endParaRPr lang="en-US" dirty="0"/>
          </a:p>
          <a:p>
            <a:r>
              <a:rPr lang="en-US" b="1" u="sng" dirty="0"/>
              <a:t>Objectives:</a:t>
            </a:r>
          </a:p>
          <a:p>
            <a:pPr lvl="1"/>
            <a:r>
              <a:rPr lang="en-US" dirty="0"/>
              <a:t>To demonstrate basic data analytical skills in R using different packages.</a:t>
            </a:r>
          </a:p>
          <a:p>
            <a:pPr lvl="1"/>
            <a:r>
              <a:rPr lang="en-US" dirty="0"/>
              <a:t>Read the raw data from source, clean it and convert to a R supported data structured.</a:t>
            </a:r>
          </a:p>
          <a:p>
            <a:pPr lvl="1"/>
            <a:r>
              <a:rPr lang="en-US" dirty="0"/>
              <a:t>Analyze the data and</a:t>
            </a:r>
            <a:r>
              <a:rPr lang="en-CA" dirty="0"/>
              <a:t> provide any valuable info that is </a:t>
            </a:r>
            <a:r>
              <a:rPr lang="en-CA" altLang="en-US" dirty="0"/>
              <a:t>available. </a:t>
            </a:r>
          </a:p>
        </p:txBody>
      </p:sp>
    </p:spTree>
    <p:extLst>
      <p:ext uri="{BB962C8B-B14F-4D97-AF65-F5344CB8AC3E}">
        <p14:creationId xmlns:p14="http://schemas.microsoft.com/office/powerpoint/2010/main" val="97594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78B7D4-C28C-4CE2-99CC-22230A72C6E7}"/>
              </a:ext>
            </a:extLst>
          </p:cNvPr>
          <p:cNvSpPr txBox="1"/>
          <p:nvPr/>
        </p:nvSpPr>
        <p:spPr>
          <a:xfrm>
            <a:off x="2880360" y="418012"/>
            <a:ext cx="6701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Summary Of Data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1B706F-6DCD-49A1-A899-205A8E0FC773}"/>
              </a:ext>
            </a:extLst>
          </p:cNvPr>
          <p:cNvSpPr/>
          <p:nvPr/>
        </p:nvSpPr>
        <p:spPr>
          <a:xfrm>
            <a:off x="366825" y="2218845"/>
            <a:ext cx="51583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[1] Date           		[2] Block	</a:t>
            </a:r>
          </a:p>
          <a:p>
            <a:r>
              <a:rPr lang="en-US" sz="2000" dirty="0"/>
              <a:t>[3] IUCR 				[4]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Primary.Type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en-US" sz="2000" dirty="0"/>
              <a:t>[5] Description     		[6] </a:t>
            </a:r>
            <a:r>
              <a:rPr lang="en-US" sz="2000" dirty="0" err="1"/>
              <a:t>Location.Description</a:t>
            </a:r>
            <a:r>
              <a:rPr lang="en-US" sz="2000" dirty="0"/>
              <a:t> [7]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Arrest</a:t>
            </a:r>
            <a:r>
              <a:rPr lang="en-US" sz="2000" dirty="0"/>
              <a:t>             		[8] Domestic</a:t>
            </a:r>
          </a:p>
          <a:p>
            <a:r>
              <a:rPr lang="en-US" sz="2000" dirty="0"/>
              <a:t>[9]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Beat</a:t>
            </a:r>
            <a:r>
              <a:rPr lang="en-US" sz="2000" dirty="0"/>
              <a:t>                		[10]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District </a:t>
            </a:r>
          </a:p>
          <a:p>
            <a:r>
              <a:rPr lang="en-US" sz="2000" dirty="0"/>
              <a:t>[11]  Ward         		[12]  </a:t>
            </a:r>
            <a:r>
              <a:rPr lang="en-US" sz="2000" dirty="0" err="1"/>
              <a:t>Community.Area</a:t>
            </a:r>
            <a:endParaRPr lang="en-US" sz="2000" dirty="0"/>
          </a:p>
          <a:p>
            <a:r>
              <a:rPr lang="en-US" sz="2000" dirty="0"/>
              <a:t>[13] </a:t>
            </a:r>
            <a:r>
              <a:rPr lang="en-US" sz="2000" dirty="0" err="1"/>
              <a:t>FBI.Code</a:t>
            </a:r>
            <a:r>
              <a:rPr lang="en-US" sz="2000" dirty="0"/>
              <a:t> 		[14]  </a:t>
            </a:r>
            <a:r>
              <a:rPr lang="en-US" sz="2000" dirty="0" err="1"/>
              <a:t>X.Coordinate</a:t>
            </a:r>
            <a:endParaRPr lang="en-US" sz="2000" dirty="0"/>
          </a:p>
          <a:p>
            <a:r>
              <a:rPr lang="en-US" sz="2000" dirty="0"/>
              <a:t>[15] </a:t>
            </a:r>
            <a:r>
              <a:rPr lang="en-US" sz="2000" dirty="0" err="1"/>
              <a:t>Y.Coordinate</a:t>
            </a:r>
            <a:r>
              <a:rPr lang="en-US" sz="2000" dirty="0"/>
              <a:t>		[16] Year </a:t>
            </a:r>
          </a:p>
          <a:p>
            <a:r>
              <a:rPr lang="en-US" sz="2000" dirty="0"/>
              <a:t>[17]  </a:t>
            </a:r>
            <a:r>
              <a:rPr lang="en-US" sz="2000" dirty="0" err="1"/>
              <a:t>Updated.On</a:t>
            </a:r>
            <a:r>
              <a:rPr lang="en-US" sz="2000" dirty="0"/>
              <a:t>     	[18]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Latitude</a:t>
            </a:r>
            <a:r>
              <a:rPr lang="en-US" sz="2000" dirty="0"/>
              <a:t>            </a:t>
            </a:r>
          </a:p>
          <a:p>
            <a:r>
              <a:rPr lang="en-US" sz="2000" dirty="0"/>
              <a:t>[19]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Longitude</a:t>
            </a:r>
            <a:r>
              <a:rPr lang="en-US" sz="2000" dirty="0"/>
              <a:t>         	[20]  Location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AAC75-8804-4AFD-AE78-8556CFB32962}"/>
              </a:ext>
            </a:extLst>
          </p:cNvPr>
          <p:cNvSpPr txBox="1"/>
          <p:nvPr/>
        </p:nvSpPr>
        <p:spPr>
          <a:xfrm>
            <a:off x="366825" y="1472316"/>
            <a:ext cx="357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Columns in my data Set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AE210-B23A-4B85-9936-561E6F1522B5}"/>
              </a:ext>
            </a:extLst>
          </p:cNvPr>
          <p:cNvSpPr txBox="1"/>
          <p:nvPr/>
        </p:nvSpPr>
        <p:spPr>
          <a:xfrm>
            <a:off x="5525193" y="1591051"/>
            <a:ext cx="57136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There are a total of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227765</a:t>
            </a:r>
            <a:r>
              <a:rPr lang="en-US" sz="2400" dirty="0"/>
              <a:t> records.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After removing the rows with NA values in the latitude and longitude columns, there are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226682</a:t>
            </a:r>
            <a:r>
              <a:rPr lang="en-US" sz="2400" dirty="0"/>
              <a:t> records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Beat</a:t>
            </a:r>
            <a:r>
              <a:rPr lang="en-US" sz="2400" dirty="0"/>
              <a:t> is the smallest geographical police unit. 3 to 5 Beats form a sector.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Police District </a:t>
            </a:r>
            <a:r>
              <a:rPr lang="en-US" sz="2400" dirty="0"/>
              <a:t>is a collection of 3 such sectors.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Ward</a:t>
            </a:r>
            <a:r>
              <a:rPr lang="en-US" sz="2400" dirty="0"/>
              <a:t> is a city Council district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1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4C641-8AAD-446E-A6DD-A0D0F9C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5" y="1489166"/>
            <a:ext cx="3595553" cy="3614057"/>
          </a:xfrm>
          <a:prstGeom prst="ellipse">
            <a:avLst/>
          </a:prstGeom>
          <a:noFill/>
        </p:spPr>
        <p:txBody>
          <a:bodyPr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latin typeface="Algerian" panose="04020705040A02060702" pitchFamily="82" charset="0"/>
              </a:rPr>
              <a:t>Total number of CRIMES PER Month in 2019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BC4A946-3DB6-42FA-8425-07A5F25D4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75" y="95250"/>
            <a:ext cx="7725054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8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78B7D4-C28C-4CE2-99CC-22230A72C6E7}"/>
              </a:ext>
            </a:extLst>
          </p:cNvPr>
          <p:cNvSpPr txBox="1"/>
          <p:nvPr/>
        </p:nvSpPr>
        <p:spPr>
          <a:xfrm>
            <a:off x="782781" y="0"/>
            <a:ext cx="10515599" cy="775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4800" dirty="0">
                <a:latin typeface="Algerian" panose="04020705040A02060702" pitchFamily="82" charset="0"/>
              </a:rPr>
            </a:br>
            <a:r>
              <a:rPr lang="en-US" sz="4800" dirty="0">
                <a:latin typeface="Algerian" panose="04020705040A02060702" pitchFamily="82" charset="0"/>
              </a:rPr>
              <a:t>DIFFERENT crimes COMMITED IN CHICAGO IN THE YEAR 2019</a:t>
            </a:r>
            <a:br>
              <a:rPr lang="en-US" sz="4800" dirty="0">
                <a:latin typeface="Algerian" panose="04020705040A02060702" pitchFamily="82" charset="0"/>
              </a:rPr>
            </a:b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20B887-B2EB-48BE-93C6-1AAB58FFF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3" y="736208"/>
            <a:ext cx="11481582" cy="574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9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78B7D4-C28C-4CE2-99CC-22230A72C6E7}"/>
              </a:ext>
            </a:extLst>
          </p:cNvPr>
          <p:cNvSpPr txBox="1"/>
          <p:nvPr/>
        </p:nvSpPr>
        <p:spPr>
          <a:xfrm>
            <a:off x="782781" y="0"/>
            <a:ext cx="10515599" cy="775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4800" dirty="0">
                <a:latin typeface="Algerian" panose="04020705040A02060702" pitchFamily="82" charset="0"/>
              </a:rPr>
            </a:br>
            <a:r>
              <a:rPr lang="en-US" sz="4800" dirty="0">
                <a:latin typeface="Algerian" panose="04020705040A02060702" pitchFamily="82" charset="0"/>
              </a:rPr>
              <a:t>Top 15 location types where crime is highest</a:t>
            </a:r>
            <a:br>
              <a:rPr lang="en-US" sz="4800" dirty="0">
                <a:latin typeface="Algerian" panose="04020705040A02060702" pitchFamily="82" charset="0"/>
              </a:rPr>
            </a:b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8C8187-8030-437A-BF99-F15C0AC3A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7" y="609600"/>
            <a:ext cx="11228364" cy="595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5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C641-8AAD-446E-A6DD-A0D0F9C1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262403"/>
            <a:ext cx="8874034" cy="56055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Crimes By Resolution ratio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44BF22-51E9-43BA-A8A5-37DCCF867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8" y="1139482"/>
            <a:ext cx="10670345" cy="535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5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78B7D4-C28C-4CE2-99CC-22230A72C6E7}"/>
              </a:ext>
            </a:extLst>
          </p:cNvPr>
          <p:cNvSpPr txBox="1"/>
          <p:nvPr/>
        </p:nvSpPr>
        <p:spPr>
          <a:xfrm>
            <a:off x="782781" y="0"/>
            <a:ext cx="10515599" cy="775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4800" dirty="0">
                <a:latin typeface="Algerian" panose="04020705040A02060702" pitchFamily="82" charset="0"/>
              </a:rPr>
            </a:br>
            <a:r>
              <a:rPr lang="en-US" sz="4800" dirty="0">
                <a:latin typeface="Algerian" panose="04020705040A02060702" pitchFamily="82" charset="0"/>
              </a:rPr>
              <a:t>SUMMARY OF crimes GROUPED BY MONTH AND CRIME TYPE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3394743-6015-4EF3-8862-5DB989A19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1" y="844521"/>
            <a:ext cx="11511420" cy="56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0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78B7D4-C28C-4CE2-99CC-22230A72C6E7}"/>
              </a:ext>
            </a:extLst>
          </p:cNvPr>
          <p:cNvSpPr txBox="1"/>
          <p:nvPr/>
        </p:nvSpPr>
        <p:spPr>
          <a:xfrm>
            <a:off x="782781" y="0"/>
            <a:ext cx="10515599" cy="775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4800" dirty="0">
                <a:latin typeface="Algerian" panose="04020705040A02060702" pitchFamily="82" charset="0"/>
              </a:rPr>
            </a:br>
            <a:r>
              <a:rPr lang="en-US" sz="4800" dirty="0">
                <a:latin typeface="Algerian" panose="04020705040A02060702" pitchFamily="82" charset="0"/>
              </a:rPr>
              <a:t>HAETMAP OF crimes BY MONTH AND CRIME TYPE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22C0535F-CEFA-428A-99AD-1CEB480E1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8" y="865162"/>
            <a:ext cx="11690252" cy="54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5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488</Words>
  <Application>Microsoft Office PowerPoint</Application>
  <PresentationFormat>Widescreen</PresentationFormat>
  <Paragraphs>57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Copperplate Gothic Bold</vt:lpstr>
      <vt:lpstr>Wingdings</vt:lpstr>
      <vt:lpstr>Office Theme</vt:lpstr>
      <vt:lpstr> Crime  Analysis  in  Chicago - 2019   </vt:lpstr>
      <vt:lpstr>Background and Objectives ….</vt:lpstr>
      <vt:lpstr>PowerPoint Presentation</vt:lpstr>
      <vt:lpstr>Total number of CRIMES PER Month in 2019</vt:lpstr>
      <vt:lpstr>PowerPoint Presentation</vt:lpstr>
      <vt:lpstr>PowerPoint Presentation</vt:lpstr>
      <vt:lpstr>Crimes By Resolution ratio</vt:lpstr>
      <vt:lpstr>PowerPoint Presentation</vt:lpstr>
      <vt:lpstr>PowerPoint Presentation</vt:lpstr>
      <vt:lpstr>PowerPoint Presentation</vt:lpstr>
      <vt:lpstr>Conclusion:</vt:lpstr>
      <vt:lpstr>Thank You……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Crime  Analysis  in  Chicago - 2019   </dc:title>
  <dc:creator>kumar chamarty</dc:creator>
  <cp:lastModifiedBy>kumar chamarty</cp:lastModifiedBy>
  <cp:revision>39</cp:revision>
  <dcterms:created xsi:type="dcterms:W3CDTF">2019-11-27T04:26:27Z</dcterms:created>
  <dcterms:modified xsi:type="dcterms:W3CDTF">2019-11-27T13:55:39Z</dcterms:modified>
</cp:coreProperties>
</file>