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9E142-7461-4847-9303-B007187F295D}" v="16" dt="2025-03-24T10:37:03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adinipeta" userId="407259ab61ad449c" providerId="LiveId" clId="{4D19E142-7461-4847-9303-B007187F295D}"/>
    <pc:docChg chg="undo custSel modSld">
      <pc:chgData name="ramya adinipeta" userId="407259ab61ad449c" providerId="LiveId" clId="{4D19E142-7461-4847-9303-B007187F295D}" dt="2025-03-24T10:37:03.558" v="138" actId="1076"/>
      <pc:docMkLst>
        <pc:docMk/>
      </pc:docMkLst>
      <pc:sldChg chg="modSp mod">
        <pc:chgData name="ramya adinipeta" userId="407259ab61ad449c" providerId="LiveId" clId="{4D19E142-7461-4847-9303-B007187F295D}" dt="2025-03-22T06:05:02.819" v="2" actId="1036"/>
        <pc:sldMkLst>
          <pc:docMk/>
          <pc:sldMk cId="0" sldId="263"/>
        </pc:sldMkLst>
        <pc:spChg chg="mod">
          <ac:chgData name="ramya adinipeta" userId="407259ab61ad449c" providerId="LiveId" clId="{4D19E142-7461-4847-9303-B007187F295D}" dt="2025-03-22T06:05:02.819" v="2" actId="1036"/>
          <ac:spMkLst>
            <pc:docMk/>
            <pc:sldMk cId="0" sldId="263"/>
            <ac:spMk id="3" creationId="{E4763BFE-0B8C-9A5A-6855-48E140A4F94A}"/>
          </ac:spMkLst>
        </pc:spChg>
      </pc:sldChg>
      <pc:sldChg chg="addSp delSp modSp mod">
        <pc:chgData name="ramya adinipeta" userId="407259ab61ad449c" providerId="LiveId" clId="{4D19E142-7461-4847-9303-B007187F295D}" dt="2025-03-24T10:37:03.558" v="138" actId="1076"/>
        <pc:sldMkLst>
          <pc:docMk/>
          <pc:sldMk cId="1761231715" sldId="271"/>
        </pc:sldMkLst>
        <pc:spChg chg="mod">
          <ac:chgData name="ramya adinipeta" userId="407259ab61ad449c" providerId="LiveId" clId="{4D19E142-7461-4847-9303-B007187F295D}" dt="2025-03-24T10:36:47.230" v="134" actId="20577"/>
          <ac:spMkLst>
            <pc:docMk/>
            <pc:sldMk cId="1761231715" sldId="271"/>
            <ac:spMk id="2" creationId="{B348C099-7D8A-B93B-D242-A370FE60CA33}"/>
          </ac:spMkLst>
        </pc:spChg>
        <pc:spChg chg="add del mod">
          <ac:chgData name="ramya adinipeta" userId="407259ab61ad449c" providerId="LiveId" clId="{4D19E142-7461-4847-9303-B007187F295D}" dt="2025-03-24T10:35:54.427" v="132" actId="20577"/>
          <ac:spMkLst>
            <pc:docMk/>
            <pc:sldMk cId="1761231715" sldId="271"/>
            <ac:spMk id="3" creationId="{D51925E2-D76F-99C0-0407-DA6055F40AB9}"/>
          </ac:spMkLst>
        </pc:spChg>
        <pc:spChg chg="add del mod">
          <ac:chgData name="ramya adinipeta" userId="407259ab61ad449c" providerId="LiveId" clId="{4D19E142-7461-4847-9303-B007187F295D}" dt="2025-03-24T10:21:55.826" v="15" actId="478"/>
          <ac:spMkLst>
            <pc:docMk/>
            <pc:sldMk cId="1761231715" sldId="271"/>
            <ac:spMk id="5" creationId="{F62B7CB9-19CB-B2A3-469F-72E36D14492B}"/>
          </ac:spMkLst>
        </pc:spChg>
        <pc:spChg chg="add mod">
          <ac:chgData name="ramya adinipeta" userId="407259ab61ad449c" providerId="LiveId" clId="{4D19E142-7461-4847-9303-B007187F295D}" dt="2025-03-24T10:34:56.594" v="95" actId="20577"/>
          <ac:spMkLst>
            <pc:docMk/>
            <pc:sldMk cId="1761231715" sldId="271"/>
            <ac:spMk id="9" creationId="{648E0260-A082-D2AF-E76F-E2F64A4801ED}"/>
          </ac:spMkLst>
        </pc:spChg>
        <pc:spChg chg="add mod">
          <ac:chgData name="ramya adinipeta" userId="407259ab61ad449c" providerId="LiveId" clId="{4D19E142-7461-4847-9303-B007187F295D}" dt="2025-03-24T10:25:50.522" v="57" actId="767"/>
          <ac:spMkLst>
            <pc:docMk/>
            <pc:sldMk cId="1761231715" sldId="271"/>
            <ac:spMk id="10" creationId="{927B5D3F-0D0C-48A1-6E29-4AE73A4BBCEC}"/>
          </ac:spMkLst>
        </pc:spChg>
        <pc:picChg chg="add mod">
          <ac:chgData name="ramya adinipeta" userId="407259ab61ad449c" providerId="LiveId" clId="{4D19E142-7461-4847-9303-B007187F295D}" dt="2025-03-24T10:22:48.657" v="17" actId="1076"/>
          <ac:picMkLst>
            <pc:docMk/>
            <pc:sldMk cId="1761231715" sldId="271"/>
            <ac:picMk id="6" creationId="{C8032013-1E6A-8864-1DDA-F765CD318565}"/>
          </ac:picMkLst>
        </pc:picChg>
        <pc:picChg chg="add mod">
          <ac:chgData name="ramya adinipeta" userId="407259ab61ad449c" providerId="LiveId" clId="{4D19E142-7461-4847-9303-B007187F295D}" dt="2025-03-24T10:23:11.194" v="19" actId="1076"/>
          <ac:picMkLst>
            <pc:docMk/>
            <pc:sldMk cId="1761231715" sldId="271"/>
            <ac:picMk id="7" creationId="{583A1F37-C445-5586-6AAA-8F77F09EF46C}"/>
          </ac:picMkLst>
        </pc:picChg>
        <pc:picChg chg="add mod">
          <ac:chgData name="ramya adinipeta" userId="407259ab61ad449c" providerId="LiveId" clId="{4D19E142-7461-4847-9303-B007187F295D}" dt="2025-03-24T10:23:31.891" v="22" actId="1076"/>
          <ac:picMkLst>
            <pc:docMk/>
            <pc:sldMk cId="1761231715" sldId="271"/>
            <ac:picMk id="8" creationId="{A9369011-DD46-197A-1C89-DB2C71EC7092}"/>
          </ac:picMkLst>
        </pc:picChg>
        <pc:picChg chg="add mod">
          <ac:chgData name="ramya adinipeta" userId="407259ab61ad449c" providerId="LiveId" clId="{4D19E142-7461-4847-9303-B007187F295D}" dt="2025-03-24T10:37:03.558" v="138" actId="1076"/>
          <ac:picMkLst>
            <pc:docMk/>
            <pc:sldMk cId="1761231715" sldId="271"/>
            <ac:picMk id="1026" creationId="{DE9565A1-B8D9-62B0-CD0F-39476C6AE75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kunduru-chandana-283938307/" TargetMode="External"/><Relationship Id="rId5" Type="http://schemas.openxmlformats.org/officeDocument/2006/relationships/hyperlink" Target="mailto:kunduruchandana25@gmail.com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C099-7D8A-B93B-D242-A370FE60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731837"/>
            <a:ext cx="8229600" cy="1143000"/>
          </a:xfrm>
        </p:spPr>
        <p:txBody>
          <a:bodyPr>
            <a:normAutofit fontScale="90000"/>
          </a:bodyPr>
          <a:lstStyle/>
          <a:p>
            <a:br>
              <a:rPr kumimoji="0" lang="en-US" altLang="en-US" sz="3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3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1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GOVT_DATA-SET</a:t>
            </a:r>
            <a:b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call quality experiences from various customers in August 2018.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25E2-D76F-99C0-0407-DA6055F40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8" y="2043038"/>
            <a:ext cx="8229600" cy="408312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 algn="r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url: www.data.gov.in</a:t>
            </a:r>
          </a:p>
          <a:p>
            <a:pPr marL="0" indent="0" algn="r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032013-1E6A-8864-1DDA-F765CD318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06" y="3161070"/>
            <a:ext cx="462117" cy="2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3A1F37-C445-5586-6AAA-8F77F09EF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09" y="3759048"/>
            <a:ext cx="825910" cy="25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369011-DD46-197A-1C89-DB2C71EC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93" y="4357026"/>
            <a:ext cx="530942" cy="513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E0260-A082-D2AF-E76F-E2F64A4801ED}"/>
              </a:ext>
            </a:extLst>
          </p:cNvPr>
          <p:cNvSpPr txBox="1"/>
          <p:nvPr/>
        </p:nvSpPr>
        <p:spPr>
          <a:xfrm>
            <a:off x="1720646" y="3151858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5"/>
              </a:rPr>
              <a:t>kunduruchandana25@gmail.com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https://www.linkedin.com/in/kunduru-chandana-283938307/</a:t>
            </a:r>
            <a:endParaRPr lang="en-IN" dirty="0"/>
          </a:p>
          <a:p>
            <a:endParaRPr lang="en-IN" dirty="0"/>
          </a:p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voice call quality experiences from various customers in August 2018.csv</a:t>
            </a:r>
          </a:p>
        </p:txBody>
      </p:sp>
      <p:pic>
        <p:nvPicPr>
          <p:cNvPr id="1026" name="Picture 2" descr="How many types of government in India - National Parliaments Facts">
            <a:extLst>
              <a:ext uri="{FF2B5EF4-FFF2-40B4-BE49-F238E27FC236}">
                <a16:creationId xmlns:a16="http://schemas.microsoft.com/office/drawing/2014/main" id="{DE9565A1-B8D9-62B0-CD0F-39476C6A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45" y="168557"/>
            <a:ext cx="1363440" cy="13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23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States with Poor Call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9D2B8-CDC0-F8C4-7C23-A7D2ED84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577" y="2035277"/>
            <a:ext cx="3813179" cy="31659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DEC71A-E5B1-F30B-2F8A-EA3383C60B98}"/>
              </a:ext>
            </a:extLst>
          </p:cNvPr>
          <p:cNvSpPr txBox="1"/>
          <p:nvPr/>
        </p:nvSpPr>
        <p:spPr>
          <a:xfrm>
            <a:off x="176981" y="1417638"/>
            <a:ext cx="48178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state_quality = df.groupby('State')['Call_Quality_Score'].mean().sort_values()</a:t>
            </a:r>
          </a:p>
          <a:p>
            <a:endParaRPr lang="en-IN"/>
          </a:p>
          <a:p>
            <a:r>
              <a:rPr lang="en-IN"/>
              <a:t>plt.figure(figsize=(12,6))</a:t>
            </a:r>
          </a:p>
          <a:p>
            <a:r>
              <a:rPr lang="en-IN"/>
              <a:t>state_quality.head(10).plot(kind='barh', color='red')</a:t>
            </a:r>
          </a:p>
          <a:p>
            <a:r>
              <a:rPr lang="en-IN"/>
              <a:t>plt.title('Top States with Poor Call Quality')</a:t>
            </a:r>
          </a:p>
          <a:p>
            <a:r>
              <a:rPr lang="en-IN"/>
              <a:t>plt.xlabel('Average Call Quality Score')</a:t>
            </a:r>
          </a:p>
          <a:p>
            <a:r>
              <a:rPr lang="en-IN"/>
              <a:t>plt.ylabel('State')</a:t>
            </a:r>
          </a:p>
          <a:p>
            <a:r>
              <a:rPr lang="en-IN"/>
              <a:t>plt.show()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AD8E2-C020-5F70-48BF-4C8BA9B28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51935"/>
            <a:ext cx="8042586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Rating Distribution: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calls received satisfactory ratings (3-5).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 significant portion reported poor call experiences (1-2 ratings).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Quality by Network Operator: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operators showed better ratings than others, highlighting areas for improvement.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Network Type on Call Quality: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4G networks generally performed better than 2G and 3G in call ratings.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 of Call Issues: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States like Maharashtra, Delhi, and Gujarat had higher reports of poor call quality.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vs Outdoor Call Quality: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Indoor calls had more issues compared to outdoor calls due to network coverage limitations.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Call Drop Categories: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voice quality and network congestion were the top reasons for call drops.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Network Coverage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infrastructure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low-quality regions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rural areas, high-density urban zones).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Indoor Call Quality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boosters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calling support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indoor connectivity.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Network Congestion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allocation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peak usage times.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4G/5G Adoption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transition 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2G/3G to 4G/5G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voice clarity.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&amp; Issue Resolution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troubleshooting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mobile apps.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Infrastructure Constraints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Technology Compatibility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&amp; Geographic Barriers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 &amp; User-Reported Issues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&amp; Implementation Challenges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call quality requires addressing both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limitations and user experience factors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balancing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and feasibility</a:t>
            </a:r>
            <a:r>
              <a:rPr lang="en-US" sz="1050" dirty="0"/>
              <a:t>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&amp; Next-Gen Network Expansion</a:t>
            </a: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Call Quality Optimization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Coverage &amp; Infrastructure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Call Analytics &amp; User Feedback Integration</a:t>
            </a:r>
          </a:p>
          <a:p>
            <a:pPr marL="514350" indent="-51435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IoT &amp; Smart Connectivity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call quality lies in AI-driven enhancements, advanced network technologies, and infrastructure improvements to ensure seamless communication experiences.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Call Quality Insights: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reveals persistent call drops in specific regions due to network congestion, poor coverage, and technical failures.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Top Impacted Areas: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states and cities report high drop rates and poor call clarity.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Improvement Scope: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5G expansion, AI-driven optimization, and infrastructure upgrades can reduce call drops and improve reliability.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372C1A-911C-9389-58AA-61C693BD7C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39578"/>
            <a:ext cx="810831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records voice call quality experiences from various customers in August 2018.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contains 44,622 entries and 8 columns, capturing details about mobile network performance.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Operator: Name of the telecom provider (e.g., Airtel, Jio, Vodafone).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Type: Type of network used (e.g., 3G, 4G).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Rating: Quality rating of the call (on a scale from 1 to 5).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Drop Category: Reason for call quality issues (e.g., Call Dropped, Poor Voice Quality).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Data: Includes Latitude, Longitude, and State 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 Scenario: Whether the call was made indoor, outdoor, or while traveling.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helps in analyzing: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quality variations across different operators.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of network type on call experience.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trends in call drops and poor voice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&amp; Columns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937183-1F8B-2046-05B3-2F8D9DAA5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6551275"/>
              </p:ext>
            </p:extLst>
          </p:nvPr>
        </p:nvGraphicFramePr>
        <p:xfrm>
          <a:off x="575187" y="1424504"/>
          <a:ext cx="8229600" cy="295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174">
                  <a:extLst>
                    <a:ext uri="{9D8B030D-6E8A-4147-A177-3AD203B41FA5}">
                      <a16:colId xmlns:a16="http://schemas.microsoft.com/office/drawing/2014/main" val="2702912755"/>
                    </a:ext>
                  </a:extLst>
                </a:gridCol>
                <a:gridCol w="6012426">
                  <a:extLst>
                    <a:ext uri="{9D8B030D-6E8A-4147-A177-3AD203B41FA5}">
                      <a16:colId xmlns:a16="http://schemas.microsoft.com/office/drawing/2014/main" val="103737006"/>
                    </a:ext>
                  </a:extLst>
                </a:gridCol>
              </a:tblGrid>
              <a:tr h="33693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290839"/>
                  </a:ext>
                </a:extLst>
              </a:tr>
              <a:tr h="58156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telecom operator (e.g., Airtel, Jio, Vodafone).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97725"/>
                  </a:ext>
                </a:extLst>
              </a:tr>
              <a:tr h="58156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Out Travelling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call was made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Indoor, Outdoor, or While Traveling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714107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of network used (e.g.,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3G, 4G, Unknown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11695"/>
                  </a:ext>
                </a:extLst>
              </a:tr>
              <a:tr h="336936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quality rating (integer scale from 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to 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184967"/>
                  </a:ext>
                </a:extLst>
              </a:tr>
              <a:tr h="581561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Drop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Describes the call issue (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Dropped, Poor Voice Quality, Satisfactory, etc.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79582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0A6B50-0688-DE75-0FCA-F71BB7F7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45346"/>
              </p:ext>
            </p:extLst>
          </p:nvPr>
        </p:nvGraphicFramePr>
        <p:xfrm>
          <a:off x="575187" y="4390371"/>
          <a:ext cx="82296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17174">
                  <a:extLst>
                    <a:ext uri="{9D8B030D-6E8A-4147-A177-3AD203B41FA5}">
                      <a16:colId xmlns:a16="http://schemas.microsoft.com/office/drawing/2014/main" val="626975276"/>
                    </a:ext>
                  </a:extLst>
                </a:gridCol>
                <a:gridCol w="6012426">
                  <a:extLst>
                    <a:ext uri="{9D8B030D-6E8A-4147-A177-3AD203B41FA5}">
                      <a16:colId xmlns:a16="http://schemas.microsoft.com/office/drawing/2014/main" val="2265155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Geographical latitude of the call location.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13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Geographical longitude of the call location.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6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state where the call took place.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279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Call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D127D7-C030-4046-9A3D-8F1EC0AE7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684" y="2409900"/>
            <a:ext cx="4640826" cy="31256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79ADCD-CFE6-5524-457E-9A780BFF3520}"/>
              </a:ext>
            </a:extLst>
          </p:cNvPr>
          <p:cNvSpPr txBox="1"/>
          <p:nvPr/>
        </p:nvSpPr>
        <p:spPr>
          <a:xfrm>
            <a:off x="457199" y="1417638"/>
            <a:ext cx="37608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import pandas as pd</a:t>
            </a:r>
          </a:p>
          <a:p>
            <a:r>
              <a:rPr lang="en-IN" dirty="0"/>
              <a:t>import seaborn as </a:t>
            </a:r>
            <a:r>
              <a:rPr lang="en-IN" dirty="0" err="1"/>
              <a:t>sns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endParaRPr lang="en-IN" dirty="0"/>
          </a:p>
          <a:p>
            <a:r>
              <a:rPr lang="en-IN" dirty="0"/>
              <a:t># Load the dataset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pd.read_csv</a:t>
            </a:r>
            <a:r>
              <a:rPr lang="en-IN" dirty="0"/>
              <a:t>("your_dataset.csv")</a:t>
            </a:r>
          </a:p>
          <a:p>
            <a:endParaRPr lang="en-IN" dirty="0"/>
          </a:p>
          <a:p>
            <a:r>
              <a:rPr lang="en-IN" dirty="0"/>
              <a:t># Plot distribution of Call Ratings</a:t>
            </a:r>
          </a:p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=(8,5))</a:t>
            </a:r>
          </a:p>
          <a:p>
            <a:r>
              <a:rPr lang="en-IN" dirty="0" err="1"/>
              <a:t>sns.histplot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Call_Rating</a:t>
            </a:r>
            <a:r>
              <a:rPr lang="en-IN" dirty="0"/>
              <a:t>'], bins=10, </a:t>
            </a:r>
            <a:r>
              <a:rPr lang="en-IN" dirty="0" err="1"/>
              <a:t>kde</a:t>
            </a:r>
            <a:r>
              <a:rPr lang="en-IN" dirty="0"/>
              <a:t>=True, </a:t>
            </a:r>
            <a:r>
              <a:rPr lang="en-IN" dirty="0" err="1"/>
              <a:t>color</a:t>
            </a:r>
            <a:r>
              <a:rPr lang="en-IN" dirty="0"/>
              <a:t>='blue')</a:t>
            </a:r>
          </a:p>
          <a:p>
            <a:r>
              <a:rPr lang="en-IN" dirty="0" err="1"/>
              <a:t>plt.title</a:t>
            </a:r>
            <a:r>
              <a:rPr lang="en-IN" dirty="0"/>
              <a:t>('Distribution of Call Ratings')</a:t>
            </a:r>
          </a:p>
          <a:p>
            <a:r>
              <a:rPr lang="en-IN" dirty="0" err="1"/>
              <a:t>plt.xlabel</a:t>
            </a:r>
            <a:r>
              <a:rPr lang="en-IN" dirty="0"/>
              <a:t>('Call Rating')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Quality by Network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29934-C051-C9CD-B747-927AB0AC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510" y="2141626"/>
            <a:ext cx="4553194" cy="323661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EB960C-3017-2867-5484-6C85A2B5E279}"/>
              </a:ext>
            </a:extLst>
          </p:cNvPr>
          <p:cNvSpPr txBox="1"/>
          <p:nvPr/>
        </p:nvSpPr>
        <p:spPr>
          <a:xfrm>
            <a:off x="235974" y="1417638"/>
            <a:ext cx="4080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plt.figure(figsize=(10,6))</a:t>
            </a:r>
          </a:p>
          <a:p>
            <a:r>
              <a:rPr lang="en-IN"/>
              <a:t>sns.boxplot(x='Network_Operator', y='Call_Quality_Score', data=df, palette='Set2')</a:t>
            </a:r>
          </a:p>
          <a:p>
            <a:r>
              <a:rPr lang="en-IN"/>
              <a:t>plt.title('Call Quality by Network Operator')</a:t>
            </a:r>
          </a:p>
          <a:p>
            <a:r>
              <a:rPr lang="en-IN"/>
              <a:t>plt.xlabel('Network Operator')</a:t>
            </a:r>
          </a:p>
          <a:p>
            <a:r>
              <a:rPr lang="en-IN"/>
              <a:t>plt.ylabel('Call Quality Score')</a:t>
            </a:r>
          </a:p>
          <a:p>
            <a:r>
              <a:rPr lang="en-IN"/>
              <a:t>plt.xticks(rotation=45)</a:t>
            </a:r>
          </a:p>
          <a:p>
            <a:r>
              <a:rPr lang="en-IN"/>
              <a:t>plt.show()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Network Type on Call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6BF97-D483-C389-2BFF-51188311A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0155" y="2018570"/>
            <a:ext cx="4370838" cy="329084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B41CA4-AB15-4FD0-F878-36E864D92028}"/>
              </a:ext>
            </a:extLst>
          </p:cNvPr>
          <p:cNvSpPr txBox="1"/>
          <p:nvPr/>
        </p:nvSpPr>
        <p:spPr>
          <a:xfrm>
            <a:off x="226142" y="1644945"/>
            <a:ext cx="4237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plt.figure(figsize=(8,5))</a:t>
            </a:r>
          </a:p>
          <a:p>
            <a:r>
              <a:rPr lang="en-IN"/>
              <a:t>sns.boxplot(x='Network_Type', y='Call_Quality_Score', data=df, palette='coolwarm')</a:t>
            </a:r>
          </a:p>
          <a:p>
            <a:r>
              <a:rPr lang="en-IN"/>
              <a:t>plt.title('Impact of Network Type on Call Quality')</a:t>
            </a:r>
          </a:p>
          <a:p>
            <a:r>
              <a:rPr lang="en-IN"/>
              <a:t>plt.xlabel('Network Type (2G/3G/4G/5G)')</a:t>
            </a:r>
          </a:p>
          <a:p>
            <a:r>
              <a:rPr lang="en-IN"/>
              <a:t>plt.ylabel('Call Quality Score')</a:t>
            </a:r>
          </a:p>
          <a:p>
            <a:r>
              <a:rPr lang="en-IN"/>
              <a:t>plt.show()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Distribution of Call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B9D54-868C-C2F3-6988-8E7EA2113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8645" y="1877961"/>
            <a:ext cx="4260274" cy="3490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62C89C-1100-5D40-928D-69C9186F70B1}"/>
              </a:ext>
            </a:extLst>
          </p:cNvPr>
          <p:cNvSpPr txBox="1"/>
          <p:nvPr/>
        </p:nvSpPr>
        <p:spPr>
          <a:xfrm>
            <a:off x="245806" y="1417638"/>
            <a:ext cx="4260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import geopandas as gpd</a:t>
            </a:r>
          </a:p>
          <a:p>
            <a:endParaRPr lang="en-IN"/>
          </a:p>
          <a:p>
            <a:r>
              <a:rPr lang="en-IN"/>
              <a:t># Convert latitude and longitude to a GeoDataFrame</a:t>
            </a:r>
          </a:p>
          <a:p>
            <a:r>
              <a:rPr lang="en-IN"/>
              <a:t>gdf = gpd.GeoDataFrame(df, geometry=gpd.points_from_xy(df.Longitude, df.Latitude))</a:t>
            </a:r>
          </a:p>
          <a:p>
            <a:endParaRPr lang="en-IN"/>
          </a:p>
          <a:p>
            <a:r>
              <a:rPr lang="en-IN"/>
              <a:t># Plot call issues geographically</a:t>
            </a:r>
          </a:p>
          <a:p>
            <a:r>
              <a:rPr lang="en-IN"/>
              <a:t>world = gpd.read_file(gpd.datasets.get_path('naturalearth_lowres'))</a:t>
            </a:r>
          </a:p>
          <a:p>
            <a:r>
              <a:rPr lang="en-IN"/>
              <a:t>fig, ax = plt.subplots(figsize=(10,6))</a:t>
            </a:r>
          </a:p>
          <a:p>
            <a:r>
              <a:rPr lang="en-IN"/>
              <a:t>world.plot(ax=ax, color='lightgrey')</a:t>
            </a:r>
          </a:p>
          <a:p>
            <a:r>
              <a:rPr lang="en-IN"/>
              <a:t>gdf.plot(ax=ax, markersize=10, color='red', alpha=0.6)</a:t>
            </a:r>
          </a:p>
          <a:p>
            <a:r>
              <a:rPr lang="en-IN"/>
              <a:t>plt.title('Geographic Distribution of Call Issues')</a:t>
            </a:r>
          </a:p>
          <a:p>
            <a:r>
              <a:rPr lang="en-IN"/>
              <a:t>plt.show()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Indoor vs Outdoor Call 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479F1-6072-4AF6-DE3B-71E04B0E1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9315" y="2028097"/>
            <a:ext cx="4297555" cy="33403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1FD82D-B1E7-E268-A2EC-EBB37B378E3B}"/>
              </a:ext>
            </a:extLst>
          </p:cNvPr>
          <p:cNvSpPr txBox="1"/>
          <p:nvPr/>
        </p:nvSpPr>
        <p:spPr>
          <a:xfrm>
            <a:off x="294968" y="1622323"/>
            <a:ext cx="41197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=(8,5))</a:t>
            </a:r>
          </a:p>
          <a:p>
            <a:r>
              <a:rPr lang="en-IN" dirty="0" err="1"/>
              <a:t>sns.boxplot</a:t>
            </a:r>
            <a:r>
              <a:rPr lang="en-IN" dirty="0"/>
              <a:t>(x='</a:t>
            </a:r>
            <a:r>
              <a:rPr lang="en-IN" dirty="0" err="1"/>
              <a:t>Call_Location</a:t>
            </a:r>
            <a:r>
              <a:rPr lang="en-IN" dirty="0"/>
              <a:t>', y='</a:t>
            </a:r>
            <a:r>
              <a:rPr lang="en-IN" dirty="0" err="1"/>
              <a:t>Call_Quality_Score</a:t>
            </a:r>
            <a:r>
              <a:rPr lang="en-IN" dirty="0"/>
              <a:t>', data=</a:t>
            </a:r>
            <a:r>
              <a:rPr lang="en-IN" dirty="0" err="1"/>
              <a:t>df</a:t>
            </a:r>
            <a:r>
              <a:rPr lang="en-IN" dirty="0"/>
              <a:t>, palette='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plt.title</a:t>
            </a:r>
            <a:r>
              <a:rPr lang="en-IN" dirty="0"/>
              <a:t>('Indoor vs Outdoor Call Quality')</a:t>
            </a:r>
          </a:p>
          <a:p>
            <a:r>
              <a:rPr lang="en-IN" dirty="0" err="1"/>
              <a:t>plt.xlabel</a:t>
            </a:r>
            <a:r>
              <a:rPr lang="en-IN" dirty="0"/>
              <a:t>('Call Location (Indoor/Outdoor)')</a:t>
            </a:r>
          </a:p>
          <a:p>
            <a:r>
              <a:rPr lang="en-IN" dirty="0" err="1"/>
              <a:t>plt.ylabel</a:t>
            </a:r>
            <a:r>
              <a:rPr lang="en-IN" dirty="0"/>
              <a:t>('Call Quality Score')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Call Drop 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8E40B-56AF-4CF6-13B3-8463907B5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3925" y="2199968"/>
            <a:ext cx="3817016" cy="290297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763BFE-0B8C-9A5A-6855-48E140A4F94A}"/>
              </a:ext>
            </a:extLst>
          </p:cNvPr>
          <p:cNvSpPr txBox="1"/>
          <p:nvPr/>
        </p:nvSpPr>
        <p:spPr>
          <a:xfrm>
            <a:off x="235974" y="1602658"/>
            <a:ext cx="4591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=(10,6))</a:t>
            </a:r>
          </a:p>
          <a:p>
            <a:r>
              <a:rPr lang="en-IN" dirty="0" err="1"/>
              <a:t>df</a:t>
            </a:r>
            <a:r>
              <a:rPr lang="en-IN" dirty="0"/>
              <a:t>['</a:t>
            </a:r>
            <a:r>
              <a:rPr lang="en-IN" dirty="0" err="1"/>
              <a:t>Drop_Category</a:t>
            </a:r>
            <a:r>
              <a:rPr lang="en-IN" dirty="0"/>
              <a:t>'].</a:t>
            </a:r>
            <a:r>
              <a:rPr lang="en-IN" dirty="0" err="1"/>
              <a:t>value_counts</a:t>
            </a:r>
            <a:r>
              <a:rPr lang="en-IN" dirty="0"/>
              <a:t>().plot(kind='bar', </a:t>
            </a:r>
            <a:r>
              <a:rPr lang="en-IN" dirty="0" err="1"/>
              <a:t>color</a:t>
            </a:r>
            <a:r>
              <a:rPr lang="en-IN" dirty="0"/>
              <a:t>='purple')</a:t>
            </a:r>
          </a:p>
          <a:p>
            <a:r>
              <a:rPr lang="en-IN" dirty="0" err="1"/>
              <a:t>plt.title</a:t>
            </a:r>
            <a:r>
              <a:rPr lang="en-IN" dirty="0"/>
              <a:t>('Common Call Drop Categories')</a:t>
            </a:r>
          </a:p>
          <a:p>
            <a:r>
              <a:rPr lang="en-IN" dirty="0" err="1"/>
              <a:t>plt.xlabel</a:t>
            </a:r>
            <a:r>
              <a:rPr lang="en-IN" dirty="0"/>
              <a:t>('Drop Category')</a:t>
            </a:r>
          </a:p>
          <a:p>
            <a:r>
              <a:rPr lang="en-IN" dirty="0" err="1"/>
              <a:t>plt.ylabel</a:t>
            </a:r>
            <a:r>
              <a:rPr lang="en-IN" dirty="0"/>
              <a:t>('Frequency')</a:t>
            </a:r>
          </a:p>
          <a:p>
            <a:r>
              <a:rPr lang="en-IN" dirty="0" err="1"/>
              <a:t>plt.xticks</a:t>
            </a:r>
            <a:r>
              <a:rPr lang="en-IN" dirty="0"/>
              <a:t>(rotation=45)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1322</Words>
  <Application>Microsoft Office PowerPoint</Application>
  <PresentationFormat>On-screen Show (4:3)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  GOVT_DATA-SET voice call quality experiences from various customers in August 2018.</vt:lpstr>
      <vt:lpstr>Dataset Overview</vt:lpstr>
      <vt:lpstr>Data Structure &amp; Columns</vt:lpstr>
      <vt:lpstr>Distribution of Call Ratings</vt:lpstr>
      <vt:lpstr>Call Quality by Network Operator</vt:lpstr>
      <vt:lpstr>Impact of Network Type on Call Quality</vt:lpstr>
      <vt:lpstr>Geographic Distribution of Call Issues</vt:lpstr>
      <vt:lpstr>Indoor vs Outdoor Call Quality</vt:lpstr>
      <vt:lpstr>Common Call Drop Categories</vt:lpstr>
      <vt:lpstr>Top States with Poor Call Quality</vt:lpstr>
      <vt:lpstr>Summary of Findings</vt:lpstr>
      <vt:lpstr>Recommendations for Improvement</vt:lpstr>
      <vt:lpstr>Challenges &amp; Limitations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ramya adinipeta</dc:creator>
  <cp:keywords/>
  <dc:description>generated using python-pptx</dc:description>
  <cp:lastModifiedBy>ramya adinipeta</cp:lastModifiedBy>
  <cp:revision>5</cp:revision>
  <dcterms:created xsi:type="dcterms:W3CDTF">2013-01-27T09:14:16Z</dcterms:created>
  <dcterms:modified xsi:type="dcterms:W3CDTF">2025-03-24T10:37:06Z</dcterms:modified>
  <cp:category/>
</cp:coreProperties>
</file>