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7" r:id="rId3"/>
    <p:sldId id="278" r:id="rId4"/>
    <p:sldId id="279" r:id="rId5"/>
    <p:sldId id="280" r:id="rId6"/>
    <p:sldId id="308" r:id="rId7"/>
    <p:sldId id="281" r:id="rId8"/>
    <p:sldId id="306" r:id="rId9"/>
    <p:sldId id="307"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earchsqlserver.techtarget.com/definition/normaliz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oracle.techtarget.com/definition/distributed-database" TargetMode="External"/><Relationship Id="rId2" Type="http://schemas.openxmlformats.org/officeDocument/2006/relationships/hyperlink" Target="https://searchsqlserver.techtarget.com/definition/ACID" TargetMode="External"/><Relationship Id="rId1" Type="http://schemas.openxmlformats.org/officeDocument/2006/relationships/slideLayout" Target="../slideLayouts/slideLayout2.xml"/><Relationship Id="rId4" Type="http://schemas.openxmlformats.org/officeDocument/2006/relationships/hyperlink" Target="https://searchstorage.techtarget.com/definition/hard-dis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a:xfrm>
            <a:off x="457200" y="1265237"/>
            <a:ext cx="8229600" cy="4830763"/>
          </a:xfrm>
        </p:spPr>
        <p:style>
          <a:lnRef idx="1">
            <a:schemeClr val="accent3"/>
          </a:lnRef>
          <a:fillRef idx="2">
            <a:schemeClr val="accent3"/>
          </a:fillRef>
          <a:effectRef idx="1">
            <a:schemeClr val="accent3"/>
          </a:effectRef>
          <a:fontRef idx="minor">
            <a:schemeClr val="dk1"/>
          </a:fontRef>
        </p:style>
        <p:txBody>
          <a:bodyPr>
            <a:normAutofit/>
          </a:bodyPr>
          <a:lstStyle/>
          <a:p>
            <a:pPr algn="ctr">
              <a:buNone/>
            </a:pPr>
            <a:r>
              <a:rPr lang="en-US" sz="9600" dirty="0" smtClean="0"/>
              <a:t>SQL Server</a:t>
            </a:r>
          </a:p>
          <a:p>
            <a:pPr algn="ctr">
              <a:buNone/>
            </a:pPr>
            <a:r>
              <a:rPr lang="en-US" sz="9600" dirty="0" smtClean="0"/>
              <a:t>(Basics)</a:t>
            </a:r>
            <a:endParaRPr lang="en-US"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SQL Server</a:t>
            </a:r>
            <a:endParaRPr lang="en-US" dirty="0"/>
          </a:p>
        </p:txBody>
      </p:sp>
      <p:sp>
        <p:nvSpPr>
          <p:cNvPr id="3" name="Content Placeholder 2"/>
          <p:cNvSpPr>
            <a:spLocks noGrp="1"/>
          </p:cNvSpPr>
          <p:nvPr>
            <p:ph idx="1"/>
          </p:nvPr>
        </p:nvSpPr>
        <p:spPr/>
        <p:txBody>
          <a:bodyPr/>
          <a:lstStyle/>
          <a:p>
            <a:r>
              <a:rPr lang="en-US" dirty="0" smtClean="0"/>
              <a:t>Connecting database using SSMS</a:t>
            </a:r>
          </a:p>
          <a:p>
            <a:r>
              <a:rPr lang="en-US" dirty="0" smtClean="0"/>
              <a:t>Demo</a:t>
            </a:r>
            <a:endParaRPr lang="en-US"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 SQL Server</a:t>
            </a:r>
            <a:endParaRPr lang="en-US" dirty="0"/>
          </a:p>
        </p:txBody>
      </p:sp>
      <p:sp>
        <p:nvSpPr>
          <p:cNvPr id="3" name="Content Placeholder 2"/>
          <p:cNvSpPr>
            <a:spLocks noGrp="1"/>
          </p:cNvSpPr>
          <p:nvPr>
            <p:ph idx="1"/>
          </p:nvPr>
        </p:nvSpPr>
        <p:spPr/>
        <p:txBody>
          <a:bodyPr/>
          <a:lstStyle/>
          <a:p>
            <a:r>
              <a:rPr lang="en-US" dirty="0" smtClean="0"/>
              <a:t>Database Engine</a:t>
            </a:r>
          </a:p>
          <a:p>
            <a:r>
              <a:rPr lang="en-US" dirty="0" smtClean="0"/>
              <a:t>SSAS</a:t>
            </a:r>
          </a:p>
          <a:p>
            <a:r>
              <a:rPr lang="en-US" dirty="0" smtClean="0"/>
              <a:t>SSRS</a:t>
            </a:r>
          </a:p>
          <a:p>
            <a:r>
              <a:rPr lang="en-US" dirty="0" smtClean="0"/>
              <a:t>SSIS</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SQL Server Analysis Service(SSAS)</a:t>
            </a:r>
            <a:endParaRPr lang="en-US" dirty="0"/>
          </a:p>
        </p:txBody>
      </p:sp>
      <p:sp>
        <p:nvSpPr>
          <p:cNvPr id="3" name="Content Placeholder 2"/>
          <p:cNvSpPr>
            <a:spLocks noGrp="1"/>
          </p:cNvSpPr>
          <p:nvPr>
            <p:ph idx="1"/>
          </p:nvPr>
        </p:nvSpPr>
        <p:spPr/>
        <p:txBody>
          <a:bodyPr/>
          <a:lstStyle/>
          <a:p>
            <a:r>
              <a:rPr lang="en-US" dirty="0" smtClean="0"/>
              <a:t>The SSAS (SQL Server Analysis Service) is a tool that is used under the data warehousing/ data mining environment for storing the information in the form of a 3-D format.</a:t>
            </a:r>
            <a:endParaRPr 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SQL Server Reporting Service (SSRS)</a:t>
            </a:r>
            <a:endParaRPr lang="en-US" sz="4000" dirty="0"/>
          </a:p>
        </p:txBody>
      </p:sp>
      <p:sp>
        <p:nvSpPr>
          <p:cNvPr id="3" name="Content Placeholder 2"/>
          <p:cNvSpPr>
            <a:spLocks noGrp="1"/>
          </p:cNvSpPr>
          <p:nvPr>
            <p:ph idx="1"/>
          </p:nvPr>
        </p:nvSpPr>
        <p:spPr/>
        <p:txBody>
          <a:bodyPr/>
          <a:lstStyle/>
          <a:p>
            <a:pPr fontAlgn="base"/>
            <a:r>
              <a:rPr lang="en-US" dirty="0" smtClean="0"/>
              <a:t>SQL Server Reporting Service (SSRS) is a tool that is used to generate various reports such as MS-Word file format, MS-Excel format, .</a:t>
            </a:r>
            <a:r>
              <a:rPr lang="en-US" dirty="0" err="1" smtClean="0"/>
              <a:t>pdf</a:t>
            </a:r>
            <a:r>
              <a:rPr lang="en-US" dirty="0" smtClean="0"/>
              <a:t> format, XML format, .tiff file format et.</a:t>
            </a:r>
          </a:p>
          <a:p>
            <a:pPr fontAlgn="base"/>
            <a:r>
              <a:rPr lang="en-US" dirty="0" smtClean="0"/>
              <a:t>The report is a document that is used to store some business-related information.</a:t>
            </a:r>
          </a:p>
          <a:p>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SQL Server Integration Service (SSIS)</a:t>
            </a:r>
            <a:endParaRPr lang="en-US" sz="4000" dirty="0"/>
          </a:p>
        </p:txBody>
      </p:sp>
      <p:sp>
        <p:nvSpPr>
          <p:cNvPr id="3" name="Content Placeholder 2"/>
          <p:cNvSpPr>
            <a:spLocks noGrp="1"/>
          </p:cNvSpPr>
          <p:nvPr>
            <p:ph idx="1"/>
          </p:nvPr>
        </p:nvSpPr>
        <p:spPr/>
        <p:txBody>
          <a:bodyPr/>
          <a:lstStyle/>
          <a:p>
            <a:r>
              <a:rPr lang="en-US" dirty="0" smtClean="0"/>
              <a:t>The SQL Server Integration Service (SSIS) is a tool that is used to convert one database tables into another database understandable format. For example, SQL Server database Tables are converting into Oracle understandable table format.</a:t>
            </a:r>
          </a:p>
          <a:p>
            <a:endParaRPr lang="en-US"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types(SQL Server)</a:t>
            </a:r>
            <a:endParaRPr lang="en-US" dirty="0"/>
          </a:p>
        </p:txBody>
      </p:sp>
      <p:sp>
        <p:nvSpPr>
          <p:cNvPr id="3" name="Content Placeholder 2"/>
          <p:cNvSpPr>
            <a:spLocks noGrp="1"/>
          </p:cNvSpPr>
          <p:nvPr>
            <p:ph idx="1"/>
          </p:nvPr>
        </p:nvSpPr>
        <p:spPr/>
        <p:txBody>
          <a:bodyPr/>
          <a:lstStyle/>
          <a:p>
            <a:pPr fontAlgn="base"/>
            <a:r>
              <a:rPr lang="en-US" b="1" dirty="0" smtClean="0"/>
              <a:t>System Database</a:t>
            </a:r>
            <a:endParaRPr lang="en-US" dirty="0" smtClean="0"/>
          </a:p>
          <a:p>
            <a:pPr fontAlgn="base"/>
            <a:r>
              <a:rPr lang="en-US" b="1" dirty="0" smtClean="0"/>
              <a:t>User Database</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fontScale="90000"/>
          </a:bodyPr>
          <a:lstStyle/>
          <a:p>
            <a:r>
              <a:rPr lang="en-US" b="1" dirty="0" smtClean="0"/>
              <a:t/>
            </a:r>
            <a:br>
              <a:rPr lang="en-US" b="1" dirty="0" smtClean="0"/>
            </a:br>
            <a:r>
              <a:rPr lang="en-US" b="1" dirty="0" smtClean="0"/>
              <a:t>System Databases in SQL Server</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b="1" dirty="0" smtClean="0"/>
              <a:t>Master database:</a:t>
            </a:r>
            <a:r>
              <a:rPr lang="en-US" dirty="0" smtClean="0"/>
              <a:t> This database is used to store all system-level information such as system id, culture, server id no, server version, server culture, etc</a:t>
            </a:r>
          </a:p>
          <a:p>
            <a:pPr>
              <a:buFont typeface="Wingdings" pitchFamily="2" charset="2"/>
              <a:buChar char="q"/>
            </a:pPr>
            <a:r>
              <a:rPr lang="en-US" b="1" dirty="0" smtClean="0"/>
              <a:t>Model database:</a:t>
            </a:r>
            <a:r>
              <a:rPr lang="en-US" dirty="0" smtClean="0"/>
              <a:t> The model database will act as a template for creating new databases under a server environment.</a:t>
            </a:r>
            <a:br>
              <a:rPr lang="en-US" dirty="0" smtClean="0"/>
            </a:br>
            <a:endParaRPr lang="en-U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Databases in SQL Server</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err="1" smtClean="0"/>
              <a:t>Msdb</a:t>
            </a:r>
            <a:r>
              <a:rPr lang="en-US" b="1" dirty="0" smtClean="0"/>
              <a:t> (Microsoft database):</a:t>
            </a:r>
            <a:r>
              <a:rPr lang="en-US" dirty="0" smtClean="0"/>
              <a:t> Microsoft database will store jobs and alerts information i.e. backup file information.</a:t>
            </a:r>
          </a:p>
          <a:p>
            <a:pPr>
              <a:buFont typeface="Wingdings" pitchFamily="2" charset="2"/>
              <a:buChar char="q"/>
            </a:pPr>
            <a:r>
              <a:rPr lang="en-US" b="1" dirty="0" err="1" smtClean="0"/>
              <a:t>Tempdb</a:t>
            </a:r>
            <a:r>
              <a:rPr lang="en-US" b="1" dirty="0" smtClean="0"/>
              <a:t> database:</a:t>
            </a:r>
            <a:r>
              <a:rPr lang="en-US" dirty="0" smtClean="0"/>
              <a:t> It is a temporary database location that is allocated by the server when the user connected to the SQL Server for storing temporary table information.</a:t>
            </a:r>
            <a:endParaRPr 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User Databases in SQL Server</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b="1" dirty="0" smtClean="0"/>
              <a:t>Graphically using SQL Server Management Studio (SSMS) or</a:t>
            </a:r>
            <a:endParaRPr lang="en-US" dirty="0" smtClean="0"/>
          </a:p>
          <a:p>
            <a:pPr fontAlgn="base"/>
            <a:r>
              <a:rPr lang="en-US" b="1" dirty="0" smtClean="0"/>
              <a:t>Using a Query</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SQL?</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buFont typeface="Wingdings" pitchFamily="2" charset="2"/>
              <a:buChar char="q"/>
            </a:pPr>
            <a:r>
              <a:rPr lang="en-US" dirty="0" smtClean="0"/>
              <a:t>It is a non-procedural language that is used to communicate with any database such as Oracle, SQL Server, etc.</a:t>
            </a:r>
          </a:p>
          <a:p>
            <a:pPr fontAlgn="base">
              <a:buFont typeface="Wingdings" pitchFamily="2" charset="2"/>
              <a:buChar char="q"/>
            </a:pPr>
            <a:r>
              <a:rPr lang="en-US" dirty="0" smtClean="0"/>
              <a:t>This Language was developed by the German Scientist Mr. </a:t>
            </a:r>
            <a:r>
              <a:rPr lang="en-US" dirty="0" err="1" smtClean="0"/>
              <a:t>E.F.Codd</a:t>
            </a:r>
            <a:r>
              <a:rPr lang="en-US" dirty="0" smtClean="0"/>
              <a:t> in 1968</a:t>
            </a:r>
          </a:p>
          <a:p>
            <a:pPr fontAlgn="base">
              <a:buFont typeface="Wingdings" pitchFamily="2" charset="2"/>
              <a:buChar char="q"/>
            </a:pPr>
            <a:r>
              <a:rPr lang="en-US" dirty="0" smtClean="0"/>
              <a:t>ANSI (American National Standard Institute) approved this concept and in 1972 SQL was released into the market</a:t>
            </a:r>
          </a:p>
          <a:p>
            <a:pPr fontAlgn="base">
              <a:buFont typeface="Wingdings" pitchFamily="2" charset="2"/>
              <a:buChar char="q"/>
            </a:pPr>
            <a:r>
              <a:rPr lang="en-US" dirty="0" smtClean="0"/>
              <a:t>SQL is also called Sequel it stands for Structured English Query Language,</a:t>
            </a:r>
          </a:p>
          <a:p>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 Data, Information ,DBMS &amp; RDBMS ?</a:t>
            </a:r>
          </a:p>
          <a:p>
            <a:pPr>
              <a:buFont typeface="Wingdings" pitchFamily="2" charset="2"/>
              <a:buChar char="q"/>
            </a:pPr>
            <a:r>
              <a:rPr lang="en-US" dirty="0" smtClean="0"/>
              <a:t> Introduction  to SQL Server</a:t>
            </a:r>
          </a:p>
          <a:p>
            <a:pPr>
              <a:buFont typeface="Wingdings" pitchFamily="2" charset="2"/>
              <a:buChar char="q"/>
            </a:pPr>
            <a:r>
              <a:rPr lang="en-US" dirty="0" smtClean="0"/>
              <a:t> Services of SQL Server</a:t>
            </a:r>
          </a:p>
          <a:p>
            <a:pPr>
              <a:buFont typeface="Wingdings" pitchFamily="2" charset="2"/>
              <a:buChar char="q"/>
            </a:pPr>
            <a:r>
              <a:rPr lang="en-US" dirty="0" smtClean="0"/>
              <a:t> SQL Sublanguages/Statements</a:t>
            </a:r>
          </a:p>
          <a:p>
            <a:pPr lvl="1">
              <a:buFont typeface="Wingdings" pitchFamily="2" charset="2"/>
              <a:buChar char="Ø"/>
            </a:pPr>
            <a:r>
              <a:rPr lang="en-US" dirty="0" smtClean="0"/>
              <a:t>   DDL(Data Definition Language)- Create, Drop &amp;  Alter</a:t>
            </a:r>
          </a:p>
          <a:p>
            <a:pPr lvl="1">
              <a:buFont typeface="Wingdings" pitchFamily="2" charset="2"/>
              <a:buChar char="Ø"/>
            </a:pPr>
            <a:r>
              <a:rPr lang="en-US" dirty="0" smtClean="0"/>
              <a:t>   DQL(Data Query Language)-SELECT</a:t>
            </a:r>
          </a:p>
          <a:p>
            <a:pPr lvl="1">
              <a:buFont typeface="Wingdings" pitchFamily="2" charset="2"/>
              <a:buChar char="Ø"/>
            </a:pPr>
            <a:r>
              <a:rPr lang="en-US" dirty="0" smtClean="0"/>
              <a:t>   DML(Data Manipulation Language)- INSERT, UPDATE &amp; DELETE</a:t>
            </a:r>
          </a:p>
          <a:p>
            <a:pPr lvl="1">
              <a:buFont typeface="Wingdings" pitchFamily="2" charset="2"/>
              <a:buChar char="Ø"/>
            </a:pPr>
            <a:r>
              <a:rPr lang="en-US" dirty="0" smtClean="0"/>
              <a:t>   TCL(Transaction Control Language)-COMMIT,ROLLBACK &amp; SAVEPOINT</a:t>
            </a:r>
          </a:p>
          <a:p>
            <a:pPr lvl="1">
              <a:buFont typeface="Wingdings" pitchFamily="2" charset="2"/>
              <a:buChar char="Ø"/>
            </a:pPr>
            <a:r>
              <a:rPr lang="en-US" dirty="0" smtClean="0"/>
              <a:t>   DCL - Data Control Language-GRANT &amp; REVOKE</a:t>
            </a:r>
          </a:p>
          <a:p>
            <a:pPr lvl="1">
              <a:buNone/>
            </a:pPr>
            <a:endParaRPr lang="en-US" dirty="0" smtClean="0"/>
          </a:p>
          <a:p>
            <a:pPr lvl="1">
              <a:buFont typeface="Wingdings" pitchFamily="2" charset="2"/>
              <a:buChar char="Ø"/>
            </a:pPr>
            <a:endParaRPr lang="en-US" dirty="0" smtClean="0"/>
          </a:p>
          <a:p>
            <a:pPr>
              <a:buNone/>
            </a:pPr>
            <a:r>
              <a:rPr lang="en-US" dirty="0" smtClean="0"/>
              <a:t>  </a:t>
            </a:r>
          </a:p>
          <a:p>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SQL?</a:t>
            </a:r>
            <a:endParaRPr lang="en-US" dirty="0"/>
          </a:p>
        </p:txBody>
      </p:sp>
      <p:sp>
        <p:nvSpPr>
          <p:cNvPr id="3" name="Content Placeholder 2"/>
          <p:cNvSpPr>
            <a:spLocks noGrp="1"/>
          </p:cNvSpPr>
          <p:nvPr>
            <p:ph idx="1"/>
          </p:nvPr>
        </p:nvSpPr>
        <p:spPr/>
        <p:txBody>
          <a:bodyPr>
            <a:normAutofit/>
          </a:bodyPr>
          <a:lstStyle/>
          <a:p>
            <a:pPr fontAlgn="base">
              <a:buFont typeface="Wingdings" pitchFamily="2" charset="2"/>
              <a:buChar char="q"/>
            </a:pPr>
            <a:r>
              <a:rPr lang="en-US" dirty="0" smtClean="0"/>
              <a:t>The sequel will provide a common language interface facility it means that a sequel is a language that can communicate with any type of database such as SQL Server, Oracle, </a:t>
            </a:r>
            <a:r>
              <a:rPr lang="en-US" dirty="0" err="1" smtClean="0"/>
              <a:t>MySQL</a:t>
            </a:r>
            <a:r>
              <a:rPr lang="en-US" dirty="0" smtClean="0"/>
              <a:t>, Sybase, BD2, etc.</a:t>
            </a:r>
          </a:p>
          <a:p>
            <a:pPr fontAlgn="base">
              <a:buFont typeface="Wingdings" pitchFamily="2" charset="2"/>
              <a:buChar char="q"/>
            </a:pPr>
            <a:r>
              <a:rPr lang="en-US" dirty="0" smtClean="0"/>
              <a:t>SQL is not a case-sensitive language it means that all the commands of SQL are not case sensitive</a:t>
            </a:r>
          </a:p>
          <a:p>
            <a:pPr fontAlgn="base">
              <a:buFont typeface="Wingdings" pitchFamily="2" charset="2"/>
              <a:buChar char="q"/>
            </a:pPr>
            <a:r>
              <a:rPr lang="en-US" dirty="0" smtClean="0"/>
              <a:t>Every command of SQL should end with a semicolon (;) (It is optional for SQL Server)</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SQL Sub Languages: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 DDL(Data Definition Language)- CREATE, DROP &amp;  ALTER</a:t>
            </a:r>
          </a:p>
          <a:p>
            <a:pPr>
              <a:buFont typeface="Wingdings" pitchFamily="2" charset="2"/>
              <a:buChar char="q"/>
            </a:pPr>
            <a:r>
              <a:rPr lang="en-US" dirty="0" smtClean="0"/>
              <a:t>   DQL(Data Query Language)-SELECT</a:t>
            </a:r>
          </a:p>
          <a:p>
            <a:pPr>
              <a:buFont typeface="Wingdings" pitchFamily="2" charset="2"/>
              <a:buChar char="q"/>
            </a:pPr>
            <a:r>
              <a:rPr lang="en-US" dirty="0" smtClean="0"/>
              <a:t>   DML(Data Manipulation Language)- INSERT, UPDATE &amp; DELETE</a:t>
            </a:r>
          </a:p>
          <a:p>
            <a:pPr>
              <a:buFont typeface="Wingdings" pitchFamily="2" charset="2"/>
              <a:buChar char="q"/>
            </a:pPr>
            <a:r>
              <a:rPr lang="en-US" dirty="0" smtClean="0"/>
              <a:t>   TCL(Transaction Control Language)-COMMIT,ROLLBACK &amp; SAVEPOINT</a:t>
            </a:r>
          </a:p>
          <a:p>
            <a:pPr>
              <a:buFont typeface="Wingdings" pitchFamily="2" charset="2"/>
              <a:buChar char="q"/>
            </a:pPr>
            <a:r>
              <a:rPr lang="en-US" dirty="0" smtClean="0"/>
              <a:t>   DCL - Data Control Language-GRANT &amp; REVOKE</a:t>
            </a:r>
            <a:endParaRPr lang="en-US"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Data Definition Language (DDL):</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smtClean="0"/>
              <a:t>Data Definition Language (DDL) is used to define database objects such as tables, synonyms, views, procedures, functions, triggers, etc. that means DDL statements are used to alter/modify a database or table structure and schema</a:t>
            </a:r>
          </a:p>
          <a:p>
            <a:pPr fontAlgn="base"/>
            <a:r>
              <a:rPr lang="en-US" dirty="0" smtClean="0"/>
              <a:t>DDL commands are working on the structure of a table, not on the data of a table.</a:t>
            </a:r>
          </a:p>
          <a:p>
            <a:pPr fontAlgn="base"/>
            <a:r>
              <a:rPr lang="en-US" dirty="0" smtClean="0"/>
              <a:t>This language contains five commands. Those are (CREATE, ALTER, SP_RENAME, TRUNCATE, DROP)</a:t>
            </a:r>
          </a:p>
          <a:p>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a:t>
            </a:r>
            <a:r>
              <a:rPr lang="en-US" dirty="0" smtClean="0"/>
              <a:t> Command(</a:t>
            </a:r>
            <a:r>
              <a:rPr lang="en-US" dirty="0" err="1" smtClean="0"/>
              <a:t>Synatx</a:t>
            </a:r>
            <a:r>
              <a:rPr lang="en-US" dirty="0" smtClean="0"/>
              <a:t>)</a:t>
            </a:r>
            <a:endParaRPr lang="en-US" dirty="0"/>
          </a:p>
        </p:txBody>
      </p:sp>
      <p:pic>
        <p:nvPicPr>
          <p:cNvPr id="4" name="Content Placeholder 3" descr="Creating-Altering-and-Deleting-Tables-in-SQL-server.png"/>
          <p:cNvPicPr>
            <a:picLocks noGrp="1" noChangeAspect="1"/>
          </p:cNvPicPr>
          <p:nvPr>
            <p:ph idx="1"/>
          </p:nvPr>
        </p:nvPicPr>
        <p:blipFill>
          <a:blip r:embed="rId2"/>
          <a:stretch>
            <a:fillRect/>
          </a:stretch>
        </p:blipFill>
        <p:spPr>
          <a:xfrm>
            <a:off x="533400" y="2667000"/>
            <a:ext cx="7010400" cy="1981200"/>
          </a:xfrm>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base">
              <a:buNone/>
            </a:pPr>
            <a:r>
              <a:rPr lang="en-US" dirty="0" smtClean="0"/>
              <a:t>CREATE TABLE Student </a:t>
            </a:r>
          </a:p>
          <a:p>
            <a:pPr fontAlgn="base">
              <a:buNone/>
            </a:pPr>
            <a:r>
              <a:rPr lang="en-US" b="1" dirty="0" smtClean="0"/>
              <a:t>(</a:t>
            </a:r>
            <a:r>
              <a:rPr lang="en-US" dirty="0" smtClean="0"/>
              <a:t> </a:t>
            </a:r>
          </a:p>
          <a:p>
            <a:pPr fontAlgn="base">
              <a:buNone/>
            </a:pPr>
            <a:r>
              <a:rPr lang="en-US" dirty="0" smtClean="0"/>
              <a:t>Student INT, </a:t>
            </a:r>
          </a:p>
          <a:p>
            <a:pPr fontAlgn="base">
              <a:buNone/>
            </a:pPr>
            <a:r>
              <a:rPr lang="en-US" dirty="0" err="1" smtClean="0"/>
              <a:t>StudentName</a:t>
            </a:r>
            <a:r>
              <a:rPr lang="en-US" dirty="0" smtClean="0"/>
              <a:t> VARCHAR</a:t>
            </a:r>
            <a:r>
              <a:rPr lang="en-US" b="1" dirty="0" smtClean="0"/>
              <a:t>(</a:t>
            </a:r>
            <a:r>
              <a:rPr lang="en-US" dirty="0" smtClean="0"/>
              <a:t>max</a:t>
            </a:r>
            <a:r>
              <a:rPr lang="en-US" b="1" dirty="0" smtClean="0"/>
              <a:t>)</a:t>
            </a:r>
            <a:r>
              <a:rPr lang="en-US" dirty="0" smtClean="0"/>
              <a:t>, </a:t>
            </a:r>
          </a:p>
          <a:p>
            <a:pPr fontAlgn="base">
              <a:buNone/>
            </a:pPr>
            <a:r>
              <a:rPr lang="en-US" dirty="0" err="1" smtClean="0"/>
              <a:t>StudentSalary</a:t>
            </a:r>
            <a:r>
              <a:rPr lang="en-US" dirty="0" smtClean="0"/>
              <a:t> </a:t>
            </a:r>
            <a:r>
              <a:rPr lang="en-US" dirty="0" err="1" smtClean="0"/>
              <a:t>int</a:t>
            </a:r>
            <a:endParaRPr lang="en-US" dirty="0" smtClean="0"/>
          </a:p>
          <a:p>
            <a:pPr fontAlgn="base">
              <a:buNone/>
            </a:pPr>
            <a:r>
              <a:rPr lang="en-US" b="1" dirty="0" smtClean="0"/>
              <a:t>)</a:t>
            </a:r>
            <a:r>
              <a:rPr lang="en-US" dirty="0" smtClean="0"/>
              <a:t> </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Alter Command</a:t>
            </a:r>
            <a:endParaRPr lang="en-US" dirty="0"/>
          </a:p>
        </p:txBody>
      </p:sp>
      <p:sp>
        <p:nvSpPr>
          <p:cNvPr id="3" name="Content Placeholder 2"/>
          <p:cNvSpPr>
            <a:spLocks noGrp="1"/>
          </p:cNvSpPr>
          <p:nvPr>
            <p:ph idx="1"/>
          </p:nvPr>
        </p:nvSpPr>
        <p:spPr/>
        <p:txBody>
          <a:bodyPr>
            <a:normAutofit/>
          </a:bodyPr>
          <a:lstStyle/>
          <a:p>
            <a:pPr>
              <a:buNone/>
            </a:pPr>
            <a:r>
              <a:rPr lang="en-US" b="1" dirty="0" smtClean="0"/>
              <a:t>Syntax: </a:t>
            </a:r>
          </a:p>
          <a:p>
            <a:pPr marL="514350" indent="-514350">
              <a:buNone/>
            </a:pPr>
            <a:r>
              <a:rPr lang="en-US" b="1" dirty="0" smtClean="0"/>
              <a:t>1. ALTER </a:t>
            </a:r>
            <a:r>
              <a:rPr lang="en-US" b="1" dirty="0" smtClean="0"/>
              <a:t>COLUMN</a:t>
            </a:r>
            <a:r>
              <a:rPr lang="en-US" b="1" dirty="0" smtClean="0">
                <a:sym typeface="Wingdings" pitchFamily="2" charset="2"/>
              </a:rPr>
              <a:t>(Changing existing column)</a:t>
            </a:r>
            <a:endParaRPr lang="en-US" b="1" dirty="0" smtClean="0"/>
          </a:p>
          <a:p>
            <a:pPr>
              <a:buNone/>
            </a:pPr>
            <a:r>
              <a:rPr lang="en-US" dirty="0" smtClean="0"/>
              <a:t>ALTER TABLE &lt;TABLENAME&gt; ALTER COLUMN &lt;COLUMNNAME&gt; &lt;NEW DATA TYPE&gt;[NEW SIZE]</a:t>
            </a:r>
          </a:p>
          <a:p>
            <a:pPr lvl="2">
              <a:buFont typeface="Wingdings" pitchFamily="2" charset="2"/>
              <a:buChar char="Ø"/>
            </a:pPr>
            <a:r>
              <a:rPr lang="en-US" dirty="0" smtClean="0"/>
              <a:t>Change the width of a column </a:t>
            </a:r>
          </a:p>
          <a:p>
            <a:pPr lvl="2">
              <a:buFont typeface="Wingdings" pitchFamily="2" charset="2"/>
              <a:buChar char="Ø"/>
            </a:pPr>
            <a:r>
              <a:rPr lang="en-US" dirty="0" smtClean="0"/>
              <a:t>Changing the data type of an existing column.</a:t>
            </a:r>
          </a:p>
          <a:p>
            <a:pPr lvl="2">
              <a:buFont typeface="Wingdings" pitchFamily="2" charset="2"/>
              <a:buChar char="Ø"/>
            </a:pPr>
            <a:r>
              <a:rPr lang="en-US" dirty="0" smtClean="0"/>
              <a:t>Changing the column NULL to NOT NULL.</a:t>
            </a:r>
          </a:p>
          <a:p>
            <a:pPr lvl="2">
              <a:buFont typeface="Wingdings" pitchFamily="2" charset="2"/>
              <a:buChar char="Ø"/>
            </a:pPr>
            <a:r>
              <a:rPr lang="en-US" dirty="0" smtClean="0"/>
              <a:t>Changing NOT NULL to NULL.</a:t>
            </a:r>
          </a:p>
          <a:p>
            <a:pPr marL="514350" indent="-514350">
              <a:buNone/>
            </a:pPr>
            <a:endParaRPr lang="en-US" dirty="0" smtClean="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Alter Command</a:t>
            </a:r>
            <a:endParaRPr lang="en-US" dirty="0"/>
          </a:p>
        </p:txBody>
      </p:sp>
      <p:sp>
        <p:nvSpPr>
          <p:cNvPr id="3" name="Content Placeholder 2"/>
          <p:cNvSpPr>
            <a:spLocks noGrp="1"/>
          </p:cNvSpPr>
          <p:nvPr>
            <p:ph idx="1"/>
          </p:nvPr>
        </p:nvSpPr>
        <p:spPr/>
        <p:txBody>
          <a:bodyPr/>
          <a:lstStyle/>
          <a:p>
            <a:pPr marL="514350" indent="-514350">
              <a:buNone/>
            </a:pPr>
            <a:r>
              <a:rPr lang="en-US" b="1" dirty="0" smtClean="0"/>
              <a:t>2. </a:t>
            </a:r>
            <a:r>
              <a:rPr lang="en-US" b="1" dirty="0" smtClean="0"/>
              <a:t>Deleting/dropping </a:t>
            </a:r>
            <a:r>
              <a:rPr lang="en-US" b="1" dirty="0" err="1" smtClean="0"/>
              <a:t>esisting</a:t>
            </a:r>
            <a:r>
              <a:rPr lang="en-US" b="1" dirty="0" smtClean="0"/>
              <a:t> Column </a:t>
            </a:r>
            <a:r>
              <a:rPr lang="en-US" b="1" dirty="0" smtClean="0"/>
              <a:t>–</a:t>
            </a:r>
          </a:p>
          <a:p>
            <a:pPr marL="514350" indent="-514350">
              <a:buNone/>
            </a:pPr>
            <a:r>
              <a:rPr lang="en-US" dirty="0" smtClean="0"/>
              <a:t>ALTER TABLE &lt;TABLENAME&gt; DROP COLUMN &lt;COLUMNNAME&gt;</a:t>
            </a:r>
          </a:p>
          <a:p>
            <a:pPr marL="514350" indent="-514350">
              <a:buNone/>
            </a:pPr>
            <a:r>
              <a:rPr lang="en-US" dirty="0" smtClean="0"/>
              <a:t>3. </a:t>
            </a:r>
            <a:r>
              <a:rPr lang="en-US" b="1" dirty="0" smtClean="0"/>
              <a:t>Adding a new column to an existing table -</a:t>
            </a:r>
          </a:p>
          <a:p>
            <a:pPr marL="514350" indent="-514350">
              <a:buNone/>
            </a:pPr>
            <a:r>
              <a:rPr lang="en-US" b="1" dirty="0" smtClean="0"/>
              <a:t>ALTER TABLE &lt;TABLENAME&gt; ADD &lt;NEWCOLUMNNAME&gt; &lt;DATA TYPE&gt;[NEW SIZE]</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SP_RENAME Command in SQL Server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SP stands for the stored procedure and here </a:t>
            </a:r>
            <a:r>
              <a:rPr lang="en-US" b="1" dirty="0" smtClean="0"/>
              <a:t>SP_RENAME</a:t>
            </a:r>
            <a:r>
              <a:rPr lang="en-US" dirty="0" smtClean="0"/>
              <a:t> is a system-defined stored procedure. This stored procedure is used to change the column name. The syntax to use this procedure is given below-</a:t>
            </a:r>
          </a:p>
          <a:p>
            <a:r>
              <a:rPr lang="en-US" b="1" dirty="0" smtClean="0"/>
              <a:t>SP_RENAME ‘&lt;TABLE NAME&gt;.&lt;OLD COLUMN NAME&gt;’, ‘NEW COLUMN NAME’</a:t>
            </a:r>
          </a:p>
          <a:p>
            <a:r>
              <a:rPr lang="en-US" b="1" dirty="0" smtClean="0"/>
              <a:t>SP_RENAME ‘OLD TABLE NAME’, ‘NEW TABLE NAME’</a:t>
            </a:r>
            <a:endParaRPr lang="en-US"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Drop Command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DROP TABLE &lt;Table Name&gt;</a:t>
            </a:r>
          </a:p>
          <a:p>
            <a:r>
              <a:rPr lang="en-US" b="1" dirty="0" smtClean="0"/>
              <a:t>DROP Database&lt;Database Name&gt;</a:t>
            </a:r>
          </a:p>
          <a:p>
            <a:endParaRPr lang="en-US" b="1" dirty="0" smtClean="0"/>
          </a:p>
          <a:p>
            <a:pPr>
              <a:buNone/>
            </a:pPr>
            <a:r>
              <a:rPr lang="en-US" b="1" dirty="0" smtClean="0"/>
              <a:t>Example :</a:t>
            </a:r>
          </a:p>
          <a:p>
            <a:pPr>
              <a:buNone/>
            </a:pPr>
            <a:r>
              <a:rPr lang="en-US" b="1" dirty="0" smtClean="0"/>
              <a:t>DROP TABLE Student</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endParaRPr lang="en-US" sz="4000" dirty="0" smtClean="0"/>
          </a:p>
          <a:p>
            <a:pPr algn="ctr">
              <a:buNone/>
            </a:pPr>
            <a:r>
              <a:rPr lang="en-US" sz="4000" dirty="0" smtClean="0"/>
              <a:t>Thank You !!!</a:t>
            </a:r>
            <a:endParaRPr lang="en-US" sz="40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p:txBody>
          <a:bodyPr>
            <a:normAutofit lnSpcReduction="10000"/>
          </a:bodyPr>
          <a:lstStyle/>
          <a:p>
            <a:pPr>
              <a:buNone/>
            </a:pPr>
            <a:r>
              <a:rPr lang="en-US" i="1" dirty="0" smtClean="0"/>
              <a:t>   “Raw facts about any thing in this real word is known as Data.”</a:t>
            </a:r>
          </a:p>
          <a:p>
            <a:pPr>
              <a:buNone/>
            </a:pPr>
            <a:r>
              <a:rPr lang="en-US" b="1" dirty="0" smtClean="0"/>
              <a:t>Example :  </a:t>
            </a:r>
          </a:p>
          <a:p>
            <a:pPr>
              <a:buNone/>
            </a:pPr>
            <a:r>
              <a:rPr lang="en-US" b="1" dirty="0" smtClean="0"/>
              <a:t>1. Student Data</a:t>
            </a:r>
          </a:p>
          <a:p>
            <a:pPr>
              <a:buNone/>
            </a:pPr>
            <a:r>
              <a:rPr lang="en-US" dirty="0" smtClean="0"/>
              <a:t>Student Roll Number =1002</a:t>
            </a:r>
          </a:p>
          <a:p>
            <a:pPr>
              <a:buNone/>
            </a:pPr>
            <a:r>
              <a:rPr lang="en-US" dirty="0" smtClean="0"/>
              <a:t>Student Name =“Sam”</a:t>
            </a:r>
          </a:p>
          <a:p>
            <a:pPr>
              <a:buNone/>
            </a:pPr>
            <a:r>
              <a:rPr lang="en-US" dirty="0" smtClean="0"/>
              <a:t>Student class =IX</a:t>
            </a:r>
          </a:p>
          <a:p>
            <a:pPr>
              <a:buNone/>
            </a:pPr>
            <a:r>
              <a:rPr lang="en-US" b="1" dirty="0" smtClean="0"/>
              <a:t>2.Employee Data:</a:t>
            </a:r>
          </a:p>
          <a:p>
            <a:pPr>
              <a:buNone/>
            </a:pPr>
            <a:r>
              <a:rPr lang="en-US" dirty="0" smtClean="0"/>
              <a:t>Employee ID=1001, Employee Name=John , Employee Salary=10,000/-</a:t>
            </a:r>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Information</a:t>
            </a:r>
            <a:endParaRPr lang="en-US" dirty="0"/>
          </a:p>
        </p:txBody>
      </p:sp>
      <p:sp>
        <p:nvSpPr>
          <p:cNvPr id="3" name="Content Placeholder 2"/>
          <p:cNvSpPr>
            <a:spLocks noGrp="1"/>
          </p:cNvSpPr>
          <p:nvPr>
            <p:ph idx="1"/>
          </p:nvPr>
        </p:nvSpPr>
        <p:spPr/>
        <p:txBody>
          <a:bodyPr/>
          <a:lstStyle/>
          <a:p>
            <a:r>
              <a:rPr lang="en-US" dirty="0" smtClean="0"/>
              <a:t>It is processed data means once data is displayed to someone  or some where is becomes information.</a:t>
            </a:r>
          </a:p>
          <a:p>
            <a:endParaRPr lang="en-US" dirty="0" smtClean="0"/>
          </a:p>
          <a:p>
            <a:pPr>
              <a:buNone/>
            </a:pPr>
            <a:r>
              <a:rPr lang="en-US" dirty="0" smtClean="0"/>
              <a:t>Student Data          </a:t>
            </a:r>
            <a:r>
              <a:rPr lang="en-US" dirty="0" smtClean="0">
                <a:sym typeface="Wingdings" pitchFamily="2" charset="2"/>
              </a:rPr>
              <a:t>Student Information.</a:t>
            </a:r>
          </a:p>
          <a:p>
            <a:pPr>
              <a:buNone/>
            </a:pPr>
            <a:r>
              <a:rPr lang="en-US" dirty="0" smtClean="0">
                <a:sym typeface="Wingdings" pitchFamily="2" charset="2"/>
              </a:rPr>
              <a:t>Name: Sam                 Name: Sam(Displayed somewhere)</a:t>
            </a:r>
            <a:endParaRPr lang="en-US" dirty="0" smtClean="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DBMS(Database Management System)</a:t>
            </a:r>
            <a:endParaRPr lang="en-US" sz="4000" dirty="0"/>
          </a:p>
        </p:txBody>
      </p:sp>
      <p:sp>
        <p:nvSpPr>
          <p:cNvPr id="3" name="Content Placeholder 2"/>
          <p:cNvSpPr>
            <a:spLocks noGrp="1"/>
          </p:cNvSpPr>
          <p:nvPr>
            <p:ph idx="1"/>
          </p:nvPr>
        </p:nvSpPr>
        <p:spPr/>
        <p:txBody>
          <a:bodyPr>
            <a:normAutofit fontScale="92500" lnSpcReduction="10000"/>
          </a:bodyPr>
          <a:lstStyle/>
          <a:p>
            <a:r>
              <a:rPr lang="en-US" b="1" dirty="0" smtClean="0"/>
              <a:t> </a:t>
            </a:r>
            <a:r>
              <a:rPr lang="en-US" dirty="0" smtClean="0"/>
              <a:t>A DBMS is a software used to store and manage data. The DBMS was introduced during 1960’s to store any data. It also offers manipulation of the data like insertion, deletion, and updating of the data.</a:t>
            </a:r>
          </a:p>
          <a:p>
            <a:pPr>
              <a:buNone/>
            </a:pPr>
            <a:endParaRPr lang="en-US" dirty="0" smtClean="0"/>
          </a:p>
          <a:p>
            <a:r>
              <a:rPr lang="en-US" dirty="0" smtClean="0"/>
              <a:t>DBMS system also performs the functions like defining, creating, revising and controlling the database. </a:t>
            </a:r>
          </a:p>
          <a:p>
            <a:pPr>
              <a:buNone/>
            </a:pPr>
            <a:endParaRPr lang="en-US" dirty="0" smtClean="0"/>
          </a:p>
          <a:p>
            <a:r>
              <a:rPr lang="en-US" dirty="0" smtClean="0"/>
              <a:t>It is specially designed to create and maintain data and enable the individual business application to extract the desired data.</a:t>
            </a:r>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DBMS(Database Management System)</a:t>
            </a:r>
            <a:endParaRPr lang="en-US" sz="4000" dirty="0"/>
          </a:p>
        </p:txBody>
      </p:sp>
      <p:sp>
        <p:nvSpPr>
          <p:cNvPr id="3" name="Content Placeholder 2"/>
          <p:cNvSpPr>
            <a:spLocks noGrp="1"/>
          </p:cNvSpPr>
          <p:nvPr>
            <p:ph idx="1"/>
          </p:nvPr>
        </p:nvSpPr>
        <p:spPr/>
        <p:txBody>
          <a:bodyPr/>
          <a:lstStyle/>
          <a:p>
            <a:pPr>
              <a:buNone/>
            </a:pPr>
            <a:r>
              <a:rPr lang="en-US" b="1" dirty="0" smtClean="0"/>
              <a:t>Database + Program(To Manage Database)</a:t>
            </a:r>
          </a:p>
          <a:p>
            <a:pPr>
              <a:buNone/>
            </a:pPr>
            <a:endParaRPr lang="en-US" dirty="0" smtClean="0"/>
          </a:p>
          <a:p>
            <a:pPr>
              <a:buNone/>
            </a:pPr>
            <a:r>
              <a:rPr lang="en-US" i="1" dirty="0" smtClean="0"/>
              <a:t>“When a program is attached to database to manage it then its know as Database Management System”</a:t>
            </a:r>
          </a:p>
          <a:p>
            <a:pPr>
              <a:buNone/>
            </a:pPr>
            <a:endParaRPr lang="en-US" i="1" dirty="0" smtClean="0"/>
          </a:p>
          <a:p>
            <a:pPr>
              <a:buNone/>
            </a:pPr>
            <a:r>
              <a:rPr lang="en-US" b="1" i="1" dirty="0" smtClean="0"/>
              <a:t>Example : </a:t>
            </a:r>
            <a:r>
              <a:rPr lang="en-US" i="1" dirty="0" smtClean="0"/>
              <a:t>MS Access etc.</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RDBMS</a:t>
            </a:r>
            <a:endParaRPr lang="en-US" dirty="0"/>
          </a:p>
        </p:txBody>
      </p:sp>
      <p:sp>
        <p:nvSpPr>
          <p:cNvPr id="3" name="Content Placeholder 2"/>
          <p:cNvSpPr>
            <a:spLocks noGrp="1"/>
          </p:cNvSpPr>
          <p:nvPr>
            <p:ph idx="1"/>
          </p:nvPr>
        </p:nvSpPr>
        <p:spPr/>
        <p:txBody>
          <a:bodyPr>
            <a:normAutofit fontScale="92500"/>
          </a:bodyPr>
          <a:lstStyle/>
          <a:p>
            <a:r>
              <a:rPr lang="en-US" dirty="0" smtClean="0"/>
              <a:t>Relational Database Management System (RDBMS) is an advanced version of a DBMS system. It came into existence during 1970’s. RDBMS system also allows the organization to access data more efficiently then DBMS.</a:t>
            </a:r>
          </a:p>
          <a:p>
            <a:pPr>
              <a:buNone/>
            </a:pPr>
            <a:endParaRPr lang="en-US" dirty="0" smtClean="0"/>
          </a:p>
          <a:p>
            <a:r>
              <a:rPr lang="en-US" dirty="0" smtClean="0"/>
              <a:t>RDBMS is a software system which is used to store only data which need to be stored in the form of tables. In this kind of system, data is managed and stored in rows and columns which is known as </a:t>
            </a:r>
            <a:r>
              <a:rPr lang="en-US" dirty="0" err="1" smtClean="0"/>
              <a:t>tuples</a:t>
            </a:r>
            <a:r>
              <a:rPr lang="en-US" dirty="0" smtClean="0"/>
              <a:t> and attributes. RDBMS is a powerful data management system and is widely used across the world.</a:t>
            </a:r>
          </a:p>
          <a:p>
            <a:pPr>
              <a:buNone/>
            </a:pPr>
            <a:endParaRPr lang="en-US" b="1" dirty="0" smtClean="0"/>
          </a:p>
          <a:p>
            <a:pPr>
              <a:buNone/>
            </a:pPr>
            <a:endParaRPr lang="en-US" b="1"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DBMS Vs RDBMS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Number of allowed users.</a:t>
            </a:r>
            <a:r>
              <a:rPr lang="en-US" dirty="0" smtClean="0"/>
              <a:t> While a DBMS can only accept one user at a time, an RDBMS can operate with multiple users.</a:t>
            </a:r>
          </a:p>
          <a:p>
            <a:r>
              <a:rPr lang="en-US" b="1" dirty="0" smtClean="0"/>
              <a:t>Hardware and software requirements.</a:t>
            </a:r>
            <a:r>
              <a:rPr lang="en-US" dirty="0" smtClean="0"/>
              <a:t> A DBMS needs less software and hardware than an RDBMS.</a:t>
            </a:r>
          </a:p>
          <a:p>
            <a:r>
              <a:rPr lang="en-US" b="1" dirty="0" smtClean="0"/>
              <a:t>Amount of data. </a:t>
            </a:r>
            <a:r>
              <a:rPr lang="en-US" dirty="0" err="1" smtClean="0"/>
              <a:t>RDBMSes</a:t>
            </a:r>
            <a:r>
              <a:rPr lang="en-US" dirty="0" smtClean="0"/>
              <a:t> can handle any amount of data, from small to large, while a DBMS can only manage small amounts.</a:t>
            </a:r>
          </a:p>
          <a:p>
            <a:r>
              <a:rPr lang="en-US" b="1" dirty="0" smtClean="0"/>
              <a:t>Database structure.</a:t>
            </a:r>
            <a:r>
              <a:rPr lang="en-US" dirty="0" smtClean="0"/>
              <a:t> In a DBMS, data is kept in a hierarchical form, whereas an RDBMS utilizes a table where the headers are used as column names and the rows contain the corresponding values.</a:t>
            </a:r>
          </a:p>
          <a:p>
            <a:r>
              <a:rPr lang="en-US" b="1" dirty="0" smtClean="0"/>
              <a:t>database normalization.</a:t>
            </a:r>
            <a:r>
              <a:rPr lang="en-US" dirty="0" smtClean="0"/>
              <a:t> An RDBMS can be </a:t>
            </a:r>
            <a:r>
              <a:rPr lang="en-US" u="sng" dirty="0" smtClean="0">
                <a:hlinkClick r:id="rId2"/>
              </a:rPr>
              <a:t>normalized</a:t>
            </a:r>
            <a:r>
              <a:rPr lang="en-US" dirty="0" smtClean="0"/>
              <a:t>, but a DBMS cannot.</a:t>
            </a:r>
          </a:p>
          <a:p>
            <a:endParaRPr lang="en-U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DBMS Vs RDBMS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ACID implementation.</a:t>
            </a:r>
            <a:r>
              <a:rPr lang="en-US" dirty="0" smtClean="0"/>
              <a:t> DBMS do not use the atomicity, consistency, isolation and durability (</a:t>
            </a:r>
            <a:r>
              <a:rPr lang="en-US" u="sng" dirty="0" smtClean="0">
                <a:hlinkClick r:id="rId2"/>
              </a:rPr>
              <a:t>ACID</a:t>
            </a:r>
            <a:r>
              <a:rPr lang="en-US" dirty="0" smtClean="0"/>
              <a:t>) model for storing data. On the other hand, RDBMS base the structure of their data on the ACID model to ensure consistency.</a:t>
            </a:r>
          </a:p>
          <a:p>
            <a:r>
              <a:rPr lang="en-US" b="1" dirty="0" smtClean="0"/>
              <a:t>Distributed databases.</a:t>
            </a:r>
            <a:r>
              <a:rPr lang="en-US" dirty="0" smtClean="0"/>
              <a:t> While an RDBMS offers complete support for </a:t>
            </a:r>
            <a:r>
              <a:rPr lang="en-US" u="sng" dirty="0" smtClean="0">
                <a:hlinkClick r:id="rId3"/>
              </a:rPr>
              <a:t>distributed databases</a:t>
            </a:r>
            <a:r>
              <a:rPr lang="en-US" dirty="0" smtClean="0"/>
              <a:t>, a DBMS will not provide support.</a:t>
            </a:r>
          </a:p>
          <a:p>
            <a:r>
              <a:rPr lang="en-US" b="1" dirty="0" smtClean="0"/>
              <a:t>Types of programs managed. </a:t>
            </a:r>
            <a:r>
              <a:rPr lang="en-US" dirty="0" smtClean="0"/>
              <a:t>While an RDBMS helps manage the relationships between its incorporated tables of data, a DBMS focuses on maintaining databases that are present within the computer network and system </a:t>
            </a:r>
            <a:r>
              <a:rPr lang="en-US" u="sng" dirty="0" smtClean="0">
                <a:hlinkClick r:id="rId4"/>
              </a:rPr>
              <a:t>hard disks</a:t>
            </a:r>
            <a:r>
              <a:rPr lang="en-US" dirty="0" smtClean="0"/>
              <a:t>.</a:t>
            </a: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1200</TotalTime>
  <Words>935</Words>
  <Application>Microsoft Office PowerPoint</Application>
  <PresentationFormat>On-screen Show (4:3)</PresentationFormat>
  <Paragraphs>136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Slide 1</vt:lpstr>
      <vt:lpstr>Topics to be covered</vt:lpstr>
      <vt:lpstr>Data</vt:lpstr>
      <vt:lpstr>Information</vt:lpstr>
      <vt:lpstr>DBMS(Database Management System)</vt:lpstr>
      <vt:lpstr>DBMS(Database Management System)</vt:lpstr>
      <vt:lpstr>RDBMS</vt:lpstr>
      <vt:lpstr>DBMS Vs RDBMS</vt:lpstr>
      <vt:lpstr>DBMS Vs RDBMS</vt:lpstr>
      <vt:lpstr>Introduction  to SQL Server</vt:lpstr>
      <vt:lpstr>Services of SQL Server</vt:lpstr>
      <vt:lpstr>SQL Server Analysis Service(SSAS)</vt:lpstr>
      <vt:lpstr>SQL Server Reporting Service (SSRS)</vt:lpstr>
      <vt:lpstr>SQL Server Integration Service (SSIS)</vt:lpstr>
      <vt:lpstr>Database types(SQL Server)</vt:lpstr>
      <vt:lpstr> System Databases in SQL Server </vt:lpstr>
      <vt:lpstr>System Databases in SQL Server</vt:lpstr>
      <vt:lpstr> User Databases in SQL Server </vt:lpstr>
      <vt:lpstr>What is SQL? </vt:lpstr>
      <vt:lpstr>What is SQL?</vt:lpstr>
      <vt:lpstr> SQL Sub Languages: </vt:lpstr>
      <vt:lpstr> Data Definition Language (DDL): </vt:lpstr>
      <vt:lpstr>CREATE Command(Synatx)</vt:lpstr>
      <vt:lpstr>Example-</vt:lpstr>
      <vt:lpstr>Alter Command</vt:lpstr>
      <vt:lpstr>Alter Command</vt:lpstr>
      <vt:lpstr>                                                    SP_RENAME Command in SQL Server </vt:lpstr>
      <vt:lpstr>Drop Command  </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Kamlesh Chandra</dc:creator>
  <cp:lastModifiedBy>shiv</cp:lastModifiedBy>
  <cp:revision>75</cp:revision>
  <dcterms:created xsi:type="dcterms:W3CDTF">2006-08-16T00:00:00Z</dcterms:created>
  <dcterms:modified xsi:type="dcterms:W3CDTF">2021-12-13T09:01:09Z</dcterms:modified>
</cp:coreProperties>
</file>