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80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smtClean="0"/>
              <a:t>DML(Data Manipulation </a:t>
            </a:r>
            <a:r>
              <a:rPr lang="en-US" sz="9600" dirty="0" smtClean="0"/>
              <a:t>L</a:t>
            </a:r>
            <a:r>
              <a:rPr lang="en-US" sz="9600" smtClean="0"/>
              <a:t>anguage</a:t>
            </a:r>
            <a:r>
              <a:rPr lang="en-US" sz="9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Domain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Domain integrity is used to maintain domain data accurate.</a:t>
            </a:r>
          </a:p>
          <a:p>
            <a:r>
              <a:rPr lang="en-US" i="1" dirty="0" smtClean="0"/>
              <a:t>It is implemented by-</a:t>
            </a:r>
          </a:p>
          <a:p>
            <a:pPr lvl="1" fontAlgn="base">
              <a:buFont typeface="Wingdings" pitchFamily="2" charset="2"/>
              <a:buChar char="q"/>
            </a:pPr>
            <a:r>
              <a:rPr lang="en-US" b="1" dirty="0" smtClean="0"/>
              <a:t>Default Constraint</a:t>
            </a:r>
            <a:endParaRPr lang="en-US" dirty="0" smtClean="0"/>
          </a:p>
          <a:p>
            <a:pPr lvl="1" fontAlgn="base">
              <a:buFont typeface="Wingdings" pitchFamily="2" charset="2"/>
              <a:buChar char="q"/>
            </a:pPr>
            <a:r>
              <a:rPr lang="en-US" b="1" dirty="0" smtClean="0"/>
              <a:t>UNIQUE KEY constraint</a:t>
            </a:r>
            <a:endParaRPr lang="en-US" dirty="0" smtClean="0"/>
          </a:p>
          <a:p>
            <a:pPr lvl="1" fontAlgn="base">
              <a:buFont typeface="Wingdings" pitchFamily="2" charset="2"/>
              <a:buChar char="q"/>
            </a:pPr>
            <a:r>
              <a:rPr lang="en-US" b="1" dirty="0" smtClean="0"/>
              <a:t>NOT NULL constraint</a:t>
            </a:r>
            <a:endParaRPr lang="en-US" dirty="0" smtClean="0"/>
          </a:p>
          <a:p>
            <a:pPr lvl="1" fontAlgn="base">
              <a:buFont typeface="Wingdings" pitchFamily="2" charset="2"/>
              <a:buChar char="q"/>
            </a:pPr>
            <a:r>
              <a:rPr lang="en-US" b="1" dirty="0" smtClean="0"/>
              <a:t>CHECK KEY constraint</a:t>
            </a:r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b="1" dirty="0" smtClean="0"/>
              <a:t>Default Constraint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itchFamily="2" charset="2"/>
              <a:buChar char="q"/>
            </a:pPr>
            <a:r>
              <a:rPr lang="en-US" dirty="0" smtClean="0"/>
              <a:t> The Default constraint in SQL Server is used to fill the column with a default value that is defined during the creation of a table if the user does not supply any value while inserting the data. In simple words, we can say that Default constraints enable the SQL Server to insert a default value to a column when the user doesn’t specify a value.</a:t>
            </a:r>
          </a:p>
          <a:p>
            <a:pPr fontAlgn="base">
              <a:buNone/>
            </a:pPr>
            <a:r>
              <a:rPr lang="en-US" b="1" dirty="0" smtClean="0"/>
              <a:t>   Note:</a:t>
            </a:r>
            <a:r>
              <a:rPr lang="en-US" dirty="0" smtClean="0"/>
              <a:t> IDENTITY and timestamp columns can’t be associated with the default constraint.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Employee (</a:t>
            </a:r>
          </a:p>
          <a:p>
            <a:pPr fontAlgn="base">
              <a:buNone/>
            </a:pP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</a:t>
            </a:r>
            <a:r>
              <a:rPr lang="en-US" b="1" dirty="0" smtClean="0"/>
              <a:t>NULL</a:t>
            </a:r>
            <a:r>
              <a:rPr lang="en-US" dirty="0" smtClean="0"/>
              <a:t>,</a:t>
            </a:r>
          </a:p>
          <a:p>
            <a:pPr fontAlgn="base"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</a:t>
            </a:r>
            <a:r>
              <a:rPr lang="en-US" b="1" dirty="0" smtClean="0"/>
              <a:t>NULL</a:t>
            </a:r>
            <a:r>
              <a:rPr lang="en-US" dirty="0" smtClean="0"/>
              <a:t>,</a:t>
            </a:r>
          </a:p>
          <a:p>
            <a:pPr fontAlgn="base"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</a:p>
          <a:p>
            <a:pPr fontAlgn="base">
              <a:buNone/>
            </a:pP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fontAlgn="base">
              <a:buNone/>
            </a:pP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(255) </a:t>
            </a:r>
            <a:r>
              <a:rPr lang="en-US" b="1" dirty="0" smtClean="0"/>
              <a:t>DEFAULT</a:t>
            </a:r>
            <a:r>
              <a:rPr lang="en-US" dirty="0" smtClean="0"/>
              <a:t> 'Mumbai',</a:t>
            </a:r>
          </a:p>
          <a:p>
            <a:pPr fontAlgn="base">
              <a:buNone/>
            </a:pPr>
            <a:r>
              <a:rPr lang="en-US" dirty="0" err="1" smtClean="0"/>
              <a:t>DateOfBirth</a:t>
            </a:r>
            <a:r>
              <a:rPr lang="en-US" dirty="0" smtClean="0"/>
              <a:t> date </a:t>
            </a:r>
            <a:r>
              <a:rPr lang="en-US" b="1" dirty="0" smtClean="0"/>
              <a:t>DEFAULT</a:t>
            </a:r>
            <a:r>
              <a:rPr lang="en-US" dirty="0" smtClean="0"/>
              <a:t> </a:t>
            </a:r>
            <a:r>
              <a:rPr lang="en-US" b="1" dirty="0" smtClean="0"/>
              <a:t>GETDATE</a:t>
            </a:r>
            <a:r>
              <a:rPr lang="en-US" dirty="0" smtClean="0"/>
              <a:t>(),</a:t>
            </a:r>
          </a:p>
          <a:p>
            <a:pPr fontAlgn="base">
              <a:buNone/>
            </a:pPr>
            <a:r>
              <a:rPr lang="en-US" dirty="0" smtClean="0"/>
              <a:t>Salary </a:t>
            </a:r>
            <a:r>
              <a:rPr lang="en-US" b="1" dirty="0" smtClean="0"/>
              <a:t>DECIMAL</a:t>
            </a:r>
            <a:r>
              <a:rPr lang="en-US" dirty="0" smtClean="0"/>
              <a:t> (18, 2) </a:t>
            </a:r>
            <a:r>
              <a:rPr lang="en-US" b="1" dirty="0" smtClean="0"/>
              <a:t>DEFAULT</a:t>
            </a:r>
            <a:r>
              <a:rPr lang="en-US" dirty="0" smtClean="0"/>
              <a:t> 5000.00</a:t>
            </a:r>
          </a:p>
          <a:p>
            <a:pPr fontAlgn="base">
              <a:buNone/>
            </a:pPr>
            <a:r>
              <a:rPr lang="en-US" dirty="0" smtClean="0"/>
              <a:t>)</a:t>
            </a:r>
            <a:r>
              <a:rPr lang="en-US" b="1" dirty="0" smtClean="0"/>
              <a:t> </a:t>
            </a:r>
          </a:p>
          <a:p>
            <a:pPr fontAlgn="base">
              <a:buFont typeface="Wingdings" pitchFamily="2" charset="2"/>
              <a:buChar char="ü"/>
            </a:pPr>
            <a:r>
              <a:rPr lang="en-US" b="1" dirty="0" smtClean="0"/>
              <a:t> Insert into Employee (ID, </a:t>
            </a:r>
            <a:r>
              <a:rPr lang="en-US" b="1" dirty="0" err="1" smtClean="0"/>
              <a:t>LastName</a:t>
            </a:r>
            <a:r>
              <a:rPr lang="en-US" b="1" dirty="0" smtClean="0"/>
              <a:t>, Age) values(1, ‘Rout’, 30)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NOT NULL Constraint in SQL Server: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customer </a:t>
            </a:r>
          </a:p>
          <a:p>
            <a:pPr fontAlgn="base">
              <a:buNone/>
            </a:pPr>
            <a:r>
              <a:rPr lang="en-US" dirty="0" smtClean="0"/>
              <a:t>( </a:t>
            </a:r>
          </a:p>
          <a:p>
            <a:pPr fontAlgn="base">
              <a:buNone/>
            </a:pPr>
            <a:r>
              <a:rPr lang="en-US" dirty="0" smtClean="0"/>
              <a:t>id </a:t>
            </a:r>
            <a:r>
              <a:rPr lang="en-US" b="1" dirty="0" smtClean="0"/>
              <a:t>INT</a:t>
            </a:r>
            <a:r>
              <a:rPr lang="en-US" dirty="0" smtClean="0"/>
              <a:t> NOT 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</a:p>
          <a:p>
            <a:pPr fontAlgn="base">
              <a:buNone/>
            </a:pPr>
            <a:r>
              <a:rPr lang="en-US" dirty="0" smtClean="0"/>
              <a:t>name </a:t>
            </a:r>
            <a:r>
              <a:rPr lang="en-US" b="1" dirty="0" smtClean="0"/>
              <a:t>VARCHAR</a:t>
            </a:r>
            <a:r>
              <a:rPr lang="en-US" dirty="0" smtClean="0"/>
              <a:t>(30) NOT 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</a:p>
          <a:p>
            <a:pPr fontAlgn="base">
              <a:buNone/>
            </a:pPr>
            <a:r>
              <a:rPr lang="en-US" dirty="0" err="1" smtClean="0"/>
              <a:t>mobno</a:t>
            </a:r>
            <a:r>
              <a:rPr lang="en-US" dirty="0" smtClean="0"/>
              <a:t> </a:t>
            </a:r>
            <a:r>
              <a:rPr lang="en-US" b="1" dirty="0" smtClean="0"/>
              <a:t>CHAR</a:t>
            </a:r>
            <a:r>
              <a:rPr lang="en-US" dirty="0" smtClean="0"/>
              <a:t>(10) NOT </a:t>
            </a:r>
            <a:r>
              <a:rPr lang="en-US" b="1" dirty="0" smtClean="0"/>
              <a:t>NULL</a:t>
            </a:r>
            <a:r>
              <a:rPr lang="en-US" dirty="0" smtClean="0"/>
              <a:t> </a:t>
            </a:r>
          </a:p>
          <a:p>
            <a:pPr fontAlgn="base">
              <a:buNone/>
            </a:pPr>
            <a:r>
              <a:rPr lang="en-US" dirty="0" smtClean="0"/>
              <a:t>) 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(101, 'AA', '1111111111')--ALLOWED </a:t>
            </a:r>
          </a:p>
          <a:p>
            <a:pPr fontAlgn="base">
              <a:buNone/>
            </a:pPr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(101, 'AA', '2222222222')--ALLOWED </a:t>
            </a:r>
          </a:p>
          <a:p>
            <a:pPr fontAlgn="base">
              <a:buNone/>
            </a:pPr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)--NOTALLOWED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UNIQUE </a:t>
            </a:r>
            <a:r>
              <a:rPr lang="fr-FR" b="1" dirty="0" err="1" smtClean="0"/>
              <a:t>Constraint</a:t>
            </a:r>
            <a:r>
              <a:rPr lang="fr-FR" b="1" dirty="0" smtClean="0"/>
              <a:t> in SQL Server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Syntax: CREATE TABLE&lt;TABLE NAME&gt;(&lt;COLUMN NAME&gt;&lt;DATA TYPE&gt;&lt;CONSTRAINTUNIQUEKEY&gt;……)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Demo:</a:t>
            </a:r>
          </a:p>
          <a:p>
            <a:pPr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b="1" dirty="0" smtClean="0"/>
              <a:t>TABLE</a:t>
            </a:r>
            <a:r>
              <a:rPr lang="en-US" dirty="0" smtClean="0"/>
              <a:t> Customer </a:t>
            </a:r>
          </a:p>
          <a:p>
            <a:pPr fontAlgn="base">
              <a:buNone/>
            </a:pPr>
            <a:r>
              <a:rPr lang="en-US" dirty="0" smtClean="0"/>
              <a:t>( </a:t>
            </a:r>
          </a:p>
          <a:p>
            <a:pPr fontAlgn="base">
              <a:buNone/>
            </a:pPr>
            <a:r>
              <a:rPr lang="en-US" dirty="0" smtClean="0"/>
              <a:t>Id </a:t>
            </a:r>
            <a:r>
              <a:rPr lang="en-US" b="1" dirty="0" smtClean="0"/>
              <a:t>INT</a:t>
            </a:r>
            <a:r>
              <a:rPr lang="en-US" dirty="0" smtClean="0"/>
              <a:t> UNIQUE, </a:t>
            </a:r>
          </a:p>
          <a:p>
            <a:pPr fontAlgn="base">
              <a:buNone/>
            </a:pP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b="1" dirty="0" smtClean="0"/>
              <a:t>VARCHAR</a:t>
            </a:r>
            <a:r>
              <a:rPr lang="en-US" dirty="0" smtClean="0"/>
              <a:t>(30) UNIQUE, </a:t>
            </a:r>
          </a:p>
          <a:p>
            <a:pPr fontAlgn="base">
              <a:buNone/>
            </a:pPr>
            <a:r>
              <a:rPr lang="en-US" dirty="0" err="1" smtClean="0"/>
              <a:t>Emailid</a:t>
            </a:r>
            <a:r>
              <a:rPr lang="en-US" dirty="0" smtClean="0"/>
              <a:t> </a:t>
            </a:r>
            <a:r>
              <a:rPr lang="en-US" b="1" dirty="0" smtClean="0"/>
              <a:t>VARCHAR</a:t>
            </a:r>
            <a:r>
              <a:rPr lang="en-US" dirty="0" smtClean="0"/>
              <a:t>(100) UNIQUE </a:t>
            </a:r>
          </a:p>
          <a:p>
            <a:pPr fontAlgn="base">
              <a:buNone/>
            </a:pP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UNIQUE </a:t>
            </a:r>
            <a:r>
              <a:rPr lang="fr-FR" b="1" dirty="0" err="1" smtClean="0"/>
              <a:t>Constraint</a:t>
            </a:r>
            <a:r>
              <a:rPr lang="fr-FR" b="1" dirty="0" smtClean="0"/>
              <a:t>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INSERT customer  VALUES (10,  ‘AA’,  ‘pranayakumar777@gmail.com’)</a:t>
            </a:r>
          </a:p>
          <a:p>
            <a:endParaRPr lang="en-US" b="1" dirty="0" smtClean="0"/>
          </a:p>
          <a:p>
            <a:r>
              <a:rPr lang="en-US" b="1" dirty="0" smtClean="0"/>
              <a:t>INSERT customer  VALUES (10,  ‘AA’,  ‘pranayakumar777@gmail.com’)</a:t>
            </a:r>
          </a:p>
          <a:p>
            <a:endParaRPr lang="en-US" b="1" dirty="0" smtClean="0"/>
          </a:p>
          <a:p>
            <a:pPr fontAlgn="base"/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)--ALLOWED </a:t>
            </a:r>
          </a:p>
          <a:p>
            <a:pPr fontAlgn="base"/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(11, 'BB', 'pranayakumar7@gmail.com')--ALLOWED </a:t>
            </a:r>
          </a:p>
          <a:p>
            <a:pPr fontAlgn="base"/>
            <a:r>
              <a:rPr lang="en-US" b="1" dirty="0" smtClean="0"/>
              <a:t>INSERT</a:t>
            </a:r>
            <a:r>
              <a:rPr lang="en-US" dirty="0" smtClean="0"/>
              <a:t> customer </a:t>
            </a:r>
            <a:r>
              <a:rPr lang="en-US" b="1" dirty="0" smtClean="0"/>
              <a:t>VALUES</a:t>
            </a:r>
            <a:r>
              <a:rPr lang="en-US" dirty="0" smtClean="0"/>
              <a:t> (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, </a:t>
            </a:r>
            <a:r>
              <a:rPr lang="en-US" b="1" dirty="0" smtClean="0"/>
              <a:t>NULL</a:t>
            </a:r>
            <a:r>
              <a:rPr lang="en-US" dirty="0" smtClean="0"/>
              <a:t>) -- NOT ALLOWED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 !!!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184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IN" b="1" dirty="0" smtClean="0">
                <a:cs typeface="东文宋体" charset="0"/>
                <a:sym typeface="+mn-ea"/>
              </a:rPr>
              <a:t/>
            </a:r>
            <a:br>
              <a:rPr lang="en-US" altLang="en-IN" b="1" dirty="0" smtClean="0">
                <a:cs typeface="东文宋体" charset="0"/>
                <a:sym typeface="+mn-ea"/>
              </a:rPr>
            </a:br>
            <a:r>
              <a:rPr lang="en-US" altLang="en-IN" b="1" dirty="0" smtClean="0">
                <a:cs typeface="东文宋体" charset="0"/>
                <a:sym typeface="+mn-ea"/>
              </a:rPr>
              <a:t/>
            </a:r>
            <a:br>
              <a:rPr lang="en-US" altLang="en-IN" b="1" dirty="0" smtClean="0">
                <a:cs typeface="东文宋体" charset="0"/>
                <a:sym typeface="+mn-ea"/>
              </a:rPr>
            </a:br>
            <a:r>
              <a:rPr lang="en-US" altLang="en-IN" b="1" dirty="0" smtClean="0">
                <a:cs typeface="东文宋体" charset="0"/>
                <a:sym typeface="+mn-ea"/>
              </a:rPr>
              <a:t/>
            </a:r>
            <a:br>
              <a:rPr lang="en-US" altLang="en-IN" b="1" dirty="0" smtClean="0">
                <a:cs typeface="东文宋体" charset="0"/>
                <a:sym typeface="+mn-ea"/>
              </a:rPr>
            </a:br>
            <a:r>
              <a:rPr lang="en-US" altLang="en-IN" b="1" dirty="0" smtClean="0">
                <a:cs typeface="东文宋体" charset="0"/>
                <a:sym typeface="+mn-ea"/>
              </a:rPr>
              <a:t/>
            </a:r>
            <a:br>
              <a:rPr lang="en-US" altLang="en-IN" b="1" dirty="0" smtClean="0">
                <a:cs typeface="东文宋体" charset="0"/>
                <a:sym typeface="+mn-ea"/>
              </a:rPr>
            </a:br>
            <a:r>
              <a:rPr lang="en-US" sz="5400" dirty="0" smtClean="0"/>
              <a:t>DML(INSERT)</a:t>
            </a:r>
            <a:r>
              <a:rPr lang="x-none" altLang="en-IN" b="1" smtClean="0">
                <a:cs typeface="东文宋体" charset="0"/>
              </a:rPr>
              <a:t/>
            </a:r>
            <a:br>
              <a:rPr lang="x-none" altLang="en-IN" b="1" smtClean="0">
                <a:cs typeface="东文宋体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altLang="en-US" b="1" dirty="0" smtClean="0"/>
              <a:t>SYNTAX(INSERT)-</a:t>
            </a:r>
          </a:p>
          <a:p>
            <a:pPr>
              <a:buNone/>
            </a:pPr>
            <a:r>
              <a:rPr lang="en-IN" altLang="en-US" dirty="0" smtClean="0"/>
              <a:t>INSERT INTO &lt;TABLENAME&gt;(FIELDNAME1,FIELDNAME2,FIELDNAME3,.....) VALUES(VALUE1,VALUE2,VALUE3,....)</a:t>
            </a:r>
          </a:p>
          <a:p>
            <a:pPr>
              <a:buNone/>
            </a:pPr>
            <a:endParaRPr lang="en-IN" altLang="en-US" dirty="0" smtClean="0"/>
          </a:p>
          <a:p>
            <a:pPr>
              <a:buNone/>
            </a:pPr>
            <a:r>
              <a:rPr lang="en-IN" altLang="en-US" dirty="0" smtClean="0"/>
              <a:t>OR</a:t>
            </a:r>
          </a:p>
          <a:p>
            <a:pPr>
              <a:buNone/>
            </a:pPr>
            <a:endParaRPr lang="en-IN" altLang="en-US" dirty="0" smtClean="0"/>
          </a:p>
          <a:p>
            <a:pPr>
              <a:buNone/>
            </a:pPr>
            <a:r>
              <a:rPr lang="en-IN" altLang="en-US" dirty="0" smtClean="0"/>
              <a:t>INSERT INTO &lt;TABLENAME&gt; VALUES(VALUE1,VALUE2,VALUE3,....)</a:t>
            </a:r>
          </a:p>
          <a:p>
            <a:pPr>
              <a:buNone/>
            </a:pPr>
            <a:endParaRPr lang="en-IN" altLang="en-US" dirty="0" smtClean="0"/>
          </a:p>
          <a:p>
            <a:pPr>
              <a:buNone/>
            </a:pPr>
            <a:r>
              <a:rPr lang="en-IN" altLang="en-US" dirty="0" smtClean="0"/>
              <a:t>EXAMPLE :</a:t>
            </a:r>
          </a:p>
          <a:p>
            <a:pPr>
              <a:buNone/>
            </a:pPr>
            <a:r>
              <a:rPr lang="en-IN" altLang="en-US" dirty="0" smtClean="0"/>
              <a:t>INSERT INTO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((</a:t>
            </a:r>
            <a:r>
              <a:rPr lang="en-IN" altLang="en-US" dirty="0" err="1" smtClean="0"/>
              <a:t>StudentID,StudentName</a:t>
            </a:r>
            <a:r>
              <a:rPr lang="en-IN" altLang="en-US" dirty="0" smtClean="0"/>
              <a:t>) VALUES(1,'SAM')</a:t>
            </a:r>
          </a:p>
          <a:p>
            <a:pPr>
              <a:buNone/>
            </a:pP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DML</a:t>
            </a:r>
            <a:r>
              <a:rPr lang="en-US" sz="5400" b="1" dirty="0" smtClean="0">
                <a:sym typeface="+mn-ea"/>
              </a:rPr>
              <a:t>(INSERT)</a:t>
            </a:r>
            <a:r>
              <a:rPr lang="x-none" altLang="en-IN" b="1" smtClean="0">
                <a:cs typeface="东文宋体" charset="0"/>
              </a:rPr>
              <a:t/>
            </a:r>
            <a:br>
              <a:rPr lang="x-none" altLang="en-IN" b="1" smtClean="0">
                <a:cs typeface="东文宋体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altLang="en-US" dirty="0" smtClean="0"/>
          </a:p>
          <a:p>
            <a:pPr>
              <a:buNone/>
            </a:pPr>
            <a:r>
              <a:rPr lang="en-IN" altLang="en-US" dirty="0" smtClean="0"/>
              <a:t>INSERT INTO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 VALUES(1,'SAM','SQL SERVER')</a:t>
            </a:r>
          </a:p>
          <a:p>
            <a:pPr>
              <a:buNone/>
            </a:pPr>
            <a:r>
              <a:rPr lang="en-IN" altLang="en-US" dirty="0" smtClean="0"/>
              <a:t>INSERT INTO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 VALUES(2,'JOHN','.NET')</a:t>
            </a:r>
          </a:p>
          <a:p>
            <a:pPr>
              <a:buNone/>
            </a:pPr>
            <a:r>
              <a:rPr lang="en-IN" altLang="en-US" dirty="0" smtClean="0"/>
              <a:t>INSERT INTO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 VALUES(3,'MIKE','C SHARP')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indent="0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DML</a:t>
            </a:r>
            <a:r>
              <a:rPr lang="en-US" sz="4800" b="1" dirty="0" smtClean="0">
                <a:sym typeface="+mn-ea"/>
              </a:rPr>
              <a:t>(UPDATE)</a:t>
            </a:r>
            <a:r>
              <a:rPr lang="x-none" altLang="en-IN" sz="4400" b="1" smtClean="0">
                <a:cs typeface="东文宋体" charset="0"/>
              </a:rPr>
              <a:t/>
            </a:r>
            <a:br>
              <a:rPr lang="x-none" altLang="en-IN" sz="4400" b="1" smtClean="0">
                <a:cs typeface="东文宋体" charset="0"/>
              </a:rPr>
            </a:b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indent="0">
              <a:buSzPct val="180000"/>
              <a:buNone/>
            </a:pPr>
            <a:endParaRPr lang="en-IN" altLang="en-US" dirty="0" smtClean="0"/>
          </a:p>
          <a:p>
            <a:pPr indent="0">
              <a:buSzPct val="180000"/>
              <a:buNone/>
            </a:pPr>
            <a:r>
              <a:rPr lang="en-IN" altLang="en-US" b="1" dirty="0" smtClean="0"/>
              <a:t>SYNTAX(UPDATE)-</a:t>
            </a:r>
          </a:p>
          <a:p>
            <a:pPr indent="0">
              <a:buSzPct val="180000"/>
              <a:buNone/>
            </a:pPr>
            <a:endParaRPr lang="en-IN" altLang="en-US" dirty="0" smtClean="0"/>
          </a:p>
          <a:p>
            <a:pPr indent="0">
              <a:buSzPct val="180000"/>
              <a:buNone/>
            </a:pPr>
            <a:r>
              <a:rPr lang="en-IN" altLang="en-US" dirty="0" smtClean="0"/>
              <a:t>UPDATE TABLENAME SET FIELDNAME1=NEWFIELDVALUE --IF NEED TO UPDATE ALL RECORDS</a:t>
            </a:r>
          </a:p>
          <a:p>
            <a:pPr indent="0">
              <a:buSzPct val="180000"/>
              <a:buNone/>
            </a:pPr>
            <a:r>
              <a:rPr lang="en-IN" altLang="en-US" dirty="0" smtClean="0"/>
              <a:t>OR</a:t>
            </a:r>
          </a:p>
          <a:p>
            <a:pPr indent="0">
              <a:buSzPct val="180000"/>
              <a:buNone/>
            </a:pPr>
            <a:r>
              <a:rPr lang="en-IN" altLang="en-US" dirty="0" smtClean="0"/>
              <a:t>UPDATE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 SET STUDENT=NEWFIELDVALUE WHERE &lt;CONDITION&gt;</a:t>
            </a:r>
          </a:p>
          <a:p>
            <a:pPr indent="0">
              <a:buSzPct val="180000"/>
              <a:buNone/>
            </a:pPr>
            <a:r>
              <a:rPr lang="en-IN" altLang="en-US" dirty="0" smtClean="0"/>
              <a:t>--UPDATE Specific Record</a:t>
            </a:r>
          </a:p>
          <a:p>
            <a:pPr indent="0">
              <a:buSzPct val="180000"/>
              <a:buNone/>
            </a:pPr>
            <a:endParaRPr lang="en-IN" altLang="en-US" dirty="0" smtClean="0"/>
          </a:p>
          <a:p>
            <a:pPr indent="0">
              <a:buSzPct val="180000"/>
              <a:buNone/>
            </a:pPr>
            <a:r>
              <a:rPr lang="en-IN" altLang="en-US" b="1" dirty="0" smtClean="0"/>
              <a:t>EXAMPLE </a:t>
            </a:r>
          </a:p>
          <a:p>
            <a:pPr indent="0">
              <a:buSzPct val="180000"/>
              <a:buNone/>
            </a:pPr>
            <a:endParaRPr lang="en-IN" altLang="en-US" dirty="0" smtClean="0"/>
          </a:p>
          <a:p>
            <a:pPr indent="0">
              <a:buSzPct val="180000"/>
              <a:buFont typeface="Wingdings" pitchFamily="2" charset="2"/>
              <a:buChar char="Ø"/>
            </a:pPr>
            <a:r>
              <a:rPr lang="en-IN" altLang="en-US" dirty="0" smtClean="0"/>
              <a:t>UPDATE </a:t>
            </a:r>
            <a:r>
              <a:rPr lang="en-IN" altLang="en-US" dirty="0" err="1" smtClean="0"/>
              <a:t>StudentDetails</a:t>
            </a:r>
            <a:r>
              <a:rPr lang="en-IN" altLang="en-US" dirty="0" smtClean="0"/>
              <a:t> SET </a:t>
            </a:r>
            <a:r>
              <a:rPr lang="en-IN" altLang="en-US" dirty="0" smtClean="0"/>
              <a:t>STUDENTNAME=‘SAM’</a:t>
            </a:r>
            <a:endParaRPr lang="en-IN" altLang="en-US" dirty="0" smtClean="0"/>
          </a:p>
          <a:p>
            <a:pPr indent="0">
              <a:buSzPct val="180000"/>
              <a:buFont typeface="Wingdings" pitchFamily="2" charset="2"/>
              <a:buChar char="Ø"/>
            </a:pPr>
            <a:r>
              <a:rPr lang="en-IN" altLang="en-US" dirty="0" smtClean="0"/>
              <a:t>UPDATE TABLENAME SET </a:t>
            </a:r>
            <a:r>
              <a:rPr lang="en-IN" altLang="en-US" dirty="0" err="1" smtClean="0"/>
              <a:t>StudentName</a:t>
            </a:r>
            <a:r>
              <a:rPr lang="en-IN" altLang="en-US" dirty="0" smtClean="0"/>
              <a:t>='ABRAHIM' WHERE </a:t>
            </a:r>
            <a:r>
              <a:rPr lang="en-IN" altLang="en-US" dirty="0" err="1" smtClean="0"/>
              <a:t>StudentID</a:t>
            </a:r>
            <a:r>
              <a:rPr lang="en-IN" altLang="en-US" dirty="0" smtClean="0"/>
              <a:t>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DML(DELETE)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SYNTAX(DELETE)-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DELETE FROM &lt;TABLENAME&gt; --If need to delete all records</a:t>
            </a:r>
          </a:p>
          <a:p>
            <a:pPr>
              <a:buNone/>
            </a:pPr>
            <a:r>
              <a:rPr lang="en-US" dirty="0" smtClean="0"/>
              <a:t>                             OR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DELETE FROM &lt;TABLENAME&gt; WHERE &lt;CONDITION&gt;</a:t>
            </a:r>
          </a:p>
          <a:p>
            <a:pPr>
              <a:buNone/>
            </a:pPr>
            <a:r>
              <a:rPr lang="en-US" dirty="0" smtClean="0"/>
              <a:t> --If need to delete specific record</a:t>
            </a:r>
          </a:p>
          <a:p>
            <a:pPr>
              <a:buNone/>
            </a:pPr>
            <a:r>
              <a:rPr lang="en-US" dirty="0" smtClean="0"/>
              <a:t>example-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FROM </a:t>
            </a:r>
            <a:r>
              <a:rPr lang="en-US" dirty="0" err="1" smtClean="0"/>
              <a:t>StudentDetails</a:t>
            </a:r>
            <a:r>
              <a:rPr lang="en-US" dirty="0" smtClean="0"/>
              <a:t> --ALL RECORDS WILL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FROM </a:t>
            </a:r>
            <a:r>
              <a:rPr lang="en-US" dirty="0" err="1" smtClean="0"/>
              <a:t>StudentDetails</a:t>
            </a:r>
            <a:r>
              <a:rPr lang="en-US" dirty="0" smtClean="0"/>
              <a:t> WHERE STUDENTID=1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DQL(DATA QUERY LANGUAGE)-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SYNTAX-(SELECT)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SELECT * FROM &lt;TABLENAME&gt; --ALL RECORDS AND ALL FIELDS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SELECT FIELDNAME1,FIELDNAME2,FIELDNAME3 FROM &lt;TABLENAME&gt;--SELECT FIELDS AND ALL RECORDS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SELECT FIELDNAME1,FIELDNAME2,FIELDNAME3 FROM &lt;TABLENAME&gt; WHERE &lt;CONDTION&gt;</a:t>
            </a:r>
          </a:p>
          <a:p>
            <a:pPr>
              <a:buNone/>
            </a:pPr>
            <a:r>
              <a:rPr lang="en-US" dirty="0" smtClean="0"/>
              <a:t>--SELECT FIELDS AND RECORDS BASED ON CONDTION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StudentDetails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“Data integrity means the data contained in the database is </a:t>
            </a:r>
            <a:r>
              <a:rPr lang="en-US" b="1" i="1" dirty="0" smtClean="0">
                <a:solidFill>
                  <a:srgbClr val="00B050"/>
                </a:solidFill>
              </a:rPr>
              <a:t>Accurate</a:t>
            </a:r>
            <a:r>
              <a:rPr lang="en-US" i="1" dirty="0" smtClean="0"/>
              <a:t>, </a:t>
            </a:r>
            <a:r>
              <a:rPr lang="en-US" b="1" i="1" dirty="0" smtClean="0">
                <a:solidFill>
                  <a:srgbClr val="00B050"/>
                </a:solidFill>
              </a:rPr>
              <a:t>Consistent</a:t>
            </a:r>
            <a:r>
              <a:rPr lang="en-US" i="1" dirty="0" smtClean="0"/>
              <a:t>, and </a:t>
            </a:r>
            <a:r>
              <a:rPr lang="en-US" b="1" i="1" dirty="0" smtClean="0">
                <a:solidFill>
                  <a:srgbClr val="00B050"/>
                </a:solidFill>
              </a:rPr>
              <a:t>Reliable</a:t>
            </a:r>
            <a:r>
              <a:rPr lang="en-US" i="1" dirty="0" smtClean="0"/>
              <a:t>. To provide data integrity, RDBMS provides us a set of integrity constraints that ensures that the data entered into the database is going to be </a:t>
            </a:r>
            <a:r>
              <a:rPr lang="en-US" b="1" i="1" dirty="0" smtClean="0">
                <a:solidFill>
                  <a:srgbClr val="00B050"/>
                </a:solidFill>
              </a:rPr>
              <a:t>Accurate</a:t>
            </a:r>
            <a:r>
              <a:rPr lang="en-US" i="1" dirty="0" smtClean="0"/>
              <a:t>, </a:t>
            </a:r>
            <a:r>
              <a:rPr lang="en-US" b="1" i="1" dirty="0" smtClean="0">
                <a:solidFill>
                  <a:srgbClr val="00B050"/>
                </a:solidFill>
              </a:rPr>
              <a:t>Consistent</a:t>
            </a:r>
            <a:r>
              <a:rPr lang="en-US" i="1" dirty="0" smtClean="0"/>
              <a:t>, and </a:t>
            </a:r>
            <a:r>
              <a:rPr lang="en-US" b="1" i="1" dirty="0" smtClean="0">
                <a:solidFill>
                  <a:srgbClr val="00B050"/>
                </a:solidFill>
              </a:rPr>
              <a:t>Reliable.</a:t>
            </a:r>
            <a:r>
              <a:rPr lang="en-US" i="1" dirty="0" smtClean="0"/>
              <a:t>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dirty="0" smtClean="0"/>
              <a:t>Integrity Types : </a:t>
            </a:r>
          </a:p>
          <a:p>
            <a:pPr lvl="1">
              <a:buFont typeface="Wingdings" pitchFamily="2" charset="2"/>
              <a:buChar char="q"/>
            </a:pPr>
            <a:r>
              <a:rPr lang="en-US" i="1" dirty="0" smtClean="0"/>
              <a:t> Entity Integrity </a:t>
            </a:r>
          </a:p>
          <a:p>
            <a:pPr lvl="1">
              <a:buFont typeface="Wingdings" pitchFamily="2" charset="2"/>
              <a:buChar char="q"/>
            </a:pPr>
            <a:r>
              <a:rPr lang="en-US" i="1" dirty="0" smtClean="0"/>
              <a:t> Referential integrity</a:t>
            </a:r>
          </a:p>
          <a:p>
            <a:pPr lvl="1">
              <a:buFont typeface="Wingdings" pitchFamily="2" charset="2"/>
              <a:buChar char="q"/>
            </a:pPr>
            <a:r>
              <a:rPr lang="en-US" i="1" dirty="0" smtClean="0"/>
              <a:t> Domain integrity</a:t>
            </a:r>
          </a:p>
          <a:p>
            <a:pPr lvl="1"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800" dirty="0" smtClean="0"/>
              <a:t> Entity Integrity 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i="1" dirty="0" smtClean="0"/>
              <a:t> Entity Integrity is used to uniquely identify records in </a:t>
            </a:r>
            <a:r>
              <a:rPr lang="en-US" b="1" i="1" dirty="0" smtClean="0"/>
              <a:t>Table</a:t>
            </a:r>
            <a:r>
              <a:rPr lang="en-US" i="1" dirty="0" smtClean="0"/>
              <a:t>. So one field or combination of fields is used to uniquely identify records. This column or set of columns is known as </a:t>
            </a:r>
            <a:r>
              <a:rPr lang="en-US" b="1" i="1" dirty="0" smtClean="0"/>
              <a:t>Primary Key . 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i="1" dirty="0" smtClean="0"/>
              <a:t>It is implemented by Primary Key Constraint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i="1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i="1" dirty="0" smtClean="0"/>
              <a:t>Syntax </a:t>
            </a:r>
            <a:r>
              <a:rPr lang="en-US" b="1" i="1" smtClean="0"/>
              <a:t>: (CREATE)</a:t>
            </a:r>
            <a:endParaRPr lang="en-US" b="1" i="1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/>
              <a:t>    Create Table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&gt;(Field1 </a:t>
            </a:r>
            <a:r>
              <a:rPr lang="en-US" i="1" dirty="0" err="1" smtClean="0"/>
              <a:t>int</a:t>
            </a:r>
            <a:r>
              <a:rPr lang="en-US" i="1" dirty="0" smtClean="0"/>
              <a:t> Primary key ,Field2 </a:t>
            </a:r>
            <a:r>
              <a:rPr lang="en-US" i="1" dirty="0" err="1" smtClean="0"/>
              <a:t>DataType</a:t>
            </a:r>
            <a:r>
              <a:rPr lang="en-US" i="1" dirty="0" smtClean="0"/>
              <a:t>(size),……………………………….)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/>
              <a:t>    </a:t>
            </a:r>
            <a:r>
              <a:rPr lang="en-US" b="1" i="1" dirty="0" smtClean="0"/>
              <a:t>Example</a:t>
            </a:r>
            <a:r>
              <a:rPr lang="en-US" i="1" dirty="0" smtClean="0"/>
              <a:t> : Create Table Employee(</a:t>
            </a:r>
            <a:r>
              <a:rPr lang="en-US" i="1" dirty="0" err="1" smtClean="0"/>
              <a:t>EmpID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 Primary </a:t>
            </a:r>
            <a:r>
              <a:rPr lang="en-US" i="1" dirty="0" err="1" smtClean="0"/>
              <a:t>key,EmpName</a:t>
            </a:r>
            <a:r>
              <a:rPr lang="en-US" i="1" dirty="0" smtClean="0"/>
              <a:t> </a:t>
            </a:r>
            <a:r>
              <a:rPr lang="en-US" i="1" dirty="0" err="1" smtClean="0"/>
              <a:t>varchar</a:t>
            </a:r>
            <a:r>
              <a:rPr lang="en-US" i="1" dirty="0" smtClean="0"/>
              <a:t>(200),</a:t>
            </a:r>
            <a:r>
              <a:rPr lang="en-US" i="1" dirty="0" err="1" smtClean="0"/>
              <a:t>EmpDepartment</a:t>
            </a:r>
            <a:r>
              <a:rPr lang="en-US" i="1" dirty="0" smtClean="0"/>
              <a:t> </a:t>
            </a:r>
            <a:r>
              <a:rPr lang="en-US" i="1" dirty="0" err="1" smtClean="0"/>
              <a:t>Varchar</a:t>
            </a:r>
            <a:r>
              <a:rPr lang="en-US" i="1" dirty="0" smtClean="0"/>
              <a:t>(200))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Referential Integrity is used to maintain relationship between tables.</a:t>
            </a:r>
          </a:p>
          <a:p>
            <a:r>
              <a:rPr lang="en-US" dirty="0" smtClean="0"/>
              <a:t>It is implemented by foreign key constraint.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Syntax(CREATE)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CREATE TABLE &lt;</a:t>
            </a:r>
            <a:r>
              <a:rPr lang="en-US" dirty="0" err="1" smtClean="0"/>
              <a:t>tableName</a:t>
            </a:r>
            <a:r>
              <a:rPr lang="en-US" dirty="0" smtClean="0"/>
              <a:t>&gt;(</a:t>
            </a:r>
            <a:br>
              <a:rPr lang="en-US" dirty="0" smtClean="0"/>
            </a:br>
            <a:r>
              <a:rPr lang="en-US" dirty="0" smtClean="0"/>
              <a:t>    field1 </a:t>
            </a:r>
            <a:r>
              <a:rPr lang="en-US" dirty="0" err="1" smtClean="0"/>
              <a:t>datatype</a:t>
            </a:r>
            <a:r>
              <a:rPr lang="en-US" dirty="0" smtClean="0"/>
              <a:t> size(), field1 </a:t>
            </a:r>
            <a:r>
              <a:rPr lang="en-US" dirty="0" err="1" smtClean="0"/>
              <a:t>datatype</a:t>
            </a:r>
            <a:r>
              <a:rPr lang="en-US" dirty="0" smtClean="0"/>
              <a:t> size(),….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CONSTRAINT </a:t>
            </a:r>
            <a:r>
              <a:rPr lang="en-US" dirty="0" err="1" smtClean="0"/>
              <a:t>FK_TableOrPKFieldName</a:t>
            </a:r>
            <a:r>
              <a:rPr lang="en-US" dirty="0" smtClean="0"/>
              <a:t> FOREIGN KEY (</a:t>
            </a:r>
            <a:r>
              <a:rPr lang="en-US" dirty="0" err="1" smtClean="0"/>
              <a:t>PrimaryKey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   REFERENCES </a:t>
            </a:r>
            <a:r>
              <a:rPr lang="en-US" dirty="0" err="1" smtClean="0"/>
              <a:t>PrimaryKeyTable</a:t>
            </a:r>
            <a:r>
              <a:rPr lang="en-US" dirty="0" smtClean="0"/>
              <a:t>(</a:t>
            </a:r>
            <a:r>
              <a:rPr lang="en-US" dirty="0" err="1" smtClean="0"/>
              <a:t>PrimaryKey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1450</TotalTime>
  <Words>627</Words>
  <Application>Microsoft Office PowerPoint</Application>
  <PresentationFormat>On-screen Show (4:3)</PresentationFormat>
  <Paragraphs>126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    DML(INSERT) </vt:lpstr>
      <vt:lpstr>DML(INSERT) </vt:lpstr>
      <vt:lpstr>  DML(UPDATE) </vt:lpstr>
      <vt:lpstr>DML(DELETE)</vt:lpstr>
      <vt:lpstr>DQL(DATA QUERY LANGUAGE)-</vt:lpstr>
      <vt:lpstr>Data Integrity</vt:lpstr>
      <vt:lpstr> Entity Integrity  </vt:lpstr>
      <vt:lpstr>Referential Integrity</vt:lpstr>
      <vt:lpstr>Domain integrity</vt:lpstr>
      <vt:lpstr>Default Constraint </vt:lpstr>
      <vt:lpstr>Demo</vt:lpstr>
      <vt:lpstr>NOT NULL Constraint in SQL Server: </vt:lpstr>
      <vt:lpstr>UNIQUE Constraint in SQL Server </vt:lpstr>
      <vt:lpstr>UNIQUE Constraint in SQL Server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Kamlesh Chandra</dc:creator>
  <cp:lastModifiedBy>kamlesh.dayal kamlesh.dayal</cp:lastModifiedBy>
  <cp:revision>59</cp:revision>
  <dcterms:created xsi:type="dcterms:W3CDTF">2006-08-16T00:00:00Z</dcterms:created>
  <dcterms:modified xsi:type="dcterms:W3CDTF">2022-11-17T14:36:59Z</dcterms:modified>
</cp:coreProperties>
</file>