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2" r:id="rId6"/>
    <p:sldId id="260" r:id="rId7"/>
    <p:sldId id="261" r:id="rId8"/>
    <p:sldId id="294" r:id="rId9"/>
    <p:sldId id="265" r:id="rId10"/>
    <p:sldId id="264" r:id="rId11"/>
    <p:sldId id="266" r:id="rId12"/>
    <p:sldId id="267" r:id="rId13"/>
    <p:sldId id="268" r:id="rId14"/>
    <p:sldId id="269" r:id="rId15"/>
    <p:sldId id="270" r:id="rId16"/>
    <p:sldId id="271" r:id="rId17"/>
    <p:sldId id="272" r:id="rId18"/>
    <p:sldId id="273" r:id="rId19"/>
    <p:sldId id="283" r:id="rId20"/>
    <p:sldId id="284" r:id="rId21"/>
    <p:sldId id="285" r:id="rId22"/>
    <p:sldId id="286" r:id="rId23"/>
    <p:sldId id="287" r:id="rId24"/>
    <p:sldId id="289" r:id="rId25"/>
    <p:sldId id="290" r:id="rId26"/>
    <p:sldId id="274" r:id="rId27"/>
    <p:sldId id="275" r:id="rId28"/>
    <p:sldId id="276" r:id="rId29"/>
    <p:sldId id="278" r:id="rId30"/>
    <p:sldId id="277" r:id="rId31"/>
    <p:sldId id="279" r:id="rId32"/>
    <p:sldId id="29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25" autoAdjust="0"/>
    <p:restoredTop sz="94660"/>
  </p:normalViewPr>
  <p:slideViewPr>
    <p:cSldViewPr snapToGrid="0">
      <p:cViewPr varScale="1">
        <p:scale>
          <a:sx n="77" d="100"/>
          <a:sy n="77" d="100"/>
        </p:scale>
        <p:origin x="26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3418865-3D5C-4E67-9CDF-5480A95CB666}" type="datetimeFigureOut">
              <a:rPr lang="en-IN" smtClean="0"/>
              <a:t>13-06-2025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227F49-F6B5-41BE-8FE9-87DEAE55A26C}" type="slidenum">
              <a:rPr lang="en-IN" smtClean="0"/>
              <a:t>‹#›</a:t>
            </a:fld>
            <a:endParaRPr lang="en-IN"/>
          </a:p>
        </p:txBody>
      </p:sp>
    </p:spTree>
    <p:extLst>
      <p:ext uri="{BB962C8B-B14F-4D97-AF65-F5344CB8AC3E}">
        <p14:creationId xmlns:p14="http://schemas.microsoft.com/office/powerpoint/2010/main" val="21093979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18865-3D5C-4E67-9CDF-5480A95CB666}"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27F49-F6B5-41BE-8FE9-87DEAE55A26C}" type="slidenum">
              <a:rPr lang="en-IN" smtClean="0"/>
              <a:t>‹#›</a:t>
            </a:fld>
            <a:endParaRPr lang="en-IN"/>
          </a:p>
        </p:txBody>
      </p:sp>
    </p:spTree>
    <p:extLst>
      <p:ext uri="{BB962C8B-B14F-4D97-AF65-F5344CB8AC3E}">
        <p14:creationId xmlns:p14="http://schemas.microsoft.com/office/powerpoint/2010/main" val="3596730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18865-3D5C-4E67-9CDF-5480A95CB666}"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27F49-F6B5-41BE-8FE9-87DEAE55A26C}" type="slidenum">
              <a:rPr lang="en-IN" smtClean="0"/>
              <a:t>‹#›</a:t>
            </a:fld>
            <a:endParaRPr lang="en-IN"/>
          </a:p>
        </p:txBody>
      </p:sp>
    </p:spTree>
    <p:extLst>
      <p:ext uri="{BB962C8B-B14F-4D97-AF65-F5344CB8AC3E}">
        <p14:creationId xmlns:p14="http://schemas.microsoft.com/office/powerpoint/2010/main" val="410075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418865-3D5C-4E67-9CDF-5480A95CB666}" type="datetimeFigureOut">
              <a:rPr lang="en-IN" smtClean="0"/>
              <a:t>13-06-2025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227F49-F6B5-41BE-8FE9-87DEAE55A26C}" type="slidenum">
              <a:rPr lang="en-IN" smtClean="0"/>
              <a:t>‹#›</a:t>
            </a:fld>
            <a:endParaRPr lang="en-IN"/>
          </a:p>
        </p:txBody>
      </p:sp>
    </p:spTree>
    <p:extLst>
      <p:ext uri="{BB962C8B-B14F-4D97-AF65-F5344CB8AC3E}">
        <p14:creationId xmlns:p14="http://schemas.microsoft.com/office/powerpoint/2010/main" val="3795130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3418865-3D5C-4E67-9CDF-5480A95CB666}" type="datetimeFigureOut">
              <a:rPr lang="en-IN" smtClean="0"/>
              <a:t>13-06-2025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227F49-F6B5-41BE-8FE9-87DEAE55A26C}" type="slidenum">
              <a:rPr lang="en-IN" smtClean="0"/>
              <a:t>‹#›</a:t>
            </a:fld>
            <a:endParaRPr lang="en-IN"/>
          </a:p>
        </p:txBody>
      </p:sp>
    </p:spTree>
    <p:extLst>
      <p:ext uri="{BB962C8B-B14F-4D97-AF65-F5344CB8AC3E}">
        <p14:creationId xmlns:p14="http://schemas.microsoft.com/office/powerpoint/2010/main" val="10615259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3418865-3D5C-4E67-9CDF-5480A95CB666}" type="datetimeFigureOut">
              <a:rPr lang="en-IN" smtClean="0"/>
              <a:t>13-06-2025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C227F49-F6B5-41BE-8FE9-87DEAE55A26C}" type="slidenum">
              <a:rPr lang="en-IN" smtClean="0"/>
              <a:t>‹#›</a:t>
            </a:fld>
            <a:endParaRPr lang="en-IN"/>
          </a:p>
        </p:txBody>
      </p:sp>
    </p:spTree>
    <p:extLst>
      <p:ext uri="{BB962C8B-B14F-4D97-AF65-F5344CB8AC3E}">
        <p14:creationId xmlns:p14="http://schemas.microsoft.com/office/powerpoint/2010/main" val="1848789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3418865-3D5C-4E67-9CDF-5480A95CB666}" type="datetimeFigureOut">
              <a:rPr lang="en-IN" smtClean="0"/>
              <a:t>13-06-2025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227F49-F6B5-41BE-8FE9-87DEAE55A26C}"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767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418865-3D5C-4E67-9CDF-5480A95CB666}" type="datetimeFigureOut">
              <a:rPr lang="en-IN" smtClean="0"/>
              <a:t>13-06-2025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227F49-F6B5-41BE-8FE9-87DEAE55A26C}" type="slidenum">
              <a:rPr lang="en-IN" smtClean="0"/>
              <a:t>‹#›</a:t>
            </a:fld>
            <a:endParaRPr lang="en-IN"/>
          </a:p>
        </p:txBody>
      </p:sp>
    </p:spTree>
    <p:extLst>
      <p:ext uri="{BB962C8B-B14F-4D97-AF65-F5344CB8AC3E}">
        <p14:creationId xmlns:p14="http://schemas.microsoft.com/office/powerpoint/2010/main" val="240664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18865-3D5C-4E67-9CDF-5480A95CB666}" type="datetimeFigureOut">
              <a:rPr lang="en-IN" smtClean="0"/>
              <a:t>13-06-2025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227F49-F6B5-41BE-8FE9-87DEAE55A26C}" type="slidenum">
              <a:rPr lang="en-IN" smtClean="0"/>
              <a:t>‹#›</a:t>
            </a:fld>
            <a:endParaRPr lang="en-IN"/>
          </a:p>
        </p:txBody>
      </p:sp>
    </p:spTree>
    <p:extLst>
      <p:ext uri="{BB962C8B-B14F-4D97-AF65-F5344CB8AC3E}">
        <p14:creationId xmlns:p14="http://schemas.microsoft.com/office/powerpoint/2010/main" val="1445347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3418865-3D5C-4E67-9CDF-5480A95CB666}" type="datetimeFigureOut">
              <a:rPr lang="en-IN" smtClean="0"/>
              <a:t>13-06-2025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DC227F49-F6B5-41BE-8FE9-87DEAE55A26C}" type="slidenum">
              <a:rPr lang="en-IN" smtClean="0"/>
              <a:t>‹#›</a:t>
            </a:fld>
            <a:endParaRPr lang="en-IN"/>
          </a:p>
        </p:txBody>
      </p:sp>
    </p:spTree>
    <p:extLst>
      <p:ext uri="{BB962C8B-B14F-4D97-AF65-F5344CB8AC3E}">
        <p14:creationId xmlns:p14="http://schemas.microsoft.com/office/powerpoint/2010/main" val="119961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3418865-3D5C-4E67-9CDF-5480A95CB666}" type="datetimeFigureOut">
              <a:rPr lang="en-IN" smtClean="0"/>
              <a:t>13-06-2025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DC227F49-F6B5-41BE-8FE9-87DEAE55A26C}" type="slidenum">
              <a:rPr lang="en-IN" smtClean="0"/>
              <a:t>‹#›</a:t>
            </a:fld>
            <a:endParaRPr lang="en-IN"/>
          </a:p>
        </p:txBody>
      </p:sp>
    </p:spTree>
    <p:extLst>
      <p:ext uri="{BB962C8B-B14F-4D97-AF65-F5344CB8AC3E}">
        <p14:creationId xmlns:p14="http://schemas.microsoft.com/office/powerpoint/2010/main" val="352825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3418865-3D5C-4E67-9CDF-5480A95CB666}" type="datetimeFigureOut">
              <a:rPr lang="en-IN" smtClean="0"/>
              <a:t>13-06-2025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C227F49-F6B5-41BE-8FE9-87DEAE55A26C}" type="slidenum">
              <a:rPr lang="en-IN" smtClean="0"/>
              <a:t>‹#›</a:t>
            </a:fld>
            <a:endParaRPr lang="en-IN"/>
          </a:p>
        </p:txBody>
      </p:sp>
    </p:spTree>
    <p:extLst>
      <p:ext uri="{BB962C8B-B14F-4D97-AF65-F5344CB8AC3E}">
        <p14:creationId xmlns:p14="http://schemas.microsoft.com/office/powerpoint/2010/main" val="2440823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A691A3-DD9C-63EC-49AC-AEBFCA1434D6}"/>
              </a:ext>
            </a:extLst>
          </p:cNvPr>
          <p:cNvSpPr txBox="1"/>
          <p:nvPr/>
        </p:nvSpPr>
        <p:spPr>
          <a:xfrm>
            <a:off x="2116746" y="2524833"/>
            <a:ext cx="8522563" cy="1077218"/>
          </a:xfrm>
          <a:prstGeom prst="rect">
            <a:avLst/>
          </a:prstGeom>
          <a:noFill/>
        </p:spPr>
        <p:txBody>
          <a:bodyPr wrap="square" rtlCol="0">
            <a:spAutoFit/>
          </a:bodyPr>
          <a:lstStyle/>
          <a:p>
            <a:pPr algn="ctr"/>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AI ENHANCED PLAGIARISM DETECTION USING ADAPTIVE NEURAL NETWORKS</a:t>
            </a:r>
            <a:endParaRPr lang="en-IN" sz="32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28F5356-5717-EC11-0CA7-BC608072DC54}"/>
              </a:ext>
            </a:extLst>
          </p:cNvPr>
          <p:cNvSpPr txBox="1"/>
          <p:nvPr/>
        </p:nvSpPr>
        <p:spPr>
          <a:xfrm>
            <a:off x="6248400" y="4533534"/>
            <a:ext cx="5943600" cy="1938992"/>
          </a:xfrm>
          <a:prstGeom prst="rect">
            <a:avLst/>
          </a:prstGeom>
          <a:noFill/>
        </p:spPr>
        <p:txBody>
          <a:bodyPr wrap="square" rtlCol="0">
            <a:spAutoFit/>
          </a:bodyPr>
          <a:lstStyle/>
          <a:p>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Presentation by:</a:t>
            </a:r>
          </a:p>
          <a:p>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K. Chandrika Jyothirmai	(22N01A0547)</a:t>
            </a:r>
          </a:p>
          <a:p>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B. Akhil Tej 					(22N01A0502)</a:t>
            </a:r>
          </a:p>
          <a:p>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Noor Saba 					(22N01A0535)</a:t>
            </a:r>
          </a:p>
          <a:p>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T. Vidhathri 				(22N01A0550)</a:t>
            </a:r>
          </a:p>
          <a:p>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M. Venkatesh		</a:t>
            </a:r>
            <a:r>
              <a:rPr lang="en-US" sz="2000" b="1">
                <a:solidFill>
                  <a:schemeClr val="bg1">
                    <a:lumMod val="95000"/>
                    <a:lumOff val="5000"/>
                  </a:schemeClr>
                </a:solidFill>
                <a:latin typeface="Times New Roman" panose="02020603050405020304" pitchFamily="18" charset="0"/>
                <a:cs typeface="Times New Roman" panose="02020603050405020304" pitchFamily="18" charset="0"/>
              </a:rPr>
              <a:t>		(</a:t>
            </a: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22N01A0514)</a:t>
            </a:r>
          </a:p>
        </p:txBody>
      </p:sp>
      <p:sp>
        <p:nvSpPr>
          <p:cNvPr id="6" name="TextBox 5">
            <a:extLst>
              <a:ext uri="{FF2B5EF4-FFF2-40B4-BE49-F238E27FC236}">
                <a16:creationId xmlns:a16="http://schemas.microsoft.com/office/drawing/2014/main" id="{B484ADC9-C11B-D476-AAE2-0010175C2C74}"/>
              </a:ext>
            </a:extLst>
          </p:cNvPr>
          <p:cNvSpPr txBox="1"/>
          <p:nvPr/>
        </p:nvSpPr>
        <p:spPr>
          <a:xfrm>
            <a:off x="426720" y="4699828"/>
            <a:ext cx="4606898" cy="1015663"/>
          </a:xfrm>
          <a:prstGeom prst="rect">
            <a:avLst/>
          </a:prstGeom>
          <a:noFill/>
        </p:spPr>
        <p:txBody>
          <a:bodyPr wrap="square" rtlCol="0">
            <a:spAutoFit/>
          </a:bodyPr>
          <a:lstStyle/>
          <a:p>
            <a:pPr algn="just"/>
            <a:r>
              <a:rPr lang="en-US" sz="2000" b="1" dirty="0">
                <a:solidFill>
                  <a:schemeClr val="bg1">
                    <a:lumMod val="95000"/>
                    <a:lumOff val="5000"/>
                  </a:schemeClr>
                </a:solidFill>
                <a:latin typeface="Times New Roman" pitchFamily="18" charset="0"/>
                <a:cs typeface="Times New Roman" pitchFamily="18" charset="0"/>
              </a:rPr>
              <a:t>UNDER THE GUIDENCE OF :</a:t>
            </a:r>
          </a:p>
          <a:p>
            <a:pPr algn="just"/>
            <a:r>
              <a:rPr lang="en-US" sz="2000" b="1" dirty="0">
                <a:solidFill>
                  <a:schemeClr val="bg1">
                    <a:lumMod val="95000"/>
                    <a:lumOff val="5000"/>
                  </a:schemeClr>
                </a:solidFill>
                <a:latin typeface="Times New Roman" pitchFamily="18" charset="0"/>
                <a:cs typeface="Times New Roman" pitchFamily="18" charset="0"/>
              </a:rPr>
              <a:t>Dr Khaja Ziauddin</a:t>
            </a:r>
          </a:p>
          <a:p>
            <a:pPr algn="just"/>
            <a:r>
              <a:rPr lang="en-US" sz="2000" b="1" dirty="0">
                <a:solidFill>
                  <a:schemeClr val="bg1">
                    <a:lumMod val="95000"/>
                    <a:lumOff val="5000"/>
                  </a:schemeClr>
                </a:solidFill>
                <a:latin typeface="Times New Roman" pitchFamily="18" charset="0"/>
                <a:cs typeface="Times New Roman" pitchFamily="18" charset="0"/>
              </a:rPr>
              <a:t>Associate Professor</a:t>
            </a:r>
            <a:endParaRPr lang="en-IN" sz="2000" b="1" dirty="0">
              <a:solidFill>
                <a:schemeClr val="bg1">
                  <a:lumMod val="95000"/>
                  <a:lumOff val="5000"/>
                </a:schemeClr>
              </a:solidFill>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53E9AE34-20CD-894E-33FE-DE72ACB1C3E2}"/>
              </a:ext>
            </a:extLst>
          </p:cNvPr>
          <p:cNvSpPr txBox="1"/>
          <p:nvPr/>
        </p:nvSpPr>
        <p:spPr>
          <a:xfrm>
            <a:off x="7957995" y="1186005"/>
            <a:ext cx="45719" cy="369332"/>
          </a:xfrm>
          <a:prstGeom prst="rect">
            <a:avLst/>
          </a:prstGeom>
          <a:noFill/>
        </p:spPr>
        <p:txBody>
          <a:bodyPr wrap="square" rtlCol="0">
            <a:spAutoFit/>
          </a:bodyPr>
          <a:lstStyle/>
          <a:p>
            <a:endParaRPr lang="en-US" dirty="0"/>
          </a:p>
        </p:txBody>
      </p:sp>
      <p:pic>
        <p:nvPicPr>
          <p:cNvPr id="2" name="Picture 1">
            <a:extLst>
              <a:ext uri="{FF2B5EF4-FFF2-40B4-BE49-F238E27FC236}">
                <a16:creationId xmlns:a16="http://schemas.microsoft.com/office/drawing/2014/main" id="{2D7F775F-0BC6-FD10-FE26-7BC641FE5E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670" y="385474"/>
            <a:ext cx="10416207" cy="1681865"/>
          </a:xfrm>
          <a:prstGeom prst="rect">
            <a:avLst/>
          </a:prstGeom>
          <a:noFill/>
          <a:ln>
            <a:noFill/>
          </a:ln>
        </p:spPr>
      </p:pic>
    </p:spTree>
    <p:extLst>
      <p:ext uri="{BB962C8B-B14F-4D97-AF65-F5344CB8AC3E}">
        <p14:creationId xmlns:p14="http://schemas.microsoft.com/office/powerpoint/2010/main" val="1911267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46774-9F49-F9F6-4126-4CFECFFD0AED}"/>
              </a:ext>
            </a:extLst>
          </p:cNvPr>
          <p:cNvSpPr>
            <a:spLocks noGrp="1"/>
          </p:cNvSpPr>
          <p:nvPr>
            <p:ph type="title"/>
          </p:nvPr>
        </p:nvSpPr>
        <p:spPr>
          <a:xfrm>
            <a:off x="619539" y="198782"/>
            <a:ext cx="10515600" cy="1113183"/>
          </a:xfrm>
        </p:spPr>
        <p:txBody>
          <a:bodyPr/>
          <a:lstStyle/>
          <a:p>
            <a:r>
              <a:rPr lang="en-US" dirty="0">
                <a:latin typeface="Times New Roman" panose="02020603050405020304" pitchFamily="18" charset="0"/>
                <a:cs typeface="Times New Roman" panose="02020603050405020304" pitchFamily="18" charset="0"/>
              </a:rPr>
              <a:t>ARCHITECTURE OF PROPOSED SYSTEM</a:t>
            </a:r>
            <a:endParaRPr lang="en-IN" dirty="0">
              <a:latin typeface="Times New Roman" panose="02020603050405020304" pitchFamily="18" charset="0"/>
              <a:cs typeface="Times New Roman" panose="02020603050405020304" pitchFamily="18" charset="0"/>
            </a:endParaRPr>
          </a:p>
        </p:txBody>
      </p:sp>
      <p:pic>
        <p:nvPicPr>
          <p:cNvPr id="4" name="Content Placeholder 3" descr="PlantUML Diagram">
            <a:extLst>
              <a:ext uri="{FF2B5EF4-FFF2-40B4-BE49-F238E27FC236}">
                <a16:creationId xmlns:a16="http://schemas.microsoft.com/office/drawing/2014/main" id="{4FBE7E36-8891-90FF-CDE2-BF8474489D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759226" y="1391479"/>
            <a:ext cx="8706678" cy="5059018"/>
          </a:xfrm>
          <a:prstGeom prst="rect">
            <a:avLst/>
          </a:prstGeom>
          <a:noFill/>
          <a:ln>
            <a:noFill/>
          </a:ln>
        </p:spPr>
      </p:pic>
    </p:spTree>
    <p:extLst>
      <p:ext uri="{BB962C8B-B14F-4D97-AF65-F5344CB8AC3E}">
        <p14:creationId xmlns:p14="http://schemas.microsoft.com/office/powerpoint/2010/main" val="3281236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6F09-F8C5-D6CE-C60A-59FDDC0661CA}"/>
              </a:ext>
            </a:extLst>
          </p:cNvPr>
          <p:cNvSpPr>
            <a:spLocks noGrp="1"/>
          </p:cNvSpPr>
          <p:nvPr>
            <p:ph type="title"/>
          </p:nvPr>
        </p:nvSpPr>
        <p:spPr>
          <a:xfrm>
            <a:off x="371964" y="258870"/>
            <a:ext cx="3878731" cy="899039"/>
          </a:xfrm>
        </p:spPr>
        <p:txBody>
          <a:bodyPr/>
          <a:lstStyle/>
          <a:p>
            <a:r>
              <a:rPr lang="en-IN" dirty="0">
                <a:latin typeface="Times New Roman" panose="02020603050405020304" pitchFamily="18" charset="0"/>
                <a:cs typeface="Times New Roman" panose="02020603050405020304" pitchFamily="18" charset="0"/>
              </a:rPr>
              <a:t>System design</a:t>
            </a:r>
          </a:p>
        </p:txBody>
      </p:sp>
      <p:pic>
        <p:nvPicPr>
          <p:cNvPr id="4" name="Content Placeholder 3">
            <a:extLst>
              <a:ext uri="{FF2B5EF4-FFF2-40B4-BE49-F238E27FC236}">
                <a16:creationId xmlns:a16="http://schemas.microsoft.com/office/drawing/2014/main" id="{E2E13B27-EA11-9D63-97C6-218F11F2B74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72608" y="258870"/>
            <a:ext cx="7347427" cy="6340260"/>
          </a:xfrm>
          <a:prstGeom prst="rect">
            <a:avLst/>
          </a:prstGeom>
          <a:noFill/>
          <a:ln>
            <a:noFill/>
          </a:ln>
        </p:spPr>
      </p:pic>
      <p:sp>
        <p:nvSpPr>
          <p:cNvPr id="3" name="Title 1">
            <a:extLst>
              <a:ext uri="{FF2B5EF4-FFF2-40B4-BE49-F238E27FC236}">
                <a16:creationId xmlns:a16="http://schemas.microsoft.com/office/drawing/2014/main" id="{1B139C3A-D4F1-2264-5F65-E0BA5E34F57F}"/>
              </a:ext>
            </a:extLst>
          </p:cNvPr>
          <p:cNvSpPr txBox="1">
            <a:spLocks/>
          </p:cNvSpPr>
          <p:nvPr/>
        </p:nvSpPr>
        <p:spPr bwMode="black">
          <a:xfrm>
            <a:off x="371964" y="2626150"/>
            <a:ext cx="3878731" cy="899039"/>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Er diagram: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01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9826-742C-5CA3-2479-586CD9ACD855}"/>
              </a:ext>
            </a:extLst>
          </p:cNvPr>
          <p:cNvSpPr>
            <a:spLocks noGrp="1"/>
          </p:cNvSpPr>
          <p:nvPr>
            <p:ph type="title"/>
          </p:nvPr>
        </p:nvSpPr>
        <p:spPr>
          <a:xfrm>
            <a:off x="2231136" y="523613"/>
            <a:ext cx="7729728" cy="1188720"/>
          </a:xfrm>
        </p:spPr>
        <p:txBody>
          <a:bodyPr/>
          <a:lstStyle/>
          <a:p>
            <a:r>
              <a:rPr lang="en-US" dirty="0">
                <a:latin typeface="Times New Roman" panose="02020603050405020304" pitchFamily="18" charset="0"/>
                <a:cs typeface="Times New Roman" panose="02020603050405020304" pitchFamily="18" charset="0"/>
              </a:rPr>
              <a:t>DATA FLOW DIAGRAM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731C6D-E10E-7F44-DB44-DDB6E7A6D19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LEVEL-0</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5A87ECA-8DD2-24AA-67AB-EFF272A266DC}"/>
              </a:ext>
            </a:extLst>
          </p:cNvPr>
          <p:cNvPicPr>
            <a:picLocks noChangeAspect="1"/>
          </p:cNvPicPr>
          <p:nvPr/>
        </p:nvPicPr>
        <p:blipFill rotWithShape="1">
          <a:blip r:embed="rId2"/>
          <a:srcRect l="25647" t="21328" b="17724"/>
          <a:stretch>
            <a:fillRect/>
          </a:stretch>
        </p:blipFill>
        <p:spPr bwMode="auto">
          <a:xfrm>
            <a:off x="4267834" y="2243772"/>
            <a:ext cx="6376975" cy="42762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781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18A7BD-AF37-E158-6065-123A778E015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LEVEL-1</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CA875F-0B29-04E4-F25E-64994B36418D}"/>
              </a:ext>
            </a:extLst>
          </p:cNvPr>
          <p:cNvPicPr>
            <a:picLocks noChangeAspect="1"/>
          </p:cNvPicPr>
          <p:nvPr/>
        </p:nvPicPr>
        <p:blipFill>
          <a:blip r:embed="rId2"/>
          <a:stretch>
            <a:fillRect/>
          </a:stretch>
        </p:blipFill>
        <p:spPr>
          <a:xfrm>
            <a:off x="4436165" y="377688"/>
            <a:ext cx="7600122" cy="6060702"/>
          </a:xfrm>
          <a:prstGeom prst="rect">
            <a:avLst/>
          </a:prstGeom>
        </p:spPr>
      </p:pic>
    </p:spTree>
    <p:extLst>
      <p:ext uri="{BB962C8B-B14F-4D97-AF65-F5344CB8AC3E}">
        <p14:creationId xmlns:p14="http://schemas.microsoft.com/office/powerpoint/2010/main" val="359968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7A6A-6F06-4C38-4CD3-3AF4CD8758B6}"/>
              </a:ext>
            </a:extLst>
          </p:cNvPr>
          <p:cNvSpPr>
            <a:spLocks noGrp="1"/>
          </p:cNvSpPr>
          <p:nvPr>
            <p:ph type="title"/>
          </p:nvPr>
        </p:nvSpPr>
        <p:spPr>
          <a:xfrm>
            <a:off x="3850485" y="288235"/>
            <a:ext cx="4491029" cy="834887"/>
          </a:xfrm>
        </p:spPr>
        <p:txBody>
          <a:bodyPr/>
          <a:lstStyle/>
          <a:p>
            <a:r>
              <a:rPr lang="en-US" dirty="0">
                <a:latin typeface="Times New Roman" panose="02020603050405020304" pitchFamily="18" charset="0"/>
                <a:cs typeface="Times New Roman" panose="02020603050405020304" pitchFamily="18" charset="0"/>
              </a:rPr>
              <a:t>FLOW CHART</a:t>
            </a:r>
            <a:endParaRPr lang="en-IN" dirty="0">
              <a:latin typeface="Times New Roman" panose="02020603050405020304" pitchFamily="18" charset="0"/>
              <a:cs typeface="Times New Roman" panose="02020603050405020304" pitchFamily="18" charset="0"/>
            </a:endParaRPr>
          </a:p>
        </p:txBody>
      </p:sp>
      <p:pic>
        <p:nvPicPr>
          <p:cNvPr id="4" name="Content Placeholder 3" descr="PlantUML Diagram">
            <a:extLst>
              <a:ext uri="{FF2B5EF4-FFF2-40B4-BE49-F238E27FC236}">
                <a16:creationId xmlns:a16="http://schemas.microsoft.com/office/drawing/2014/main" id="{EB4EAAE9-CC25-2C11-1D58-3DD7FC7FCB1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0262" y="1322990"/>
            <a:ext cx="10051473" cy="5445557"/>
          </a:xfrm>
          <a:prstGeom prst="rect">
            <a:avLst/>
          </a:prstGeom>
          <a:noFill/>
          <a:ln>
            <a:noFill/>
          </a:ln>
        </p:spPr>
      </p:pic>
    </p:spTree>
    <p:extLst>
      <p:ext uri="{BB962C8B-B14F-4D97-AF65-F5344CB8AC3E}">
        <p14:creationId xmlns:p14="http://schemas.microsoft.com/office/powerpoint/2010/main" val="3558093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163B-CB27-EC0B-7B76-ACFC80E9C4B1}"/>
              </a:ext>
            </a:extLst>
          </p:cNvPr>
          <p:cNvSpPr>
            <a:spLocks noGrp="1"/>
          </p:cNvSpPr>
          <p:nvPr>
            <p:ph type="title"/>
          </p:nvPr>
        </p:nvSpPr>
        <p:spPr>
          <a:xfrm>
            <a:off x="322823" y="149088"/>
            <a:ext cx="6724020" cy="705677"/>
          </a:xfrm>
        </p:spPr>
        <p:txBody>
          <a:bodyPr>
            <a:normAutofit fontScale="90000"/>
          </a:bodyPr>
          <a:lstStyle/>
          <a:p>
            <a:r>
              <a:rPr lang="en-US" dirty="0">
                <a:latin typeface="Times New Roman" panose="02020603050405020304" pitchFamily="18" charset="0"/>
                <a:cs typeface="Times New Roman" panose="02020603050405020304" pitchFamily="18" charset="0"/>
              </a:rPr>
              <a:t>UML DIAGRAMS</a:t>
            </a:r>
            <a:endParaRPr lang="en-IN" dirty="0">
              <a:latin typeface="Times New Roman" panose="02020603050405020304" pitchFamily="18" charset="0"/>
              <a:cs typeface="Times New Roman" panose="02020603050405020304" pitchFamily="18" charset="0"/>
            </a:endParaRPr>
          </a:p>
        </p:txBody>
      </p:sp>
      <p:pic>
        <p:nvPicPr>
          <p:cNvPr id="4" name="Picture 3" descr="PlantUML Diagram">
            <a:extLst>
              <a:ext uri="{FF2B5EF4-FFF2-40B4-BE49-F238E27FC236}">
                <a16:creationId xmlns:a16="http://schemas.microsoft.com/office/drawing/2014/main" id="{D6975459-B00B-0486-8FC4-C50C9EC611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934278"/>
            <a:ext cx="6357730" cy="5774634"/>
          </a:xfrm>
          <a:prstGeom prst="rect">
            <a:avLst/>
          </a:prstGeom>
          <a:noFill/>
          <a:ln>
            <a:noFill/>
          </a:ln>
        </p:spPr>
      </p:pic>
      <p:sp>
        <p:nvSpPr>
          <p:cNvPr id="5" name="Title 1">
            <a:extLst>
              <a:ext uri="{FF2B5EF4-FFF2-40B4-BE49-F238E27FC236}">
                <a16:creationId xmlns:a16="http://schemas.microsoft.com/office/drawing/2014/main" id="{0A76CA2E-D88E-C1F4-B9F8-B54DCCF1BEC3}"/>
              </a:ext>
            </a:extLst>
          </p:cNvPr>
          <p:cNvSpPr txBox="1">
            <a:spLocks/>
          </p:cNvSpPr>
          <p:nvPr/>
        </p:nvSpPr>
        <p:spPr bwMode="black">
          <a:xfrm>
            <a:off x="765313" y="3051313"/>
            <a:ext cx="3727174" cy="60463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4269763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7A211-8F03-572D-EBBA-CED205AE865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 CASE DIAGRAM:</a:t>
            </a:r>
            <a:endParaRPr lang="en-IN" dirty="0">
              <a:latin typeface="Times New Roman" panose="02020603050405020304" pitchFamily="18" charset="0"/>
              <a:cs typeface="Times New Roman" panose="02020603050405020304" pitchFamily="18" charset="0"/>
            </a:endParaRPr>
          </a:p>
        </p:txBody>
      </p:sp>
      <p:pic>
        <p:nvPicPr>
          <p:cNvPr id="4" name="Content Placeholder 3" descr="PlantUML Diagram">
            <a:extLst>
              <a:ext uri="{FF2B5EF4-FFF2-40B4-BE49-F238E27FC236}">
                <a16:creationId xmlns:a16="http://schemas.microsoft.com/office/drawing/2014/main" id="{3C4C007B-E8ED-A494-D665-9062FA342C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36713" y="2554357"/>
            <a:ext cx="11052313" cy="2922104"/>
          </a:xfrm>
          <a:prstGeom prst="rect">
            <a:avLst/>
          </a:prstGeom>
          <a:noFill/>
          <a:ln>
            <a:noFill/>
          </a:ln>
        </p:spPr>
      </p:pic>
    </p:spTree>
    <p:extLst>
      <p:ext uri="{BB962C8B-B14F-4D97-AF65-F5344CB8AC3E}">
        <p14:creationId xmlns:p14="http://schemas.microsoft.com/office/powerpoint/2010/main" val="4248487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D4C0-8B0D-34E4-E675-7F89D1D37788}"/>
              </a:ext>
            </a:extLst>
          </p:cNvPr>
          <p:cNvSpPr>
            <a:spLocks noGrp="1"/>
          </p:cNvSpPr>
          <p:nvPr>
            <p:ph type="title"/>
          </p:nvPr>
        </p:nvSpPr>
        <p:spPr>
          <a:xfrm>
            <a:off x="182218" y="365125"/>
            <a:ext cx="5913782" cy="936901"/>
          </a:xfrm>
        </p:spPr>
        <p:txBody>
          <a:bodyPr/>
          <a:lstStyle/>
          <a:p>
            <a:r>
              <a:rPr lang="en-US" dirty="0">
                <a:latin typeface="Times New Roman" panose="02020603050405020304" pitchFamily="18" charset="0"/>
                <a:cs typeface="Times New Roman" panose="02020603050405020304" pitchFamily="18" charset="0"/>
              </a:rPr>
              <a:t>SEQUENCE DIAGRAM:</a:t>
            </a:r>
            <a:endParaRPr lang="en-IN" dirty="0">
              <a:latin typeface="Times New Roman" panose="02020603050405020304" pitchFamily="18" charset="0"/>
              <a:cs typeface="Times New Roman" panose="02020603050405020304" pitchFamily="18" charset="0"/>
            </a:endParaRPr>
          </a:p>
        </p:txBody>
      </p:sp>
      <p:pic>
        <p:nvPicPr>
          <p:cNvPr id="4" name="Content Placeholder 3" descr="PlantUML Diagram">
            <a:extLst>
              <a:ext uri="{FF2B5EF4-FFF2-40B4-BE49-F238E27FC236}">
                <a16:creationId xmlns:a16="http://schemas.microsoft.com/office/drawing/2014/main" id="{565CE32E-08F5-B1B1-7C2C-CF634C7E45F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3122" y="1464180"/>
            <a:ext cx="10680951" cy="5028695"/>
          </a:xfrm>
          <a:prstGeom prst="rect">
            <a:avLst/>
          </a:prstGeom>
          <a:noFill/>
          <a:ln>
            <a:noFill/>
          </a:ln>
        </p:spPr>
      </p:pic>
    </p:spTree>
    <p:extLst>
      <p:ext uri="{BB962C8B-B14F-4D97-AF65-F5344CB8AC3E}">
        <p14:creationId xmlns:p14="http://schemas.microsoft.com/office/powerpoint/2010/main" val="1068536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68BB-95CE-47D9-1F1B-B884A70EC453}"/>
              </a:ext>
            </a:extLst>
          </p:cNvPr>
          <p:cNvSpPr>
            <a:spLocks noGrp="1"/>
          </p:cNvSpPr>
          <p:nvPr>
            <p:ph type="title"/>
          </p:nvPr>
        </p:nvSpPr>
        <p:spPr>
          <a:xfrm>
            <a:off x="619539" y="320385"/>
            <a:ext cx="10515600" cy="1325563"/>
          </a:xfrm>
        </p:spPr>
        <p:txBody>
          <a:bodyPr/>
          <a:lstStyle/>
          <a:p>
            <a:r>
              <a:rPr lang="en-US" dirty="0">
                <a:latin typeface="Times New Roman" panose="02020603050405020304" pitchFamily="18" charset="0"/>
                <a:cs typeface="Times New Roman" panose="02020603050405020304" pitchFamily="18" charset="0"/>
              </a:rPr>
              <a:t>ACTIVITY DIAGRAM:</a:t>
            </a:r>
            <a:endParaRPr lang="en-IN"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97E97D41-E63B-8426-82C0-CA31809EDE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30626" y="1888435"/>
            <a:ext cx="10018644" cy="464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229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6763-202E-DF26-D38A-5F77425482DF}"/>
              </a:ext>
            </a:extLst>
          </p:cNvPr>
          <p:cNvSpPr>
            <a:spLocks noGrp="1"/>
          </p:cNvSpPr>
          <p:nvPr>
            <p:ph type="title"/>
          </p:nvPr>
        </p:nvSpPr>
        <p:spPr>
          <a:xfrm>
            <a:off x="3946966" y="200763"/>
            <a:ext cx="4664599" cy="678913"/>
          </a:xfrm>
        </p:spPr>
        <p:txBody>
          <a:bodyPr>
            <a:normAutofit fontScale="90000"/>
          </a:bodyPr>
          <a:lstStyle/>
          <a:p>
            <a:r>
              <a:rPr lang="en-US" sz="4000" dirty="0">
                <a:latin typeface="Times New Roman" panose="02020603050405020304" pitchFamily="18" charset="0"/>
                <a:cs typeface="Times New Roman" panose="02020603050405020304" pitchFamily="18" charset="0"/>
              </a:rPr>
              <a:t>testing</a:t>
            </a:r>
            <a:endParaRPr lang="en-IN"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E4055071-6435-E4B2-E931-D975C8F7816D}"/>
              </a:ext>
            </a:extLst>
          </p:cNvPr>
          <p:cNvSpPr>
            <a:spLocks noGrp="1"/>
          </p:cNvSpPr>
          <p:nvPr>
            <p:ph idx="1"/>
          </p:nvPr>
        </p:nvSpPr>
        <p:spPr>
          <a:xfrm>
            <a:off x="604296" y="879676"/>
            <a:ext cx="11369816" cy="6109268"/>
          </a:xfrm>
        </p:spPr>
        <p:txBody>
          <a:bodyPr>
            <a:noAutofit/>
          </a:bodyPr>
          <a:lstStyle/>
          <a:p>
            <a:pPr marL="285750" indent="-285750" algn="just">
              <a:buFont typeface="Arial" panose="020B0604020202020204" pitchFamily="34" charset="0"/>
              <a:buChar char="•"/>
            </a:pPr>
            <a:r>
              <a:rPr lang="en-IN" sz="2000" kern="100" dirty="0">
                <a:solidFill>
                  <a:schemeClr val="tx1"/>
                </a:solidFill>
                <a:effectLst/>
                <a:latin typeface="Times New Roman" panose="02020603050405020304" pitchFamily="18" charset="0"/>
                <a:ea typeface="Calibri" panose="020F0502020204030204" pitchFamily="34" charset="0"/>
              </a:rPr>
              <a:t>It provides a way to check the functionality of components, sub assemblies, assemblies and/or a finished product.</a:t>
            </a:r>
            <a:r>
              <a:rPr lang="en-IN" sz="2000" kern="100" dirty="0">
                <a:latin typeface="Times New Roman" panose="02020603050405020304" pitchFamily="18" charset="0"/>
                <a:ea typeface="Calibri" panose="020F0502020204030204" pitchFamily="34" charset="0"/>
              </a:rPr>
              <a:t> </a:t>
            </a:r>
            <a:endParaRPr lang="en-IN" sz="2000" kern="100" dirty="0">
              <a:solidFill>
                <a:schemeClr val="tx1"/>
              </a:solidFill>
              <a:effectLst/>
              <a:latin typeface="Times New Roman" panose="02020603050405020304" pitchFamily="18" charset="0"/>
              <a:ea typeface="Calibri" panose="020F0502020204030204" pitchFamily="34" charset="0"/>
            </a:endParaRPr>
          </a:p>
          <a:p>
            <a:pPr algn="just"/>
            <a:r>
              <a:rPr lang="en-IN" sz="2000" b="1" kern="100" dirty="0">
                <a:solidFill>
                  <a:schemeClr val="tx1"/>
                </a:solidFill>
                <a:latin typeface="Times New Roman" panose="02020603050405020304" pitchFamily="18" charset="0"/>
                <a:ea typeface="Calibri" panose="020F0502020204030204" pitchFamily="34" charset="0"/>
              </a:rPr>
              <a:t>Types of testing</a:t>
            </a:r>
          </a:p>
          <a:p>
            <a:pPr marL="1087438" indent="0" algn="just">
              <a:buNone/>
            </a:pPr>
            <a:r>
              <a:rPr lang="en-IN" sz="2000" b="1" kern="100" dirty="0">
                <a:solidFill>
                  <a:schemeClr val="tx1"/>
                </a:solidFill>
                <a:latin typeface="Times New Roman" panose="02020603050405020304" pitchFamily="18" charset="0"/>
                <a:ea typeface="Calibri" panose="020F0502020204030204" pitchFamily="34" charset="0"/>
              </a:rPr>
              <a:t>   1. </a:t>
            </a:r>
            <a:r>
              <a:rPr lang="en-IN" sz="2000" kern="100" dirty="0">
                <a:solidFill>
                  <a:schemeClr val="tx1"/>
                </a:solidFill>
                <a:latin typeface="Times New Roman" panose="02020603050405020304" pitchFamily="18" charset="0"/>
                <a:ea typeface="Calibri" panose="020F0502020204030204" pitchFamily="34" charset="0"/>
              </a:rPr>
              <a:t>Unit testing</a:t>
            </a:r>
            <a:endParaRPr lang="en-IN" sz="2000" kern="100" dirty="0">
              <a:latin typeface="Times New Roman" panose="02020603050405020304" pitchFamily="18" charset="0"/>
              <a:ea typeface="Calibri" panose="020F0502020204030204" pitchFamily="34" charset="0"/>
            </a:endParaRPr>
          </a:p>
          <a:p>
            <a:pPr marL="1087438" indent="0" algn="just">
              <a:buNone/>
            </a:pPr>
            <a:r>
              <a:rPr lang="en-IN" sz="2000" b="1" kern="100" dirty="0">
                <a:solidFill>
                  <a:schemeClr val="tx1"/>
                </a:solidFill>
                <a:latin typeface="Times New Roman" panose="02020603050405020304" pitchFamily="18" charset="0"/>
                <a:ea typeface="Calibri" panose="020F0502020204030204" pitchFamily="34" charset="0"/>
              </a:rPr>
              <a:t>   2. </a:t>
            </a:r>
            <a:r>
              <a:rPr lang="en-IN" sz="2000" kern="100" dirty="0">
                <a:solidFill>
                  <a:schemeClr val="tx1"/>
                </a:solidFill>
                <a:latin typeface="Times New Roman" panose="02020603050405020304" pitchFamily="18" charset="0"/>
                <a:ea typeface="Calibri" panose="020F0502020204030204" pitchFamily="34" charset="0"/>
              </a:rPr>
              <a:t>Integration Testing</a:t>
            </a:r>
          </a:p>
          <a:p>
            <a:pPr marL="1087438" indent="0" algn="just">
              <a:buNone/>
            </a:pPr>
            <a:r>
              <a:rPr lang="en-IN" sz="2000" kern="100" dirty="0">
                <a:latin typeface="Times New Roman" panose="02020603050405020304" pitchFamily="18" charset="0"/>
                <a:ea typeface="Calibri" panose="020F0502020204030204" pitchFamily="34" charset="0"/>
              </a:rPr>
              <a:t>         - Top Down Integeration</a:t>
            </a:r>
          </a:p>
          <a:p>
            <a:pPr marL="1087438" indent="0" algn="just">
              <a:buNone/>
            </a:pPr>
            <a:r>
              <a:rPr lang="en-IN" sz="2000" kern="100" dirty="0">
                <a:solidFill>
                  <a:schemeClr val="tx1"/>
                </a:solidFill>
                <a:latin typeface="Times New Roman" panose="02020603050405020304" pitchFamily="18" charset="0"/>
                <a:ea typeface="Calibri" panose="020F0502020204030204" pitchFamily="34" charset="0"/>
              </a:rPr>
              <a:t>         - BottomUp I</a:t>
            </a:r>
            <a:r>
              <a:rPr lang="en-IN" sz="2000" kern="100" dirty="0">
                <a:latin typeface="Times New Roman" panose="02020603050405020304" pitchFamily="18" charset="0"/>
                <a:ea typeface="Calibri" panose="020F0502020204030204" pitchFamily="34" charset="0"/>
              </a:rPr>
              <a:t>ntegration</a:t>
            </a:r>
            <a:endParaRPr lang="en-IN" sz="2000" kern="100" dirty="0">
              <a:solidFill>
                <a:schemeClr val="tx1"/>
              </a:solidFill>
              <a:latin typeface="Times New Roman" panose="02020603050405020304" pitchFamily="18" charset="0"/>
              <a:ea typeface="Calibri" panose="020F0502020204030204" pitchFamily="34" charset="0"/>
            </a:endParaRPr>
          </a:p>
          <a:p>
            <a:pPr marL="1087438" indent="0" algn="just">
              <a:buNone/>
            </a:pPr>
            <a:r>
              <a:rPr lang="en-IN" sz="2000" b="1" kern="100" dirty="0">
                <a:solidFill>
                  <a:schemeClr val="tx1"/>
                </a:solidFill>
                <a:latin typeface="Times New Roman" panose="02020603050405020304" pitchFamily="18" charset="0"/>
                <a:ea typeface="Calibri" panose="020F0502020204030204" pitchFamily="34" charset="0"/>
              </a:rPr>
              <a:t>    3. </a:t>
            </a:r>
            <a:r>
              <a:rPr lang="en-IN" sz="2000" kern="100" dirty="0">
                <a:solidFill>
                  <a:schemeClr val="tx1"/>
                </a:solidFill>
                <a:latin typeface="Times New Roman" panose="02020603050405020304" pitchFamily="18" charset="0"/>
                <a:ea typeface="Calibri" panose="020F0502020204030204" pitchFamily="34" charset="0"/>
              </a:rPr>
              <a:t>User Acceptance Testing</a:t>
            </a:r>
            <a:endParaRPr lang="en-IN" sz="2000" kern="100" dirty="0">
              <a:latin typeface="Times New Roman" panose="02020603050405020304" pitchFamily="18" charset="0"/>
              <a:ea typeface="Calibri" panose="020F0502020204030204" pitchFamily="34" charset="0"/>
            </a:endParaRPr>
          </a:p>
          <a:p>
            <a:pPr marL="1087438" indent="0" algn="just">
              <a:buNone/>
            </a:pPr>
            <a:r>
              <a:rPr lang="en-IN" sz="2000" b="1" kern="100" dirty="0">
                <a:latin typeface="Times New Roman" panose="02020603050405020304" pitchFamily="18" charset="0"/>
                <a:ea typeface="Calibri" panose="020F0502020204030204" pitchFamily="34" charset="0"/>
              </a:rPr>
              <a:t>    </a:t>
            </a:r>
            <a:r>
              <a:rPr lang="en-IN" sz="2000" b="1" kern="100" dirty="0">
                <a:solidFill>
                  <a:schemeClr val="tx1"/>
                </a:solidFill>
                <a:latin typeface="Times New Roman" panose="02020603050405020304" pitchFamily="18" charset="0"/>
                <a:ea typeface="Calibri" panose="020F0502020204030204" pitchFamily="34" charset="0"/>
              </a:rPr>
              <a:t>4. </a:t>
            </a:r>
            <a:r>
              <a:rPr lang="en-IN" sz="2000" kern="100" dirty="0">
                <a:latin typeface="Times New Roman" panose="02020603050405020304" pitchFamily="18" charset="0"/>
                <a:ea typeface="Calibri" panose="020F0502020204030204" pitchFamily="34" charset="0"/>
              </a:rPr>
              <a:t>O</a:t>
            </a:r>
            <a:r>
              <a:rPr lang="en-IN" sz="2000" kern="100" dirty="0">
                <a:solidFill>
                  <a:schemeClr val="tx1"/>
                </a:solidFill>
                <a:latin typeface="Times New Roman" panose="02020603050405020304" pitchFamily="18" charset="0"/>
                <a:ea typeface="Calibri" panose="020F0502020204030204" pitchFamily="34" charset="0"/>
              </a:rPr>
              <a:t>utput Testing</a:t>
            </a:r>
            <a:endParaRPr lang="en-IN" sz="2000" kern="100" dirty="0">
              <a:latin typeface="Times New Roman" panose="02020603050405020304" pitchFamily="18" charset="0"/>
              <a:ea typeface="Calibri" panose="020F0502020204030204" pitchFamily="34" charset="0"/>
            </a:endParaRPr>
          </a:p>
          <a:p>
            <a:pPr marL="1087438" indent="0" algn="just">
              <a:buNone/>
            </a:pPr>
            <a:r>
              <a:rPr lang="en-IN" sz="2000" b="1" kern="100" dirty="0">
                <a:latin typeface="Times New Roman" panose="02020603050405020304" pitchFamily="18" charset="0"/>
                <a:ea typeface="Calibri" panose="020F0502020204030204" pitchFamily="34" charset="0"/>
              </a:rPr>
              <a:t>    5.</a:t>
            </a:r>
            <a:r>
              <a:rPr lang="en-IN" sz="2000" kern="100" dirty="0">
                <a:latin typeface="Times New Roman" panose="02020603050405020304" pitchFamily="18" charset="0"/>
                <a:ea typeface="Calibri" panose="020F0502020204030204" pitchFamily="34" charset="0"/>
              </a:rPr>
              <a:t>WhiteBox Testing</a:t>
            </a:r>
          </a:p>
          <a:p>
            <a:pPr marL="1087438" indent="0" algn="just">
              <a:buNone/>
            </a:pPr>
            <a:r>
              <a:rPr lang="en-IN" sz="2000" kern="100" dirty="0">
                <a:latin typeface="Times New Roman" panose="02020603050405020304" pitchFamily="18" charset="0"/>
                <a:ea typeface="Calibri" panose="020F0502020204030204" pitchFamily="34" charset="0"/>
              </a:rPr>
              <a:t>    </a:t>
            </a:r>
            <a:r>
              <a:rPr lang="en-IN" sz="2000" b="1" kern="100" dirty="0">
                <a:latin typeface="Times New Roman" panose="02020603050405020304" pitchFamily="18" charset="0"/>
                <a:ea typeface="Calibri" panose="020F0502020204030204" pitchFamily="34" charset="0"/>
              </a:rPr>
              <a:t>6.</a:t>
            </a:r>
            <a:r>
              <a:rPr lang="en-IN" sz="2000" kern="100" dirty="0">
                <a:latin typeface="Times New Roman" panose="02020603050405020304" pitchFamily="18" charset="0"/>
                <a:ea typeface="Calibri" panose="020F0502020204030204" pitchFamily="34" charset="0"/>
              </a:rPr>
              <a:t>BlackBox Testing</a:t>
            </a:r>
          </a:p>
          <a:p>
            <a:pPr algn="just"/>
            <a:r>
              <a:rPr lang="en-IN" sz="2000" kern="100" dirty="0">
                <a:solidFill>
                  <a:schemeClr val="tx1"/>
                </a:solidFill>
                <a:latin typeface="Times New Roman" panose="02020603050405020304" pitchFamily="18" charset="0"/>
                <a:ea typeface="Calibri" panose="020F0502020204030204" pitchFamily="34" charset="0"/>
              </a:rPr>
              <a:t>    </a:t>
            </a:r>
          </a:p>
          <a:p>
            <a:pPr algn="just"/>
            <a:endParaRPr lang="en-IN" sz="2000" kern="100" dirty="0">
              <a:solidFill>
                <a:schemeClr val="tx1"/>
              </a:solidFill>
              <a:latin typeface="Times New Roman" panose="02020603050405020304" pitchFamily="18" charset="0"/>
              <a:ea typeface="Calibri" panose="020F0502020204030204" pitchFamily="34" charset="0"/>
            </a:endParaRPr>
          </a:p>
          <a:p>
            <a:pPr algn="just"/>
            <a:endParaRPr lang="en-IN" sz="2000" kern="100" dirty="0">
              <a:solidFill>
                <a:schemeClr val="tx1"/>
              </a:solidFill>
              <a:latin typeface="Times New Roman" panose="02020603050405020304" pitchFamily="18" charset="0"/>
              <a:ea typeface="Calibri" panose="020F0502020204030204" pitchFamily="34" charset="0"/>
            </a:endParaRPr>
          </a:p>
          <a:p>
            <a:pPr algn="just"/>
            <a:endParaRPr lang="en-IN" sz="2000" kern="100" dirty="0">
              <a:solidFill>
                <a:schemeClr val="tx1"/>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18907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BBBA0-E0B4-CB4C-5C19-B10506F9C289}"/>
              </a:ext>
            </a:extLst>
          </p:cNvPr>
          <p:cNvSpPr>
            <a:spLocks noGrp="1"/>
          </p:cNvSpPr>
          <p:nvPr>
            <p:ph type="title"/>
          </p:nvPr>
        </p:nvSpPr>
        <p:spPr>
          <a:xfrm>
            <a:off x="2118491" y="149087"/>
            <a:ext cx="7729728" cy="555995"/>
          </a:xfrm>
        </p:spPr>
        <p:txBody>
          <a:bodyPr>
            <a:noAutofit/>
          </a:bodyPr>
          <a:lstStyle/>
          <a:p>
            <a:r>
              <a:rPr lang="en-US" sz="3200" dirty="0">
                <a:latin typeface="Times New Roman" panose="02020603050405020304" pitchFamily="18" charset="0"/>
                <a:cs typeface="Times New Roman" panose="02020603050405020304" pitchFamily="18" charset="0"/>
              </a:rPr>
              <a:t>CONTENTS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3DABB7-4079-316B-6566-A714ADAAA0C3}"/>
              </a:ext>
            </a:extLst>
          </p:cNvPr>
          <p:cNvSpPr>
            <a:spLocks noGrp="1"/>
          </p:cNvSpPr>
          <p:nvPr>
            <p:ph idx="1"/>
          </p:nvPr>
        </p:nvSpPr>
        <p:spPr>
          <a:xfrm>
            <a:off x="924339" y="834887"/>
            <a:ext cx="11151704" cy="5764696"/>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PROBLEM DEFINTION</a:t>
            </a:r>
          </a:p>
          <a:p>
            <a:r>
              <a:rPr lang="en-US" sz="2000" dirty="0">
                <a:latin typeface="Times New Roman" panose="02020603050405020304" pitchFamily="18" charset="0"/>
                <a:cs typeface="Times New Roman" panose="02020603050405020304" pitchFamily="18" charset="0"/>
              </a:rPr>
              <a:t>EXISTING SYSTEM</a:t>
            </a:r>
          </a:p>
          <a:p>
            <a:r>
              <a:rPr lang="en-US" sz="2000" dirty="0">
                <a:latin typeface="Times New Roman" panose="02020603050405020304" pitchFamily="18" charset="0"/>
                <a:cs typeface="Times New Roman" panose="02020603050405020304" pitchFamily="18" charset="0"/>
              </a:rPr>
              <a:t>PROPOSED SYSTEM</a:t>
            </a:r>
          </a:p>
          <a:p>
            <a:r>
              <a:rPr lang="en-US" sz="2000" dirty="0">
                <a:latin typeface="Times New Roman" panose="02020603050405020304" pitchFamily="18" charset="0"/>
                <a:cs typeface="Times New Roman" panose="02020603050405020304" pitchFamily="18" charset="0"/>
              </a:rPr>
              <a:t>SOFTWARE AND HARDWARE REQUIREMENTS</a:t>
            </a:r>
          </a:p>
          <a:p>
            <a:r>
              <a:rPr lang="en-US" sz="2000" dirty="0">
                <a:latin typeface="Times New Roman" panose="02020603050405020304" pitchFamily="18" charset="0"/>
                <a:cs typeface="Times New Roman" panose="02020603050405020304" pitchFamily="18" charset="0"/>
              </a:rPr>
              <a:t>MODULES</a:t>
            </a:r>
          </a:p>
          <a:p>
            <a:r>
              <a:rPr lang="en-US" sz="2000" dirty="0">
                <a:latin typeface="Times New Roman" panose="02020603050405020304" pitchFamily="18" charset="0"/>
                <a:cs typeface="Times New Roman" panose="02020603050405020304" pitchFamily="18" charset="0"/>
              </a:rPr>
              <a:t>ARCHITECTURE</a:t>
            </a:r>
          </a:p>
          <a:p>
            <a:r>
              <a:rPr lang="en-US" sz="2000" dirty="0">
                <a:latin typeface="Times New Roman" panose="02020603050405020304" pitchFamily="18" charset="0"/>
                <a:cs typeface="Times New Roman" panose="02020603050405020304" pitchFamily="18" charset="0"/>
              </a:rPr>
              <a:t>SYSTEM DESIGN</a:t>
            </a:r>
          </a:p>
          <a:p>
            <a:r>
              <a:rPr lang="en-US" sz="2000" dirty="0">
                <a:latin typeface="Times New Roman" panose="02020603050405020304" pitchFamily="18" charset="0"/>
                <a:cs typeface="Times New Roman" panose="02020603050405020304" pitchFamily="18" charset="0"/>
              </a:rPr>
              <a:t>TESTING</a:t>
            </a:r>
          </a:p>
          <a:p>
            <a:r>
              <a:rPr lang="en-US" sz="2000" dirty="0">
                <a:latin typeface="Times New Roman" panose="02020603050405020304" pitchFamily="18" charset="0"/>
                <a:cs typeface="Times New Roman" panose="02020603050405020304" pitchFamily="18" charset="0"/>
              </a:rPr>
              <a:t>RESULTS AND OUTPUT SCREENS</a:t>
            </a:r>
          </a:p>
          <a:p>
            <a:r>
              <a:rPr lang="en-US" sz="2000" dirty="0">
                <a:latin typeface="Times New Roman" panose="02020603050405020304" pitchFamily="18" charset="0"/>
                <a:cs typeface="Times New Roman" panose="02020603050405020304" pitchFamily="18" charset="0"/>
              </a:rPr>
              <a:t>FUTURE ENHANCEMENT</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146083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528C-7070-B47C-F08F-E452EBACB2CD}"/>
              </a:ext>
            </a:extLst>
          </p:cNvPr>
          <p:cNvSpPr>
            <a:spLocks noGrp="1"/>
          </p:cNvSpPr>
          <p:nvPr>
            <p:ph type="title"/>
          </p:nvPr>
        </p:nvSpPr>
        <p:spPr/>
        <p:txBody>
          <a:bodyPr/>
          <a:lstStyle/>
          <a:p>
            <a:r>
              <a:rPr lang="en-IN" kern="100" dirty="0">
                <a:solidFill>
                  <a:schemeClr val="tx1"/>
                </a:solidFill>
                <a:latin typeface="Times New Roman" panose="02020603050405020304" pitchFamily="18" charset="0"/>
                <a:ea typeface="Calibri" panose="020F0502020204030204" pitchFamily="34" charset="0"/>
              </a:rPr>
              <a:t>Unit testing</a:t>
            </a:r>
            <a:endParaRPr lang="en-IN" dirty="0"/>
          </a:p>
        </p:txBody>
      </p:sp>
      <p:sp>
        <p:nvSpPr>
          <p:cNvPr id="3" name="Content Placeholder 2">
            <a:extLst>
              <a:ext uri="{FF2B5EF4-FFF2-40B4-BE49-F238E27FC236}">
                <a16:creationId xmlns:a16="http://schemas.microsoft.com/office/drawing/2014/main" id="{1E1DEA35-5D2C-4B55-F2F7-4BE93EB9821C}"/>
              </a:ext>
            </a:extLst>
          </p:cNvPr>
          <p:cNvSpPr>
            <a:spLocks noGrp="1"/>
          </p:cNvSpPr>
          <p:nvPr>
            <p:ph idx="1"/>
          </p:nvPr>
        </p:nvSpPr>
        <p:spPr>
          <a:xfrm>
            <a:off x="752354" y="2441275"/>
            <a:ext cx="10961226" cy="3101983"/>
          </a:xfrm>
        </p:spPr>
        <p:txBody>
          <a:bodyPr>
            <a:normAutofit fontScale="92500" lnSpcReduction="10000"/>
          </a:bodyPr>
          <a:lstStyle/>
          <a:p>
            <a:pPr marL="285750" lvl="0" indent="-285750" eaLnBrk="0" fontAlgn="base" hangingPunct="0">
              <a:lnSpc>
                <a:spcPct val="150000"/>
              </a:lnSpc>
              <a:spcBef>
                <a:spcPct val="0"/>
              </a:spcBef>
              <a:spcAft>
                <a:spcPct val="0"/>
              </a:spcAft>
              <a:buClrTx/>
            </a:pPr>
            <a:r>
              <a:rPr lang="en-US" altLang="en-US" sz="2400" dirty="0">
                <a:solidFill>
                  <a:schemeClr val="tx1"/>
                </a:solidFill>
                <a:latin typeface="Times New Roman" panose="02020603050405020304" pitchFamily="18" charset="0"/>
                <a:cs typeface="Times New Roman" panose="02020603050405020304" pitchFamily="18" charset="0"/>
              </a:rPr>
              <a:t>Unit testing focuses on validating individual components or modules of the system to ensure their correct functionality before integration with other components. It is the foundational step in the testing process.</a:t>
            </a:r>
          </a:p>
          <a:p>
            <a:pPr marL="285750" lvl="0" indent="-285750" eaLnBrk="0" fontAlgn="base" hangingPunct="0">
              <a:lnSpc>
                <a:spcPct val="150000"/>
              </a:lnSpc>
              <a:spcBef>
                <a:spcPct val="0"/>
              </a:spcBef>
              <a:spcAft>
                <a:spcPct val="0"/>
              </a:spcAft>
              <a:buClrTx/>
            </a:pPr>
            <a:r>
              <a:rPr lang="en-US" altLang="en-US" sz="2400" b="1" dirty="0">
                <a:solidFill>
                  <a:schemeClr val="tx1"/>
                </a:solidFill>
                <a:latin typeface="Times New Roman" panose="02020603050405020304" pitchFamily="18" charset="0"/>
                <a:cs typeface="Times New Roman" panose="02020603050405020304" pitchFamily="18" charset="0"/>
              </a:rPr>
              <a:t>Purpose:</a:t>
            </a:r>
            <a:endParaRPr lang="en-US" altLang="en-US" sz="2400"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50000"/>
              </a:lnSpc>
              <a:spcBef>
                <a:spcPct val="0"/>
              </a:spcBef>
              <a:spcAft>
                <a:spcPct val="0"/>
              </a:spcAft>
              <a:buClrTx/>
              <a:buNone/>
            </a:pPr>
            <a:r>
              <a:rPr lang="en-US" altLang="en-US" sz="2400" dirty="0">
                <a:solidFill>
                  <a:schemeClr val="tx1"/>
                </a:solidFill>
                <a:latin typeface="Times New Roman" panose="02020603050405020304" pitchFamily="18" charset="0"/>
                <a:cs typeface="Times New Roman" panose="02020603050405020304" pitchFamily="18" charset="0"/>
              </a:rPr>
              <a:t>     - To verify that each module works independently without errors.</a:t>
            </a:r>
          </a:p>
          <a:p>
            <a:pPr marL="0" lvl="0" indent="0" eaLnBrk="0" fontAlgn="base" hangingPunct="0">
              <a:lnSpc>
                <a:spcPct val="150000"/>
              </a:lnSpc>
              <a:spcBef>
                <a:spcPct val="0"/>
              </a:spcBef>
              <a:spcAft>
                <a:spcPct val="0"/>
              </a:spcAft>
              <a:buClrTx/>
              <a:buNone/>
            </a:pPr>
            <a:r>
              <a:rPr lang="en-US" altLang="en-US" sz="2400" dirty="0">
                <a:solidFill>
                  <a:schemeClr val="tx1"/>
                </a:solidFill>
                <a:latin typeface="Times New Roman" panose="02020603050405020304" pitchFamily="18" charset="0"/>
                <a:cs typeface="Times New Roman" panose="02020603050405020304" pitchFamily="18" charset="0"/>
              </a:rPr>
              <a:t>     - To identify bugs at the earliest stage of development, reducing future debugging efforts</a:t>
            </a:r>
          </a:p>
          <a:p>
            <a:pPr marL="0" lvl="0" indent="0" eaLnBrk="0" fontAlgn="base" hangingPunct="0">
              <a:lnSpc>
                <a:spcPct val="150000"/>
              </a:lnSpc>
              <a:spcBef>
                <a:spcPct val="0"/>
              </a:spcBef>
              <a:spcAft>
                <a:spcPct val="0"/>
              </a:spcAft>
              <a:buClrTx/>
              <a:buNone/>
            </a:pPr>
            <a:endParaRPr lang="en-US" altLang="en-US" sz="24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8704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B386-6BCA-3278-CA5E-A458A08019E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Integration testing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B3DA8A-50B3-7144-7C03-8B707FE92A7E}"/>
              </a:ext>
            </a:extLst>
          </p:cNvPr>
          <p:cNvSpPr>
            <a:spLocks noGrp="1"/>
          </p:cNvSpPr>
          <p:nvPr>
            <p:ph idx="1"/>
          </p:nvPr>
        </p:nvSpPr>
        <p:spPr>
          <a:xfrm>
            <a:off x="1030147" y="2418125"/>
            <a:ext cx="11161853" cy="4260467"/>
          </a:xfrm>
        </p:spPr>
        <p:txBody>
          <a:bodyPr>
            <a:normAutofit/>
          </a:bodyPr>
          <a:lstStyle/>
          <a:p>
            <a:pPr>
              <a:lnSpc>
                <a:spcPct val="150000"/>
              </a:lnSpc>
            </a:pPr>
            <a:r>
              <a:rPr lang="en-US" sz="2100" dirty="0">
                <a:latin typeface="Times New Roman" panose="02020603050405020304" pitchFamily="18" charset="0"/>
                <a:cs typeface="Times New Roman" panose="02020603050405020304" pitchFamily="18" charset="0"/>
              </a:rPr>
              <a:t>Integration testing ensures that different modules or components of the system interact correctly after being combined. It focuses on verifying the data flow and functionality between integrated units.</a:t>
            </a:r>
          </a:p>
          <a:p>
            <a:pPr>
              <a:lnSpc>
                <a:spcPct val="150000"/>
              </a:lnSpc>
            </a:pPr>
            <a:r>
              <a:rPr lang="en-US" sz="2100" b="1" dirty="0">
                <a:latin typeface="Times New Roman" panose="02020603050405020304" pitchFamily="18" charset="0"/>
                <a:cs typeface="Times New Roman" panose="02020603050405020304" pitchFamily="18" charset="0"/>
              </a:rPr>
              <a:t>Approaches Used:</a:t>
            </a:r>
            <a:endParaRPr lang="en-US" sz="2100" dirty="0">
              <a:latin typeface="Times New Roman" panose="02020603050405020304" pitchFamily="18" charset="0"/>
              <a:cs typeface="Times New Roman" panose="02020603050405020304" pitchFamily="18" charset="0"/>
            </a:endParaRPr>
          </a:p>
          <a:p>
            <a:pPr marL="0" indent="0">
              <a:lnSpc>
                <a:spcPct val="150000"/>
              </a:lnSpc>
              <a:buNone/>
            </a:pP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Top-Down Integration</a:t>
            </a:r>
          </a:p>
          <a:p>
            <a:pPr marL="0" indent="0">
              <a:lnSpc>
                <a:spcPct val="150000"/>
              </a:lnSpc>
              <a:buNone/>
            </a:pPr>
            <a:r>
              <a:rPr lang="en-US" sz="2100" dirty="0">
                <a:latin typeface="Times New Roman" panose="02020603050405020304" pitchFamily="18" charset="0"/>
                <a:cs typeface="Times New Roman" panose="02020603050405020304" pitchFamily="18" charset="0"/>
              </a:rPr>
              <a:t>   Bottom-Up Integration</a:t>
            </a:r>
          </a:p>
          <a:p>
            <a:pPr lvl="1" indent="0">
              <a:lnSpc>
                <a:spcPct val="150000"/>
              </a:lnSpc>
              <a:buNone/>
            </a:pPr>
            <a:endParaRPr lang="en-IN" dirty="0"/>
          </a:p>
        </p:txBody>
      </p:sp>
    </p:spTree>
    <p:extLst>
      <p:ext uri="{BB962C8B-B14F-4D97-AF65-F5344CB8AC3E}">
        <p14:creationId xmlns:p14="http://schemas.microsoft.com/office/powerpoint/2010/main" val="101757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4654-E5D6-B09F-887C-6794C333264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User acceptance testing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5D098C-F937-F324-E050-EF15EDE128AA}"/>
              </a:ext>
            </a:extLst>
          </p:cNvPr>
          <p:cNvSpPr>
            <a:spLocks noGrp="1"/>
          </p:cNvSpPr>
          <p:nvPr>
            <p:ph idx="1"/>
          </p:nvPr>
        </p:nvSpPr>
        <p:spPr>
          <a:xfrm>
            <a:off x="1284790" y="2638044"/>
            <a:ext cx="9884780" cy="3101983"/>
          </a:xfrm>
        </p:spPr>
        <p:txBody>
          <a:bodyPr>
            <a:normAutofit lnSpcReduction="10000"/>
          </a:bodyPr>
          <a:lstStyle/>
          <a:p>
            <a:pPr marL="0" lvl="0" indent="0" eaLnBrk="0" fontAlgn="base" hangingPunct="0">
              <a:spcBef>
                <a:spcPct val="0"/>
              </a:spcBef>
              <a:spcAft>
                <a:spcPct val="0"/>
              </a:spcAft>
              <a:buClrTx/>
              <a:buNone/>
            </a:pPr>
            <a:endParaRPr lang="en-US" altLang="en-US" dirty="0">
              <a:solidFill>
                <a:schemeClr val="tx1"/>
              </a:solidFill>
              <a:latin typeface="Arial" panose="020B0604020202020204" pitchFamily="34" charset="0"/>
            </a:endParaRPr>
          </a:p>
          <a:p>
            <a:pPr algn="just" eaLnBrk="0" fontAlgn="base" hangingPunct="0">
              <a:lnSpc>
                <a:spcPct val="150000"/>
              </a:lnSpc>
              <a:spcBef>
                <a:spcPct val="0"/>
              </a:spcBef>
              <a:spcAft>
                <a:spcPct val="0"/>
              </a:spcAft>
            </a:pPr>
            <a:r>
              <a:rPr lang="en-US" altLang="en-US" sz="2400" dirty="0">
                <a:solidFill>
                  <a:schemeClr val="tx1"/>
                </a:solidFill>
                <a:latin typeface="Times New Roman" panose="02020603050405020304" pitchFamily="18" charset="0"/>
                <a:cs typeface="Times New Roman" panose="02020603050405020304" pitchFamily="18" charset="0"/>
              </a:rPr>
              <a:t>Ensure the system meets user expectations and performs as intended.</a:t>
            </a:r>
          </a:p>
          <a:p>
            <a:pPr algn="just" eaLnBrk="0" fontAlgn="base" hangingPunct="0">
              <a:lnSpc>
                <a:spcPct val="150000"/>
              </a:lnSpc>
              <a:spcBef>
                <a:spcPct val="0"/>
              </a:spcBef>
              <a:spcAft>
                <a:spcPct val="0"/>
              </a:spcAft>
            </a:pPr>
            <a:r>
              <a:rPr lang="en-US" altLang="en-US" sz="2400" dirty="0">
                <a:solidFill>
                  <a:schemeClr val="tx1"/>
                </a:solidFill>
                <a:latin typeface="Times New Roman" panose="02020603050405020304" pitchFamily="18" charset="0"/>
                <a:cs typeface="Times New Roman" panose="02020603050405020304" pitchFamily="18" charset="0"/>
              </a:rPr>
              <a:t>Validates that the system is user-friendly and accessible, even for non-technical users.</a:t>
            </a:r>
          </a:p>
          <a:p>
            <a:pPr algn="just" eaLnBrk="0" fontAlgn="base" hangingPunct="0">
              <a:lnSpc>
                <a:spcPct val="150000"/>
              </a:lnSpc>
              <a:spcBef>
                <a:spcPct val="0"/>
              </a:spcBef>
              <a:spcAft>
                <a:spcPct val="0"/>
              </a:spcAft>
            </a:pPr>
            <a:r>
              <a:rPr lang="en-US" altLang="en-US" sz="2400" dirty="0">
                <a:solidFill>
                  <a:schemeClr val="tx1"/>
                </a:solidFill>
                <a:latin typeface="Times New Roman" panose="02020603050405020304" pitchFamily="18" charset="0"/>
                <a:cs typeface="Times New Roman" panose="02020603050405020304" pitchFamily="18" charset="0"/>
              </a:rPr>
              <a:t>Feedback from stakeholders is gathered to refine features and improve usability.</a:t>
            </a:r>
          </a:p>
          <a:p>
            <a:endParaRPr lang="en-IN" dirty="0"/>
          </a:p>
        </p:txBody>
      </p:sp>
    </p:spTree>
    <p:extLst>
      <p:ext uri="{BB962C8B-B14F-4D97-AF65-F5344CB8AC3E}">
        <p14:creationId xmlns:p14="http://schemas.microsoft.com/office/powerpoint/2010/main" val="2433629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4BC7-B53C-E7AC-654A-CD64BBD3317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Output testing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5C8744-9E68-6AEE-8261-15CBF3DEE8C1}"/>
              </a:ext>
            </a:extLst>
          </p:cNvPr>
          <p:cNvSpPr>
            <a:spLocks noGrp="1"/>
          </p:cNvSpPr>
          <p:nvPr>
            <p:ph idx="1"/>
          </p:nvPr>
        </p:nvSpPr>
        <p:spPr>
          <a:xfrm>
            <a:off x="1817765" y="2695917"/>
            <a:ext cx="9065755" cy="3101983"/>
          </a:xfrm>
        </p:spPr>
        <p:txBody>
          <a:bodyPr/>
          <a:lstStyle/>
          <a:p>
            <a:pPr eaLnBrk="0" fontAlgn="base" hangingPunct="0">
              <a:lnSpc>
                <a:spcPct val="150000"/>
              </a:lnSpc>
              <a:spcBef>
                <a:spcPct val="0"/>
              </a:spcBef>
              <a:spcAft>
                <a:spcPct val="0"/>
              </a:spcAft>
            </a:pPr>
            <a:r>
              <a:rPr lang="en-US" altLang="en-US" sz="2200" dirty="0">
                <a:solidFill>
                  <a:schemeClr val="tx1"/>
                </a:solidFill>
                <a:latin typeface="Times New Roman" panose="02020603050405020304" pitchFamily="18" charset="0"/>
                <a:cs typeface="Times New Roman" panose="02020603050405020304" pitchFamily="18" charset="0"/>
              </a:rPr>
              <a:t>Ensure the system generates accurate outputs in the required formats.</a:t>
            </a:r>
          </a:p>
          <a:p>
            <a:pPr eaLnBrk="0" fontAlgn="base" hangingPunct="0">
              <a:lnSpc>
                <a:spcPct val="150000"/>
              </a:lnSpc>
              <a:spcBef>
                <a:spcPct val="0"/>
              </a:spcBef>
              <a:spcAft>
                <a:spcPct val="0"/>
              </a:spcAft>
            </a:pPr>
            <a:r>
              <a:rPr lang="en-US" altLang="en-US" sz="2200" dirty="0">
                <a:solidFill>
                  <a:schemeClr val="tx1"/>
                </a:solidFill>
                <a:latin typeface="Times New Roman" panose="02020603050405020304" pitchFamily="18" charset="0"/>
                <a:cs typeface="Times New Roman" panose="02020603050405020304" pitchFamily="18" charset="0"/>
              </a:rPr>
              <a:t> Validation of outputs against user-defined formats </a:t>
            </a:r>
          </a:p>
          <a:p>
            <a:pPr eaLnBrk="0" fontAlgn="base" hangingPunct="0">
              <a:lnSpc>
                <a:spcPct val="150000"/>
              </a:lnSpc>
              <a:spcBef>
                <a:spcPct val="0"/>
              </a:spcBef>
              <a:spcAft>
                <a:spcPct val="0"/>
              </a:spcAft>
            </a:pPr>
            <a:r>
              <a:rPr lang="en-US" altLang="en-US" sz="2200" dirty="0">
                <a:solidFill>
                  <a:schemeClr val="tx1"/>
                </a:solidFill>
                <a:latin typeface="Times New Roman" panose="02020603050405020304" pitchFamily="18" charset="0"/>
                <a:cs typeface="Times New Roman" panose="02020603050405020304" pitchFamily="18" charset="0"/>
              </a:rPr>
              <a:t>Verified system outputs for accuracy, consistency, and completeness.</a:t>
            </a:r>
          </a:p>
          <a:p>
            <a:endParaRPr lang="en-IN" dirty="0"/>
          </a:p>
        </p:txBody>
      </p:sp>
    </p:spTree>
    <p:extLst>
      <p:ext uri="{BB962C8B-B14F-4D97-AF65-F5344CB8AC3E}">
        <p14:creationId xmlns:p14="http://schemas.microsoft.com/office/powerpoint/2010/main" val="2493261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59914-DA14-35F3-89C9-3C39534CD5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White box testing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1C7362-3318-B0B5-D7C2-3F375F3FD45D}"/>
              </a:ext>
            </a:extLst>
          </p:cNvPr>
          <p:cNvSpPr>
            <a:spLocks noGrp="1"/>
          </p:cNvSpPr>
          <p:nvPr>
            <p:ph idx="1"/>
          </p:nvPr>
        </p:nvSpPr>
        <p:spPr>
          <a:xfrm>
            <a:off x="1689904" y="2638044"/>
            <a:ext cx="9109276" cy="3554412"/>
          </a:xfrm>
        </p:spPr>
        <p:txBody>
          <a:bodyPr/>
          <a:lstStyle/>
          <a:p>
            <a:pPr>
              <a:lnSpc>
                <a:spcPct val="150000"/>
              </a:lnSpc>
            </a:pPr>
            <a:r>
              <a:rPr lang="en-US" sz="2200" dirty="0">
                <a:latin typeface="Times New Roman" panose="02020603050405020304" pitchFamily="18" charset="0"/>
                <a:cs typeface="Times New Roman" panose="02020603050405020304" pitchFamily="18" charset="0"/>
              </a:rPr>
              <a:t>Definition: Testing with knowledge of the internal workings, structure, and code of the software.</a:t>
            </a:r>
          </a:p>
          <a:p>
            <a:pPr>
              <a:lnSpc>
                <a:spcPct val="150000"/>
              </a:lnSpc>
            </a:pPr>
            <a:r>
              <a:rPr lang="en-US" sz="2200" dirty="0">
                <a:latin typeface="Times New Roman" panose="02020603050405020304" pitchFamily="18" charset="0"/>
                <a:cs typeface="Times New Roman" panose="02020603050405020304" pitchFamily="18" charset="0"/>
              </a:rPr>
              <a:t>Ensure all possible paths and structures within the code are tested.</a:t>
            </a:r>
          </a:p>
          <a:p>
            <a:pPr>
              <a:lnSpc>
                <a:spcPct val="150000"/>
              </a:lnSpc>
            </a:pPr>
            <a:r>
              <a:rPr lang="en-US" sz="2200" dirty="0">
                <a:latin typeface="Times New Roman" panose="02020603050405020304" pitchFamily="18" charset="0"/>
                <a:cs typeface="Times New Roman" panose="02020603050405020304" pitchFamily="18" charset="0"/>
              </a:rPr>
              <a:t>Helps identify hidden errors and optimize code.</a:t>
            </a:r>
          </a:p>
          <a:p>
            <a:endParaRPr lang="en-IN" dirty="0"/>
          </a:p>
        </p:txBody>
      </p:sp>
    </p:spTree>
    <p:extLst>
      <p:ext uri="{BB962C8B-B14F-4D97-AF65-F5344CB8AC3E}">
        <p14:creationId xmlns:p14="http://schemas.microsoft.com/office/powerpoint/2010/main" val="2644814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E261-FA57-F300-780E-BCA1B49B9A4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Black box testing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B6668D-A7CE-2CC6-3B23-112F038C0F3D}"/>
              </a:ext>
            </a:extLst>
          </p:cNvPr>
          <p:cNvSpPr>
            <a:spLocks noGrp="1"/>
          </p:cNvSpPr>
          <p:nvPr>
            <p:ph idx="1"/>
          </p:nvPr>
        </p:nvSpPr>
        <p:spPr>
          <a:xfrm>
            <a:off x="1158637" y="2697679"/>
            <a:ext cx="9874725" cy="3101983"/>
          </a:xfrm>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Definition: Testing without any knowledge of the internal workings of the software.</a:t>
            </a:r>
          </a:p>
          <a:p>
            <a:pPr>
              <a:lnSpc>
                <a:spcPct val="150000"/>
              </a:lnSpc>
            </a:pPr>
            <a:r>
              <a:rPr lang="en-US" sz="2200" dirty="0">
                <a:latin typeface="Times New Roman" panose="02020603050405020304" pitchFamily="18" charset="0"/>
                <a:cs typeface="Times New Roman" panose="02020603050405020304" pitchFamily="18" charset="0"/>
              </a:rPr>
              <a:t>It verifies that the software functions as expected based on the requirements.</a:t>
            </a:r>
          </a:p>
          <a:p>
            <a:pPr>
              <a:lnSpc>
                <a:spcPct val="150000"/>
              </a:lnSpc>
            </a:pPr>
            <a:r>
              <a:rPr lang="en-US" sz="2200" dirty="0">
                <a:latin typeface="Times New Roman" panose="02020603050405020304" pitchFamily="18" charset="0"/>
                <a:cs typeface="Times New Roman" panose="02020603050405020304" pitchFamily="18" charset="0"/>
              </a:rPr>
              <a:t>Can be performed without knowledge of the code.</a:t>
            </a:r>
          </a:p>
          <a:p>
            <a:endParaRPr lang="en-IN" dirty="0"/>
          </a:p>
        </p:txBody>
      </p:sp>
    </p:spTree>
    <p:extLst>
      <p:ext uri="{BB962C8B-B14F-4D97-AF65-F5344CB8AC3E}">
        <p14:creationId xmlns:p14="http://schemas.microsoft.com/office/powerpoint/2010/main" val="1052692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EC09-0CB6-D693-405C-4727AC56B9F6}"/>
              </a:ext>
            </a:extLst>
          </p:cNvPr>
          <p:cNvSpPr>
            <a:spLocks noGrp="1"/>
          </p:cNvSpPr>
          <p:nvPr>
            <p:ph type="title"/>
          </p:nvPr>
        </p:nvSpPr>
        <p:spPr>
          <a:xfrm>
            <a:off x="2229480" y="328587"/>
            <a:ext cx="7729728" cy="1188720"/>
          </a:xfrm>
        </p:spPr>
        <p:txBody>
          <a:bodyPr/>
          <a:lstStyle/>
          <a:p>
            <a:r>
              <a:rPr lang="en-US" dirty="0">
                <a:latin typeface="Times New Roman" panose="02020603050405020304" pitchFamily="18" charset="0"/>
                <a:cs typeface="Times New Roman" panose="02020603050405020304" pitchFamily="18" charset="0"/>
              </a:rPr>
              <a:t>RESULT AND OUTPUT SCREENS:</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2EF579F-9606-B3B0-8761-0797C3D5E30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91452" y="1839775"/>
            <a:ext cx="5141422" cy="3474720"/>
          </a:xfrm>
          <a:prstGeom prst="rect">
            <a:avLst/>
          </a:prstGeom>
          <a:noFill/>
          <a:ln>
            <a:noFill/>
          </a:ln>
        </p:spPr>
      </p:pic>
      <p:pic>
        <p:nvPicPr>
          <p:cNvPr id="5" name="Picture 4">
            <a:extLst>
              <a:ext uri="{FF2B5EF4-FFF2-40B4-BE49-F238E27FC236}">
                <a16:creationId xmlns:a16="http://schemas.microsoft.com/office/drawing/2014/main" id="{7B21A549-76A0-5746-922B-15EC6FAF1DD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7757" y="1801992"/>
            <a:ext cx="5141422" cy="3550285"/>
          </a:xfrm>
          <a:prstGeom prst="rect">
            <a:avLst/>
          </a:prstGeom>
          <a:noFill/>
          <a:ln>
            <a:noFill/>
          </a:ln>
        </p:spPr>
      </p:pic>
      <p:sp>
        <p:nvSpPr>
          <p:cNvPr id="7" name="TextBox 6">
            <a:extLst>
              <a:ext uri="{FF2B5EF4-FFF2-40B4-BE49-F238E27FC236}">
                <a16:creationId xmlns:a16="http://schemas.microsoft.com/office/drawing/2014/main" id="{8A73E39E-2BA7-37B9-2E66-A64EA3EB2B5F}"/>
              </a:ext>
            </a:extLst>
          </p:cNvPr>
          <p:cNvSpPr txBox="1"/>
          <p:nvPr/>
        </p:nvSpPr>
        <p:spPr>
          <a:xfrm>
            <a:off x="1063486" y="5407926"/>
            <a:ext cx="4154557" cy="458074"/>
          </a:xfrm>
          <a:prstGeom prst="rect">
            <a:avLst/>
          </a:prstGeom>
          <a:noFill/>
        </p:spPr>
        <p:txBody>
          <a:bodyPr wrap="square">
            <a:spAutoFit/>
          </a:bodyPr>
          <a:lstStyle/>
          <a:p>
            <a:pPr marL="457200" marR="581025" indent="514350" algn="ctr">
              <a:lnSpc>
                <a:spcPct val="150000"/>
              </a:lnSpc>
            </a:pPr>
            <a:r>
              <a:rPr lang="en-US" sz="1800" b="1" dirty="0">
                <a:effectLst/>
                <a:latin typeface="Times New Roman" panose="02020603050405020304" pitchFamily="18" charset="0"/>
                <a:ea typeface="Times New Roman" panose="02020603050405020304" pitchFamily="18" charset="0"/>
              </a:rPr>
              <a:t>Fig</a:t>
            </a:r>
            <a:r>
              <a:rPr lang="en-US" b="1" spc="-10" dirty="0">
                <a:latin typeface="Times New Roman" panose="02020603050405020304" pitchFamily="18" charset="0"/>
                <a:ea typeface="Times New Roman" panose="02020603050405020304" pitchFamily="18" charset="0"/>
              </a:rPr>
              <a:t>.</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Home </a:t>
            </a:r>
            <a:r>
              <a:rPr lang="en-US" sz="1800" b="1" spc="-20" dirty="0">
                <a:effectLst/>
                <a:latin typeface="Times New Roman" panose="02020603050405020304" pitchFamily="18" charset="0"/>
                <a:ea typeface="Times New Roman" panose="02020603050405020304" pitchFamily="18" charset="0"/>
              </a:rPr>
              <a:t>Page</a:t>
            </a:r>
            <a:endParaRPr lang="en-IN" sz="16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FB5AC2A1-FFFC-FC7B-0C27-938485E3C664}"/>
              </a:ext>
            </a:extLst>
          </p:cNvPr>
          <p:cNvSpPr txBox="1"/>
          <p:nvPr/>
        </p:nvSpPr>
        <p:spPr>
          <a:xfrm>
            <a:off x="6897757" y="5407926"/>
            <a:ext cx="4439478" cy="458074"/>
          </a:xfrm>
          <a:prstGeom prst="rect">
            <a:avLst/>
          </a:prstGeom>
          <a:noFill/>
        </p:spPr>
        <p:txBody>
          <a:bodyPr wrap="square">
            <a:spAutoFit/>
          </a:bodyPr>
          <a:lstStyle/>
          <a:p>
            <a:pPr marL="457200" marR="581025" indent="514350" algn="ctr">
              <a:lnSpc>
                <a:spcPct val="150000"/>
              </a:lnSpc>
            </a:pPr>
            <a:r>
              <a:rPr lang="en-US" sz="1800" b="1" dirty="0">
                <a:effectLst/>
                <a:latin typeface="Times New Roman" panose="02020603050405020304" pitchFamily="18" charset="0"/>
                <a:ea typeface="Times New Roman" panose="02020603050405020304" pitchFamily="18" charset="0"/>
              </a:rPr>
              <a:t>Fig</a:t>
            </a:r>
            <a:r>
              <a:rPr lang="en-US" b="1" spc="-10" dirty="0">
                <a:latin typeface="Times New Roman" panose="02020603050405020304" pitchFamily="18" charset="0"/>
                <a:ea typeface="Times New Roman" panose="02020603050405020304" pitchFamily="18" charset="0"/>
              </a:rPr>
              <a:t>.</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Sample Input 1</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09807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23569F2-EE47-7267-3E0E-A6CC5AE93A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6493" y="1337064"/>
            <a:ext cx="5409508" cy="3437423"/>
          </a:xfrm>
          <a:prstGeom prst="rect">
            <a:avLst/>
          </a:prstGeom>
          <a:noFill/>
          <a:ln>
            <a:noFill/>
          </a:ln>
        </p:spPr>
      </p:pic>
      <p:pic>
        <p:nvPicPr>
          <p:cNvPr id="5" name="Picture 4">
            <a:extLst>
              <a:ext uri="{FF2B5EF4-FFF2-40B4-BE49-F238E27FC236}">
                <a16:creationId xmlns:a16="http://schemas.microsoft.com/office/drawing/2014/main" id="{DAAA0590-16CE-B9A5-3175-284386A6579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6393" y="1387201"/>
            <a:ext cx="5143500" cy="3500120"/>
          </a:xfrm>
          <a:prstGeom prst="rect">
            <a:avLst/>
          </a:prstGeom>
          <a:noFill/>
          <a:ln>
            <a:noFill/>
          </a:ln>
        </p:spPr>
      </p:pic>
      <p:sp>
        <p:nvSpPr>
          <p:cNvPr id="7" name="TextBox 6">
            <a:extLst>
              <a:ext uri="{FF2B5EF4-FFF2-40B4-BE49-F238E27FC236}">
                <a16:creationId xmlns:a16="http://schemas.microsoft.com/office/drawing/2014/main" id="{8B57E146-C603-0197-5D13-59D36ACA7D4E}"/>
              </a:ext>
            </a:extLst>
          </p:cNvPr>
          <p:cNvSpPr txBox="1"/>
          <p:nvPr/>
        </p:nvSpPr>
        <p:spPr>
          <a:xfrm>
            <a:off x="910904" y="4887321"/>
            <a:ext cx="4704705" cy="458074"/>
          </a:xfrm>
          <a:prstGeom prst="rect">
            <a:avLst/>
          </a:prstGeom>
          <a:noFill/>
        </p:spPr>
        <p:txBody>
          <a:bodyPr wrap="square">
            <a:spAutoFit/>
          </a:bodyPr>
          <a:lstStyle/>
          <a:p>
            <a:pPr marL="457200" marR="581025" indent="514350" algn="ctr">
              <a:lnSpc>
                <a:spcPct val="150000"/>
              </a:lnSpc>
            </a:pPr>
            <a:r>
              <a:rPr lang="en-US" sz="1800" b="1" dirty="0">
                <a:effectLst/>
                <a:latin typeface="Times New Roman" panose="02020603050405020304" pitchFamily="18" charset="0"/>
                <a:ea typeface="Times New Roman" panose="02020603050405020304" pitchFamily="18" charset="0"/>
              </a:rPr>
              <a:t>Fig.</a:t>
            </a:r>
            <a:r>
              <a:rPr lang="en-US" sz="1800" b="1" spc="-5" dirty="0">
                <a:effectLst/>
                <a:latin typeface="Times New Roman" panose="02020603050405020304" pitchFamily="18" charset="0"/>
                <a:ea typeface="Times New Roman" panose="02020603050405020304" pitchFamily="18" charset="0"/>
              </a:rPr>
              <a:t> Result of </a:t>
            </a:r>
            <a:r>
              <a:rPr lang="en-US" sz="1800" b="1" dirty="0">
                <a:effectLst/>
                <a:latin typeface="Times New Roman" panose="02020603050405020304" pitchFamily="18" charset="0"/>
                <a:ea typeface="Times New Roman" panose="02020603050405020304" pitchFamily="18" charset="0"/>
              </a:rPr>
              <a:t>Sample Input 1</a:t>
            </a:r>
            <a:endParaRPr lang="en-IN" sz="16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FAED8EFB-E505-ED8F-B250-158E8113932B}"/>
              </a:ext>
            </a:extLst>
          </p:cNvPr>
          <p:cNvSpPr txBox="1"/>
          <p:nvPr/>
        </p:nvSpPr>
        <p:spPr>
          <a:xfrm>
            <a:off x="6677027" y="4887321"/>
            <a:ext cx="4942232" cy="458074"/>
          </a:xfrm>
          <a:prstGeom prst="rect">
            <a:avLst/>
          </a:prstGeom>
          <a:noFill/>
        </p:spPr>
        <p:txBody>
          <a:bodyPr wrap="square">
            <a:spAutoFit/>
          </a:bodyPr>
          <a:lstStyle/>
          <a:p>
            <a:pPr marL="457200" marR="581025" indent="514350" algn="ctr">
              <a:lnSpc>
                <a:spcPct val="150000"/>
              </a:lnSpc>
            </a:pPr>
            <a:r>
              <a:rPr lang="en-US" sz="1800" b="1" dirty="0">
                <a:effectLst/>
                <a:latin typeface="Times New Roman" panose="02020603050405020304" pitchFamily="18" charset="0"/>
                <a:ea typeface="Times New Roman" panose="02020603050405020304" pitchFamily="18" charset="0"/>
              </a:rPr>
              <a:t>Fig.</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Sample Input 2</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05575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E0BD0A-19F9-E8FA-A050-2032C660FBE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84649" y="1291815"/>
            <a:ext cx="7132320" cy="3578629"/>
          </a:xfrm>
          <a:prstGeom prst="rect">
            <a:avLst/>
          </a:prstGeom>
          <a:noFill/>
          <a:ln>
            <a:noFill/>
          </a:ln>
        </p:spPr>
      </p:pic>
      <p:sp>
        <p:nvSpPr>
          <p:cNvPr id="7" name="TextBox 6">
            <a:extLst>
              <a:ext uri="{FF2B5EF4-FFF2-40B4-BE49-F238E27FC236}">
                <a16:creationId xmlns:a16="http://schemas.microsoft.com/office/drawing/2014/main" id="{3D47139C-6EA4-0236-8C64-AC854822DDC3}"/>
              </a:ext>
            </a:extLst>
          </p:cNvPr>
          <p:cNvSpPr txBox="1"/>
          <p:nvPr/>
        </p:nvSpPr>
        <p:spPr>
          <a:xfrm>
            <a:off x="3719306" y="5035270"/>
            <a:ext cx="4753388" cy="1061829"/>
          </a:xfrm>
          <a:prstGeom prst="rect">
            <a:avLst/>
          </a:prstGeom>
          <a:noFill/>
        </p:spPr>
        <p:txBody>
          <a:bodyPr wrap="square">
            <a:spAutoFit/>
          </a:bodyPr>
          <a:lstStyle/>
          <a:p>
            <a:pPr marL="457200" marR="581025" indent="514350" algn="ctr">
              <a:lnSpc>
                <a:spcPct val="150000"/>
              </a:lnSpc>
              <a:buNone/>
            </a:pPr>
            <a:r>
              <a:rPr lang="en-US" sz="1800" b="1" dirty="0">
                <a:effectLst/>
                <a:latin typeface="Times New Roman" panose="02020603050405020304" pitchFamily="18" charset="0"/>
                <a:ea typeface="Times New Roman" panose="02020603050405020304" pitchFamily="18" charset="0"/>
              </a:rPr>
              <a:t>Fig.</a:t>
            </a:r>
            <a:r>
              <a:rPr lang="en-US" sz="1800" b="1" spc="-5" dirty="0">
                <a:effectLst/>
                <a:latin typeface="Times New Roman" panose="02020603050405020304" pitchFamily="18" charset="0"/>
                <a:ea typeface="Times New Roman" panose="02020603050405020304" pitchFamily="18" charset="0"/>
              </a:rPr>
              <a:t> Result of </a:t>
            </a:r>
            <a:r>
              <a:rPr lang="en-US" sz="1800" b="1" dirty="0">
                <a:effectLst/>
                <a:latin typeface="Times New Roman" panose="02020603050405020304" pitchFamily="18" charset="0"/>
                <a:ea typeface="Times New Roman" panose="02020603050405020304" pitchFamily="18" charset="0"/>
              </a:rPr>
              <a:t>Sample Input 2</a:t>
            </a:r>
            <a:endParaRPr lang="en-IN" sz="1600" dirty="0">
              <a:effectLst/>
              <a:latin typeface="Times New Roman" panose="02020603050405020304" pitchFamily="18" charset="0"/>
              <a:ea typeface="Times New Roman" panose="02020603050405020304" pitchFamily="18" charset="0"/>
            </a:endParaRPr>
          </a:p>
          <a:p>
            <a:pPr>
              <a:buNone/>
            </a:pPr>
            <a:br>
              <a:rPr lang="en-US" sz="1800" b="1" spc="-2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566750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A654-AAE7-8C7B-63E9-AB8B25E310A6}"/>
              </a:ext>
            </a:extLst>
          </p:cNvPr>
          <p:cNvSpPr>
            <a:spLocks noGrp="1"/>
          </p:cNvSpPr>
          <p:nvPr>
            <p:ph type="title"/>
          </p:nvPr>
        </p:nvSpPr>
        <p:spPr>
          <a:xfrm>
            <a:off x="2231136" y="239136"/>
            <a:ext cx="7729728" cy="1188720"/>
          </a:xfrm>
        </p:spPr>
        <p:txBody>
          <a:bodyPr/>
          <a:lstStyle/>
          <a:p>
            <a:r>
              <a:rPr lang="en-US" dirty="0">
                <a:latin typeface="Times New Roman" panose="02020603050405020304" pitchFamily="18" charset="0"/>
                <a:cs typeface="Times New Roman" panose="02020603050405020304" pitchFamily="18" charset="0"/>
              </a:rPr>
              <a:t>FUTURE ENCHANCEMENT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8CCF24-FD65-F2D3-CEC8-9C5B5FF0BFCA}"/>
              </a:ext>
            </a:extLst>
          </p:cNvPr>
          <p:cNvSpPr>
            <a:spLocks noGrp="1"/>
          </p:cNvSpPr>
          <p:nvPr>
            <p:ph idx="1"/>
          </p:nvPr>
        </p:nvSpPr>
        <p:spPr>
          <a:xfrm>
            <a:off x="596346" y="1654070"/>
            <a:ext cx="10644809" cy="5203930"/>
          </a:xfrm>
        </p:spPr>
        <p:txBody>
          <a:bodyPr>
            <a:noAutofit/>
          </a:bodyPr>
          <a:lstStyle/>
          <a:p>
            <a:pPr>
              <a:lnSpc>
                <a:spcPct val="150000"/>
              </a:lnSpc>
            </a:pPr>
            <a:r>
              <a:rPr lang="en-IN" sz="2200">
                <a:latin typeface="Times New Roman" panose="02020603050405020304" pitchFamily="18" charset="0"/>
                <a:cs typeface="Times New Roman" panose="02020603050405020304" pitchFamily="18" charset="0"/>
              </a:rPr>
              <a:t>there </a:t>
            </a:r>
            <a:r>
              <a:rPr lang="en-IN" sz="2200" dirty="0">
                <a:latin typeface="Times New Roman" panose="02020603050405020304" pitchFamily="18" charset="0"/>
                <a:cs typeface="Times New Roman" panose="02020603050405020304" pitchFamily="18" charset="0"/>
              </a:rPr>
              <a:t>are several potential areas for future enhancement to further improve its accuracy, scalability, and usability.</a:t>
            </a:r>
          </a:p>
          <a:p>
            <a:pPr>
              <a:lnSpc>
                <a:spcPct val="150000"/>
              </a:lnSpc>
            </a:pPr>
            <a:r>
              <a:rPr lang="en-IN" sz="2200" dirty="0">
                <a:latin typeface="Times New Roman" panose="02020603050405020304" pitchFamily="18" charset="0"/>
                <a:cs typeface="Times New Roman" panose="02020603050405020304" pitchFamily="18" charset="0"/>
              </a:rPr>
              <a:t>One key enhancement could be the integration of multilingual support, enabling the system to detect plagiarism across documents written in different languages or translated content.</a:t>
            </a:r>
          </a:p>
          <a:p>
            <a:pPr>
              <a:lnSpc>
                <a:spcPct val="150000"/>
              </a:lnSpc>
            </a:pPr>
            <a:r>
              <a:rPr lang="en-IN" sz="2200" dirty="0">
                <a:latin typeface="Times New Roman" panose="02020603050405020304" pitchFamily="18" charset="0"/>
                <a:cs typeface="Times New Roman" panose="02020603050405020304" pitchFamily="18" charset="0"/>
              </a:rPr>
              <a:t>Another important direction is the development of a real-time plagiarism checking API that can be embedded into learning management systems (LMS), research submission platforms, or writing tools.</a:t>
            </a:r>
          </a:p>
          <a:p>
            <a:pPr>
              <a:lnSpc>
                <a:spcPct val="150000"/>
              </a:lnSpc>
            </a:pPr>
            <a:r>
              <a:rPr lang="en-IN" sz="2200" dirty="0">
                <a:latin typeface="Times New Roman" panose="02020603050405020304" pitchFamily="18" charset="0"/>
                <a:cs typeface="Times New Roman" panose="02020603050405020304" pitchFamily="18" charset="0"/>
              </a:rPr>
              <a:t>Finally, as user data and document repositories grow, enhancing data privacy and security measures</a:t>
            </a:r>
          </a:p>
        </p:txBody>
      </p:sp>
    </p:spTree>
    <p:extLst>
      <p:ext uri="{BB962C8B-B14F-4D97-AF65-F5344CB8AC3E}">
        <p14:creationId xmlns:p14="http://schemas.microsoft.com/office/powerpoint/2010/main" val="342219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7B58-23AB-CBF3-1014-57289672180E}"/>
              </a:ext>
            </a:extLst>
          </p:cNvPr>
          <p:cNvSpPr>
            <a:spLocks noGrp="1"/>
          </p:cNvSpPr>
          <p:nvPr>
            <p:ph type="title"/>
          </p:nvPr>
        </p:nvSpPr>
        <p:spPr>
          <a:xfrm>
            <a:off x="2231136" y="298770"/>
            <a:ext cx="7729728" cy="1188720"/>
          </a:xfrm>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B6FC38-92AA-D523-B69E-09DD7D26A688}"/>
              </a:ext>
            </a:extLst>
          </p:cNvPr>
          <p:cNvSpPr>
            <a:spLocks noGrp="1"/>
          </p:cNvSpPr>
          <p:nvPr>
            <p:ph idx="1"/>
          </p:nvPr>
        </p:nvSpPr>
        <p:spPr>
          <a:xfrm>
            <a:off x="795129" y="1918252"/>
            <a:ext cx="10992679" cy="4332865"/>
          </a:xfrm>
        </p:spPr>
        <p:txBody>
          <a:bodyPr>
            <a:noAutofit/>
          </a:bodyPr>
          <a:lstStyle/>
          <a:p>
            <a:pPr algn="just"/>
            <a:r>
              <a:rPr lang="en-US" sz="2400" dirty="0">
                <a:latin typeface="Times New Roman" panose="02020603050405020304" pitchFamily="18" charset="0"/>
                <a:cs typeface="Times New Roman" panose="02020603050405020304" pitchFamily="18" charset="0"/>
              </a:rPr>
              <a:t>The Plagiarism detection plays a crucial role in academic integrity, content originality verification, and research publication security.</a:t>
            </a:r>
          </a:p>
          <a:p>
            <a:pPr algn="just"/>
            <a:r>
              <a:rPr lang="en-US" sz="2400" dirty="0">
                <a:latin typeface="Times New Roman" panose="02020603050405020304" pitchFamily="18" charset="0"/>
                <a:cs typeface="Times New Roman" panose="02020603050405020304" pitchFamily="18" charset="0"/>
              </a:rPr>
              <a:t>Plagiarism detection has become increasingly critical in academic, professional, and creative domains due to the vast amount of digital content generated daily. </a:t>
            </a:r>
          </a:p>
          <a:p>
            <a:pPr algn="just"/>
            <a:r>
              <a:rPr lang="en-US" sz="2400" dirty="0">
                <a:latin typeface="Times New Roman" panose="02020603050405020304" pitchFamily="18" charset="0"/>
                <a:cs typeface="Times New Roman" panose="02020603050405020304" pitchFamily="18" charset="0"/>
              </a:rPr>
              <a:t>Traditional plagiarism detection methods rely on keyword matching and similarity analysis</a:t>
            </a:r>
          </a:p>
          <a:p>
            <a:pPr algn="just"/>
            <a:r>
              <a:rPr lang="en-US" sz="2400" dirty="0">
                <a:latin typeface="Times New Roman" panose="02020603050405020304" pitchFamily="18" charset="0"/>
                <a:cs typeface="Times New Roman" panose="02020603050405020304" pitchFamily="18" charset="0"/>
              </a:rPr>
              <a:t>The adaptive neural network framework allows the system to learn and improve over time.</a:t>
            </a:r>
          </a:p>
          <a:p>
            <a:pPr algn="just"/>
            <a:r>
              <a:rPr lang="en-IN" sz="2400" dirty="0">
                <a:latin typeface="Times New Roman" panose="02020603050405020304" pitchFamily="18" charset="0"/>
                <a:cs typeface="Times New Roman" panose="02020603050405020304" pitchFamily="18" charset="0"/>
              </a:rPr>
              <a:t>This project proposes an AI-enhanced plagiarism detection system using Adaptive Neural Networks, to identify copied content across diverse textual sources</a:t>
            </a:r>
            <a:r>
              <a:rPr lang="en-IN" sz="2400" dirty="0"/>
              <a:t>. </a:t>
            </a:r>
          </a:p>
        </p:txBody>
      </p:sp>
    </p:spTree>
    <p:extLst>
      <p:ext uri="{BB962C8B-B14F-4D97-AF65-F5344CB8AC3E}">
        <p14:creationId xmlns:p14="http://schemas.microsoft.com/office/powerpoint/2010/main" val="1305879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C900-CB67-C60E-DA40-BE0ABED36581}"/>
              </a:ext>
            </a:extLst>
          </p:cNvPr>
          <p:cNvSpPr>
            <a:spLocks noGrp="1"/>
          </p:cNvSpPr>
          <p:nvPr>
            <p:ph type="title"/>
          </p:nvPr>
        </p:nvSpPr>
        <p:spPr>
          <a:xfrm>
            <a:off x="2300710" y="736092"/>
            <a:ext cx="7729728" cy="118872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5E831B-6635-1533-9240-CCBCBA4CAE6B}"/>
              </a:ext>
            </a:extLst>
          </p:cNvPr>
          <p:cNvSpPr>
            <a:spLocks noGrp="1"/>
          </p:cNvSpPr>
          <p:nvPr>
            <p:ph idx="1"/>
          </p:nvPr>
        </p:nvSpPr>
        <p:spPr>
          <a:xfrm>
            <a:off x="467139" y="2195952"/>
            <a:ext cx="11012557" cy="3925956"/>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AI-Enhanced Plagiarism Detection Using Adaptive Neural Networks, offers a significant advancement over traditional plagiarism detection tools.</a:t>
            </a:r>
          </a:p>
          <a:p>
            <a:pPr algn="just">
              <a:lnSpc>
                <a:spcPct val="150000"/>
              </a:lnSpc>
            </a:pPr>
            <a:r>
              <a:rPr lang="en-US" sz="2200" dirty="0">
                <a:latin typeface="Times New Roman" panose="02020603050405020304" pitchFamily="18" charset="0"/>
                <a:cs typeface="Times New Roman" panose="02020603050405020304" pitchFamily="18" charset="0"/>
              </a:rPr>
              <a:t>By utilizing pretrained language models such as BERT and transformer-based neural networks, the system captures rich semantic relationships between words and sentences.</a:t>
            </a:r>
          </a:p>
          <a:p>
            <a:pPr algn="just">
              <a:lnSpc>
                <a:spcPct val="150000"/>
              </a:lnSpc>
            </a:pPr>
            <a:r>
              <a:rPr lang="en-US" sz="2200" dirty="0">
                <a:latin typeface="Times New Roman" panose="02020603050405020304" pitchFamily="18" charset="0"/>
                <a:cs typeface="Times New Roman" panose="02020603050405020304" pitchFamily="18" charset="0"/>
              </a:rPr>
              <a:t>This intelligent and scalable solution not only increases the accuracy and efficiency of plagiarism detection but also supports educational integrity.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291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630B-7909-C76A-F4D7-883B0BEA9D5A}"/>
              </a:ext>
            </a:extLst>
          </p:cNvPr>
          <p:cNvSpPr>
            <a:spLocks noGrp="1"/>
          </p:cNvSpPr>
          <p:nvPr>
            <p:ph type="title"/>
          </p:nvPr>
        </p:nvSpPr>
        <p:spPr>
          <a:xfrm>
            <a:off x="2300710" y="586408"/>
            <a:ext cx="7729728" cy="1188720"/>
          </a:xfrm>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12DC15-58A5-73A8-320D-2603D703018B}"/>
              </a:ext>
            </a:extLst>
          </p:cNvPr>
          <p:cNvSpPr>
            <a:spLocks noGrp="1"/>
          </p:cNvSpPr>
          <p:nvPr>
            <p:ph idx="1"/>
          </p:nvPr>
        </p:nvSpPr>
        <p:spPr>
          <a:xfrm>
            <a:off x="805070" y="2117035"/>
            <a:ext cx="10744200" cy="4154557"/>
          </a:xfrm>
        </p:spPr>
        <p:txBody>
          <a:bodyPr>
            <a:normAutofit/>
          </a:bodyPr>
          <a:lstStyle/>
          <a:p>
            <a:pPr marL="0" lvl="0" indent="0">
              <a:buNone/>
            </a:pPr>
            <a:r>
              <a:rPr lang="en-IN" dirty="0">
                <a:latin typeface="Times New Roman" panose="02020603050405020304" pitchFamily="18" charset="0"/>
                <a:cs typeface="Times New Roman" panose="02020603050405020304" pitchFamily="18" charset="0"/>
              </a:rPr>
              <a:t>[1]  S. Gupta and A. Kumar, "Deep Learning-Based Semantic Plagiarism Detection Using BERT Embeddings," </a:t>
            </a:r>
            <a:r>
              <a:rPr lang="en-IN" i="1" dirty="0">
                <a:latin typeface="Times New Roman" panose="02020603050405020304" pitchFamily="18" charset="0"/>
                <a:cs typeface="Times New Roman" panose="02020603050405020304" pitchFamily="18" charset="0"/>
              </a:rPr>
              <a:t>International Journal of Computer Applications</a:t>
            </a:r>
            <a:r>
              <a:rPr lang="en-IN" dirty="0">
                <a:latin typeface="Times New Roman" panose="02020603050405020304" pitchFamily="18" charset="0"/>
                <a:cs typeface="Times New Roman" panose="02020603050405020304" pitchFamily="18" charset="0"/>
              </a:rPr>
              <a:t>, vol. 182, no. 25, pp. 1–7, 2021.</a:t>
            </a:r>
          </a:p>
          <a:p>
            <a:pPr marL="0" lvl="0" indent="0">
              <a:buNone/>
            </a:pPr>
            <a:r>
              <a:rPr lang="en-IN" dirty="0">
                <a:latin typeface="Times New Roman" panose="02020603050405020304" pitchFamily="18" charset="0"/>
                <a:cs typeface="Times New Roman" panose="02020603050405020304" pitchFamily="18" charset="0"/>
              </a:rPr>
              <a:t>[2]  A. S. Razavi, F. T. Johari, and M. R. Selamat, "Adaptive Neural Network for Document Similarity in Plagiarism Detection," </a:t>
            </a:r>
            <a:r>
              <a:rPr lang="en-IN" i="1" dirty="0">
                <a:latin typeface="Times New Roman" panose="02020603050405020304" pitchFamily="18" charset="0"/>
                <a:cs typeface="Times New Roman" panose="02020603050405020304" pitchFamily="18" charset="0"/>
              </a:rPr>
              <a:t>IEEE Access</a:t>
            </a:r>
            <a:r>
              <a:rPr lang="en-IN" dirty="0">
                <a:latin typeface="Times New Roman" panose="02020603050405020304" pitchFamily="18" charset="0"/>
                <a:cs typeface="Times New Roman" panose="02020603050405020304" pitchFamily="18" charset="0"/>
              </a:rPr>
              <a:t>, vol. 8, pp. 13412–13423, 2020.</a:t>
            </a:r>
          </a:p>
          <a:p>
            <a:pPr marL="0" lvl="0" indent="0">
              <a:buNone/>
            </a:pPr>
            <a:r>
              <a:rPr lang="en-IN" dirty="0">
                <a:latin typeface="Times New Roman" panose="02020603050405020304" pitchFamily="18" charset="0"/>
                <a:cs typeface="Times New Roman" panose="02020603050405020304" pitchFamily="18" charset="0"/>
              </a:rPr>
              <a:t>[3]  M. Devlin, K. Chang, L. Lee, and K. Toutanova, "BERT: Pre-training of Deep Bidirectional Transformers for Language Understanding," in </a:t>
            </a:r>
            <a:r>
              <a:rPr lang="en-IN" i="1" dirty="0">
                <a:latin typeface="Times New Roman" panose="02020603050405020304" pitchFamily="18" charset="0"/>
                <a:cs typeface="Times New Roman" panose="02020603050405020304" pitchFamily="18" charset="0"/>
              </a:rPr>
              <a:t>Proc. NAACL-HLT</a:t>
            </a:r>
            <a:r>
              <a:rPr lang="en-IN" dirty="0">
                <a:latin typeface="Times New Roman" panose="02020603050405020304" pitchFamily="18" charset="0"/>
                <a:cs typeface="Times New Roman" panose="02020603050405020304" pitchFamily="18" charset="0"/>
              </a:rPr>
              <a:t>, 2019, pp. 4171–4186.</a:t>
            </a:r>
          </a:p>
          <a:p>
            <a:pPr marL="0" lvl="0" indent="0">
              <a:buNone/>
            </a:pPr>
            <a:r>
              <a:rPr lang="en-IN" dirty="0">
                <a:latin typeface="Times New Roman" panose="02020603050405020304" pitchFamily="18" charset="0"/>
                <a:cs typeface="Times New Roman" panose="02020603050405020304" pitchFamily="18" charset="0"/>
              </a:rPr>
              <a:t>[4]  Y. Zhang and M. Yang, "A Survey on Document Embedding Techniques in Plagiarism Detection," </a:t>
            </a:r>
            <a:r>
              <a:rPr lang="en-IN" i="1" dirty="0">
                <a:latin typeface="Times New Roman" panose="02020603050405020304" pitchFamily="18" charset="0"/>
                <a:cs typeface="Times New Roman" panose="02020603050405020304" pitchFamily="18" charset="0"/>
              </a:rPr>
              <a:t>ACM Computing Surveys</a:t>
            </a:r>
            <a:r>
              <a:rPr lang="en-IN" dirty="0">
                <a:latin typeface="Times New Roman" panose="02020603050405020304" pitchFamily="18" charset="0"/>
                <a:cs typeface="Times New Roman" panose="02020603050405020304" pitchFamily="18" charset="0"/>
              </a:rPr>
              <a:t>, vol. 53, no. 4, pp. 1–26, 2021.</a:t>
            </a:r>
          </a:p>
          <a:p>
            <a:pPr marL="0" lvl="0" indent="0">
              <a:buNone/>
            </a:pPr>
            <a:r>
              <a:rPr lang="en-IN" dirty="0">
                <a:latin typeface="Times New Roman" panose="02020603050405020304" pitchFamily="18" charset="0"/>
                <a:cs typeface="Times New Roman" panose="02020603050405020304" pitchFamily="18" charset="0"/>
              </a:rPr>
              <a:t>[5]  T. </a:t>
            </a:r>
            <a:r>
              <a:rPr lang="en-IN" dirty="0" err="1">
                <a:latin typeface="Times New Roman" panose="02020603050405020304" pitchFamily="18" charset="0"/>
                <a:cs typeface="Times New Roman" panose="02020603050405020304" pitchFamily="18" charset="0"/>
              </a:rPr>
              <a:t>Mikolov</a:t>
            </a:r>
            <a:r>
              <a:rPr lang="en-IN" dirty="0">
                <a:latin typeface="Times New Roman" panose="02020603050405020304" pitchFamily="18" charset="0"/>
                <a:cs typeface="Times New Roman" panose="02020603050405020304" pitchFamily="18" charset="0"/>
              </a:rPr>
              <a:t> et al., "Efficient Estimation of Word Representations in Vector Space," </a:t>
            </a:r>
            <a:r>
              <a:rPr lang="en-IN" i="1" dirty="0" err="1">
                <a:latin typeface="Times New Roman" panose="02020603050405020304" pitchFamily="18" charset="0"/>
                <a:cs typeface="Times New Roman" panose="02020603050405020304" pitchFamily="18" charset="0"/>
              </a:rPr>
              <a:t>arXiv</a:t>
            </a:r>
            <a:r>
              <a:rPr lang="en-IN" i="1" dirty="0">
                <a:latin typeface="Times New Roman" panose="02020603050405020304" pitchFamily="18" charset="0"/>
                <a:cs typeface="Times New Roman" panose="02020603050405020304" pitchFamily="18" charset="0"/>
              </a:rPr>
              <a:t> preprint</a:t>
            </a:r>
            <a:r>
              <a:rPr lang="en-IN" dirty="0">
                <a:latin typeface="Times New Roman" panose="02020603050405020304" pitchFamily="18" charset="0"/>
                <a:cs typeface="Times New Roman" panose="02020603050405020304" pitchFamily="18" charset="0"/>
              </a:rPr>
              <a:t>, arXiv:1301.3781, 2013.</a:t>
            </a:r>
          </a:p>
          <a:p>
            <a:pPr marL="0" lvl="0" indent="0">
              <a:buNone/>
            </a:pPr>
            <a:r>
              <a:rPr lang="en-IN" dirty="0">
                <a:latin typeface="Times New Roman" panose="02020603050405020304" pitchFamily="18" charset="0"/>
                <a:cs typeface="Times New Roman" panose="02020603050405020304" pitchFamily="18" charset="0"/>
              </a:rPr>
              <a:t>[6]  S. Ramesh and V. Rajalakshmi, "Plagiarism Detection Using Siamese Neural Networks," in </a:t>
            </a:r>
            <a:r>
              <a:rPr lang="en-IN" i="1" dirty="0">
                <a:latin typeface="Times New Roman" panose="02020603050405020304" pitchFamily="18" charset="0"/>
                <a:cs typeface="Times New Roman" panose="02020603050405020304" pitchFamily="18" charset="0"/>
              </a:rPr>
              <a:t>Proc. IEEE ICCIDS</a:t>
            </a:r>
            <a:r>
              <a:rPr lang="en-IN" dirty="0">
                <a:latin typeface="Times New Roman" panose="02020603050405020304" pitchFamily="18" charset="0"/>
                <a:cs typeface="Times New Roman" panose="02020603050405020304" pitchFamily="18" charset="0"/>
              </a:rPr>
              <a:t>, 2020, pp. 39–44.</a:t>
            </a:r>
          </a:p>
          <a:p>
            <a:endParaRPr lang="en-IN" dirty="0"/>
          </a:p>
        </p:txBody>
      </p:sp>
    </p:spTree>
    <p:extLst>
      <p:ext uri="{BB962C8B-B14F-4D97-AF65-F5344CB8AC3E}">
        <p14:creationId xmlns:p14="http://schemas.microsoft.com/office/powerpoint/2010/main" val="469246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27B7D-5A5F-5C5F-6787-AFFB213B6BAF}"/>
              </a:ext>
            </a:extLst>
          </p:cNvPr>
          <p:cNvSpPr>
            <a:spLocks noGrp="1"/>
          </p:cNvSpPr>
          <p:nvPr>
            <p:ph type="title"/>
          </p:nvPr>
        </p:nvSpPr>
        <p:spPr>
          <a:xfrm>
            <a:off x="3053093" y="2786026"/>
            <a:ext cx="6085814" cy="1285947"/>
          </a:xfrm>
        </p:spPr>
        <p:txBody>
          <a:bodyPr>
            <a:normAutofit/>
          </a:bodyPr>
          <a:lstStyle/>
          <a:p>
            <a:r>
              <a:rPr lang="en-US" sz="5400" dirty="0"/>
              <a:t>Thank you!!</a:t>
            </a:r>
            <a:endParaRPr lang="en-IN" sz="5400" dirty="0"/>
          </a:p>
        </p:txBody>
      </p:sp>
    </p:spTree>
    <p:extLst>
      <p:ext uri="{BB962C8B-B14F-4D97-AF65-F5344CB8AC3E}">
        <p14:creationId xmlns:p14="http://schemas.microsoft.com/office/powerpoint/2010/main" val="2619453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7D13-A331-0AD3-7B7B-305E3A3D65FC}"/>
              </a:ext>
            </a:extLst>
          </p:cNvPr>
          <p:cNvSpPr>
            <a:spLocks noGrp="1"/>
          </p:cNvSpPr>
          <p:nvPr>
            <p:ph type="title"/>
          </p:nvPr>
        </p:nvSpPr>
        <p:spPr>
          <a:xfrm>
            <a:off x="2231136" y="449249"/>
            <a:ext cx="7729728" cy="1188720"/>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E88BCA-A4A8-E177-212F-714E51C18296}"/>
              </a:ext>
            </a:extLst>
          </p:cNvPr>
          <p:cNvSpPr>
            <a:spLocks noGrp="1"/>
          </p:cNvSpPr>
          <p:nvPr>
            <p:ph idx="1"/>
          </p:nvPr>
        </p:nvSpPr>
        <p:spPr>
          <a:xfrm>
            <a:off x="1012134" y="2027582"/>
            <a:ext cx="10366513" cy="3786809"/>
          </a:xfrm>
        </p:spPr>
        <p:txBody>
          <a:bodyPr>
            <a:noAutofit/>
          </a:bodyPr>
          <a:lstStyle/>
          <a:p>
            <a:pPr algn="just"/>
            <a:r>
              <a:rPr lang="en-US" sz="2400" dirty="0">
                <a:latin typeface="Times New Roman" panose="02020603050405020304" pitchFamily="18" charset="0"/>
                <a:cs typeface="Times New Roman" panose="02020603050405020304" pitchFamily="18" charset="0"/>
              </a:rPr>
              <a:t>Plagiarism is the act of using someone else's work, ideas, words, or intellectual property without proper acknowledgment, and presenting it as one's own.</a:t>
            </a:r>
          </a:p>
          <a:p>
            <a:pPr algn="just"/>
            <a:r>
              <a:rPr lang="en-US" sz="2400" dirty="0">
                <a:latin typeface="Times New Roman" panose="02020603050405020304" pitchFamily="18" charset="0"/>
                <a:cs typeface="Times New Roman" panose="02020603050405020304" pitchFamily="18" charset="0"/>
              </a:rPr>
              <a:t>Plagiarism detection has become an increasingly complex challenge in today’s digital landscape.</a:t>
            </a:r>
          </a:p>
          <a:p>
            <a:pPr algn="just"/>
            <a:r>
              <a:rPr lang="en-US" sz="2400" dirty="0">
                <a:latin typeface="Times New Roman" panose="02020603050405020304" pitchFamily="18" charset="0"/>
                <a:cs typeface="Times New Roman" panose="02020603050405020304" pitchFamily="18" charset="0"/>
              </a:rPr>
              <a:t>Conventional plagiarism detection tools often rely on lexical and syntactic analysis—comparing strings of text to identify overlaps or minor variations. </a:t>
            </a:r>
          </a:p>
          <a:p>
            <a:pPr algn="just"/>
            <a:r>
              <a:rPr lang="en-US" sz="2400" dirty="0">
                <a:latin typeface="Times New Roman" panose="02020603050405020304" pitchFamily="18" charset="0"/>
                <a:cs typeface="Times New Roman" panose="02020603050405020304" pitchFamily="18" charset="0"/>
              </a:rPr>
              <a:t>The proliferation of AI-driven content creation platforms has introduced new forms of plagiarism, including semantic rewriting, synonym substitution, sentence restructuring, and cross-lingual content transformation.</a:t>
            </a:r>
          </a:p>
          <a:p>
            <a:pPr algn="just"/>
            <a:r>
              <a:rPr lang="en-US" sz="2400" dirty="0">
                <a:latin typeface="Times New Roman" panose="02020603050405020304" pitchFamily="18" charset="0"/>
                <a:cs typeface="Times New Roman" panose="02020603050405020304" pitchFamily="18" charset="0"/>
              </a:rPr>
              <a:t>To overcome these limitations, artificial intelligence (AI) and Adaptive Neural Networks offer promising solutions.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10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754A-C048-81FC-9F66-97A7F70A3F08}"/>
              </a:ext>
            </a:extLst>
          </p:cNvPr>
          <p:cNvSpPr>
            <a:spLocks noGrp="1"/>
          </p:cNvSpPr>
          <p:nvPr>
            <p:ph type="title"/>
          </p:nvPr>
        </p:nvSpPr>
        <p:spPr>
          <a:xfrm>
            <a:off x="2370283" y="227079"/>
            <a:ext cx="7729728" cy="1188720"/>
          </a:xfrm>
        </p:spPr>
        <p:txBody>
          <a:bodyPr/>
          <a:lstStyle/>
          <a:p>
            <a:r>
              <a:rPr lang="en-US" dirty="0">
                <a:latin typeface="Times New Roman" panose="02020603050405020304" pitchFamily="18" charset="0"/>
                <a:cs typeface="Times New Roman" panose="02020603050405020304" pitchFamily="18" charset="0"/>
              </a:rPr>
              <a:t>PROBLEM</a:t>
            </a:r>
            <a:r>
              <a:rPr lang="en-US" dirty="0"/>
              <a:t> </a:t>
            </a:r>
            <a:r>
              <a:rPr lang="en-US" dirty="0">
                <a:latin typeface="Times New Roman" panose="02020603050405020304" pitchFamily="18" charset="0"/>
                <a:cs typeface="Times New Roman" panose="02020603050405020304" pitchFamily="18" charset="0"/>
              </a:rPr>
              <a:t>DEFINITION</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F728AD8A-4378-E437-4172-491772797548}"/>
              </a:ext>
            </a:extLst>
          </p:cNvPr>
          <p:cNvSpPr>
            <a:spLocks noGrp="1" noChangeArrowheads="1"/>
          </p:cNvSpPr>
          <p:nvPr>
            <p:ph idx="1"/>
          </p:nvPr>
        </p:nvSpPr>
        <p:spPr bwMode="auto">
          <a:xfrm>
            <a:off x="1222513" y="1618972"/>
            <a:ext cx="10277061" cy="50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ClrTx/>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Plagiarism detection has grown more challenging with the rise of advanced manipulation techniques such as paraphrasing, synonym replacement, and cross-lingual translation.</a:t>
            </a:r>
            <a:endParaRPr lang="en-US" altLang="en-US" sz="2400" dirty="0">
              <a:solidFill>
                <a:schemeClr val="tx1"/>
              </a:solidFill>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ClrTx/>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shortcomings affect the reliability and scalability of such systems in academic and professional use. </a:t>
            </a:r>
          </a:p>
          <a:p>
            <a:pPr algn="just" eaLnBrk="0" fontAlgn="base" hangingPunct="0">
              <a:lnSpc>
                <a:spcPct val="150000"/>
              </a:lnSpc>
              <a:spcBef>
                <a:spcPct val="0"/>
              </a:spcBef>
              <a:spcAft>
                <a:spcPct val="0"/>
              </a:spcAft>
              <a:buClrTx/>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overcome these limitations, there is a need for an AI-driven plagiarism detection system.</a:t>
            </a:r>
          </a:p>
          <a:p>
            <a:pPr algn="just" eaLnBrk="0" fontAlgn="base" hangingPunct="0">
              <a:lnSpc>
                <a:spcPct val="150000"/>
              </a:lnSpc>
              <a:spcBef>
                <a:spcPct val="0"/>
              </a:spcBef>
              <a:spcAft>
                <a:spcPct val="0"/>
              </a:spcAft>
              <a:buClrTx/>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approach enables accurate, context-aware detection of both exact and semantically similar content across large datasets.</a:t>
            </a:r>
          </a:p>
        </p:txBody>
      </p:sp>
    </p:spTree>
    <p:extLst>
      <p:ext uri="{BB962C8B-B14F-4D97-AF65-F5344CB8AC3E}">
        <p14:creationId xmlns:p14="http://schemas.microsoft.com/office/powerpoint/2010/main" val="222655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EA30-2FBA-D50F-EAAB-6F8F91942E8A}"/>
              </a:ext>
            </a:extLst>
          </p:cNvPr>
          <p:cNvSpPr>
            <a:spLocks noGrp="1"/>
          </p:cNvSpPr>
          <p:nvPr>
            <p:ph type="title"/>
          </p:nvPr>
        </p:nvSpPr>
        <p:spPr>
          <a:xfrm>
            <a:off x="2231136" y="736092"/>
            <a:ext cx="7729728" cy="1188720"/>
          </a:xfrm>
        </p:spPr>
        <p:txBody>
          <a:bodyPr/>
          <a:lstStyle/>
          <a:p>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4212EC-8BCD-E442-EB7A-E37E9B1325E9}"/>
              </a:ext>
            </a:extLst>
          </p:cNvPr>
          <p:cNvSpPr>
            <a:spLocks noGrp="1"/>
          </p:cNvSpPr>
          <p:nvPr>
            <p:ph idx="1"/>
          </p:nvPr>
        </p:nvSpPr>
        <p:spPr>
          <a:xfrm>
            <a:off x="1401417" y="2504661"/>
            <a:ext cx="9432235" cy="3826565"/>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Traditional plagiarism detection systems rely on:</a:t>
            </a:r>
            <a:endParaRPr lang="en-IN" sz="2400" dirty="0">
              <a:latin typeface="Times New Roman" panose="02020603050405020304" pitchFamily="18" charset="0"/>
              <a:cs typeface="Times New Roman" panose="02020603050405020304" pitchFamily="18" charset="0"/>
            </a:endParaRPr>
          </a:p>
          <a:p>
            <a:pPr lvl="0" algn="just">
              <a:lnSpc>
                <a:spcPct val="150000"/>
              </a:lnSpc>
            </a:pPr>
            <a:r>
              <a:rPr lang="en-US" sz="2400" dirty="0">
                <a:latin typeface="Times New Roman" panose="02020603050405020304" pitchFamily="18" charset="0"/>
                <a:cs typeface="Times New Roman" panose="02020603050405020304" pitchFamily="18" charset="0"/>
              </a:rPr>
              <a:t>Rule-based matching algorithms that fail against paraphrased content.</a:t>
            </a:r>
            <a:endParaRPr lang="en-IN" sz="2400" dirty="0">
              <a:latin typeface="Times New Roman" panose="02020603050405020304" pitchFamily="18" charset="0"/>
              <a:cs typeface="Times New Roman" panose="02020603050405020304" pitchFamily="18" charset="0"/>
            </a:endParaRPr>
          </a:p>
          <a:p>
            <a:pPr lvl="0" algn="just">
              <a:lnSpc>
                <a:spcPct val="150000"/>
              </a:lnSpc>
            </a:pPr>
            <a:r>
              <a:rPr lang="en-US" sz="2400" dirty="0">
                <a:latin typeface="Times New Roman" panose="02020603050405020304" pitchFamily="18" charset="0"/>
                <a:cs typeface="Times New Roman" panose="02020603050405020304" pitchFamily="18" charset="0"/>
              </a:rPr>
              <a:t>Limited contextual understanding, leading to false positives.</a:t>
            </a:r>
            <a:endParaRPr lang="en-IN" sz="2400" dirty="0">
              <a:latin typeface="Times New Roman" panose="02020603050405020304" pitchFamily="18" charset="0"/>
              <a:cs typeface="Times New Roman" panose="02020603050405020304" pitchFamily="18" charset="0"/>
            </a:endParaRPr>
          </a:p>
          <a:p>
            <a:pPr lvl="0" algn="just">
              <a:lnSpc>
                <a:spcPct val="150000"/>
              </a:lnSpc>
            </a:pPr>
            <a:r>
              <a:rPr lang="en-US" sz="2400" dirty="0">
                <a:latin typeface="Times New Roman" panose="02020603050405020304" pitchFamily="18" charset="0"/>
                <a:cs typeface="Times New Roman" panose="02020603050405020304" pitchFamily="18" charset="0"/>
              </a:rPr>
              <a:t>High computational costs for large-scale document comparison.</a:t>
            </a:r>
            <a:endParaRPr lang="en-IN" sz="2400" dirty="0">
              <a:latin typeface="Times New Roman" panose="02020603050405020304" pitchFamily="18" charset="0"/>
              <a:cs typeface="Times New Roman" panose="02020603050405020304" pitchFamily="18" charset="0"/>
            </a:endParaRPr>
          </a:p>
          <a:p>
            <a:pPr lvl="0" algn="just">
              <a:lnSpc>
                <a:spcPct val="150000"/>
              </a:lnSpc>
            </a:pPr>
            <a:r>
              <a:rPr lang="en-US" sz="2400" dirty="0">
                <a:latin typeface="Times New Roman" panose="02020603050405020304" pitchFamily="18" charset="0"/>
                <a:cs typeface="Times New Roman" panose="02020603050405020304" pitchFamily="18" charset="0"/>
              </a:rPr>
              <a:t>Lack of adaptability to evolving text modification techniques.</a:t>
            </a:r>
            <a:endParaRPr lang="en-IN"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10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5F48-CC66-E78B-81F7-37F666B4D46F}"/>
              </a:ext>
            </a:extLst>
          </p:cNvPr>
          <p:cNvSpPr>
            <a:spLocks noGrp="1"/>
          </p:cNvSpPr>
          <p:nvPr>
            <p:ph type="title"/>
          </p:nvPr>
        </p:nvSpPr>
        <p:spPr>
          <a:xfrm>
            <a:off x="2340466" y="666518"/>
            <a:ext cx="7729728" cy="1188720"/>
          </a:xfrm>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5DD0A5-6E42-8721-EEF7-249E8284C388}"/>
              </a:ext>
            </a:extLst>
          </p:cNvPr>
          <p:cNvSpPr>
            <a:spLocks noGrp="1"/>
          </p:cNvSpPr>
          <p:nvPr>
            <p:ph idx="1"/>
          </p:nvPr>
        </p:nvSpPr>
        <p:spPr>
          <a:xfrm>
            <a:off x="1172817" y="2435087"/>
            <a:ext cx="10535479" cy="359796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proposed AI-enhanced plagiarism detection system integrates adaptive neural networks to improve plagiarism identification. Key advantages include:</a:t>
            </a:r>
            <a:endParaRPr lang="en-IN"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Context-aware plagiarism detection using transformer-based models.</a:t>
            </a:r>
            <a:endParaRPr lang="en-IN"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Enhanced accuracy in detecting paraphrased and semantically similar content.</a:t>
            </a:r>
            <a:endParaRPr lang="en-IN"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Scalable architecture for handling large document repositories.</a:t>
            </a:r>
            <a:endParaRPr lang="en-IN"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Real-time plagiarism reporting with explainable AI-driven insights.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023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51C2-0279-06D4-49E6-8758CD6BF172}"/>
              </a:ext>
            </a:extLst>
          </p:cNvPr>
          <p:cNvSpPr>
            <a:spLocks noGrp="1"/>
          </p:cNvSpPr>
          <p:nvPr>
            <p:ph type="title"/>
          </p:nvPr>
        </p:nvSpPr>
        <p:spPr>
          <a:xfrm>
            <a:off x="1328794" y="523614"/>
            <a:ext cx="9049777" cy="1188720"/>
          </a:xfrm>
        </p:spPr>
        <p:txBody>
          <a:bodyPr/>
          <a:lstStyle/>
          <a:p>
            <a:r>
              <a:rPr lang="en-US" dirty="0">
                <a:latin typeface="Times New Roman" panose="02020603050405020304" pitchFamily="18" charset="0"/>
                <a:cs typeface="Times New Roman" panose="02020603050405020304" pitchFamily="18" charset="0"/>
              </a:rPr>
              <a:t>SOFTWARE AND HARDWARE REQUIREMENTS</a:t>
            </a:r>
            <a:endParaRPr lang="en-IN" dirty="0"/>
          </a:p>
        </p:txBody>
      </p:sp>
      <p:sp>
        <p:nvSpPr>
          <p:cNvPr id="3" name="Content Placeholder 2">
            <a:extLst>
              <a:ext uri="{FF2B5EF4-FFF2-40B4-BE49-F238E27FC236}">
                <a16:creationId xmlns:a16="http://schemas.microsoft.com/office/drawing/2014/main" id="{6C17F4AA-42C9-2208-16B1-22829998A8A6}"/>
              </a:ext>
            </a:extLst>
          </p:cNvPr>
          <p:cNvSpPr>
            <a:spLocks noGrp="1"/>
          </p:cNvSpPr>
          <p:nvPr>
            <p:ph sz="half" idx="1"/>
          </p:nvPr>
        </p:nvSpPr>
        <p:spPr>
          <a:xfrm>
            <a:off x="397566" y="2638043"/>
            <a:ext cx="5940749" cy="3842269"/>
          </a:xfrm>
        </p:spPr>
        <p:txBody>
          <a:bodyPr>
            <a:normAutofit/>
          </a:bodyPr>
          <a:lstStyle/>
          <a:p>
            <a:pPr>
              <a:buFont typeface="Wingdings" panose="05000000000000000000" pitchFamily="2" charset="2"/>
              <a:buChar char="Ø"/>
            </a:pPr>
            <a:r>
              <a:rPr lang="en-IN" sz="2200" dirty="0"/>
              <a:t> </a:t>
            </a:r>
            <a:r>
              <a:rPr lang="en-IN" sz="2200" dirty="0">
                <a:latin typeface="Times New Roman" panose="02020603050405020304" pitchFamily="18" charset="0"/>
                <a:cs typeface="Times New Roman" panose="02020603050405020304" pitchFamily="18" charset="0"/>
              </a:rPr>
              <a:t>Hardware Requirements :</a:t>
            </a:r>
          </a:p>
          <a:p>
            <a:pPr marL="0" indent="0">
              <a:buNone/>
            </a:pPr>
            <a:endParaRPr lang="en-IN" sz="2200" dirty="0">
              <a:latin typeface="Times New Roman" panose="02020603050405020304" pitchFamily="18" charset="0"/>
              <a:cs typeface="Times New Roman" panose="02020603050405020304" pitchFamily="18" charset="0"/>
            </a:endParaRPr>
          </a:p>
          <a:p>
            <a:pPr marL="865188" indent="0">
              <a:buNone/>
            </a:pPr>
            <a:r>
              <a:rPr lang="en-IN" sz="2200" dirty="0">
                <a:latin typeface="Times New Roman" panose="02020603050405020304" pitchFamily="18" charset="0"/>
                <a:cs typeface="Times New Roman" panose="02020603050405020304" pitchFamily="18" charset="0"/>
              </a:rPr>
              <a:t>• Processor : I3/Intel </a:t>
            </a:r>
          </a:p>
          <a:p>
            <a:pPr marL="865188" indent="0">
              <a:buNone/>
            </a:pPr>
            <a:r>
              <a:rPr lang="en-IN" sz="2200" dirty="0">
                <a:latin typeface="Times New Roman" panose="02020603050405020304" pitchFamily="18" charset="0"/>
                <a:cs typeface="Times New Roman" panose="02020603050405020304" pitchFamily="18" charset="0"/>
              </a:rPr>
              <a:t>• Processor Ram : 4 GB (min). </a:t>
            </a:r>
          </a:p>
          <a:p>
            <a:pPr marL="865188" indent="0">
              <a:buNone/>
            </a:pPr>
            <a:r>
              <a:rPr lang="en-IN" sz="2200" dirty="0">
                <a:latin typeface="Times New Roman" panose="02020603050405020304" pitchFamily="18" charset="0"/>
                <a:cs typeface="Times New Roman" panose="02020603050405020304" pitchFamily="18" charset="0"/>
              </a:rPr>
              <a:t>• Hard disk : 128 GB </a:t>
            </a:r>
          </a:p>
          <a:p>
            <a:pPr marL="865188" indent="0">
              <a:buNone/>
            </a:pPr>
            <a:r>
              <a:rPr lang="en-IN" sz="2200" dirty="0">
                <a:latin typeface="Times New Roman" panose="02020603050405020304" pitchFamily="18" charset="0"/>
                <a:cs typeface="Times New Roman" panose="02020603050405020304" pitchFamily="18" charset="0"/>
              </a:rPr>
              <a:t>• Key Board : Standard Windows Keyboard </a:t>
            </a:r>
          </a:p>
          <a:p>
            <a:pPr marL="865188" indent="0">
              <a:buNone/>
            </a:pPr>
            <a:r>
              <a:rPr lang="en-IN" sz="2200" dirty="0">
                <a:latin typeface="Times New Roman" panose="02020603050405020304" pitchFamily="18" charset="0"/>
                <a:cs typeface="Times New Roman" panose="02020603050405020304" pitchFamily="18" charset="0"/>
              </a:rPr>
              <a:t>• Mouse : Two or Three Button Mouse. </a:t>
            </a:r>
          </a:p>
          <a:p>
            <a:pPr marL="865188" indent="0">
              <a:buNone/>
            </a:pPr>
            <a:r>
              <a:rPr lang="en-IN" sz="2200" dirty="0">
                <a:latin typeface="Times New Roman" panose="02020603050405020304" pitchFamily="18" charset="0"/>
                <a:cs typeface="Times New Roman" panose="02020603050405020304" pitchFamily="18" charset="0"/>
              </a:rPr>
              <a:t>• Monitor : Any</a:t>
            </a:r>
          </a:p>
          <a:p>
            <a:endParaRPr lang="en-IN" dirty="0"/>
          </a:p>
        </p:txBody>
      </p:sp>
      <p:sp>
        <p:nvSpPr>
          <p:cNvPr id="4" name="Content Placeholder 3">
            <a:extLst>
              <a:ext uri="{FF2B5EF4-FFF2-40B4-BE49-F238E27FC236}">
                <a16:creationId xmlns:a16="http://schemas.microsoft.com/office/drawing/2014/main" id="{69CB754A-B9DC-E25B-19E8-6D7D9B4DE221}"/>
              </a:ext>
            </a:extLst>
          </p:cNvPr>
          <p:cNvSpPr>
            <a:spLocks noGrp="1"/>
          </p:cNvSpPr>
          <p:nvPr>
            <p:ph sz="half" idx="2"/>
          </p:nvPr>
        </p:nvSpPr>
        <p:spPr>
          <a:xfrm>
            <a:off x="6338315" y="2638043"/>
            <a:ext cx="5456120" cy="3931721"/>
          </a:xfrm>
        </p:spPr>
        <p:txBody>
          <a:bodyPr>
            <a:normAutofit/>
          </a:bodyPr>
          <a:lstStyle/>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Software Requirements:</a:t>
            </a:r>
          </a:p>
          <a:p>
            <a:pPr marL="0" indent="0">
              <a:buNone/>
            </a:pPr>
            <a:endParaRPr lang="en-IN" sz="2200" dirty="0">
              <a:latin typeface="Times New Roman" panose="02020603050405020304" pitchFamily="18" charset="0"/>
              <a:cs typeface="Times New Roman" panose="02020603050405020304" pitchFamily="18" charset="0"/>
            </a:endParaRPr>
          </a:p>
          <a:p>
            <a:pPr marL="865188" indent="0">
              <a:buNone/>
            </a:pPr>
            <a:r>
              <a:rPr lang="en-IN" sz="2200" dirty="0">
                <a:latin typeface="Times New Roman" panose="02020603050405020304" pitchFamily="18" charset="0"/>
                <a:cs typeface="Times New Roman" panose="02020603050405020304" pitchFamily="18" charset="0"/>
              </a:rPr>
              <a:t>• Operating System : Windows 7,10,11 </a:t>
            </a:r>
          </a:p>
          <a:p>
            <a:pPr marL="865188" indent="0">
              <a:buNone/>
            </a:pPr>
            <a:r>
              <a:rPr lang="en-IN" sz="2200" dirty="0">
                <a:latin typeface="Times New Roman" panose="02020603050405020304" pitchFamily="18" charset="0"/>
                <a:cs typeface="Times New Roman" panose="02020603050405020304" pitchFamily="18" charset="0"/>
              </a:rPr>
              <a:t>• Server-side Script : Python. </a:t>
            </a:r>
          </a:p>
          <a:p>
            <a:pPr marL="865188" indent="0">
              <a:buNone/>
            </a:pPr>
            <a:r>
              <a:rPr lang="en-IN" sz="2200" dirty="0">
                <a:latin typeface="Times New Roman" panose="02020603050405020304" pitchFamily="18" charset="0"/>
                <a:cs typeface="Times New Roman" panose="02020603050405020304" pitchFamily="18" charset="0"/>
              </a:rPr>
              <a:t>• IDE : VS CODE.</a:t>
            </a:r>
          </a:p>
          <a:p>
            <a:endParaRPr lang="en-IN" dirty="0"/>
          </a:p>
        </p:txBody>
      </p:sp>
    </p:spTree>
    <p:extLst>
      <p:ext uri="{BB962C8B-B14F-4D97-AF65-F5344CB8AC3E}">
        <p14:creationId xmlns:p14="http://schemas.microsoft.com/office/powerpoint/2010/main" val="89790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CFF7-5DF2-63BE-5AB1-5888C55A4610}"/>
              </a:ext>
            </a:extLst>
          </p:cNvPr>
          <p:cNvSpPr>
            <a:spLocks noGrp="1"/>
          </p:cNvSpPr>
          <p:nvPr>
            <p:ph type="title"/>
          </p:nvPr>
        </p:nvSpPr>
        <p:spPr>
          <a:xfrm>
            <a:off x="2317877" y="91772"/>
            <a:ext cx="7729728" cy="1188720"/>
          </a:xfrm>
        </p:spPr>
        <p:txBody>
          <a:bodyPr>
            <a:normAutofit/>
          </a:bodyPr>
          <a:lstStyle/>
          <a:p>
            <a:r>
              <a:rPr lang="en-US" sz="4000" dirty="0">
                <a:latin typeface="Times New Roman" panose="02020603050405020304" pitchFamily="18" charset="0"/>
                <a:cs typeface="Times New Roman" panose="02020603050405020304" pitchFamily="18" charset="0"/>
              </a:rPr>
              <a:t>MODULES</a:t>
            </a:r>
            <a:endParaRPr lang="en-IN" sz="40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A4A43B6C-795A-3CA4-45AC-4918C510C8ED}"/>
              </a:ext>
            </a:extLst>
          </p:cNvPr>
          <p:cNvSpPr>
            <a:spLocks noGrp="1" noChangeArrowheads="1"/>
          </p:cNvSpPr>
          <p:nvPr>
            <p:ph idx="1"/>
          </p:nvPr>
        </p:nvSpPr>
        <p:spPr bwMode="auto">
          <a:xfrm>
            <a:off x="900287" y="1829777"/>
            <a:ext cx="11036790" cy="4051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Preprocessing Module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Cleans and prepares input documents for analysis.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Semantic Feature Extraction Module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Uses models like BERT to generate text embeddings.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 Neural Network Detection Module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Compares embeddings  for plagiarism detection.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Similarity Scoring and Reporting Module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Calculates and reports plagiarism scores based on detected similarity.</a:t>
            </a:r>
          </a:p>
        </p:txBody>
      </p:sp>
    </p:spTree>
    <p:extLst>
      <p:ext uri="{BB962C8B-B14F-4D97-AF65-F5344CB8AC3E}">
        <p14:creationId xmlns:p14="http://schemas.microsoft.com/office/powerpoint/2010/main" val="420279811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251</TotalTime>
  <Words>1384</Words>
  <Application>Microsoft Office PowerPoint</Application>
  <PresentationFormat>Widescreen</PresentationFormat>
  <Paragraphs>149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Gill Sans MT</vt:lpstr>
      <vt:lpstr>Times New Roman</vt:lpstr>
      <vt:lpstr>Wingdings</vt:lpstr>
      <vt:lpstr>Parcel</vt:lpstr>
      <vt:lpstr>PowerPoint Presentation</vt:lpstr>
      <vt:lpstr>CONTENTS</vt:lpstr>
      <vt:lpstr>ABSTRACT</vt:lpstr>
      <vt:lpstr>INTRODUCTION</vt:lpstr>
      <vt:lpstr>PROBLEM DEFINITION</vt:lpstr>
      <vt:lpstr>EXISTING SYSTEM</vt:lpstr>
      <vt:lpstr>PROPOSED SYSTEM</vt:lpstr>
      <vt:lpstr>SOFTWARE AND HARDWARE REQUIREMENTS</vt:lpstr>
      <vt:lpstr>MODULES</vt:lpstr>
      <vt:lpstr>ARCHITECTURE OF PROPOSED SYSTEM</vt:lpstr>
      <vt:lpstr>System design</vt:lpstr>
      <vt:lpstr>DATA FLOW DIAGRAM</vt:lpstr>
      <vt:lpstr>PowerPoint Presentation</vt:lpstr>
      <vt:lpstr>FLOW CHART</vt:lpstr>
      <vt:lpstr>UML DIAGRAMS</vt:lpstr>
      <vt:lpstr>USE CASE DIAGRAM:</vt:lpstr>
      <vt:lpstr>SEQUENCE DIAGRAM:</vt:lpstr>
      <vt:lpstr>ACTIVITY DIAGRAM:</vt:lpstr>
      <vt:lpstr>testing</vt:lpstr>
      <vt:lpstr>Unit testing</vt:lpstr>
      <vt:lpstr>Integration testing</vt:lpstr>
      <vt:lpstr>User acceptance testing</vt:lpstr>
      <vt:lpstr>Output testing</vt:lpstr>
      <vt:lpstr>White box testing</vt:lpstr>
      <vt:lpstr>Black box testing</vt:lpstr>
      <vt:lpstr>RESULT AND OUTPUT SCREENS:</vt:lpstr>
      <vt:lpstr>PowerPoint Presentation</vt:lpstr>
      <vt:lpstr>PowerPoint Presentation</vt:lpstr>
      <vt:lpstr>FUTURE ENCHANCEMENT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KAMTAM CHANDRIKA JYOTHIRMAI</dc:creator>
  <cp:lastModifiedBy>KAMTAM CHANDRIKA JYOTHIRMAI</cp:lastModifiedBy>
  <cp:revision>13</cp:revision>
  <dcterms:created xsi:type="dcterms:W3CDTF">2025-06-08T12:42:21Z</dcterms:created>
  <dcterms:modified xsi:type="dcterms:W3CDTF">2025-06-13T16:50:03Z</dcterms:modified>
</cp:coreProperties>
</file>