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Hanken Grotesk"/>
      <p:regular r:id="rId28"/>
      <p:bold r:id="rId29"/>
      <p:italic r:id="rId30"/>
      <p:boldItalic r:id="rId31"/>
    </p:embeddedFont>
    <p:embeddedFont>
      <p:font typeface="Raleway ExtraBold"/>
      <p:bold r:id="rId32"/>
      <p:boldItalic r:id="rId33"/>
    </p:embeddedFont>
    <p:embeddedFont>
      <p:font typeface="Raleway Black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HankenGrotesk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ankenGrotes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ankenGrotesk-boldItalic.fntdata"/><Relationship Id="rId30" Type="http://schemas.openxmlformats.org/officeDocument/2006/relationships/font" Target="fonts/HankenGrotesk-italic.fntdata"/><Relationship Id="rId11" Type="http://schemas.openxmlformats.org/officeDocument/2006/relationships/slide" Target="slides/slide5.xml"/><Relationship Id="rId33" Type="http://schemas.openxmlformats.org/officeDocument/2006/relationships/font" Target="fonts/RalewayExtraBold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ExtraBold-bold.fntdata"/><Relationship Id="rId13" Type="http://schemas.openxmlformats.org/officeDocument/2006/relationships/slide" Target="slides/slide7.xml"/><Relationship Id="rId35" Type="http://schemas.openxmlformats.org/officeDocument/2006/relationships/font" Target="fonts/RalewayBlack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Black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f16d7f6fe1_6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f16d7f6fe1_6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f1f417232f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f1f417232f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f1f417232f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f1f417232f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003b78b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003b78b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03b78b5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03b78b5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003b78b5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3003b78b5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003b78b5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003b78b5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3003b78b5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3003b78b5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f16d7f6fe1_6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f16d7f6fe1_6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f16d7f6fe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f16d7f6f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f1e298067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f1e298067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f16d7f6fe1_6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f16d7f6fe1_6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f1f417232f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f1f417232f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f1f417232f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f1f417232f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f1f417232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f1f417232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f1f417232f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f1f417232f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f1f417232f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f1f417232f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57" name="Google Shape;57;p14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14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60" name="Google Shape;60;p14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14"/>
          <p:cNvGrpSpPr/>
          <p:nvPr/>
        </p:nvGrpSpPr>
        <p:grpSpPr>
          <a:xfrm flipH="1" rot="5400000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63" name="Google Shape;63;p14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" name="Google Shape;65;p14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14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67" name="Google Shape;67;p14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5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72" name="Google Shape;72;p15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73" name="Google Shape;73;p15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5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5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5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5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" name="Google Shape;83;p15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84" name="Google Shape;84;p15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15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88" name="Google Shape;88;p15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93" name="Google Shape;93;p16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94" name="Google Shape;94;p16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6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97" name="Google Shape;97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16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100" name="Google Shape;100;p16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101" name="Google Shape;101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6" name="Google Shape;106;p16"/>
            <p:cNvSpPr/>
            <p:nvPr/>
          </p:nvSpPr>
          <p:spPr>
            <a:xfrm>
              <a:off x="8095400" y="-33160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07" name="Google Shape;107;p16"/>
            <p:cNvGrpSpPr/>
            <p:nvPr/>
          </p:nvGrpSpPr>
          <p:grpSpPr>
            <a:xfrm flipH="1" rot="10800000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108" name="Google Shape;108;p1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16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11" name="Google Shape;111;p16"/>
            <p:cNvGrpSpPr/>
            <p:nvPr/>
          </p:nvGrpSpPr>
          <p:grpSpPr>
            <a:xfrm flipH="1" rot="-5400000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112" name="Google Shape;112;p1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16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115" name="Google Shape;115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0" name="Google Shape;120;p16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121" name="Google Shape;121;p16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30" name="Google Shape;130;p17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131" name="Google Shape;131;p17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17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134" name="Google Shape;134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6" name="Google Shape;136;p17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137" name="Google Shape;137;p17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38" name="Google Shape;138;p17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139" name="Google Shape;139;p17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" name="Google Shape;141;p17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2" name="Google Shape;142;p17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143" name="Google Shape;143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" name="Google Shape;144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8" name="Google Shape;148;p17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49" name="Google Shape;149;p17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4" name="Google Shape;154;p18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55" name="Google Shape;155;p18"/>
            <p:cNvGrpSpPr/>
            <p:nvPr/>
          </p:nvGrpSpPr>
          <p:grpSpPr>
            <a:xfrm flipH="1" rot="5400000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56" name="Google Shape;156;p18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18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8" name="Google Shape;158;p18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60" name="Google Shape;160;p18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61" name="Google Shape;161;p18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8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3" name="Google Shape;163;p18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rect b="b" l="l" r="r" t="t"/>
                <a:pathLst>
                  <a:path extrusionOk="0" h="17185" w="95259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64" name="Google Shape;164;p18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65" name="Google Shape;165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0" name="Google Shape;170;p18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71" name="Google Shape;171;p18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72" name="Google Shape;172;p18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75" name="Google Shape;175;p18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" name="Google Shape;177;p18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78" name="Google Shape;178;p18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1" type="subTitle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84" name="Google Shape;184;p19"/>
          <p:cNvSpPr/>
          <p:nvPr>
            <p:ph idx="2" type="pic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5" name="Google Shape;185;p19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86" name="Google Shape;186;p19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87" name="Google Shape;187;p19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9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90" name="Google Shape;190;p19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19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93" name="Google Shape;193;p19"/>
            <p:cNvSpPr/>
            <p:nvPr/>
          </p:nvSpPr>
          <p:spPr>
            <a:xfrm>
              <a:off x="6756300" y="4613375"/>
              <a:ext cx="2474700" cy="312375"/>
            </a:xfrm>
            <a:custGeom>
              <a:rect b="b" l="l" r="r" t="t"/>
              <a:pathLst>
                <a:path extrusionOk="0" h="12495" w="98988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94" name="Google Shape;194;p19"/>
            <p:cNvGrpSpPr/>
            <p:nvPr/>
          </p:nvGrpSpPr>
          <p:grpSpPr>
            <a:xfrm flipH="1" rot="-5400000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95" name="Google Shape;195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19"/>
            <p:cNvSpPr/>
            <p:nvPr/>
          </p:nvSpPr>
          <p:spPr>
            <a:xfrm>
              <a:off x="-174975" y="-315450"/>
              <a:ext cx="1914059" cy="4400511"/>
            </a:xfrm>
            <a:custGeom>
              <a:rect b="b" l="l" r="r" t="t"/>
              <a:pathLst>
                <a:path extrusionOk="0" h="126889" w="55192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98" name="Google Shape;198;p19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99" name="Google Shape;199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19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202" name="Google Shape;202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7" name="Google Shape;207;p19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208" name="Google Shape;208;p19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0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20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20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217" name="Google Shape;217;p20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0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220" name="Google Shape;220;p20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221" name="Google Shape;221;p20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20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3" name="Google Shape;223;p20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20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225" name="Google Shape;225;p20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20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7" name="Google Shape;227;p20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20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229" name="Google Shape;229;p2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2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2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2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2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2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2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2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2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9" name="Google Shape;239;p20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40" name="Google Shape;240;p20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241" name="Google Shape;241;p20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242" name="Google Shape;242;p20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43" name="Google Shape;243;p20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0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5" name="Google Shape;245;p20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46" name="Google Shape;246;p20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0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8" name="Google Shape;248;p20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49" name="Google Shape;249;p2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1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54" name="Google Shape;254;p21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1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56" name="Google Shape;256;p21"/>
            <p:cNvGrpSpPr/>
            <p:nvPr/>
          </p:nvGrpSpPr>
          <p:grpSpPr>
            <a:xfrm flipH="1" rot="-5400000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57" name="Google Shape;257;p21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21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9" name="Google Shape;259;p21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21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61" name="Google Shape;261;p2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2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3" name="Google Shape;263;p2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1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65" name="Google Shape;265;p2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2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7" name="Google Shape;267;p2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1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69" name="Google Shape;269;p21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21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21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1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21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21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21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21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21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21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79" name="Google Shape;279;p21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80" name="Google Shape;280;p21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81" name="Google Shape;281;p21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1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84" name="Google Shape;284;p21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85" name="Google Shape;285;p21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21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90" name="Google Shape;290;p2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4" name="Google Shape;294;p22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96" name="Google Shape;296;p22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22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22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2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300" name="Google Shape;300;p22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2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22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22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22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22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6" name="Google Shape;306;p22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7" name="Google Shape;307;p22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22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22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0" name="Google Shape;310;p22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311" name="Google Shape;311;p22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312" name="Google Shape;312;p22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3" name="Google Shape;313;p22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4" name="Google Shape;314;p22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5" name="Google Shape;315;p22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6" name="Google Shape;316;p22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22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18" name="Google Shape;318;p22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319" name="Google Shape;319;p22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322" name="Google Shape;322;p22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323" name="Google Shape;323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Google Shape;325;p22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22"/>
            <p:cNvGrpSpPr/>
            <p:nvPr/>
          </p:nvGrpSpPr>
          <p:grpSpPr>
            <a:xfrm flipH="1" rot="5400000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329" name="Google Shape;329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>
            <p:ph hasCustomPrompt="1"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3" name="Google Shape;333;p23"/>
          <p:cNvSpPr txBox="1"/>
          <p:nvPr>
            <p:ph idx="1" type="subTitle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34" name="Google Shape;334;p23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335" name="Google Shape;335;p23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3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338" name="Google Shape;338;p23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339" name="Google Shape;339;p23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0" name="Google Shape;340;p23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341" name="Google Shape;341;p23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3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3" name="Google Shape;343;p23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344" name="Google Shape;344;p2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6" name="Google Shape;346;p23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47" name="Google Shape;347;p23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48" name="Google Shape;348;p23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49" name="Google Shape;349;p23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0" name="Google Shape;350;p23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51" name="Google Shape;351;p23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23"/>
              <p:cNvGrpSpPr/>
              <p:nvPr/>
            </p:nvGrpSpPr>
            <p:grpSpPr>
              <a:xfrm flipH="1" rot="5400000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53" name="Google Shape;353;p23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4" name="Google Shape;354;p23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55" name="Google Shape;355;p23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6" name="Google Shape;356;p23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57" name="Google Shape;357;p23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3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9" name="Google Shape;359;p23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60" name="Google Shape;360;p23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23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2" name="Google Shape;362;p23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25"/>
          <p:cNvSpPr txBox="1"/>
          <p:nvPr>
            <p:ph hasCustomPrompt="1"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25"/>
          <p:cNvSpPr txBox="1"/>
          <p:nvPr>
            <p:ph hasCustomPrompt="1"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25"/>
          <p:cNvSpPr txBox="1"/>
          <p:nvPr>
            <p:ph hasCustomPrompt="1"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25"/>
          <p:cNvSpPr txBox="1"/>
          <p:nvPr>
            <p:ph hasCustomPrompt="1"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25"/>
          <p:cNvSpPr txBox="1"/>
          <p:nvPr>
            <p:ph hasCustomPrompt="1"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25"/>
          <p:cNvSpPr txBox="1"/>
          <p:nvPr>
            <p:ph hasCustomPrompt="1"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25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73" name="Google Shape;373;p25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74" name="Google Shape;374;p25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75" name="Google Shape;375;p25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76" name="Google Shape;376;p25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77" name="Google Shape;377;p25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378" name="Google Shape;378;p25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79" name="Google Shape;379;p25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80" name="Google Shape;380;p25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2" name="Google Shape;382;p25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83" name="Google Shape;383;p25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25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86" name="Google Shape;386;p25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rect b="b" l="l" r="r" t="t"/>
                <a:pathLst>
                  <a:path extrusionOk="0" fill="none" h="1784" w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cap="flat" cmpd="sng" w="597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 flipH="1" rot="5400000">
                <a:off x="7506622" y="10417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8" name="Google Shape;388;p25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89" name="Google Shape;389;p25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90" name="Google Shape;390;p25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2" name="Google Shape;392;p25"/>
            <p:cNvSpPr/>
            <p:nvPr/>
          </p:nvSpPr>
          <p:spPr>
            <a:xfrm>
              <a:off x="8221600" y="-57000"/>
              <a:ext cx="1027600" cy="3378450"/>
            </a:xfrm>
            <a:custGeom>
              <a:rect b="b" l="l" r="r" t="t"/>
              <a:pathLst>
                <a:path extrusionOk="0" h="135138" w="41104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93" name="Google Shape;393;p25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94" name="Google Shape;394;p2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2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2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2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9" name="Google Shape;399;p25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400" name="Google Shape;400;p2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2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2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" name="Google Shape;403;p2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2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5" name="Google Shape;405;p25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406" name="Google Shape;406;p25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2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26"/>
          <p:cNvSpPr txBox="1"/>
          <p:nvPr>
            <p:ph idx="1" type="subTitle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12" name="Google Shape;412;p26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413" name="Google Shape;413;p26"/>
            <p:cNvSpPr/>
            <p:nvPr/>
          </p:nvSpPr>
          <p:spPr>
            <a:xfrm>
              <a:off x="422688" y="131788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48963" y="101773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26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416" name="Google Shape;416;p2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8" name="Google Shape;418;p26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419" name="Google Shape;419;p26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26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422" name="Google Shape;422;p26"/>
            <p:cNvSpPr/>
            <p:nvPr/>
          </p:nvSpPr>
          <p:spPr>
            <a:xfrm>
              <a:off x="-2218609" y="-174950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23" name="Google Shape;423;p26"/>
            <p:cNvGrpSpPr/>
            <p:nvPr/>
          </p:nvGrpSpPr>
          <p:grpSpPr>
            <a:xfrm flipH="1" rot="-5400000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424" name="Google Shape;424;p2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6" name="Google Shape;426;p26"/>
            <p:cNvSpPr/>
            <p:nvPr/>
          </p:nvSpPr>
          <p:spPr>
            <a:xfrm flipH="1" rot="10800000">
              <a:off x="8147148" y="2028637"/>
              <a:ext cx="1521858" cy="631929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27" name="Google Shape;427;p26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428" name="Google Shape;428;p2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" name="Google Shape;429;p2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2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2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2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33" name="Google Shape;433;p2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6" name="Google Shape;436;p27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37" name="Google Shape;437;p27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438" name="Google Shape;438;p27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27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0" name="Google Shape;440;p27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442" name="Google Shape;442;p27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7" name="Google Shape;447;p28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8" name="Google Shape;448;p28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9" name="Google Shape;449;p28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28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51" name="Google Shape;451;p28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52" name="Google Shape;452;p28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53" name="Google Shape;453;p28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54" name="Google Shape;454;p28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6" name="Google Shape;456;p28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57" name="Google Shape;457;p2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9" name="Google Shape;459;p28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60" name="Google Shape;460;p28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8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63" name="Google Shape;463;p28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64" name="Google Shape;464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9" name="Google Shape;469;p28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70" name="Google Shape;470;p28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72" name="Google Shape;472;p28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28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4" name="Google Shape;474;p28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475" name="Google Shape;475;p2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8" name="Google Shape;478;p29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9" name="Google Shape;479;p29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0" name="Google Shape;480;p29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1" name="Google Shape;481;p29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2" name="Google Shape;482;p29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83" name="Google Shape;483;p29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84" name="Google Shape;484;p29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85" name="Google Shape;485;p29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86" name="Google Shape;486;p29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87" name="Google Shape;487;p29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" name="Google Shape;489;p29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90" name="Google Shape;490;p29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9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2" name="Google Shape;492;p29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93" name="Google Shape;493;p29"/>
            <p:cNvSpPr/>
            <p:nvPr/>
          </p:nvSpPr>
          <p:spPr>
            <a:xfrm>
              <a:off x="8847104" y="10031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9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96" name="Google Shape;496;p29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97" name="Google Shape;497;p2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9" name="Google Shape;499;p29"/>
            <p:cNvGrpSpPr/>
            <p:nvPr/>
          </p:nvGrpSpPr>
          <p:grpSpPr>
            <a:xfrm flipH="1" rot="10800000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500" name="Google Shape;500;p2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2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2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2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2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05" name="Google Shape;505;p29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6" name="Google Shape;506;p29"/>
            <p:cNvSpPr/>
            <p:nvPr/>
          </p:nvSpPr>
          <p:spPr>
            <a:xfrm>
              <a:off x="-30950" y="2650075"/>
              <a:ext cx="581550" cy="241480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07" name="Google Shape;507;p29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510" name="Google Shape;510;p30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1" name="Google Shape;511;p30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2" name="Google Shape;512;p30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3" name="Google Shape;513;p30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4" name="Google Shape;514;p30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5" name="Google Shape;515;p30"/>
          <p:cNvSpPr txBox="1"/>
          <p:nvPr>
            <p:ph idx="6" type="subTitle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6" name="Google Shape;516;p30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517" name="Google Shape;517;p30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518" name="Google Shape;518;p30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519" name="Google Shape;519;p30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520" name="Google Shape;520;p30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521" name="Google Shape;521;p30"/>
          <p:cNvSpPr txBox="1"/>
          <p:nvPr>
            <p:ph idx="15" type="subTitle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522" name="Google Shape;522;p30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523" name="Google Shape;523;p30"/>
            <p:cNvSpPr/>
            <p:nvPr/>
          </p:nvSpPr>
          <p:spPr>
            <a:xfrm flipH="1" rot="-5400000">
              <a:off x="157300" y="26709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 flipH="1" rot="-5400000">
              <a:off x="42350" y="24235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5" name="Google Shape;525;p30"/>
            <p:cNvGrpSpPr/>
            <p:nvPr/>
          </p:nvGrpSpPr>
          <p:grpSpPr>
            <a:xfrm flipH="1" rot="10800000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526" name="Google Shape;526;p30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0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8" name="Google Shape;528;p30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529" name="Google Shape;529;p30"/>
            <p:cNvSpPr/>
            <p:nvPr/>
          </p:nvSpPr>
          <p:spPr>
            <a:xfrm flipH="1">
              <a:off x="756786" y="484915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 flipH="1" rot="10800000">
              <a:off x="8899964" y="700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0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532" name="Google Shape;532;p30"/>
            <p:cNvGrpSpPr/>
            <p:nvPr/>
          </p:nvGrpSpPr>
          <p:grpSpPr>
            <a:xfrm flipH="1" rot="10800000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533" name="Google Shape;53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30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536" name="Google Shape;536;p3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3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3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3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3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41" name="Google Shape;541;p30"/>
            <p:cNvSpPr/>
            <p:nvPr/>
          </p:nvSpPr>
          <p:spPr>
            <a:xfrm flipH="1" rot="-5400000">
              <a:off x="-642564" y="4073091"/>
              <a:ext cx="2068124" cy="310088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2" name="Google Shape;542;p30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43" name="Google Shape;543;p3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/>
          <p:nvPr>
            <p:ph hasCustomPrompt="1"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46" name="Google Shape;546;p31"/>
          <p:cNvSpPr txBox="1"/>
          <p:nvPr>
            <p:ph idx="1" type="subTitle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7" name="Google Shape;547;p31"/>
          <p:cNvSpPr txBox="1"/>
          <p:nvPr>
            <p:ph hasCustomPrompt="1" idx="2" type="title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48" name="Google Shape;548;p31"/>
          <p:cNvSpPr txBox="1"/>
          <p:nvPr>
            <p:ph idx="3" type="subTitle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9" name="Google Shape;549;p31"/>
          <p:cNvSpPr txBox="1"/>
          <p:nvPr>
            <p:ph hasCustomPrompt="1" idx="4" type="title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50" name="Google Shape;550;p31"/>
          <p:cNvSpPr txBox="1"/>
          <p:nvPr>
            <p:ph idx="5" type="subTitle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1" name="Google Shape;551;p31"/>
          <p:cNvSpPr/>
          <p:nvPr/>
        </p:nvSpPr>
        <p:spPr>
          <a:xfrm rot="5400000">
            <a:off x="9120511" y="6970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1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53" name="Google Shape;553;p31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54" name="Google Shape;554;p31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" name="Google Shape;556;p31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57" name="Google Shape;557;p3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9" name="Google Shape;559;p31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60" name="Google Shape;560;p31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61" name="Google Shape;561;p31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62" name="Google Shape;562;p31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3" name="Google Shape;563;p31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64" name="Google Shape;564;p31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5" name="Google Shape;565;p31"/>
              <p:cNvGrpSpPr/>
              <p:nvPr/>
            </p:nvGrpSpPr>
            <p:grpSpPr>
              <a:xfrm flipH="1" rot="5400000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66" name="Google Shape;566;p3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7" name="Google Shape;567;p3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68" name="Google Shape;568;p3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69" name="Google Shape;569;p31"/>
            <p:cNvSpPr/>
            <p:nvPr/>
          </p:nvSpPr>
          <p:spPr>
            <a:xfrm flipH="1" rot="-5400000">
              <a:off x="229850" y="-2095662"/>
              <a:ext cx="1197198" cy="4338856"/>
            </a:xfrm>
            <a:custGeom>
              <a:rect b="b" l="l" r="r" t="t"/>
              <a:pathLst>
                <a:path extrusionOk="0" h="65507" w="18075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70" name="Google Shape;570;p31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71" name="Google Shape;571;p31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3" name="Google Shape;573;p31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74" name="Google Shape;574;p31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31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31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31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31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31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31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31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31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31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86" name="Google Shape;586;p32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87" name="Google Shape;587;p32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2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90" name="Google Shape;590;p32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91" name="Google Shape;591;p32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32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94" name="Google Shape;594;p32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6" name="Google Shape;596;p32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32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98" name="Google Shape;598;p32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99" name="Google Shape;599;p32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rect b="b" l="l" r="r" t="t"/>
                <a:pathLst>
                  <a:path extrusionOk="0" h="145742" w="4321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00" name="Google Shape;600;p32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rect b="b" l="l" r="r" t="t"/>
                <a:pathLst>
                  <a:path extrusionOk="0" h="103852" w="13625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601" name="Google Shape;601;p32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602" name="Google Shape;602;p32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3" name="Google Shape;603;p32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4" name="Google Shape;604;p32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5" name="Google Shape;605;p32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6" name="Google Shape;606;p32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07" name="Google Shape;607;p32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608" name="Google Shape;608;p32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2" name="Google Shape;612;p33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613" name="Google Shape;613;p33"/>
            <p:cNvSpPr/>
            <p:nvPr/>
          </p:nvSpPr>
          <p:spPr>
            <a:xfrm flipH="1" rot="-5400000">
              <a:off x="399500" y="42238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 flipH="1" rot="-5400000">
              <a:off x="99350" y="405013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5" name="Google Shape;615;p33"/>
            <p:cNvGrpSpPr/>
            <p:nvPr/>
          </p:nvGrpSpPr>
          <p:grpSpPr>
            <a:xfrm flipH="1" rot="10800000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616" name="Google Shape;616;p3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8" name="Google Shape;618;p33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619" name="Google Shape;619;p33"/>
            <p:cNvSpPr/>
            <p:nvPr/>
          </p:nvSpPr>
          <p:spPr>
            <a:xfrm flipH="1" rot="5400000">
              <a:off x="2929586" y="46036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 flipH="1" rot="10800000">
              <a:off x="8839514" y="33585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3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622" name="Google Shape;622;p33"/>
            <p:cNvSpPr/>
            <p:nvPr/>
          </p:nvSpPr>
          <p:spPr>
            <a:xfrm flipH="1" rot="10800000">
              <a:off x="-1381309" y="4693337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23" name="Google Shape;623;p33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624" name="Google Shape;624;p33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625" name="Google Shape;625;p33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626" name="Google Shape;626;p33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rect b="b" l="l" r="r" t="t"/>
                    <a:pathLst>
                      <a:path extrusionOk="0" fill="none" h="2777" w="4864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7" name="Google Shape;627;p33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rect b="b" l="l" r="r" t="t"/>
                    <a:pathLst>
                      <a:path extrusionOk="0" fill="none" h="2719" w="2748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72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28" name="Google Shape;628;p33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rect b="b" l="l" r="r" t="t"/>
                  <a:pathLst>
                    <a:path extrusionOk="0" h="96592" w="2326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629" name="Google Shape;629;p33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630" name="Google Shape;630;p33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1" name="Google Shape;631;p33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2" name="Google Shape;632;p33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3" name="Google Shape;633;p33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4" name="Google Shape;634;p33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635" name="Google Shape;635;p3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4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8" name="Google Shape;638;p34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9" name="Google Shape;639;p34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40" name="Google Shape;640;p34"/>
          <p:cNvSpPr/>
          <p:nvPr/>
        </p:nvSpPr>
        <p:spPr>
          <a:xfrm rot="5400000">
            <a:off x="8249111" y="1753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34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642" name="Google Shape;642;p34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643" name="Google Shape;643;p34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4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5" name="Google Shape;645;p34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46" name="Google Shape;646;p34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5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50" name="Google Shape;650;p35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53" name="Google Shape;653;p3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5" name="Google Shape;655;p35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56" name="Google Shape;656;p35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57" name="Google Shape;657;p35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58" name="Google Shape;658;p35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5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0" name="Google Shape;660;p35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61" name="Google Shape;661;p35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62" name="Google Shape;662;p35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35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65" name="Google Shape;665;p3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3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3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3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3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70" name="Google Shape;670;p35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71" name="Google Shape;671;p35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36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76" name="Google Shape;676;p3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8" name="Google Shape;678;p3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79" name="Google Shape;679;p3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1" name="Google Shape;681;p36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82" name="Google Shape;682;p3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36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85" name="Google Shape;685;p36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86" name="Google Shape;686;p3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8" name="Google Shape;688;p36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89" name="Google Shape;689;p3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" name="Google Shape;690;p3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1" name="Google Shape;691;p3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3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3" name="Google Shape;693;p3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94" name="Google Shape;694;p36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95" name="Google Shape;695;p36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96" name="Google Shape;696;p3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7"/>
          <p:cNvSpPr txBox="1"/>
          <p:nvPr>
            <p:ph type="ctrTitle"/>
          </p:nvPr>
        </p:nvSpPr>
        <p:spPr>
          <a:xfrm>
            <a:off x="667675" y="321000"/>
            <a:ext cx="4384800" cy="16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707 Group Project</a:t>
            </a:r>
            <a:endParaRPr/>
          </a:p>
        </p:txBody>
      </p:sp>
      <p:sp>
        <p:nvSpPr>
          <p:cNvPr id="702" name="Google Shape;702;p37"/>
          <p:cNvSpPr txBox="1"/>
          <p:nvPr>
            <p:ph idx="1" type="subTitle"/>
          </p:nvPr>
        </p:nvSpPr>
        <p:spPr>
          <a:xfrm>
            <a:off x="824975" y="3161225"/>
            <a:ext cx="43848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Kent Roller, Kevin Hansen, Ben Tisinger</a:t>
            </a:r>
            <a:endParaRPr b="1"/>
          </a:p>
        </p:txBody>
      </p:sp>
      <p:sp>
        <p:nvSpPr>
          <p:cNvPr id="703" name="Google Shape;703;p37"/>
          <p:cNvSpPr/>
          <p:nvPr/>
        </p:nvSpPr>
        <p:spPr>
          <a:xfrm rot="-5400000">
            <a:off x="248650" y="1070159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37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705" name="Google Shape;705;p37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706" name="Google Shape;706;p37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37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08" name="Google Shape;708;p37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9" name="Google Shape;709;p37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37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713" name="Google Shape;713;p3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3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5" name="Google Shape;715;p3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37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7" name="Google Shape;717;p37"/>
          <p:cNvGrpSpPr/>
          <p:nvPr/>
        </p:nvGrpSpPr>
        <p:grpSpPr>
          <a:xfrm flipH="1" rot="10800000">
            <a:off x="769926" y="2984066"/>
            <a:ext cx="5299586" cy="923822"/>
            <a:chOff x="-78438" y="3775205"/>
            <a:chExt cx="4791669" cy="923822"/>
          </a:xfrm>
        </p:grpSpPr>
        <p:cxnSp>
          <p:nvCxnSpPr>
            <p:cNvPr id="718" name="Google Shape;718;p37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37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0" name="Google Shape;720;p37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7"/>
          <p:cNvGrpSpPr/>
          <p:nvPr/>
        </p:nvGrpSpPr>
        <p:grpSpPr>
          <a:xfrm>
            <a:off x="3261650" y="-2910128"/>
            <a:ext cx="5806521" cy="4623428"/>
            <a:chOff x="3329300" y="-3035953"/>
            <a:chExt cx="5806521" cy="4623428"/>
          </a:xfrm>
        </p:grpSpPr>
        <p:grpSp>
          <p:nvGrpSpPr>
            <p:cNvPr id="722" name="Google Shape;722;p37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723" name="Google Shape;723;p37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4" name="Google Shape;724;p37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37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37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7" name="Google Shape;727;p37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8" name="Google Shape;728;p3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3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3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3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3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33" name="Google Shape;733;p37"/>
            <p:cNvSpPr/>
            <p:nvPr/>
          </p:nvSpPr>
          <p:spPr>
            <a:xfrm>
              <a:off x="3329300" y="823250"/>
              <a:ext cx="5806521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VII</a:t>
            </a:r>
            <a:endParaRPr/>
          </a:p>
        </p:txBody>
      </p:sp>
      <p:pic>
        <p:nvPicPr>
          <p:cNvPr id="827" name="Google Shape;8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52400"/>
            <a:ext cx="7703999" cy="35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46"/>
          <p:cNvSpPr txBox="1"/>
          <p:nvPr/>
        </p:nvSpPr>
        <p:spPr>
          <a:xfrm>
            <a:off x="1427250" y="4532700"/>
            <a:ext cx="693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plot displays the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frequency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of attacks over the years by region. Interestingly there seems to have been a worldwide reduction ~1998, and then a sharp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increase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in the mid-2000s.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VIII</a:t>
            </a:r>
            <a:endParaRPr/>
          </a:p>
        </p:txBody>
      </p:sp>
      <p:pic>
        <p:nvPicPr>
          <p:cNvPr id="834" name="Google Shape;8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17725"/>
            <a:ext cx="7764799" cy="3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47"/>
          <p:cNvSpPr txBox="1"/>
          <p:nvPr/>
        </p:nvSpPr>
        <p:spPr>
          <a:xfrm>
            <a:off x="2062250" y="4650625"/>
            <a:ext cx="522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Frequency of attack types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subdivided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by region. Displays which attack types are most frequent in each of the regions.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3"/>
          <p:cNvSpPr txBox="1"/>
          <p:nvPr>
            <p:ph idx="4294967295" type="ctrTitle"/>
          </p:nvPr>
        </p:nvSpPr>
        <p:spPr>
          <a:xfrm>
            <a:off x="2308825" y="943625"/>
            <a:ext cx="43848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 That is the End of the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8"/>
          <p:cNvSpPr/>
          <p:nvPr/>
        </p:nvSpPr>
        <p:spPr>
          <a:xfrm rot="-5400000">
            <a:off x="101675" y="612821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9" name="Google Shape;739;p38"/>
          <p:cNvGrpSpPr/>
          <p:nvPr/>
        </p:nvGrpSpPr>
        <p:grpSpPr>
          <a:xfrm>
            <a:off x="6816759" y="2296620"/>
            <a:ext cx="1033834" cy="3360485"/>
            <a:chOff x="6777434" y="2296620"/>
            <a:chExt cx="1033834" cy="3360485"/>
          </a:xfrm>
        </p:grpSpPr>
        <p:grpSp>
          <p:nvGrpSpPr>
            <p:cNvPr id="740" name="Google Shape;740;p3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741" name="Google Shape;741;p3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3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3" name="Google Shape;743;p3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4" name="Google Shape;744;p38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3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3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0" name="Google Shape;750;p3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38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2" name="Google Shape;752;p38"/>
          <p:cNvGrpSpPr/>
          <p:nvPr/>
        </p:nvGrpSpPr>
        <p:grpSpPr>
          <a:xfrm flipH="1" rot="10800000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753" name="Google Shape;753;p3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3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5" name="Google Shape;755;p38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757" name="Google Shape;757;p3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758" name="Google Shape;758;p3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3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3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3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3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3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3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3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3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3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68" name="Google Shape;768;p38"/>
            <p:cNvSpPr/>
            <p:nvPr/>
          </p:nvSpPr>
          <p:spPr>
            <a:xfrm>
              <a:off x="3329300" y="82325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69" name="Google Shape;769;p38"/>
          <p:cNvSpPr txBox="1"/>
          <p:nvPr>
            <p:ph type="ctrTitle"/>
          </p:nvPr>
        </p:nvSpPr>
        <p:spPr>
          <a:xfrm>
            <a:off x="501775" y="305425"/>
            <a:ext cx="4384800" cy="7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Set</a:t>
            </a:r>
            <a:endParaRPr sz="2600"/>
          </a:p>
        </p:txBody>
      </p:sp>
      <p:sp>
        <p:nvSpPr>
          <p:cNvPr id="770" name="Google Shape;770;p38"/>
          <p:cNvSpPr txBox="1"/>
          <p:nvPr/>
        </p:nvSpPr>
        <p:spPr>
          <a:xfrm>
            <a:off x="353900" y="1289775"/>
            <a:ext cx="50805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Global Terroism Database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- Kaggle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This is a database of over 170+ global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terrorist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attacks that occured during 1970-2016. Many of the columns have been reworked and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altered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to create a streamlined version. There are over 58 Columns of information.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Main Table: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Global_Terrorism_MDB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71" name="Google Shape;771;p38"/>
          <p:cNvSpPr txBox="1"/>
          <p:nvPr/>
        </p:nvSpPr>
        <p:spPr>
          <a:xfrm>
            <a:off x="3188150" y="2718635"/>
            <a:ext cx="24459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Columns Include: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EventID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YearID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Country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Latitude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Longitude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Summary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AttackType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Motive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WeapType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CompClaim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772" name="Google Shape;772;p38" title="File:Terrorist incidents map of the world 1970-2015.svg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150" y="764800"/>
            <a:ext cx="3215099" cy="18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9"/>
          <p:cNvSpPr txBox="1"/>
          <p:nvPr>
            <p:ph idx="4294967295" type="ctrTitle"/>
          </p:nvPr>
        </p:nvSpPr>
        <p:spPr>
          <a:xfrm>
            <a:off x="745575" y="399800"/>
            <a:ext cx="43848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Clean Steps</a:t>
            </a:r>
            <a:endParaRPr sz="2600"/>
          </a:p>
        </p:txBody>
      </p:sp>
      <p:sp>
        <p:nvSpPr>
          <p:cNvPr id="778" name="Google Shape;778;p39"/>
          <p:cNvSpPr txBox="1"/>
          <p:nvPr/>
        </p:nvSpPr>
        <p:spPr>
          <a:xfrm>
            <a:off x="3349050" y="2647860"/>
            <a:ext cx="24459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Steps Included: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initial terrorism dataset included many variables not required for the analysis intended to be performed.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revised terror dataset cuts the original 58 variable dataset down to 29. 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779" name="Google Shape;7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5800"/>
            <a:ext cx="8442224" cy="10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0"/>
          <p:cNvSpPr txBox="1"/>
          <p:nvPr>
            <p:ph idx="4294967295" type="ctrTitle"/>
          </p:nvPr>
        </p:nvSpPr>
        <p:spPr>
          <a:xfrm>
            <a:off x="745575" y="399800"/>
            <a:ext cx="43848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 sz="2600"/>
          </a:p>
        </p:txBody>
      </p:sp>
      <p:pic>
        <p:nvPicPr>
          <p:cNvPr id="785" name="Google Shape;7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75" y="922250"/>
            <a:ext cx="6059699" cy="32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40"/>
          <p:cNvSpPr txBox="1"/>
          <p:nvPr/>
        </p:nvSpPr>
        <p:spPr>
          <a:xfrm>
            <a:off x="1799150" y="4369400"/>
            <a:ext cx="522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 histogram of the attack types stored in the database, bombings and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explosions are the most common form of terrorist attack.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II</a:t>
            </a:r>
            <a:endParaRPr/>
          </a:p>
        </p:txBody>
      </p:sp>
      <p:sp>
        <p:nvSpPr>
          <p:cNvPr id="792" name="Google Shape;792;p41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histogram displays the </a:t>
            </a:r>
            <a:r>
              <a:rPr lang="en"/>
              <a:t>frequency</a:t>
            </a:r>
            <a:r>
              <a:rPr lang="en"/>
              <a:t> of attacks over the years ranging from 1970 to 2016, where a very </a:t>
            </a:r>
            <a:r>
              <a:rPr lang="en"/>
              <a:t>noticeable</a:t>
            </a:r>
            <a:r>
              <a:rPr lang="en"/>
              <a:t> uptick in </a:t>
            </a:r>
            <a:r>
              <a:rPr lang="en"/>
              <a:t>frequency</a:t>
            </a:r>
            <a:r>
              <a:rPr lang="en"/>
              <a:t> has </a:t>
            </a:r>
            <a:r>
              <a:rPr lang="en"/>
              <a:t>occurred</a:t>
            </a:r>
            <a:r>
              <a:rPr lang="en"/>
              <a:t> since ~2005. </a:t>
            </a:r>
            <a:endParaRPr/>
          </a:p>
        </p:txBody>
      </p:sp>
      <p:pic>
        <p:nvPicPr>
          <p:cNvPr id="793" name="Google Shape;7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250" y="1576550"/>
            <a:ext cx="6576774" cy="33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III</a:t>
            </a:r>
            <a:endParaRPr/>
          </a:p>
        </p:txBody>
      </p:sp>
      <p:pic>
        <p:nvPicPr>
          <p:cNvPr id="799" name="Google Shape;7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950" y="952400"/>
            <a:ext cx="7239000" cy="3407926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42"/>
          <p:cNvSpPr txBox="1"/>
          <p:nvPr/>
        </p:nvSpPr>
        <p:spPr>
          <a:xfrm>
            <a:off x="1699375" y="4360325"/>
            <a:ext cx="522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histogram displays the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frequency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of attacks subdivided by region. The Middle East &amp; North Africa being the area with the highest frequency, followed closely by South Asia.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IV</a:t>
            </a:r>
            <a:endParaRPr/>
          </a:p>
        </p:txBody>
      </p:sp>
      <p:pic>
        <p:nvPicPr>
          <p:cNvPr id="806" name="Google Shape;8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950" y="1017725"/>
            <a:ext cx="7541049" cy="3415176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43"/>
          <p:cNvSpPr txBox="1"/>
          <p:nvPr/>
        </p:nvSpPr>
        <p:spPr>
          <a:xfrm>
            <a:off x="2171100" y="4469200"/>
            <a:ext cx="522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Unsurprisingly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the weapons type reflects the attack type, where Explosives/Bombs are the most frequently used weapon, which makes sense since they are the most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common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attack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type.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V</a:t>
            </a:r>
            <a:endParaRPr/>
          </a:p>
        </p:txBody>
      </p:sp>
      <p:sp>
        <p:nvSpPr>
          <p:cNvPr id="813" name="Google Shape;813;p44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figure shows the most </a:t>
            </a:r>
            <a:r>
              <a:rPr lang="en"/>
              <a:t>frequently</a:t>
            </a:r>
            <a:r>
              <a:rPr lang="en"/>
              <a:t> attacked target types. Uns</a:t>
            </a:r>
            <a:r>
              <a:rPr lang="en"/>
              <a:t>urprisingly, attacks on Private Citizens and Private property exceed those made on Military targets, as most terrorist attacks are targeting “soft” targets. . </a:t>
            </a:r>
            <a:endParaRPr/>
          </a:p>
        </p:txBody>
      </p:sp>
      <p:pic>
        <p:nvPicPr>
          <p:cNvPr id="814" name="Google Shape;8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875" y="1517625"/>
            <a:ext cx="7423126" cy="35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VI</a:t>
            </a:r>
            <a:endParaRPr/>
          </a:p>
        </p:txBody>
      </p:sp>
      <p:pic>
        <p:nvPicPr>
          <p:cNvPr id="820" name="Google Shape;8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00" y="943325"/>
            <a:ext cx="7586400" cy="35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45"/>
          <p:cNvSpPr txBox="1"/>
          <p:nvPr/>
        </p:nvSpPr>
        <p:spPr>
          <a:xfrm>
            <a:off x="1439100" y="4478250"/>
            <a:ext cx="698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figure above displays the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frequency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of attacks based on year of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occurrence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 As expected Bombing\Explosions show to be a time proven favorite. Though armed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assault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kidnappings have increased sharply since 2000 and 2012 respectively.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