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42" r:id="rId5"/>
    <p:sldId id="359" r:id="rId6"/>
    <p:sldId id="375" r:id="rId7"/>
    <p:sldId id="382" r:id="rId8"/>
    <p:sldId id="383" r:id="rId9"/>
    <p:sldId id="377" r:id="rId10"/>
    <p:sldId id="384" r:id="rId11"/>
    <p:sldId id="380" r:id="rId12"/>
    <p:sldId id="3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 showGuides="1">
      <p:cViewPr varScale="1">
        <p:scale>
          <a:sx n="106" d="100"/>
          <a:sy n="106" d="100"/>
        </p:scale>
        <p:origin x="792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9/11/2024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0:28:31.4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386 3 24575,'-106'-2'0,"-117"4"0,221-1 0,-1-1 0,0 1 0,1 0 0,-1 0 0,1 0 0,-1 0 0,1 0 0,-1 0 0,1 0 0,0 1 0,0 0 0,-1-1 0,1 1 0,0 0 0,0 0 0,1 0 0,-1 0 0,0 0 0,1 0 0,-1 1 0,1-1 0,0 1 0,0-1 0,0 1 0,0-1 0,0 1 0,0-1 0,1 1 0,-1 0 0,1 5 0,-2 10 0,1 1 0,1 0 0,4 30 0,-1-15 0,-3-28 0,0 0 0,1 0 0,-1 0 0,1 0 0,1 0 0,-1 0 0,1 0 0,0 0 0,0-1 0,1 1 0,3 5 0,-5-9 0,1 0 0,0 0 0,0-1 0,0 1 0,0 0 0,0-1 0,0 1 0,0-1 0,0 0 0,1 1 0,-1-1 0,0 0 0,1-1 0,-1 1 0,1 0 0,-1-1 0,1 1 0,0-1 0,-1 0 0,1 0 0,-1 0 0,1 0 0,-1 0 0,1-1 0,0 1 0,-1-1 0,1 0 0,2 0 0,30-7 0,1 1 0,1 3 0,-1 1 0,1 1 0,71 7 0,-105-5 0,0 1 0,0-1 0,0 1 0,-1 0 0,1 0 0,0 0 0,0 0 0,-1 1 0,1-1 0,-1 1 0,1 0 0,-1-1 0,0 1 0,0 0 0,1 0 0,-1 1 0,2 3 0,0 0 0,0-1 0,-1 1 0,0 0 0,-1 0 0,1 1 0,-1-1 0,2 12 0,-2-8 0,0 0 0,-1 0 0,-1 0 0,0 1 0,0-1 0,-1 0 0,0 0 0,0 0 0,-1 0 0,-6 15 0,6-20 0,0-1 0,-1 0 0,0 0 0,0 0 0,0 0 0,0 0 0,-1 0 0,1-1 0,-1 0 0,0 0 0,0 0 0,-8 4 0,-58 23 0,31-16 0,21-9-23,-1 0-1,0-1 0,-1-2 1,1 1-1,0-2 1,-1-1-1,-31-3 0,2 2-1152,27 0-5650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0:28:33.7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 1 24575,'-1'0'0,"0"0"0,0 1 0,-1-1 0,1 1 0,0 0 0,0-1 0,0 1 0,0 0 0,0-1 0,0 1 0,1 0 0,-1 0 0,0 0 0,0 0 0,1 0 0,-1 0 0,0 0 0,1 0 0,-1 0 0,1 0 0,-1 0 0,1 0 0,0 1 0,-1-1 0,1 0 0,0 0 0,0 2 0,-5 39 0,5-37 0,-2 25 0,1 0 0,2 0 0,1 0 0,1-1 0,9 37 0,-6-31-15,-2-1 0,-1 1 0,-2 0 0,-3 44 0,0-6-1275,2-51-5536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0:28:37.0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307 55 24575,'-5'-1'0,"1"-1"0,0 1 0,-1-1 0,1 1 0,0-1 0,0-1 0,0 1 0,-6-5 0,-11-5 0,12 8 0,0 0 0,0 1 0,0 0 0,0 1 0,0 0 0,-1 1 0,1 0 0,-1 0 0,1 1 0,-1 0 0,1 0 0,-1 1 0,-14 4 0,19-4 0,0 0 0,0 1 0,1 0 0,-1 0 0,0 1 0,1-1 0,-1 1 0,1 0 0,0 0 0,0 0 0,0 1 0,0-1 0,1 1 0,-1 0 0,1 0 0,0 1 0,0-1 0,1 0 0,-1 1 0,1 0 0,0 0 0,0-1 0,1 1 0,-1 0 0,0 10 0,-3 28 0,3-1 0,4 62 0,1-18 0,-3-76 0,2-1 0,-1 1 0,1-1 0,0 1 0,1-1 0,0 0 0,1 0 0,7 14 0,44 66 0,-53-85 0,2 1 0,-1-1 0,1 1 0,1-1 0,-1 0 0,0 0 0,1 0 0,0-1 0,0 1 0,0-1 0,0-1 0,0 1 0,1-1 0,0 1 0,-1-2 0,1 1 0,0 0 0,0-1 0,-1 0 0,1-1 0,0 1 0,0-1 0,0 0 0,0-1 0,0 0 0,0 1 0,0-2 0,0 1 0,-1-1 0,1 0 0,0 0 0,-1 0 0,0-1 0,1 0 0,-1 0 0,0 0 0,-1-1 0,1 0 0,-1 0 0,1 0 0,-1 0 0,0 0 0,-1-1 0,5-6 0,-1-3 0,-1-1 0,0-1 0,-1 1 0,0-1 0,-2 0 0,0 0 0,2-17 0,-4-115 0,-3 74 0,1 60-241,0 0 0,-1 0-1,-1 1 1,-5-15 0,8 26 82,-5-15-6667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0:28:39.1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24575,'2'19'0,"0"0"0,1-1 0,2 0 0,0 0 0,0 0 0,15 29 0,-9-21 0,11 46 0,5 52 0,-16-68 0,-7-36 0,0 1 0,2 32 0,-1-8-1365,0-28-5461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2T00:28:44.1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462 2 24575,'-59'0'0,"19"-2"0,0 2 0,0 2 0,-70 13 0,50-9 0,50-6 0,0 0 0,0 1 0,0 0 0,0 1 0,-14 4 0,21-4 0,0-1 0,1 1 0,-1 0 0,1 0 0,0 0 0,-1 0 0,1 0 0,0 0 0,0 0 0,1 1 0,-1-1 0,0 1 0,1 0 0,0-1 0,-1 1 0,1 0 0,0 0 0,0 0 0,1 0 0,-1 0 0,1 0 0,-1 0 0,1 0 0,0 0 0,0 0 0,0 0 0,1 0 0,0 6 0,1 2 0,0 0 0,0 0 0,1 0 0,1 0 0,-1-1 0,9 16 0,6 14 0,-15-32 0,0 0 0,1 0 0,-1-1 0,2 1 0,-1-1 0,7 8 0,-9-13 0,0 0 0,0 0 0,0 0 0,1-1 0,-1 1 0,1-1 0,-1 0 0,1 1 0,-1-1 0,1 0 0,0-1 0,-1 1 0,1 0 0,0-1 0,0 1 0,0-1 0,-1 0 0,1 0 0,0 0 0,0 0 0,0-1 0,-1 1 0,5-2 0,46-18 0,-45 16 0,1 0 0,0 1 0,0 0 0,18-4 0,27-4 0,-38 7 0,0 1 0,0 0 0,0 1 0,1 1 0,17 0 0,-29 2 0,-1 0 0,1-1 0,0 1 0,-1 1 0,1-1 0,-1 1 0,1 0 0,-1 0 0,0 0 0,0 0 0,0 1 0,0 0 0,0 0 0,0 0 0,-1 0 0,1 0 0,-1 1 0,0 0 0,0-1 0,-1 1 0,1 0 0,2 6 0,2 2 0,-1 1 0,-1 0 0,0 0 0,-1 1 0,0-1 0,-1 1 0,-1 0 0,2 26 0,-4-35 0,0 0 0,0 0 0,0 0 0,-1 0 0,0 0 0,0-1 0,0 1 0,-1 0 0,0-1 0,0 1 0,0-1 0,0 1 0,-1-1 0,1 0 0,-1 0 0,0 0 0,0 0 0,-1-1 0,1 1 0,-1-1 0,0 0 0,0 0 0,0 0 0,0-1 0,0 1 0,-1-1 0,1 0 0,-7 2 0,-19 4-69,-1-1 0,0-1 0,0-2 0,0-1 0,-1-2 0,-39-3 0,28 2-813,22 0-5944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9/11/2024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616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491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87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987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13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12" Type="http://schemas.openxmlformats.org/officeDocument/2006/relationships/customXml" Target="../ink/ink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.xml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5" Type="http://schemas.openxmlformats.org/officeDocument/2006/relationships/image" Target="../media/image17.png"/><Relationship Id="rId10" Type="http://schemas.openxmlformats.org/officeDocument/2006/relationships/customXml" Target="../ink/ink3.xml"/><Relationship Id="rId4" Type="http://schemas.openxmlformats.org/officeDocument/2006/relationships/image" Target="../media/image11.png"/><Relationship Id="rId9" Type="http://schemas.openxmlformats.org/officeDocument/2006/relationships/image" Target="../media/image14.png"/><Relationship Id="rId14" Type="http://schemas.openxmlformats.org/officeDocument/2006/relationships/customXml" Target="../ink/ink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dirty="0"/>
              <a:t>Microbial Identification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/>
          <a:lstStyle/>
          <a:p>
            <a:r>
              <a:rPr lang="en-US" dirty="0"/>
              <a:t>Kevin Hansen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405187"/>
          </a:xfrm>
        </p:spPr>
        <p:txBody>
          <a:bodyPr anchor="t"/>
          <a:lstStyle/>
          <a:p>
            <a:r>
              <a:rPr lang="en-US" dirty="0"/>
              <a:t>Import Data Set</a:t>
            </a:r>
          </a:p>
          <a:p>
            <a:r>
              <a:rPr lang="en-US" dirty="0"/>
              <a:t>Clean Data set</a:t>
            </a:r>
          </a:p>
          <a:p>
            <a:r>
              <a:rPr lang="en-US" dirty="0"/>
              <a:t>Data Exploration</a:t>
            </a:r>
          </a:p>
          <a:p>
            <a:r>
              <a:rPr lang="en-US" dirty="0"/>
              <a:t>Naïve Bayes Method</a:t>
            </a:r>
          </a:p>
          <a:p>
            <a:r>
              <a:rPr lang="en-US" dirty="0"/>
              <a:t>Decision Tree Method</a:t>
            </a:r>
          </a:p>
          <a:p>
            <a:r>
              <a:rPr lang="en-US" dirty="0"/>
              <a:t>Comparison/Interpretation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Import/clean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C9C767-07AF-54A4-6B76-6836E3F3DFA4}"/>
              </a:ext>
            </a:extLst>
          </p:cNvPr>
          <p:cNvPicPr>
            <a:picLocks noGrp="1" noChangeAspect="1"/>
          </p:cNvPicPr>
          <p:nvPr>
            <p:ph sz="quarter" idx="31"/>
          </p:nvPr>
        </p:nvPicPr>
        <p:blipFill>
          <a:blip r:embed="rId3"/>
          <a:stretch>
            <a:fillRect/>
          </a:stretch>
        </p:blipFill>
        <p:spPr>
          <a:xfrm>
            <a:off x="6174832" y="2393956"/>
            <a:ext cx="5613432" cy="3617545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ED9970-9636-5B3A-0039-9EEB3B97E25C}"/>
              </a:ext>
            </a:extLst>
          </p:cNvPr>
          <p:cNvSpPr txBox="1"/>
          <p:nvPr/>
        </p:nvSpPr>
        <p:spPr>
          <a:xfrm>
            <a:off x="2544298" y="2393956"/>
            <a:ext cx="34728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Imported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 set was clean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 Nulls or 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Removed first column – Sample ID</a:t>
            </a:r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6F76A48-55C0-0325-139E-768CD25F9A0D}"/>
              </a:ext>
            </a:extLst>
          </p:cNvPr>
          <p:cNvPicPr>
            <a:picLocks noGrp="1" noChangeAspect="1"/>
          </p:cNvPicPr>
          <p:nvPr>
            <p:ph sz="quarter" idx="31"/>
          </p:nvPr>
        </p:nvPicPr>
        <p:blipFill>
          <a:blip r:embed="rId3"/>
          <a:stretch>
            <a:fillRect/>
          </a:stretch>
        </p:blipFill>
        <p:spPr>
          <a:xfrm>
            <a:off x="639693" y="2523100"/>
            <a:ext cx="5331952" cy="3384771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D5CAFE-F9D8-7281-1970-76AE8924C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7882" y="2341388"/>
            <a:ext cx="5014425" cy="384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554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111494"/>
          </a:xfrm>
        </p:spPr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ED9970-9636-5B3A-0039-9EEB3B97E25C}"/>
              </a:ext>
            </a:extLst>
          </p:cNvPr>
          <p:cNvSpPr txBox="1"/>
          <p:nvPr/>
        </p:nvSpPr>
        <p:spPr>
          <a:xfrm>
            <a:off x="6354619" y="719541"/>
            <a:ext cx="347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3 Models (5, 10, 15 splits)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F1A7F11-B020-066F-A1A6-09CC6EF70244}"/>
              </a:ext>
            </a:extLst>
          </p:cNvPr>
          <p:cNvPicPr>
            <a:picLocks noGrp="1" noChangeAspect="1"/>
          </p:cNvPicPr>
          <p:nvPr>
            <p:ph sz="quarter" idx="31"/>
          </p:nvPr>
        </p:nvPicPr>
        <p:blipFill>
          <a:blip r:embed="rId3"/>
          <a:stretch>
            <a:fillRect/>
          </a:stretch>
        </p:blipFill>
        <p:spPr>
          <a:xfrm>
            <a:off x="158429" y="1606512"/>
            <a:ext cx="3874773" cy="3112523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4F613B-838E-10BE-DFDF-04772F8406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211" y="1695317"/>
            <a:ext cx="3823032" cy="31634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BF19A48-007F-4762-357D-1C013D6392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7771" y="3207726"/>
            <a:ext cx="3973284" cy="330206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2F2F857-D2D3-603D-28DD-A5A71B389953}"/>
                  </a:ext>
                </a:extLst>
              </p14:cNvPr>
              <p14:cNvContentPartPr/>
              <p14:nvPr/>
            </p14:nvContentPartPr>
            <p14:xfrm>
              <a:off x="3464423" y="4407904"/>
              <a:ext cx="167400" cy="2199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2F2F857-D2D3-603D-28DD-A5A71B38995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58303" y="4401784"/>
                <a:ext cx="17964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708DB8A-203E-FA54-78A8-C9BC413EDB24}"/>
                  </a:ext>
                </a:extLst>
              </p14:cNvPr>
              <p14:cNvContentPartPr/>
              <p14:nvPr/>
            </p14:nvContentPartPr>
            <p14:xfrm>
              <a:off x="7467983" y="6192064"/>
              <a:ext cx="11880" cy="2167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708DB8A-203E-FA54-78A8-C9BC413EDB2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61863" y="6185944"/>
                <a:ext cx="2412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1A27E61-7590-6DC1-F91F-6CCB3856FAF3}"/>
                  </a:ext>
                </a:extLst>
              </p14:cNvPr>
              <p14:cNvContentPartPr/>
              <p14:nvPr/>
            </p14:nvContentPartPr>
            <p14:xfrm>
              <a:off x="7539623" y="6199984"/>
              <a:ext cx="129600" cy="2275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1A27E61-7590-6DC1-F91F-6CCB3856FAF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533503" y="6193864"/>
                <a:ext cx="14184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121DBDC-7E87-494A-9421-9950533F184B}"/>
                  </a:ext>
                </a:extLst>
              </p14:cNvPr>
              <p14:cNvContentPartPr/>
              <p14:nvPr/>
            </p14:nvContentPartPr>
            <p14:xfrm>
              <a:off x="11280023" y="4589704"/>
              <a:ext cx="49680" cy="2127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121DBDC-7E87-494A-9421-9950533F184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273903" y="4583584"/>
                <a:ext cx="6192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2475B17-8372-5123-288B-71AA10A34C71}"/>
                  </a:ext>
                </a:extLst>
              </p14:cNvPr>
              <p14:cNvContentPartPr/>
              <p14:nvPr/>
            </p14:nvContentPartPr>
            <p14:xfrm>
              <a:off x="11376863" y="4598344"/>
              <a:ext cx="202680" cy="2192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2475B17-8372-5123-288B-71AA10A34C7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370743" y="4592224"/>
                <a:ext cx="214920" cy="23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8867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627" y="173736"/>
            <a:ext cx="4352662" cy="2203704"/>
          </a:xfrm>
        </p:spPr>
        <p:txBody>
          <a:bodyPr anchor="b">
            <a:normAutofit/>
          </a:bodyPr>
          <a:lstStyle/>
          <a:p>
            <a:r>
              <a:rPr lang="en-US" dirty="0"/>
              <a:t>Decision tree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E8F9D3B-2791-0D61-8828-39AEF46BD39C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>
          <a:blip r:embed="rId3"/>
          <a:stretch/>
        </p:blipFill>
        <p:spPr>
          <a:xfrm>
            <a:off x="635006" y="239875"/>
            <a:ext cx="4537171" cy="3743166"/>
          </a:xfrm>
          <a:noFill/>
        </p:spPr>
      </p:pic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77B33613-A4C6-82C2-F259-8FF725552104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889627" y="3104277"/>
            <a:ext cx="4371560" cy="302220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Extremely Accurate compared to the Naïve Bayes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important feature used to make prediction - </a:t>
            </a:r>
            <a:r>
              <a:rPr lang="en-US" dirty="0" err="1"/>
              <a:t>Raddi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44F5B66-3312-4D32-EB5B-BA89003ED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05" y="4173164"/>
            <a:ext cx="4537171" cy="257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59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627" y="173736"/>
            <a:ext cx="4352662" cy="2203704"/>
          </a:xfrm>
        </p:spPr>
        <p:txBody>
          <a:bodyPr anchor="b">
            <a:normAutofit/>
          </a:bodyPr>
          <a:lstStyle/>
          <a:p>
            <a:r>
              <a:rPr lang="en-US" dirty="0"/>
              <a:t>Decision tree Validation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77B33613-A4C6-82C2-F259-8FF725552104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889627" y="3104277"/>
            <a:ext cx="4371560" cy="302220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Validating Decision Tree model to ensure that high accuracy is not due to 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Split the data into training sets and validation sets to compare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Report shows the breakdown of each class and their key metrics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503A72-931B-936F-F939-581781BF5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" y="173736"/>
            <a:ext cx="5675326" cy="45198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2AE30F5-6572-1FDC-5E80-265798199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956" y="4797349"/>
            <a:ext cx="3712613" cy="206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26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/>
          <a:lstStyle/>
          <a:p>
            <a:r>
              <a:rPr lang="en-US" dirty="0"/>
              <a:t>Results/Conclusion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39CFF2-F4FE-7B75-1143-DD9FDD0DC947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418084" y="2319357"/>
            <a:ext cx="7303538" cy="3427265"/>
          </a:xfrm>
        </p:spPr>
        <p:txBody>
          <a:bodyPr/>
          <a:lstStyle/>
          <a:p>
            <a:r>
              <a:rPr lang="en-US" dirty="0"/>
              <a:t>Naïve Bayes is less accurate because it assumes that all features are independent of each other. This assumption can limit its accuracy when features are correlated.</a:t>
            </a:r>
          </a:p>
          <a:p>
            <a:r>
              <a:rPr lang="en-US" dirty="0"/>
              <a:t>Decision Trees handle non-linear relationships between features much better, this flexibility allows it to fit a wide range of data patterns</a:t>
            </a:r>
          </a:p>
          <a:p>
            <a:r>
              <a:rPr lang="en-US" dirty="0"/>
              <a:t>Because of these reasons Decision Tree is the significantly more accurate model that can be expanded to identify more Microbial Species with more data.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E35E202-E7F3-CA18-5663-A5463CBACFDB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733562" y="2331256"/>
            <a:ext cx="3159428" cy="342741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Naïve Bayes Accuracy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~21%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Decision Tree Accuracy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~99%</a:t>
            </a:r>
          </a:p>
        </p:txBody>
      </p:sp>
    </p:spTree>
    <p:extLst>
      <p:ext uri="{BB962C8B-B14F-4D97-AF65-F5344CB8AC3E}">
        <p14:creationId xmlns:p14="http://schemas.microsoft.com/office/powerpoint/2010/main" val="79695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/>
          <a:lstStyle/>
          <a:p>
            <a:r>
              <a:rPr lang="en-US" dirty="0"/>
              <a:t>Any questions???</a:t>
            </a:r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{DF61A8DA-EE93-42BF-9139-3C78752CEF5D}tf11936837_win32</Template>
  <TotalTime>40</TotalTime>
  <Words>222</Words>
  <Application>Microsoft Office PowerPoint</Application>
  <PresentationFormat>Widescreen</PresentationFormat>
  <Paragraphs>52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Nova</vt:lpstr>
      <vt:lpstr>Biome</vt:lpstr>
      <vt:lpstr>Calibri</vt:lpstr>
      <vt:lpstr>Custom</vt:lpstr>
      <vt:lpstr>Microbial Identification</vt:lpstr>
      <vt:lpstr>process</vt:lpstr>
      <vt:lpstr>Import/clean</vt:lpstr>
      <vt:lpstr>Data exploration</vt:lpstr>
      <vt:lpstr>Naïve bayes</vt:lpstr>
      <vt:lpstr>Decision tree</vt:lpstr>
      <vt:lpstr>Decision tree Validation</vt:lpstr>
      <vt:lpstr>Results/Conclusion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Kevin Hansen</dc:creator>
  <cp:lastModifiedBy>Kevin Hansen</cp:lastModifiedBy>
  <cp:revision>1</cp:revision>
  <dcterms:created xsi:type="dcterms:W3CDTF">2024-09-12T00:12:52Z</dcterms:created>
  <dcterms:modified xsi:type="dcterms:W3CDTF">2024-09-12T00:53:21Z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