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D745DA-CAA8-4A0D-A9E9-FC2D6A5867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C6974-8EF9-478E-A726-FC349B6B2C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5426F-ED08-4315-8EC2-34E91FBCEC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481BF2-BE31-41E2-85B5-3D3B23B118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FCB7C3-7CAB-4597-9407-7B9270550F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0A2C8-33AC-44FD-9F12-ED43F32EE6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BE5970-FEF1-4CA0-9F26-0B6A969B90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5FB012-E659-4AF1-92B2-CB7EE52430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EF732-3C24-4D3F-9438-A362FEEC57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C1AD21-5273-4FD5-8EF2-047DF85B35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69984D-987E-4C65-A612-CC31BB1264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0B5EEF-F16E-4325-A6AA-F3112CB4CA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39320"/>
            <a:ext cx="9434520" cy="5219280"/>
          </a:xfrm>
          <a:prstGeom prst="rect">
            <a:avLst/>
          </a:prstGeom>
          <a:gradFill rotWithShape="0">
            <a:gsLst>
              <a:gs pos="0">
                <a:srgbClr val="158466"/>
              </a:gs>
              <a:gs pos="67000">
                <a:srgbClr val="2a6099"/>
              </a:gs>
              <a:gs pos="100000">
                <a:srgbClr val="2a6099"/>
              </a:gs>
            </a:gsLst>
            <a:path path="circle">
              <a:fillToRect l="50000" t="80000" r="50000" b="2000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437760" y="257760"/>
            <a:ext cx="9101520" cy="532152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540000" y="360000"/>
            <a:ext cx="8999280" cy="521928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54320" y="1209600"/>
            <a:ext cx="9216000" cy="4910760"/>
          </a:xfrm>
          <a:custGeom>
            <a:avLst/>
            <a:gdLst/>
            <a:ahLst/>
            <a:rect l="l" t="t" r="r" b="b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"/>
          <p:cNvGrpSpPr/>
          <p:nvPr/>
        </p:nvGrpSpPr>
        <p:grpSpPr>
          <a:xfrm>
            <a:off x="747720" y="866880"/>
            <a:ext cx="8583840" cy="119160"/>
            <a:chOff x="747720" y="866880"/>
            <a:chExt cx="8583840" cy="119160"/>
          </a:xfrm>
        </p:grpSpPr>
        <p:sp>
          <p:nvSpPr>
            <p:cNvPr id="5" name=""/>
            <p:cNvSpPr/>
            <p:nvPr/>
          </p:nvSpPr>
          <p:spPr>
            <a:xfrm>
              <a:off x="747720" y="866880"/>
              <a:ext cx="2465280" cy="28080"/>
            </a:xfrm>
            <a:custGeom>
              <a:avLst/>
              <a:gdLst/>
              <a:ahLst/>
              <a:rect l="l" t="t" r="r" b="b"/>
              <a:pathLst>
                <a:path w="6852" h="82">
                  <a:moveTo>
                    <a:pt x="40" y="0"/>
                  </a:moveTo>
                  <a:lnTo>
                    <a:pt x="41" y="0"/>
                  </a:lnTo>
                  <a:cubicBezTo>
                    <a:pt x="33" y="0"/>
                    <a:pt x="26" y="2"/>
                    <a:pt x="20" y="5"/>
                  </a:cubicBezTo>
                  <a:cubicBezTo>
                    <a:pt x="14" y="9"/>
                    <a:pt x="9" y="14"/>
                    <a:pt x="5" y="20"/>
                  </a:cubicBezTo>
                  <a:cubicBezTo>
                    <a:pt x="2" y="26"/>
                    <a:pt x="0" y="33"/>
                    <a:pt x="0" y="41"/>
                  </a:cubicBezTo>
                  <a:lnTo>
                    <a:pt x="0" y="40"/>
                  </a:lnTo>
                  <a:lnTo>
                    <a:pt x="0" y="41"/>
                  </a:lnTo>
                  <a:cubicBezTo>
                    <a:pt x="0" y="48"/>
                    <a:pt x="2" y="55"/>
                    <a:pt x="5" y="61"/>
                  </a:cubicBezTo>
                  <a:cubicBezTo>
                    <a:pt x="9" y="67"/>
                    <a:pt x="14" y="72"/>
                    <a:pt x="20" y="76"/>
                  </a:cubicBezTo>
                  <a:cubicBezTo>
                    <a:pt x="26" y="79"/>
                    <a:pt x="33" y="81"/>
                    <a:pt x="41" y="81"/>
                  </a:cubicBezTo>
                  <a:lnTo>
                    <a:pt x="6810" y="81"/>
                  </a:lnTo>
                  <a:lnTo>
                    <a:pt x="6811" y="81"/>
                  </a:lnTo>
                  <a:cubicBezTo>
                    <a:pt x="6818" y="81"/>
                    <a:pt x="6825" y="79"/>
                    <a:pt x="6831" y="76"/>
                  </a:cubicBezTo>
                  <a:cubicBezTo>
                    <a:pt x="6837" y="72"/>
                    <a:pt x="6842" y="67"/>
                    <a:pt x="6846" y="61"/>
                  </a:cubicBezTo>
                  <a:cubicBezTo>
                    <a:pt x="6849" y="55"/>
                    <a:pt x="6851" y="48"/>
                    <a:pt x="6851" y="41"/>
                  </a:cubicBezTo>
                  <a:lnTo>
                    <a:pt x="6850" y="40"/>
                  </a:lnTo>
                  <a:lnTo>
                    <a:pt x="6851" y="41"/>
                  </a:lnTo>
                  <a:lnTo>
                    <a:pt x="6851" y="41"/>
                  </a:lnTo>
                  <a:cubicBezTo>
                    <a:pt x="6851" y="33"/>
                    <a:pt x="6849" y="26"/>
                    <a:pt x="6846" y="20"/>
                  </a:cubicBezTo>
                  <a:cubicBezTo>
                    <a:pt x="6842" y="14"/>
                    <a:pt x="6837" y="9"/>
                    <a:pt x="6831" y="5"/>
                  </a:cubicBezTo>
                  <a:cubicBezTo>
                    <a:pt x="6825" y="2"/>
                    <a:pt x="6818" y="0"/>
                    <a:pt x="6811" y="0"/>
                  </a:cubicBezTo>
                  <a:lnTo>
                    <a:pt x="40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1005120" y="957960"/>
              <a:ext cx="2195280" cy="28080"/>
            </a:xfrm>
            <a:custGeom>
              <a:avLst/>
              <a:gdLst/>
              <a:ahLst/>
              <a:rect l="l" t="t" r="r" b="b"/>
              <a:pathLst>
                <a:path w="6102" h="82">
                  <a:moveTo>
                    <a:pt x="40" y="0"/>
                  </a:moveTo>
                  <a:lnTo>
                    <a:pt x="41" y="0"/>
                  </a:lnTo>
                  <a:cubicBezTo>
                    <a:pt x="33" y="0"/>
                    <a:pt x="26" y="2"/>
                    <a:pt x="20" y="5"/>
                  </a:cubicBezTo>
                  <a:cubicBezTo>
                    <a:pt x="14" y="9"/>
                    <a:pt x="9" y="14"/>
                    <a:pt x="5" y="20"/>
                  </a:cubicBezTo>
                  <a:cubicBezTo>
                    <a:pt x="2" y="26"/>
                    <a:pt x="0" y="33"/>
                    <a:pt x="0" y="41"/>
                  </a:cubicBezTo>
                  <a:lnTo>
                    <a:pt x="0" y="40"/>
                  </a:lnTo>
                  <a:lnTo>
                    <a:pt x="0" y="41"/>
                  </a:lnTo>
                  <a:cubicBezTo>
                    <a:pt x="0" y="48"/>
                    <a:pt x="2" y="55"/>
                    <a:pt x="5" y="61"/>
                  </a:cubicBezTo>
                  <a:cubicBezTo>
                    <a:pt x="9" y="67"/>
                    <a:pt x="14" y="72"/>
                    <a:pt x="20" y="76"/>
                  </a:cubicBezTo>
                  <a:cubicBezTo>
                    <a:pt x="26" y="79"/>
                    <a:pt x="33" y="81"/>
                    <a:pt x="41" y="81"/>
                  </a:cubicBezTo>
                  <a:lnTo>
                    <a:pt x="6060" y="81"/>
                  </a:lnTo>
                  <a:lnTo>
                    <a:pt x="6061" y="81"/>
                  </a:lnTo>
                  <a:cubicBezTo>
                    <a:pt x="6068" y="81"/>
                    <a:pt x="6075" y="79"/>
                    <a:pt x="6081" y="76"/>
                  </a:cubicBezTo>
                  <a:cubicBezTo>
                    <a:pt x="6087" y="72"/>
                    <a:pt x="6092" y="67"/>
                    <a:pt x="6096" y="61"/>
                  </a:cubicBezTo>
                  <a:cubicBezTo>
                    <a:pt x="6099" y="55"/>
                    <a:pt x="6101" y="48"/>
                    <a:pt x="6101" y="41"/>
                  </a:cubicBezTo>
                  <a:lnTo>
                    <a:pt x="6100" y="40"/>
                  </a:lnTo>
                  <a:lnTo>
                    <a:pt x="6101" y="41"/>
                  </a:lnTo>
                  <a:lnTo>
                    <a:pt x="6101" y="41"/>
                  </a:lnTo>
                  <a:cubicBezTo>
                    <a:pt x="6101" y="33"/>
                    <a:pt x="6099" y="26"/>
                    <a:pt x="6096" y="20"/>
                  </a:cubicBezTo>
                  <a:cubicBezTo>
                    <a:pt x="6092" y="14"/>
                    <a:pt x="6087" y="9"/>
                    <a:pt x="6081" y="5"/>
                  </a:cubicBezTo>
                  <a:cubicBezTo>
                    <a:pt x="6075" y="2"/>
                    <a:pt x="6068" y="0"/>
                    <a:pt x="6061" y="0"/>
                  </a:cubicBezTo>
                  <a:lnTo>
                    <a:pt x="40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6866280" y="866880"/>
              <a:ext cx="2465280" cy="28080"/>
            </a:xfrm>
            <a:custGeom>
              <a:avLst/>
              <a:gdLst/>
              <a:ahLst/>
              <a:rect l="l" t="t" r="r" b="b"/>
              <a:pathLst>
                <a:path w="6852" h="82">
                  <a:moveTo>
                    <a:pt x="6811" y="0"/>
                  </a:moveTo>
                  <a:lnTo>
                    <a:pt x="6811" y="0"/>
                  </a:lnTo>
                  <a:cubicBezTo>
                    <a:pt x="6818" y="0"/>
                    <a:pt x="6825" y="2"/>
                    <a:pt x="6831" y="5"/>
                  </a:cubicBezTo>
                  <a:cubicBezTo>
                    <a:pt x="6837" y="9"/>
                    <a:pt x="6842" y="14"/>
                    <a:pt x="6846" y="20"/>
                  </a:cubicBezTo>
                  <a:cubicBezTo>
                    <a:pt x="6849" y="26"/>
                    <a:pt x="6851" y="33"/>
                    <a:pt x="6851" y="41"/>
                  </a:cubicBezTo>
                  <a:lnTo>
                    <a:pt x="6851" y="40"/>
                  </a:lnTo>
                  <a:lnTo>
                    <a:pt x="6851" y="41"/>
                  </a:lnTo>
                  <a:cubicBezTo>
                    <a:pt x="6851" y="48"/>
                    <a:pt x="6849" y="55"/>
                    <a:pt x="6846" y="61"/>
                  </a:cubicBezTo>
                  <a:cubicBezTo>
                    <a:pt x="6842" y="67"/>
                    <a:pt x="6837" y="72"/>
                    <a:pt x="6831" y="76"/>
                  </a:cubicBezTo>
                  <a:cubicBezTo>
                    <a:pt x="6825" y="79"/>
                    <a:pt x="6818" y="81"/>
                    <a:pt x="6811" y="81"/>
                  </a:cubicBezTo>
                  <a:lnTo>
                    <a:pt x="41" y="81"/>
                  </a:lnTo>
                  <a:lnTo>
                    <a:pt x="41" y="81"/>
                  </a:lnTo>
                  <a:cubicBezTo>
                    <a:pt x="33" y="81"/>
                    <a:pt x="26" y="79"/>
                    <a:pt x="20" y="76"/>
                  </a:cubicBezTo>
                  <a:cubicBezTo>
                    <a:pt x="14" y="72"/>
                    <a:pt x="9" y="67"/>
                    <a:pt x="5" y="61"/>
                  </a:cubicBezTo>
                  <a:cubicBezTo>
                    <a:pt x="2" y="55"/>
                    <a:pt x="0" y="48"/>
                    <a:pt x="0" y="41"/>
                  </a:cubicBezTo>
                  <a:lnTo>
                    <a:pt x="1" y="40"/>
                  </a:lnTo>
                  <a:lnTo>
                    <a:pt x="0" y="41"/>
                  </a:lnTo>
                  <a:lnTo>
                    <a:pt x="0" y="41"/>
                  </a:lnTo>
                  <a:cubicBezTo>
                    <a:pt x="0" y="33"/>
                    <a:pt x="2" y="26"/>
                    <a:pt x="5" y="20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6" y="2"/>
                    <a:pt x="33" y="0"/>
                    <a:pt x="41" y="0"/>
                  </a:cubicBezTo>
                  <a:lnTo>
                    <a:pt x="6811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6878880" y="957960"/>
              <a:ext cx="2195280" cy="28080"/>
            </a:xfrm>
            <a:custGeom>
              <a:avLst/>
              <a:gdLst/>
              <a:ahLst/>
              <a:rect l="l" t="t" r="r" b="b"/>
              <a:pathLst>
                <a:path w="6102" h="82">
                  <a:moveTo>
                    <a:pt x="6061" y="0"/>
                  </a:moveTo>
                  <a:lnTo>
                    <a:pt x="6061" y="0"/>
                  </a:lnTo>
                  <a:cubicBezTo>
                    <a:pt x="6068" y="0"/>
                    <a:pt x="6075" y="2"/>
                    <a:pt x="6081" y="5"/>
                  </a:cubicBezTo>
                  <a:cubicBezTo>
                    <a:pt x="6087" y="9"/>
                    <a:pt x="6092" y="14"/>
                    <a:pt x="6096" y="20"/>
                  </a:cubicBezTo>
                  <a:cubicBezTo>
                    <a:pt x="6099" y="26"/>
                    <a:pt x="6101" y="33"/>
                    <a:pt x="6101" y="41"/>
                  </a:cubicBezTo>
                  <a:lnTo>
                    <a:pt x="6101" y="40"/>
                  </a:lnTo>
                  <a:lnTo>
                    <a:pt x="6101" y="41"/>
                  </a:lnTo>
                  <a:cubicBezTo>
                    <a:pt x="6101" y="48"/>
                    <a:pt x="6099" y="55"/>
                    <a:pt x="6096" y="61"/>
                  </a:cubicBezTo>
                  <a:cubicBezTo>
                    <a:pt x="6092" y="67"/>
                    <a:pt x="6087" y="72"/>
                    <a:pt x="6081" y="76"/>
                  </a:cubicBezTo>
                  <a:cubicBezTo>
                    <a:pt x="6075" y="79"/>
                    <a:pt x="6068" y="81"/>
                    <a:pt x="6061" y="81"/>
                  </a:cubicBezTo>
                  <a:lnTo>
                    <a:pt x="41" y="81"/>
                  </a:lnTo>
                  <a:lnTo>
                    <a:pt x="41" y="81"/>
                  </a:lnTo>
                  <a:cubicBezTo>
                    <a:pt x="33" y="81"/>
                    <a:pt x="26" y="79"/>
                    <a:pt x="20" y="76"/>
                  </a:cubicBezTo>
                  <a:cubicBezTo>
                    <a:pt x="14" y="72"/>
                    <a:pt x="9" y="67"/>
                    <a:pt x="5" y="61"/>
                  </a:cubicBezTo>
                  <a:cubicBezTo>
                    <a:pt x="2" y="55"/>
                    <a:pt x="0" y="48"/>
                    <a:pt x="0" y="41"/>
                  </a:cubicBezTo>
                  <a:lnTo>
                    <a:pt x="1" y="40"/>
                  </a:lnTo>
                  <a:lnTo>
                    <a:pt x="0" y="41"/>
                  </a:lnTo>
                  <a:lnTo>
                    <a:pt x="0" y="41"/>
                  </a:lnTo>
                  <a:cubicBezTo>
                    <a:pt x="0" y="33"/>
                    <a:pt x="2" y="26"/>
                    <a:pt x="5" y="20"/>
                  </a:cubicBezTo>
                  <a:cubicBezTo>
                    <a:pt x="9" y="14"/>
                    <a:pt x="14" y="9"/>
                    <a:pt x="20" y="5"/>
                  </a:cubicBezTo>
                  <a:cubicBezTo>
                    <a:pt x="26" y="2"/>
                    <a:pt x="33" y="0"/>
                    <a:pt x="41" y="0"/>
                  </a:cubicBezTo>
                  <a:lnTo>
                    <a:pt x="6061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3240000" y="5166000"/>
            <a:ext cx="359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7020000" y="5166000"/>
            <a:ext cx="215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6A37F-2789-44A9-AF88-CB4CCF12235C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3"/>
          </p:nvPr>
        </p:nvSpPr>
        <p:spPr>
          <a:xfrm>
            <a:off x="900000" y="5166000"/>
            <a:ext cx="215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0000" y="252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JUnit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E3B7BF-B904-484F-B39D-441D04C3F9B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63"/>
              </a:spcAft>
              <a:buNone/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Thank You!!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3A1521-093F-4A65-B9F0-6B4835EE0EB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Junit overview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Testing is the process of checking the functionality of an application to ensure it runs as per requirements. Unit testing comes into picture at the developers’ level; it is the testing of single entity (class or method). Unit testing plays a critical role in helping a software company deliver quality products to its customers.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4C3108-B52F-4799-999A-AEB5F614548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What is JUnit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What is JUnit ?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is a unit testing framework for Java programming language. It plays a crucial role test-driven development, and is a family of unit testing frameworks collectively known as xUnit.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3"/>
              </a:spcAft>
              <a:buNone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promotes the idea of "first testing then coding", which emphasizes on setting up the test data for a piece of code that can be tested first and then implemented. This approach is like "test a little, code a little, test a little, code a little." It increases the productivity of the programmer and the stability of program code, which in turn reduces the stress on the programmer and the time spent on debugging.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527C91-7156-4A6D-BEB4-E9517720FF5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Features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800" spc="-1" strike="noStrike">
                <a:solidFill>
                  <a:srgbClr val="000000"/>
                </a:solidFill>
                <a:latin typeface="Arial"/>
              </a:rPr>
              <a:t>Features of JUnit</a:t>
            </a:r>
            <a:endParaRPr b="0" lang="en-IN" sz="4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is an open source framework, which is used for writing and running tests.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Provides annotations to identify test methods.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Provides assertions for testing expected results.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Provides test runners for running tests.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tests allow you to write codes faster, which increases quality.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is elegantly simple. It is less complex and takes less time.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tests can be run automatically and they check their own results and provide immediate feedback. There's no need to manually comb through a report of test results.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tests can be organized into test suites containing test cases and even other test suites.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JUnit shows test progress in a bar that is green if the test is running smoothly, and it turns red when a test fails.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548BF-39DE-41B2-8501-8464CF26F64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40000" y="432000"/>
            <a:ext cx="359928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000"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What is a testcase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What is a Unit Test Case ?</a:t>
            </a:r>
            <a:endParaRPr b="0" lang="en-IN" sz="4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 Unit Test Case is a part of code, which ensures that another part of code (method) works as expected. To achieve the desired results quickly, a test framework is required. JUnit is a perfect unit test framework for Java programming language.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3"/>
              </a:spcAft>
              <a:buNone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 formal written unit test case is characterized by a known input and an expected output, which is worked out before the test is executed. The known input should test a precondition and the expected output should test a post-condition.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3"/>
              </a:spcAft>
              <a:buNone/>
            </a:pP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There must be at least two unit test cases for each requirement − one positive test and one negative test. If a requirement has sub-requirements, each sub-requirement must have at least two test cases as positive and negative.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97DFEF-F713-4F2A-9660-ACCADF64AEE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Eclipse Project.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Create a simple maven project.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Make sure Junit is part of pom.xml.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dependency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groupId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&gt;junit&lt;/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groupId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artifactId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&gt;junit&lt;/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artifactId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version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&gt;3.8.1&lt;/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version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b="0" lang="en-IN" sz="1000" spc="-1" strike="noStrike">
                <a:solidFill>
                  <a:srgbClr val="268bd2"/>
                </a:solidFill>
                <a:latin typeface="Courier New"/>
                <a:ea typeface="Courier New"/>
              </a:rPr>
              <a:t>dependency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Courier New"/>
              </a:rPr>
              <a:t>Write the test cases and test it</a:t>
            </a:r>
            <a:r>
              <a:rPr b="0" lang="en-IN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3"/>
              </a:spcAft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604C52-E58E-44EC-95E1-679BBB4FCED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0000" y="-37800"/>
            <a:ext cx="971964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TDD --&gt; Test Driven Development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BCCE9A-2F6F-40B2-B921-D1D81E9779C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What to test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Simple testcase to test a function.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Setup and Teardown functions.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Parameterized data.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Exceptions in Junit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Array comparison.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Running a test suite.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22184-42C4-437F-86F8-49C5378968A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0000"/>
          </a:bodyPr>
          <a:p>
            <a:pPr algn="ctr">
              <a:lnSpc>
                <a:spcPct val="100000"/>
              </a:lnSpc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For further reading..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You can refer to the following JUnit link for more information.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3"/>
              </a:spcAft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https://junit.org/junit5/docs/current/user-guide/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59EBF-7815-401C-B5D7-7449714BB80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2022-08-01T23:10:03Z</dcterms:created>
  <dc:creator/>
  <dc:description/>
  <dc:language>en-IN</dc:language>
  <cp:lastModifiedBy/>
  <dcterms:modified xsi:type="dcterms:W3CDTF">2023-06-07T10:40:39Z</dcterms:modified>
  <cp:revision>15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