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521457B-487C-4807-BCEA-7D79451E7677}"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4FE37A8-C9B2-4350-BD50-E0898024E37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47EE951-283D-4A45-8B07-4C4E938F045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64B5D4B-7E43-4DB3-84B0-DA485B5FF37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F08E45B-DCBD-4FC5-8F6D-E70AC9E987D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FCF732D-ACC0-42B7-8323-E844626247B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E7D30D-9E2F-4552-A93B-6BB926538A4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0DAD7B4-B9EA-4447-86D5-B445B656785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FCBF02-5F19-45A0-89FD-3FA1AB0DF89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75B8F82-7F17-491C-8821-FA710A3C0A3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B4211FA-B8F1-4C99-A90E-69ADBAB13DC9}"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1850E0E-175B-4A71-AE75-9B867B09BB73}"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D8EBC8C-D0EB-4C43-BB9F-26CC00106F6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F245631-DD82-44BA-927A-57E65FB5AD5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87D4F8F-5297-4323-848B-8AD589182B0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06C9197-D7B2-406A-B674-4DDADF60E01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F05F278-FFFC-4DB9-956D-B4A722A67C3B}"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F9B5C2C-9BD8-46C0-97DF-9561B51EC0FA}"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0D0D8C4-AEFD-4947-8649-3461FACC9B1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C7CCC7C-6B18-4D9E-8263-F5485D1F3CA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AAF6438-3C70-4F30-A796-47AB9A96041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F07F562-2059-4AFE-9860-2398833E81E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D42FD7F-1AAD-45D0-89CC-A474AA76E010}"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2F0121F-D25A-4A63-B58D-D4E996423B96}"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B4537A0-035B-4F90-AAD7-9D2D9B0CEB98}"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026F100-1FD1-44C6-A278-0E608ED6314B}"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0F7C12E-FDC9-47FC-9439-E07FBF4CFD82}"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B98018F-0531-4002-817C-31979EE50F8F}"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5991062-9A8E-473A-A584-AB23C8113BDC}"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83437DD-4085-4D7D-9189-5D582D25188A}"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AFF2E18-FCE1-454A-8DA1-A63B9680359E}"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B310FD3-7023-4059-90C9-6B89C238642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F08F152-BB44-4105-A8C9-C95BE75C6E7B}"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1051338-E4BC-4B9D-9BA1-7EABB3F500C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614C3E5-E955-4E0A-8E58-A4987EB74670}"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338B3FD-3929-4884-AC24-1DF768CA20CA}"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8C575D2-F425-4A82-91E8-CDE22A10D788}"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B4992FB-4001-438D-8040-37258E2C5A5F}"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B718CEC-486F-48A0-AC16-9EA0C277DEAB}"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BC88DAD-1AD3-4B87-9D94-86B2E72AADB1}"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EF158D1-576C-4994-B313-FC2AEE3C1FD4}"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FB30862-C810-4884-BF62-E7D7941DB8F3}"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0EF6682-6572-4FAA-9D28-082E178585CF}"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CFD775B-9A65-44E6-BEB3-1C8E44CDDFAB}"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906E347-F1D8-4FC6-99FB-5225E4E75016}"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7D5BF4B-EDEA-41DE-9346-40A2A530B456}"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9B43A6DD-6774-405F-A34C-02A4605E357F}"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970C15F-9E0A-40C2-B6D8-7F7E75911115}"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1440" y="4498560"/>
            <a:ext cx="10078920" cy="116892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8920" cy="3589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ea typeface="DejaVu Sans"/>
              </a:rPr>
              <a:t>&lt;date/time&gt;</a:t>
            </a:r>
            <a:endParaRPr b="0" lang="en-IN" sz="1400" spc="-1" strike="noStrike">
              <a:latin typeface="Arial"/>
            </a:endParaRPr>
          </a:p>
        </p:txBody>
      </p:sp>
      <p:sp>
        <p:nvSpPr>
          <p:cNvPr id="2" name=""/>
          <p:cNvSpPr/>
          <p:nvPr/>
        </p:nvSpPr>
        <p:spPr>
          <a:xfrm>
            <a:off x="3420000" y="5220000"/>
            <a:ext cx="3238920" cy="35892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ea typeface="DejaVu Sans"/>
              </a:rPr>
              <a:t>&lt;footer&gt;</a:t>
            </a:r>
            <a:endParaRPr b="0" lang="en-IN" sz="1400" spc="-1" strike="noStrike">
              <a:latin typeface="Arial"/>
            </a:endParaRPr>
          </a:p>
        </p:txBody>
      </p:sp>
      <p:sp>
        <p:nvSpPr>
          <p:cNvPr id="3" name=""/>
          <p:cNvSpPr/>
          <p:nvPr/>
        </p:nvSpPr>
        <p:spPr>
          <a:xfrm>
            <a:off x="7380000" y="5220000"/>
            <a:ext cx="2338920" cy="35892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6ABEECDA-0A9F-4713-91FD-6E8971E07DC4}" type="slidenum">
              <a:rPr b="0" lang="en-IN" sz="1400" spc="-1" strike="noStrike">
                <a:solidFill>
                  <a:srgbClr val="ffffff"/>
                </a:solidFill>
                <a:latin typeface="Arial"/>
                <a:ea typeface="DejaVu Sans"/>
              </a:rPr>
              <a:t>&lt;number&gt;</a:t>
            </a:fld>
            <a:endParaRPr b="0" lang="en-IN" sz="1400" spc="-1" strike="noStrike">
              <a:latin typeface="Arial"/>
            </a:endParaRPr>
          </a:p>
        </p:txBody>
      </p:sp>
      <p:sp>
        <p:nvSpPr>
          <p:cNvPr id="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ftr" idx="1"/>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5" name="PlaceHolder 2"/>
          <p:cNvSpPr>
            <a:spLocks noGrp="1"/>
          </p:cNvSpPr>
          <p:nvPr>
            <p:ph type="sldNum" idx="2"/>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95547220-024E-451A-8C44-EB1EF0FD45CF}" type="slidenum">
              <a:rPr b="0" lang="en-IN" sz="1400" spc="-1" strike="noStrike">
                <a:solidFill>
                  <a:srgbClr val="ffffff"/>
                </a:solidFill>
                <a:latin typeface="Arial"/>
              </a:rPr>
              <a:t>&lt;number&gt;</a:t>
            </a:fld>
            <a:endParaRPr b="0" lang="en-IN" sz="1400" spc="-1" strike="noStrike">
              <a:latin typeface="Times New Roman"/>
            </a:endParaRPr>
          </a:p>
        </p:txBody>
      </p:sp>
      <p:sp>
        <p:nvSpPr>
          <p:cNvPr id="46" name="PlaceHolder 3"/>
          <p:cNvSpPr>
            <a:spLocks noGrp="1"/>
          </p:cNvSpPr>
          <p:nvPr>
            <p:ph type="dt" idx="3"/>
          </p:nvPr>
        </p:nvSpPr>
        <p:spPr>
          <a:xfrm>
            <a:off x="360000" y="5220000"/>
            <a:ext cx="2338920" cy="3589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ftr" idx="4"/>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88" name="PlaceHolder 2"/>
          <p:cNvSpPr>
            <a:spLocks noGrp="1"/>
          </p:cNvSpPr>
          <p:nvPr>
            <p:ph type="sldNum" idx="5"/>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50D0B9B5-BA4F-45BE-93DB-6E470431BE37}" type="slidenum">
              <a:rPr b="0" lang="en-IN" sz="1400" spc="-1" strike="noStrike">
                <a:solidFill>
                  <a:srgbClr val="ffffff"/>
                </a:solidFill>
                <a:latin typeface="Arial"/>
              </a:rPr>
              <a:t>&lt;number&gt;</a:t>
            </a:fld>
            <a:endParaRPr b="0" lang="en-IN" sz="1400" spc="-1" strike="noStrike">
              <a:latin typeface="Times New Roman"/>
            </a:endParaRPr>
          </a:p>
        </p:txBody>
      </p:sp>
      <p:sp>
        <p:nvSpPr>
          <p:cNvPr id="89" name="PlaceHolder 3"/>
          <p:cNvSpPr>
            <a:spLocks noGrp="1"/>
          </p:cNvSpPr>
          <p:nvPr>
            <p:ph type="dt" idx="6"/>
          </p:nvPr>
        </p:nvSpPr>
        <p:spPr>
          <a:xfrm>
            <a:off x="360000" y="5220000"/>
            <a:ext cx="2338920" cy="3589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29" name=""/>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30" name="PlaceHolder 1"/>
          <p:cNvSpPr>
            <a:spLocks noGrp="1"/>
          </p:cNvSpPr>
          <p:nvPr>
            <p:ph type="ftr" idx="7"/>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131" name="PlaceHolder 2"/>
          <p:cNvSpPr>
            <a:spLocks noGrp="1"/>
          </p:cNvSpPr>
          <p:nvPr>
            <p:ph type="sldNum" idx="8"/>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B5C4CE64-E07B-47CA-8629-F7564C373C19}" type="slidenum">
              <a:rPr b="0" lang="en-IN" sz="1400" spc="-1" strike="noStrike">
                <a:solidFill>
                  <a:srgbClr val="ffffff"/>
                </a:solidFill>
                <a:latin typeface="Arial"/>
              </a:rPr>
              <a:t>&lt;number&gt;</a:t>
            </a:fld>
            <a:endParaRPr b="0" lang="en-IN" sz="1400" spc="-1" strike="noStrike">
              <a:latin typeface="Times New Roman"/>
            </a:endParaRPr>
          </a:p>
        </p:txBody>
      </p:sp>
      <p:sp>
        <p:nvSpPr>
          <p:cNvPr id="132" name="PlaceHolder 3"/>
          <p:cNvSpPr>
            <a:spLocks noGrp="1"/>
          </p:cNvSpPr>
          <p:nvPr>
            <p:ph type="dt" idx="9"/>
          </p:nvPr>
        </p:nvSpPr>
        <p:spPr>
          <a:xfrm>
            <a:off x="360000" y="5220000"/>
            <a:ext cx="2338920" cy="3589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72" name=""/>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73" name="PlaceHolder 1"/>
          <p:cNvSpPr>
            <a:spLocks noGrp="1"/>
          </p:cNvSpPr>
          <p:nvPr>
            <p:ph type="ftr" idx="10"/>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174" name="PlaceHolder 2"/>
          <p:cNvSpPr>
            <a:spLocks noGrp="1"/>
          </p:cNvSpPr>
          <p:nvPr>
            <p:ph type="sldNum" idx="11"/>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23D2F86A-F892-4B90-A7E8-7215F641FD15}" type="slidenum">
              <a:rPr b="0" lang="en-IN" sz="1400" spc="-1" strike="noStrike">
                <a:solidFill>
                  <a:srgbClr val="ffffff"/>
                </a:solidFill>
                <a:latin typeface="Arial"/>
              </a:rPr>
              <a:t>&lt;number&gt;</a:t>
            </a:fld>
            <a:endParaRPr b="0" lang="en-IN" sz="1400" spc="-1" strike="noStrike">
              <a:latin typeface="Times New Roman"/>
            </a:endParaRPr>
          </a:p>
        </p:txBody>
      </p:sp>
      <p:sp>
        <p:nvSpPr>
          <p:cNvPr id="175" name="PlaceHolder 3"/>
          <p:cNvSpPr>
            <a:spLocks noGrp="1"/>
          </p:cNvSpPr>
          <p:nvPr>
            <p:ph type="dt" idx="12"/>
          </p:nvPr>
        </p:nvSpPr>
        <p:spPr>
          <a:xfrm>
            <a:off x="360000" y="5220000"/>
            <a:ext cx="2338920" cy="3589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7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7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49.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49.xml"/>
</Relationships>
</file>

<file path=ppt/slides/_rels/slide7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49.xml"/>
</Relationships>
</file>

<file path=ppt/slides/_rels/slide7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49.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49.xml"/>
</Relationships>
</file>

<file path=ppt/slides/_rels/slide7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49.xml"/>
</Relationships>
</file>

<file path=ppt/slides/_rels/slide8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49.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49.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49.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0" y="1620000"/>
            <a:ext cx="8998920" cy="107892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Training.</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Prototyping.</a:t>
            </a:r>
            <a:r>
              <a:rPr b="0" lang="en-IN" sz="3300" spc="-1" strike="noStrike">
                <a:solidFill>
                  <a:srgbClr val="ffffff"/>
                </a:solidFill>
                <a:latin typeface="Arial"/>
              </a:rPr>
              <a:t>	</a:t>
            </a:r>
            <a:r>
              <a:rPr b="0" lang="en-IN" sz="3300" spc="-1" strike="noStrike">
                <a:solidFill>
                  <a:srgbClr val="ffffff"/>
                </a:solidFill>
                <a:latin typeface="Arial"/>
              </a:rPr>
              <a:t>	</a:t>
            </a:r>
            <a:endParaRPr b="0" lang="en-IN" sz="3300" spc="-1" strike="noStrike">
              <a:latin typeface="Arial"/>
            </a:endParaRPr>
          </a:p>
        </p:txBody>
      </p:sp>
      <p:sp>
        <p:nvSpPr>
          <p:cNvPr id="234"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Prototyping involves creating a preliminary version of the software to gather feedback and validate concepts before full-scale development.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Steps in Prototyping: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Gather Requirements</a:t>
            </a:r>
            <a:r>
              <a:rPr b="0" lang="en-IN" sz="1800" spc="-1" strike="noStrike">
                <a:solidFill>
                  <a:srgbClr val="009bdd"/>
                </a:solidFill>
                <a:latin typeface="Arial"/>
              </a:rPr>
              <a:t>: Identify the specific features to be prototyped.</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Develop Prototype</a:t>
            </a:r>
            <a:r>
              <a:rPr b="0" lang="en-IN" sz="1800" spc="-1" strike="noStrike">
                <a:solidFill>
                  <a:srgbClr val="009bdd"/>
                </a:solidFill>
                <a:latin typeface="Arial"/>
              </a:rPr>
              <a:t>: Build the model using tools or frameworks (e.g., Figma, HTML/CSS, or React).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User Feedback</a:t>
            </a:r>
            <a:r>
              <a:rPr b="0" lang="en-IN" sz="1800" spc="-1" strike="noStrike">
                <a:solidFill>
                  <a:srgbClr val="009bdd"/>
                </a:solidFill>
                <a:latin typeface="Arial"/>
              </a:rPr>
              <a:t>: Present the prototype to stakeholders or users for input.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Refine and Iterate</a:t>
            </a:r>
            <a:r>
              <a:rPr b="0" lang="en-IN" sz="1800" spc="-1" strike="noStrike">
                <a:solidFill>
                  <a:srgbClr val="009bdd"/>
                </a:solidFill>
                <a:latin typeface="Arial"/>
              </a:rPr>
              <a:t>: Make adjustments based on feedback.</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Final Validation</a:t>
            </a:r>
            <a:r>
              <a:rPr b="0" lang="en-IN" sz="1800" spc="-1" strike="noStrike">
                <a:solidFill>
                  <a:srgbClr val="009bdd"/>
                </a:solidFill>
                <a:latin typeface="Arial"/>
              </a:rPr>
              <a:t>: Ensure the prototype aligns with requirements before moving to full-scale development.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Prototyping – Example of Scheneider prototyping.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sp>
        <p:nvSpPr>
          <p:cNvPr id="4" name="PlaceHolder 3"/>
          <p:cNvSpPr>
            <a:spLocks noGrp="1"/>
          </p:cNvSpPr>
          <p:nvPr>
            <p:ph type="sldNum" idx="2"/>
          </p:nvPr>
        </p:nvSpPr>
        <p:spPr/>
        <p:txBody>
          <a:bodyPr/>
          <a:p>
            <a:fld id="{A7927B9A-97CC-4531-A727-DECB30F9444A}" type="slidenum">
              <a:t>10</a:t>
            </a:fld>
          </a:p>
        </p:txBody>
      </p:sp>
      <p:sp>
        <p:nvSpPr>
          <p:cNvPr id="5" name="PlaceHolder 4"/>
          <p:cNvSpPr>
            <a:spLocks noGrp="1"/>
          </p:cNvSpPr>
          <p:nvPr>
            <p:ph type="dt" idx="3"/>
          </p:nvPr>
        </p:nvSpPr>
        <p:spPr/>
        <p:txBody>
          <a:bodyPr/>
          <a:p>
            <a:fld id="{CF934212-2E33-4616-BE65-F1F574110A3F}" type="datetime1">
              <a:rPr lang="en-IN"/>
              <a:t>13/12/2024</a:t>
            </a:fld>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Equi and non-equi Join</a:t>
            </a:r>
            <a:endParaRPr b="0" lang="en-IN" sz="4400" spc="-1" strike="noStrike">
              <a:latin typeface="Arial"/>
            </a:endParaRPr>
          </a:p>
        </p:txBody>
      </p:sp>
      <p:sp>
        <p:nvSpPr>
          <p:cNvPr id="44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E14D8675-5644-4327-80AC-F67073DF116F}" type="slidenum">
              <a:t>100</a:t>
            </a:fld>
          </a:p>
        </p:txBody>
      </p:sp>
      <p:sp>
        <p:nvSpPr>
          <p:cNvPr id="5" name="PlaceHolder 4"/>
          <p:cNvSpPr>
            <a:spLocks noGrp="1"/>
          </p:cNvSpPr>
          <p:nvPr>
            <p:ph type="dt" idx="12"/>
          </p:nvPr>
        </p:nvSpPr>
        <p:spPr/>
        <p:txBody>
          <a:bodyPr/>
          <a:p>
            <a:fld id="{A0E77808-F644-40F9-99F7-1063B04B833B}" type="datetime1">
              <a:rPr lang="en-IN"/>
              <a:t>13/12/2024</a:t>
            </a:fld>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Set Operations</a:t>
            </a:r>
            <a:endParaRPr b="0" lang="en-IN" sz="4400" spc="-1" strike="noStrike">
              <a:latin typeface="Arial"/>
            </a:endParaRPr>
          </a:p>
        </p:txBody>
      </p:sp>
      <p:sp>
        <p:nvSpPr>
          <p:cNvPr id="449"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2B1CD5C7-8949-48A4-A333-A4F9FA870BDD}" type="slidenum">
              <a:t>101</a:t>
            </a:fld>
          </a:p>
        </p:txBody>
      </p:sp>
      <p:sp>
        <p:nvSpPr>
          <p:cNvPr id="5" name="PlaceHolder 4"/>
          <p:cNvSpPr>
            <a:spLocks noGrp="1"/>
          </p:cNvSpPr>
          <p:nvPr>
            <p:ph type="dt" idx="12"/>
          </p:nvPr>
        </p:nvSpPr>
        <p:spPr/>
        <p:txBody>
          <a:bodyPr/>
          <a:p>
            <a:fld id="{EE9F4B78-C915-4FAD-8F21-0371B01619B6}" type="datetime1">
              <a:rPr lang="en-IN"/>
              <a:t>13/12/2024</a:t>
            </a:fld>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String Functions</a:t>
            </a:r>
            <a:endParaRPr b="0" lang="en-IN" sz="4400" spc="-1" strike="noStrike">
              <a:latin typeface="Arial"/>
            </a:endParaRPr>
          </a:p>
        </p:txBody>
      </p:sp>
      <p:sp>
        <p:nvSpPr>
          <p:cNvPr id="45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8242172F-8399-41B7-A8AA-7FCB060E0972}" type="slidenum">
              <a:t>102</a:t>
            </a:fld>
          </a:p>
        </p:txBody>
      </p:sp>
      <p:sp>
        <p:nvSpPr>
          <p:cNvPr id="5" name="PlaceHolder 4"/>
          <p:cNvSpPr>
            <a:spLocks noGrp="1"/>
          </p:cNvSpPr>
          <p:nvPr>
            <p:ph type="dt" idx="12"/>
          </p:nvPr>
        </p:nvSpPr>
        <p:spPr/>
        <p:txBody>
          <a:bodyPr/>
          <a:p>
            <a:fld id="{9101490C-C4BC-4E9E-BF10-879E7D847B65}" type="datetime1">
              <a:rPr lang="en-IN"/>
              <a:t>13/12/2024</a:t>
            </a:fld>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Numeric Functions</a:t>
            </a:r>
            <a:endParaRPr b="0" lang="en-IN" sz="4400" spc="-1" strike="noStrike">
              <a:latin typeface="Arial"/>
            </a:endParaRPr>
          </a:p>
        </p:txBody>
      </p:sp>
      <p:sp>
        <p:nvSpPr>
          <p:cNvPr id="453"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FC5AD7D8-E1BE-4D8B-AFA4-6DE541138E06}" type="slidenum">
              <a:t>103</a:t>
            </a:fld>
          </a:p>
        </p:txBody>
      </p:sp>
      <p:sp>
        <p:nvSpPr>
          <p:cNvPr id="5" name="PlaceHolder 4"/>
          <p:cNvSpPr>
            <a:spLocks noGrp="1"/>
          </p:cNvSpPr>
          <p:nvPr>
            <p:ph type="dt" idx="12"/>
          </p:nvPr>
        </p:nvSpPr>
        <p:spPr/>
        <p:txBody>
          <a:bodyPr/>
          <a:p>
            <a:fld id="{B1283098-7729-4AB3-9C79-B8D86C761E34}" type="datetime1">
              <a:rPr lang="en-IN"/>
              <a:t>13/12/2024</a:t>
            </a:fld>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Date Functions</a:t>
            </a:r>
            <a:endParaRPr b="0" lang="en-IN" sz="4400" spc="-1" strike="noStrike">
              <a:latin typeface="Arial"/>
            </a:endParaRPr>
          </a:p>
        </p:txBody>
      </p:sp>
      <p:sp>
        <p:nvSpPr>
          <p:cNvPr id="45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9EF51256-E689-4B98-B16E-DDB6FB435A87}" type="slidenum">
              <a:t>104</a:t>
            </a:fld>
          </a:p>
        </p:txBody>
      </p:sp>
      <p:sp>
        <p:nvSpPr>
          <p:cNvPr id="5" name="PlaceHolder 4"/>
          <p:cNvSpPr>
            <a:spLocks noGrp="1"/>
          </p:cNvSpPr>
          <p:nvPr>
            <p:ph type="dt" idx="12"/>
          </p:nvPr>
        </p:nvSpPr>
        <p:spPr/>
        <p:txBody>
          <a:bodyPr/>
          <a:p>
            <a:fld id="{ED7C5318-61BE-4C2B-B700-9EFBFDF5E93D}" type="datetime1">
              <a:rPr lang="en-IN"/>
              <a:t>13/12/2024</a:t>
            </a:fld>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Aggregate Functions</a:t>
            </a:r>
            <a:endParaRPr b="0" lang="en-IN" sz="4400" spc="-1" strike="noStrike">
              <a:latin typeface="Arial"/>
            </a:endParaRPr>
          </a:p>
        </p:txBody>
      </p:sp>
      <p:sp>
        <p:nvSpPr>
          <p:cNvPr id="45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5931C840-B95B-4D09-B116-24E5D7F8E3E5}" type="slidenum">
              <a:t>105</a:t>
            </a:fld>
          </a:p>
        </p:txBody>
      </p:sp>
      <p:sp>
        <p:nvSpPr>
          <p:cNvPr id="5" name="PlaceHolder 4"/>
          <p:cNvSpPr>
            <a:spLocks noGrp="1"/>
          </p:cNvSpPr>
          <p:nvPr>
            <p:ph type="dt" idx="12"/>
          </p:nvPr>
        </p:nvSpPr>
        <p:spPr/>
        <p:txBody>
          <a:bodyPr/>
          <a:p>
            <a:fld id="{345A3720-4AE3-4580-A0CB-245099ED5DA9}" type="datetime1">
              <a:rPr lang="en-IN"/>
              <a:t>13/12/2024</a:t>
            </a:fld>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Generate Groups</a:t>
            </a:r>
            <a:endParaRPr b="0" lang="en-IN" sz="4400" spc="-1" strike="noStrike">
              <a:latin typeface="Arial"/>
            </a:endParaRPr>
          </a:p>
        </p:txBody>
      </p:sp>
      <p:sp>
        <p:nvSpPr>
          <p:cNvPr id="459"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AF40E9D9-39AD-47AD-AF5D-F6E0EBF1E1EF}" type="slidenum">
              <a:t>106</a:t>
            </a:fld>
          </a:p>
        </p:txBody>
      </p:sp>
      <p:sp>
        <p:nvSpPr>
          <p:cNvPr id="5" name="PlaceHolder 4"/>
          <p:cNvSpPr>
            <a:spLocks noGrp="1"/>
          </p:cNvSpPr>
          <p:nvPr>
            <p:ph type="dt" idx="12"/>
          </p:nvPr>
        </p:nvSpPr>
        <p:spPr/>
        <p:txBody>
          <a:bodyPr/>
          <a:p>
            <a:fld id="{1F84AFA2-EC0D-4974-A755-FB0B17CD1DD5}" type="datetime1">
              <a:rPr lang="en-IN"/>
              <a:t>13/12/2024</a:t>
            </a:fld>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Thank you.</a:t>
            </a:r>
            <a:endParaRPr b="0" lang="en-IN" sz="3300" spc="-1" strike="noStrike">
              <a:latin typeface="Arial"/>
            </a:endParaRPr>
          </a:p>
        </p:txBody>
      </p:sp>
      <p:sp>
        <p:nvSpPr>
          <p:cNvPr id="46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2"/>
          </p:nvPr>
        </p:nvSpPr>
        <p:spPr/>
        <p:txBody>
          <a:bodyPr/>
          <a:p>
            <a:fld id="{E265E16B-7B62-4730-AEA1-45B87974A9CF}" type="slidenum">
              <a:t>107</a:t>
            </a:fld>
          </a:p>
        </p:txBody>
      </p:sp>
      <p:sp>
        <p:nvSpPr>
          <p:cNvPr id="5" name="PlaceHolder 4"/>
          <p:cNvSpPr>
            <a:spLocks noGrp="1"/>
          </p:cNvSpPr>
          <p:nvPr>
            <p:ph type="dt" idx="3"/>
          </p:nvPr>
        </p:nvSpPr>
        <p:spPr/>
        <p:txBody>
          <a:bodyPr/>
          <a:p>
            <a:fld id="{3C6C305D-A7B6-4B73-94D4-FC0DA4869334}" type="datetime1">
              <a:rPr lang="en-IN"/>
              <a:t>13/12/2024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Development of the Application</a:t>
            </a:r>
            <a:endParaRPr b="0" lang="en-IN" sz="3300" spc="-1" strike="noStrike">
              <a:latin typeface="Arial"/>
            </a:endParaRPr>
          </a:p>
        </p:txBody>
      </p:sp>
      <p:sp>
        <p:nvSpPr>
          <p:cNvPr id="23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The Development Phase is the stage in the Software Development Life Cycle (SDLC) where the actual coding and creation of the software take place. It translates the designs and requirements into a functional application.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Set Up the Development Environment  : Install the required tools like Visual Studio, PyCharam, Eclipse and STS etc.,</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Coding</a:t>
            </a:r>
            <a:r>
              <a:rPr b="0" lang="en-IN" sz="1400" spc="-1" strike="noStrike">
                <a:solidFill>
                  <a:srgbClr val="009bdd"/>
                </a:solidFill>
                <a:latin typeface="Arial"/>
              </a:rPr>
              <a:t> : Write code for the features defined in the design phase.</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Component Integration</a:t>
            </a:r>
            <a:r>
              <a:rPr b="0" lang="en-IN" sz="1400" spc="-1" strike="noStrike">
                <a:solidFill>
                  <a:srgbClr val="009bdd"/>
                </a:solidFill>
                <a:latin typeface="Arial"/>
              </a:rPr>
              <a:t> : Assemble different modules or components into a cohesive application.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Version Control and Collaboration</a:t>
            </a:r>
            <a:r>
              <a:rPr b="0" lang="en-IN" sz="1400" spc="-1" strike="noStrike">
                <a:solidFill>
                  <a:srgbClr val="009bdd"/>
                </a:solidFill>
                <a:latin typeface="Arial"/>
              </a:rPr>
              <a:t> :Use tools like Git for tracking changes and collaborating</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T</a:t>
            </a:r>
            <a:r>
              <a:rPr b="1" lang="en-IN" sz="1400" spc="-1" strike="noStrike">
                <a:solidFill>
                  <a:srgbClr val="009bdd"/>
                </a:solidFill>
                <a:latin typeface="Arial"/>
              </a:rPr>
              <a:t>esting During Development</a:t>
            </a:r>
            <a:r>
              <a:rPr b="0" lang="en-IN" sz="1400" spc="-1" strike="noStrike">
                <a:solidFill>
                  <a:srgbClr val="009bdd"/>
                </a:solidFill>
                <a:latin typeface="Arial"/>
              </a:rPr>
              <a:t> :Unit Testing: Validate individual components or functions.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Documentation</a:t>
            </a:r>
            <a:r>
              <a:rPr b="0" lang="en-IN" sz="1400" spc="-1" strike="noStrike">
                <a:solidFill>
                  <a:srgbClr val="009bdd"/>
                </a:solidFill>
                <a:latin typeface="Arial"/>
              </a:rPr>
              <a:t> : Document the codebase for better understanding and maintenance</a:t>
            </a:r>
            <a:endParaRPr b="0" lang="en-IN" sz="1400" spc="-1" strike="noStrike">
              <a:latin typeface="Arial"/>
            </a:endParaRPr>
          </a:p>
          <a:p>
            <a:pPr>
              <a:lnSpc>
                <a:spcPct val="100000"/>
              </a:lnSpc>
              <a:spcBef>
                <a:spcPts val="1060"/>
              </a:spcBef>
              <a:buNone/>
            </a:pP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Example of Schneider Development or Web Development example.</a:t>
            </a:r>
            <a:endParaRPr b="0" lang="en-IN" sz="1400" spc="-1" strike="noStrike">
              <a:latin typeface="Arial"/>
            </a:endParaRPr>
          </a:p>
        </p:txBody>
      </p:sp>
      <p:sp>
        <p:nvSpPr>
          <p:cNvPr id="4" name="PlaceHolder 3"/>
          <p:cNvSpPr>
            <a:spLocks noGrp="1"/>
          </p:cNvSpPr>
          <p:nvPr>
            <p:ph type="sldNum" idx="2"/>
          </p:nvPr>
        </p:nvSpPr>
        <p:spPr/>
        <p:txBody>
          <a:bodyPr/>
          <a:p>
            <a:fld id="{E6834E53-4CCC-4306-900E-F7A5C543D375}" type="slidenum">
              <a:t>11</a:t>
            </a:fld>
          </a:p>
        </p:txBody>
      </p:sp>
      <p:sp>
        <p:nvSpPr>
          <p:cNvPr id="5" name="PlaceHolder 4"/>
          <p:cNvSpPr>
            <a:spLocks noGrp="1"/>
          </p:cNvSpPr>
          <p:nvPr>
            <p:ph type="dt" idx="3"/>
          </p:nvPr>
        </p:nvSpPr>
        <p:spPr/>
        <p:txBody>
          <a:bodyPr/>
          <a:p>
            <a:fld id="{7BD7BDB3-6821-4E06-B8F9-13237D1F8B80}" type="datetime1">
              <a:rPr lang="en-IN"/>
              <a:t>13/12/2024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Testing and Deployment</a:t>
            </a:r>
            <a:endParaRPr b="0" lang="en-IN" sz="3300" spc="-1" strike="noStrike">
              <a:latin typeface="Arial"/>
            </a:endParaRPr>
          </a:p>
        </p:txBody>
      </p:sp>
      <p:sp>
        <p:nvSpPr>
          <p:cNvPr id="238"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Testing and Deployment are critical phases in the Software Development Life Cycle (SDLC) that ensure the software meets quality standards and is delivered to end-users.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Types of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Functional Testing:</a:t>
            </a:r>
            <a:r>
              <a:rPr b="0" lang="en-IN" sz="1800" spc="-1" strike="noStrike">
                <a:solidFill>
                  <a:srgbClr val="009bdd"/>
                </a:solidFill>
                <a:latin typeface="Arial"/>
              </a:rPr>
              <a:t>  Ensures the software performs the specified functions. Examples: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Login functionality, Form validation.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Non-Functional Testing: Load Testing, performance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Unit Testing: Testing the functions of the code.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Integration Testing: Integrating all the modules and testing.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User Acceptance Testing (UAT): Conducted by end-users to validate the software against business needs.</a:t>
            </a:r>
            <a:endParaRPr b="0" lang="en-IN" sz="1800" spc="-1" strike="noStrike">
              <a:latin typeface="Arial"/>
            </a:endParaRPr>
          </a:p>
        </p:txBody>
      </p:sp>
      <p:sp>
        <p:nvSpPr>
          <p:cNvPr id="4" name="PlaceHolder 3"/>
          <p:cNvSpPr>
            <a:spLocks noGrp="1"/>
          </p:cNvSpPr>
          <p:nvPr>
            <p:ph type="sldNum" idx="2"/>
          </p:nvPr>
        </p:nvSpPr>
        <p:spPr/>
        <p:txBody>
          <a:bodyPr/>
          <a:p>
            <a:fld id="{E8F2C34C-4439-4840-A8E4-F1497C565BC5}" type="slidenum">
              <a:t>12</a:t>
            </a:fld>
          </a:p>
        </p:txBody>
      </p:sp>
      <p:sp>
        <p:nvSpPr>
          <p:cNvPr id="5" name="PlaceHolder 4"/>
          <p:cNvSpPr>
            <a:spLocks noGrp="1"/>
          </p:cNvSpPr>
          <p:nvPr>
            <p:ph type="dt" idx="3"/>
          </p:nvPr>
        </p:nvSpPr>
        <p:spPr/>
        <p:txBody>
          <a:bodyPr/>
          <a:p>
            <a:fld id="{A5016038-C253-4E24-BD25-E9152D8CE9F5}" type="datetime1">
              <a:rPr lang="en-IN"/>
              <a:t>13/12/2024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Testing</a:t>
            </a:r>
            <a:endParaRPr b="0" lang="en-IN" sz="3300" spc="-1" strike="noStrike">
              <a:latin typeface="Arial"/>
            </a:endParaRPr>
          </a:p>
        </p:txBody>
      </p:sp>
      <p:sp>
        <p:nvSpPr>
          <p:cNvPr id="240"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Testing Process: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Create test cases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Execute tests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Log Defects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Fix and retest</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Generate reports.</a:t>
            </a:r>
            <a:endParaRPr b="0" lang="en-IN" sz="2100" spc="-1" strike="noStrike">
              <a:latin typeface="Arial"/>
            </a:endParaRPr>
          </a:p>
        </p:txBody>
      </p:sp>
      <p:sp>
        <p:nvSpPr>
          <p:cNvPr id="4" name="PlaceHolder 3"/>
          <p:cNvSpPr>
            <a:spLocks noGrp="1"/>
          </p:cNvSpPr>
          <p:nvPr>
            <p:ph type="sldNum" idx="2"/>
          </p:nvPr>
        </p:nvSpPr>
        <p:spPr/>
        <p:txBody>
          <a:bodyPr/>
          <a:p>
            <a:fld id="{C9208FAB-C54A-4982-9C3E-05F24085C609}" type="slidenum">
              <a:t>13</a:t>
            </a:fld>
          </a:p>
        </p:txBody>
      </p:sp>
      <p:sp>
        <p:nvSpPr>
          <p:cNvPr id="5" name="PlaceHolder 4"/>
          <p:cNvSpPr>
            <a:spLocks noGrp="1"/>
          </p:cNvSpPr>
          <p:nvPr>
            <p:ph type="dt" idx="3"/>
          </p:nvPr>
        </p:nvSpPr>
        <p:spPr/>
        <p:txBody>
          <a:bodyPr/>
          <a:p>
            <a:fld id="{08C095AE-9CEB-4DDD-915D-18724F57D0C0}" type="datetime1">
              <a:rPr lang="en-IN"/>
              <a:t>13/12/2024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Deployment Phase</a:t>
            </a:r>
            <a:endParaRPr b="0" lang="en-IN" sz="3300" spc="-1" strike="noStrike">
              <a:latin typeface="Arial"/>
            </a:endParaRPr>
          </a:p>
        </p:txBody>
      </p:sp>
      <p:sp>
        <p:nvSpPr>
          <p:cNvPr id="242"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To deliver the software to the production environment, making it available for end-users.</a:t>
            </a:r>
            <a:endParaRPr b="0" lang="en-IN" sz="1500" spc="-1" strike="noStrike">
              <a:latin typeface="Arial"/>
            </a:endParaRPr>
          </a:p>
        </p:txBody>
      </p:sp>
      <p:pic>
        <p:nvPicPr>
          <p:cNvPr id="243" name="" descr=""/>
          <p:cNvPicPr/>
          <p:nvPr/>
        </p:nvPicPr>
        <p:blipFill>
          <a:blip r:embed="rId1"/>
          <a:stretch/>
        </p:blipFill>
        <p:spPr>
          <a:xfrm>
            <a:off x="720000" y="1620000"/>
            <a:ext cx="7710480" cy="3351600"/>
          </a:xfrm>
          <a:prstGeom prst="rect">
            <a:avLst/>
          </a:prstGeom>
          <a:ln w="18000">
            <a:noFill/>
          </a:ln>
        </p:spPr>
      </p:pic>
      <p:sp>
        <p:nvSpPr>
          <p:cNvPr id="4" name="PlaceHolder 3"/>
          <p:cNvSpPr>
            <a:spLocks noGrp="1"/>
          </p:cNvSpPr>
          <p:nvPr>
            <p:ph type="sldNum" idx="2"/>
          </p:nvPr>
        </p:nvSpPr>
        <p:spPr/>
        <p:txBody>
          <a:bodyPr/>
          <a:p>
            <a:fld id="{DE758718-5790-4268-A60E-8D08ACE976D4}" type="slidenum">
              <a:t>14</a:t>
            </a:fld>
          </a:p>
        </p:txBody>
      </p:sp>
      <p:sp>
        <p:nvSpPr>
          <p:cNvPr id="5" name="PlaceHolder 4"/>
          <p:cNvSpPr>
            <a:spLocks noGrp="1"/>
          </p:cNvSpPr>
          <p:nvPr>
            <p:ph type="dt" idx="3"/>
          </p:nvPr>
        </p:nvSpPr>
        <p:spPr/>
        <p:txBody>
          <a:bodyPr/>
          <a:p>
            <a:fld id="{8DAC85BE-F0FB-4ACF-A6EC-A134DAB6FE02}" type="datetime1">
              <a:rPr lang="en-IN"/>
              <a:t>13/12/2024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4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246" name="" descr=""/>
          <p:cNvPicPr/>
          <p:nvPr/>
        </p:nvPicPr>
        <p:blipFill>
          <a:blip r:embed="rId1"/>
          <a:stretch/>
        </p:blipFill>
        <p:spPr>
          <a:xfrm>
            <a:off x="1270800" y="1310040"/>
            <a:ext cx="7565760" cy="3069360"/>
          </a:xfrm>
          <a:prstGeom prst="rect">
            <a:avLst/>
          </a:prstGeom>
          <a:ln w="18000">
            <a:noFill/>
          </a:ln>
        </p:spPr>
      </p:pic>
      <p:sp>
        <p:nvSpPr>
          <p:cNvPr id="4" name="PlaceHolder 3"/>
          <p:cNvSpPr>
            <a:spLocks noGrp="1"/>
          </p:cNvSpPr>
          <p:nvPr>
            <p:ph type="sldNum" idx="2"/>
          </p:nvPr>
        </p:nvSpPr>
        <p:spPr/>
        <p:txBody>
          <a:bodyPr/>
          <a:p>
            <a:fld id="{D01AB5D0-6B8B-4707-9E00-E15970C009C1}" type="slidenum">
              <a:t>15</a:t>
            </a:fld>
          </a:p>
        </p:txBody>
      </p:sp>
      <p:sp>
        <p:nvSpPr>
          <p:cNvPr id="5" name="PlaceHolder 4"/>
          <p:cNvSpPr>
            <a:spLocks noGrp="1"/>
          </p:cNvSpPr>
          <p:nvPr>
            <p:ph type="dt" idx="3"/>
          </p:nvPr>
        </p:nvSpPr>
        <p:spPr/>
        <p:txBody>
          <a:bodyPr/>
          <a:p>
            <a:fld id="{E64A1B93-EEEA-449E-8B83-41E2F180FF74}" type="datetime1">
              <a:rPr lang="en-IN"/>
              <a:t>13/12/2024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48"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249" name="" descr=""/>
          <p:cNvPicPr/>
          <p:nvPr/>
        </p:nvPicPr>
        <p:blipFill>
          <a:blip r:embed="rId1"/>
          <a:stretch/>
        </p:blipFill>
        <p:spPr>
          <a:xfrm>
            <a:off x="1994760" y="1100520"/>
            <a:ext cx="6117840" cy="3488760"/>
          </a:xfrm>
          <a:prstGeom prst="rect">
            <a:avLst/>
          </a:prstGeom>
          <a:ln w="18000">
            <a:noFill/>
          </a:ln>
        </p:spPr>
      </p:pic>
      <p:sp>
        <p:nvSpPr>
          <p:cNvPr id="4" name="PlaceHolder 3"/>
          <p:cNvSpPr>
            <a:spLocks noGrp="1"/>
          </p:cNvSpPr>
          <p:nvPr>
            <p:ph type="sldNum" idx="2"/>
          </p:nvPr>
        </p:nvSpPr>
        <p:spPr/>
        <p:txBody>
          <a:bodyPr/>
          <a:p>
            <a:fld id="{4D78737D-9F1E-42A7-A21E-C5F1D6A7E2EA}" type="slidenum">
              <a:t>16</a:t>
            </a:fld>
          </a:p>
        </p:txBody>
      </p:sp>
      <p:sp>
        <p:nvSpPr>
          <p:cNvPr id="5" name="PlaceHolder 4"/>
          <p:cNvSpPr>
            <a:spLocks noGrp="1"/>
          </p:cNvSpPr>
          <p:nvPr>
            <p:ph type="dt" idx="3"/>
          </p:nvPr>
        </p:nvSpPr>
        <p:spPr/>
        <p:txBody>
          <a:bodyPr/>
          <a:p>
            <a:fld id="{7C328791-591F-40A3-BF98-2F3A2D0F9796}" type="datetime1">
              <a:rPr lang="en-IN"/>
              <a:t>13/12/2024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Project Management</a:t>
            </a:r>
            <a:endParaRPr b="0" lang="en-IN" sz="3300" spc="-1" strike="noStrike">
              <a:latin typeface="Arial"/>
            </a:endParaRPr>
          </a:p>
        </p:txBody>
      </p:sp>
      <p:sp>
        <p:nvSpPr>
          <p:cNvPr id="25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252" name="" descr=""/>
          <p:cNvPicPr/>
          <p:nvPr/>
        </p:nvPicPr>
        <p:blipFill>
          <a:blip r:embed="rId1"/>
          <a:stretch/>
        </p:blipFill>
        <p:spPr>
          <a:xfrm>
            <a:off x="2017800" y="990000"/>
            <a:ext cx="6072120" cy="3709800"/>
          </a:xfrm>
          <a:prstGeom prst="rect">
            <a:avLst/>
          </a:prstGeom>
          <a:ln w="18000">
            <a:noFill/>
          </a:ln>
        </p:spPr>
      </p:pic>
      <p:sp>
        <p:nvSpPr>
          <p:cNvPr id="4" name="PlaceHolder 3"/>
          <p:cNvSpPr>
            <a:spLocks noGrp="1"/>
          </p:cNvSpPr>
          <p:nvPr>
            <p:ph type="sldNum" idx="2"/>
          </p:nvPr>
        </p:nvSpPr>
        <p:spPr/>
        <p:txBody>
          <a:bodyPr/>
          <a:p>
            <a:fld id="{2A53FE90-920F-4E0E-A22D-E43E62614D2F}" type="slidenum">
              <a:t>17</a:t>
            </a:fld>
          </a:p>
        </p:txBody>
      </p:sp>
      <p:sp>
        <p:nvSpPr>
          <p:cNvPr id="5" name="PlaceHolder 4"/>
          <p:cNvSpPr>
            <a:spLocks noGrp="1"/>
          </p:cNvSpPr>
          <p:nvPr>
            <p:ph type="dt" idx="3"/>
          </p:nvPr>
        </p:nvSpPr>
        <p:spPr/>
        <p:txBody>
          <a:bodyPr/>
          <a:p>
            <a:fld id="{0917B2A9-B90F-4E94-95DF-690EF27B4746}" type="datetime1">
              <a:rPr lang="en-IN"/>
              <a:t>13/12/2024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2400" spc="-1" strike="noStrike">
                <a:solidFill>
                  <a:srgbClr val="282828"/>
                </a:solidFill>
                <a:latin typeface="Arial"/>
              </a:rPr>
              <a:t>Pre-code planning</a:t>
            </a:r>
            <a:endParaRPr b="0" lang="en-IN" sz="2400" spc="-1" strike="noStrike">
              <a:latin typeface="Arial"/>
            </a:endParaRPr>
          </a:p>
        </p:txBody>
      </p:sp>
      <p:sp>
        <p:nvSpPr>
          <p:cNvPr id="254"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Pre-code planning is the initial phase of the Software Development Life Cycle (SDLC) that focuses on preparing for actual development.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Key Activities in Pre-code Planning</a:t>
            </a:r>
            <a:endParaRPr b="0" lang="en-IN" sz="15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 </a:t>
            </a:r>
            <a:r>
              <a:rPr b="0" lang="en-IN" sz="1400" spc="-1" strike="noStrike">
                <a:solidFill>
                  <a:srgbClr val="009bdd"/>
                </a:solidFill>
                <a:latin typeface="Arial"/>
              </a:rPr>
              <a:t>Define Project Goals</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Requirements Analysis</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Feasibility Study</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Design System Architecture</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Create a Development Plan</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Risk Assessment</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Tool Selection : Development Tools, Dev-ops Tools, </a:t>
            </a:r>
            <a:endParaRPr b="0" lang="en-IN" sz="1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400" spc="-1" strike="noStrike">
                <a:solidFill>
                  <a:srgbClr val="009bdd"/>
                </a:solidFill>
                <a:latin typeface="Arial"/>
              </a:rPr>
              <a:t>Prototype or Wireframe Creation</a:t>
            </a:r>
            <a:endParaRPr b="0" lang="en-IN" sz="1400" spc="-1" strike="noStrike">
              <a:latin typeface="Arial"/>
            </a:endParaRPr>
          </a:p>
        </p:txBody>
      </p:sp>
      <p:sp>
        <p:nvSpPr>
          <p:cNvPr id="4" name="PlaceHolder 3"/>
          <p:cNvSpPr>
            <a:spLocks noGrp="1"/>
          </p:cNvSpPr>
          <p:nvPr>
            <p:ph type="sldNum" idx="2"/>
          </p:nvPr>
        </p:nvSpPr>
        <p:spPr/>
        <p:txBody>
          <a:bodyPr/>
          <a:p>
            <a:fld id="{7B8D1DDD-1B8C-474D-AE30-24F570072341}" type="slidenum">
              <a:t>18</a:t>
            </a:fld>
          </a:p>
        </p:txBody>
      </p:sp>
      <p:sp>
        <p:nvSpPr>
          <p:cNvPr id="5" name="PlaceHolder 4"/>
          <p:cNvSpPr>
            <a:spLocks noGrp="1"/>
          </p:cNvSpPr>
          <p:nvPr>
            <p:ph type="dt" idx="3"/>
          </p:nvPr>
        </p:nvSpPr>
        <p:spPr/>
        <p:txBody>
          <a:bodyPr/>
          <a:p>
            <a:fld id="{70C39867-0158-45B9-BAF9-35831AAFE04A}" type="datetime1">
              <a:rPr lang="en-IN"/>
              <a:t>13/12/2024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Pseudocode</a:t>
            </a:r>
            <a:endParaRPr b="0" lang="en-IN" sz="3300" spc="-1" strike="noStrike">
              <a:latin typeface="Arial"/>
            </a:endParaRPr>
          </a:p>
        </p:txBody>
      </p:sp>
      <p:sp>
        <p:nvSpPr>
          <p:cNvPr id="25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Pseudocode is a simplified, high-level description of a program's logic written in plain language or structured syntax that resembles programming constructs. It serves as an intermediate step between problem-solving and actual code implementation.</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Input N --&gt; Sum upto n.</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Sum ← 0</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FOR i ← 1 TO N DO</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    </a:t>
            </a:r>
            <a:r>
              <a:rPr b="0" lang="en-IN" sz="2000" spc="-1" strike="noStrike">
                <a:solidFill>
                  <a:srgbClr val="009bdd"/>
                </a:solidFill>
                <a:latin typeface="Arial"/>
              </a:rPr>
              <a:t>Sum ← Sum + i</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ENDFOR</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Output Sum</a:t>
            </a:r>
            <a:endParaRPr b="0" lang="en-IN" sz="20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3231ADAA-264F-4BF0-87FF-D438863C281E}" type="slidenum">
              <a:t>19</a:t>
            </a:fld>
          </a:p>
        </p:txBody>
      </p:sp>
      <p:sp>
        <p:nvSpPr>
          <p:cNvPr id="5" name="PlaceHolder 4"/>
          <p:cNvSpPr>
            <a:spLocks noGrp="1"/>
          </p:cNvSpPr>
          <p:nvPr>
            <p:ph type="dt" idx="3"/>
          </p:nvPr>
        </p:nvSpPr>
        <p:spPr/>
        <p:txBody>
          <a:bodyPr/>
          <a:p>
            <a:fld id="{042E1743-1B97-4C3B-A1A0-FE213629F93A}" type="datetime1">
              <a:rPr lang="en-IN"/>
              <a:t>13/12/2024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Evolution of Software</a:t>
            </a:r>
            <a:endParaRPr b="0" lang="en-IN" sz="2410" spc="-1" strike="noStrike">
              <a:latin typeface="Arial"/>
            </a:endParaRPr>
          </a:p>
        </p:txBody>
      </p:sp>
      <p:sp>
        <p:nvSpPr>
          <p:cNvPr id="21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Machine Level Language</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Assembly Level Language – Programming for 8085, 8086, 286 etc.,</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High Level Language – BASIC, FORTRAN, PASCAL.  C Language...</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Next --&gt; GUI like Windows OS came.  C++ for object oriented programming,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Rise of Java.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Web Programming – Angular / React, HTML, CSS, Javascript.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AI – Machine Learning, Deep Learning, NLP and generative AI.</a:t>
            </a:r>
            <a:endParaRPr b="0" lang="en-IN" sz="2200" spc="-1" strike="noStrike">
              <a:latin typeface="Arial"/>
            </a:endParaRPr>
          </a:p>
          <a:p>
            <a:pPr>
              <a:lnSpc>
                <a:spcPct val="100000"/>
              </a:lnSpc>
              <a:spcBef>
                <a:spcPts val="1060"/>
              </a:spcBef>
              <a:buNone/>
            </a:pPr>
            <a:endParaRPr b="0" lang="en-IN" sz="2200" spc="-1" strike="noStrike">
              <a:latin typeface="Arial"/>
            </a:endParaRPr>
          </a:p>
        </p:txBody>
      </p:sp>
      <p:sp>
        <p:nvSpPr>
          <p:cNvPr id="4" name="PlaceHolder 3"/>
          <p:cNvSpPr>
            <a:spLocks noGrp="1"/>
          </p:cNvSpPr>
          <p:nvPr>
            <p:ph type="sldNum" idx="2"/>
          </p:nvPr>
        </p:nvSpPr>
        <p:spPr/>
        <p:txBody>
          <a:bodyPr/>
          <a:p>
            <a:fld id="{30848290-D1D2-4FE8-861D-96C2C5552DDC}" type="slidenum">
              <a:t>2</a:t>
            </a:fld>
          </a:p>
        </p:txBody>
      </p:sp>
      <p:sp>
        <p:nvSpPr>
          <p:cNvPr id="5" name="PlaceHolder 4"/>
          <p:cNvSpPr>
            <a:spLocks noGrp="1"/>
          </p:cNvSpPr>
          <p:nvPr>
            <p:ph type="dt" idx="3"/>
          </p:nvPr>
        </p:nvSpPr>
        <p:spPr/>
        <p:txBody>
          <a:bodyPr/>
          <a:p>
            <a:fld id="{B500869B-BA9A-48E4-8AB8-6BAA2FECE8FA}" type="datetime1">
              <a:rPr lang="en-IN"/>
              <a:t>13/12/2024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Verifying an Algorithm</a:t>
            </a:r>
            <a:endParaRPr b="0" lang="en-IN" sz="3300" spc="-1" strike="noStrike">
              <a:latin typeface="Arial"/>
            </a:endParaRPr>
          </a:p>
        </p:txBody>
      </p:sp>
      <p:sp>
        <p:nvSpPr>
          <p:cNvPr id="258"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Verifying an Algorithm in software development ensures that the algorithm is correct, efficient, and meets the specified requirements.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Steps to Verify an Algorithm:</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Understand the Problem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Analyze Logic and Flow</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Perform Dry Runs : Boundary cases, normal cases, edge cases etc.,</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Perform Complexity Analysis : Space and time complexity</a:t>
            </a:r>
            <a:endParaRPr b="0" lang="en-IN" sz="21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Example : Bubble Sort, Merge sort, quick sort etc., verify the algorithm.</a:t>
            </a:r>
            <a:endParaRPr b="0" lang="en-IN" sz="2400" spc="-1" strike="noStrike">
              <a:latin typeface="Arial"/>
            </a:endParaRPr>
          </a:p>
        </p:txBody>
      </p:sp>
      <p:sp>
        <p:nvSpPr>
          <p:cNvPr id="4" name="PlaceHolder 3"/>
          <p:cNvSpPr>
            <a:spLocks noGrp="1"/>
          </p:cNvSpPr>
          <p:nvPr>
            <p:ph type="sldNum" idx="2"/>
          </p:nvPr>
        </p:nvSpPr>
        <p:spPr/>
        <p:txBody>
          <a:bodyPr/>
          <a:p>
            <a:fld id="{AB532B44-013A-46C7-95A6-B7759D3A429B}" type="slidenum">
              <a:t>20</a:t>
            </a:fld>
          </a:p>
        </p:txBody>
      </p:sp>
      <p:sp>
        <p:nvSpPr>
          <p:cNvPr id="5" name="PlaceHolder 4"/>
          <p:cNvSpPr>
            <a:spLocks noGrp="1"/>
          </p:cNvSpPr>
          <p:nvPr>
            <p:ph type="dt" idx="3"/>
          </p:nvPr>
        </p:nvSpPr>
        <p:spPr/>
        <p:txBody>
          <a:bodyPr/>
          <a:p>
            <a:fld id="{B34518E7-EE11-4736-938C-FADD94B029AF}" type="datetime1">
              <a:rPr lang="en-IN"/>
              <a:t>13/12/2024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Flowchart</a:t>
            </a:r>
            <a:endParaRPr b="0" lang="en-IN" sz="3300" spc="-1" strike="noStrike">
              <a:latin typeface="Arial"/>
            </a:endParaRPr>
          </a:p>
        </p:txBody>
      </p:sp>
      <p:sp>
        <p:nvSpPr>
          <p:cNvPr id="260"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A flowchart is a picture of the separate steps of a process in sequential order. It is a generic tool that can be adapted for a wide variety of purposes, and can be used to describe various processes, such as a manufacturing process, an administrative or service process, or a project plan.</a:t>
            </a:r>
            <a:endParaRPr b="0" lang="en-IN" sz="2400" spc="-1" strike="noStrike">
              <a:latin typeface="Arial"/>
            </a:endParaRPr>
          </a:p>
        </p:txBody>
      </p:sp>
      <p:sp>
        <p:nvSpPr>
          <p:cNvPr id="4" name="PlaceHolder 3"/>
          <p:cNvSpPr>
            <a:spLocks noGrp="1"/>
          </p:cNvSpPr>
          <p:nvPr>
            <p:ph type="sldNum" idx="2"/>
          </p:nvPr>
        </p:nvSpPr>
        <p:spPr/>
        <p:txBody>
          <a:bodyPr/>
          <a:p>
            <a:fld id="{BD66FFF6-E5DA-47B1-AF05-020DBF0B5712}" type="slidenum">
              <a:t>21</a:t>
            </a:fld>
          </a:p>
        </p:txBody>
      </p:sp>
      <p:sp>
        <p:nvSpPr>
          <p:cNvPr id="5" name="PlaceHolder 4"/>
          <p:cNvSpPr>
            <a:spLocks noGrp="1"/>
          </p:cNvSpPr>
          <p:nvPr>
            <p:ph type="dt" idx="3"/>
          </p:nvPr>
        </p:nvSpPr>
        <p:spPr/>
        <p:txBody>
          <a:bodyPr/>
          <a:p>
            <a:fld id="{A6C97BF5-DA47-4F8C-A96C-D5B44027454D}" type="datetime1">
              <a:rPr lang="en-IN"/>
              <a:t>13/12/2024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2"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Database Management System (DBMS) is software that allows users to create, manage, and interact with databases efficiently. It serves as an interface between users and the database, ensuring secure, organized, and efficient data access and manipulation.</a:t>
            </a:r>
            <a:endParaRPr b="0" lang="en-IN" sz="2400" spc="-1" strike="noStrike">
              <a:latin typeface="Arial"/>
            </a:endParaRPr>
          </a:p>
        </p:txBody>
      </p:sp>
      <p:sp>
        <p:nvSpPr>
          <p:cNvPr id="4" name="PlaceHolder 3"/>
          <p:cNvSpPr>
            <a:spLocks noGrp="1"/>
          </p:cNvSpPr>
          <p:nvPr>
            <p:ph type="sldNum" idx="2"/>
          </p:nvPr>
        </p:nvSpPr>
        <p:spPr/>
        <p:txBody>
          <a:bodyPr/>
          <a:p>
            <a:fld id="{FCD5291A-1F12-4FBC-8D41-7769D553BAEE}" type="slidenum">
              <a:t>22</a:t>
            </a:fld>
          </a:p>
        </p:txBody>
      </p:sp>
      <p:sp>
        <p:nvSpPr>
          <p:cNvPr id="5" name="PlaceHolder 4"/>
          <p:cNvSpPr>
            <a:spLocks noGrp="1"/>
          </p:cNvSpPr>
          <p:nvPr>
            <p:ph type="dt" idx="3"/>
          </p:nvPr>
        </p:nvSpPr>
        <p:spPr/>
        <p:txBody>
          <a:bodyPr/>
          <a:p>
            <a:fld id="{7407E2C4-15F4-4108-B553-C2DF1C187823}" type="datetime1">
              <a:rPr lang="en-IN"/>
              <a:t>13/12/2024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4"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265" name="" descr=""/>
          <p:cNvPicPr/>
          <p:nvPr/>
        </p:nvPicPr>
        <p:blipFill>
          <a:blip r:embed="rId1"/>
          <a:stretch/>
        </p:blipFill>
        <p:spPr>
          <a:xfrm>
            <a:off x="1260000" y="720000"/>
            <a:ext cx="5607360" cy="4662360"/>
          </a:xfrm>
          <a:prstGeom prst="rect">
            <a:avLst/>
          </a:prstGeom>
          <a:ln w="18000">
            <a:noFill/>
          </a:ln>
        </p:spPr>
      </p:pic>
      <p:sp>
        <p:nvSpPr>
          <p:cNvPr id="4" name="PlaceHolder 3"/>
          <p:cNvSpPr>
            <a:spLocks noGrp="1"/>
          </p:cNvSpPr>
          <p:nvPr>
            <p:ph type="sldNum" idx="2"/>
          </p:nvPr>
        </p:nvSpPr>
        <p:spPr/>
        <p:txBody>
          <a:bodyPr/>
          <a:p>
            <a:fld id="{3539D125-75DE-4585-BAC3-5E4081066C14}" type="slidenum">
              <a:t>23</a:t>
            </a:fld>
          </a:p>
        </p:txBody>
      </p:sp>
      <p:sp>
        <p:nvSpPr>
          <p:cNvPr id="5" name="PlaceHolder 4"/>
          <p:cNvSpPr>
            <a:spLocks noGrp="1"/>
          </p:cNvSpPr>
          <p:nvPr>
            <p:ph type="dt" idx="3"/>
          </p:nvPr>
        </p:nvSpPr>
        <p:spPr/>
        <p:txBody>
          <a:bodyPr/>
          <a:p>
            <a:fld id="{BDCAB4EB-2481-4814-A310-881647AAA82C}" type="datetime1">
              <a:rPr lang="en-IN"/>
              <a:t>13/12/2024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External Layer : </a:t>
            </a:r>
            <a:r>
              <a:rPr b="0" lang="en-IN" sz="1800" spc="-1" strike="noStrike">
                <a:solidFill>
                  <a:srgbClr val="009bdd"/>
                </a:solidFill>
                <a:latin typeface="Arial"/>
              </a:rPr>
              <a:t>The user layer, also called the external layer, is the topmost layer of the DBMS architecture. It provides an interface for end-users and applications to interact with the database.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Conceptual Schema :</a:t>
            </a:r>
            <a:r>
              <a:rPr b="0" lang="en-IN" sz="1800" spc="-1" strike="noStrike">
                <a:solidFill>
                  <a:srgbClr val="009bdd"/>
                </a:solidFill>
                <a:latin typeface="Arial"/>
              </a:rPr>
              <a:t> The conceptual schema describes the logical structure of the entire database. It defines the organization of data, relationships, constraints, and business rules, independent of how the data is physically stored. Lets say we have product table and user table.  We are setting a relationship between product and user table that a user can order a product.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Physical Schema : </a:t>
            </a:r>
            <a:r>
              <a:rPr b="0" lang="en-IN" sz="1800" spc="-1" strike="noStrike">
                <a:solidFill>
                  <a:srgbClr val="009bdd"/>
                </a:solidFill>
                <a:latin typeface="Arial"/>
              </a:rPr>
              <a:t>The internal schema describes the physical storage of data in the database. It focuses on how data is organized, stored, and accessed on hardware like disks and memory.</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1DF5B068-066A-437C-8C2E-9602B1DB4925}" type="slidenum">
              <a:t>24</a:t>
            </a:fld>
          </a:p>
        </p:txBody>
      </p:sp>
      <p:sp>
        <p:nvSpPr>
          <p:cNvPr id="5" name="PlaceHolder 4"/>
          <p:cNvSpPr>
            <a:spLocks noGrp="1"/>
          </p:cNvSpPr>
          <p:nvPr>
            <p:ph type="dt" idx="3"/>
          </p:nvPr>
        </p:nvSpPr>
        <p:spPr/>
        <p:txBody>
          <a:bodyPr/>
          <a:p>
            <a:fld id="{75E80E63-FA07-4720-9B8C-5553809F8903}" type="datetime1">
              <a:rPr lang="en-IN"/>
              <a:t>13/12/2024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DBMS, its components, and advantages for users</a:t>
            </a:r>
            <a:endParaRPr b="0" lang="en-IN" sz="3300" spc="-1" strike="noStrike">
              <a:latin typeface="Arial"/>
            </a:endParaRPr>
          </a:p>
        </p:txBody>
      </p:sp>
      <p:sp>
        <p:nvSpPr>
          <p:cNvPr id="269"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Advantages: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Integrity :</a:t>
            </a:r>
            <a:r>
              <a:rPr b="0" lang="en-IN" sz="1400" spc="-1" strike="noStrike">
                <a:solidFill>
                  <a:srgbClr val="009bdd"/>
                </a:solidFill>
                <a:latin typeface="Arial"/>
              </a:rPr>
              <a:t> Ensures accuracy and consistency of data across the database.</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Security :</a:t>
            </a:r>
            <a:r>
              <a:rPr b="0" lang="en-IN" sz="1400" spc="-1" strike="noStrike">
                <a:solidFill>
                  <a:srgbClr val="009bdd"/>
                </a:solidFill>
                <a:latin typeface="Arial"/>
              </a:rPr>
              <a:t> Provides access control mechanisms to secure sensitive information.</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Data Sharing:</a:t>
            </a:r>
            <a:r>
              <a:rPr b="0" lang="en-IN" sz="1400" spc="-1" strike="noStrike">
                <a:solidFill>
                  <a:srgbClr val="009bdd"/>
                </a:solidFill>
                <a:latin typeface="Arial"/>
              </a:rPr>
              <a:t> Allows multiple users to access and manipulate the data simultaneously without conflicts.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Improved Efficiency :</a:t>
            </a:r>
            <a:r>
              <a:rPr b="0" lang="en-IN" sz="1400" spc="-1" strike="noStrike">
                <a:solidFill>
                  <a:srgbClr val="009bdd"/>
                </a:solidFill>
                <a:latin typeface="Arial"/>
              </a:rPr>
              <a:t> Query optimization and indexing ensure faster data retrieval and updates.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Scalability</a:t>
            </a:r>
            <a:r>
              <a:rPr b="0" lang="en-IN" sz="1400" spc="-1" strike="noStrike">
                <a:solidFill>
                  <a:srgbClr val="009bdd"/>
                </a:solidFill>
                <a:latin typeface="Arial"/>
              </a:rPr>
              <a:t> : Accommodates increasing data volumes and user demands.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Backup and Recovery </a:t>
            </a:r>
            <a:r>
              <a:rPr b="0" lang="en-IN" sz="1400" spc="-1" strike="noStrike">
                <a:solidFill>
                  <a:srgbClr val="009bdd"/>
                </a:solidFill>
                <a:latin typeface="Arial"/>
              </a:rPr>
              <a:t>:Automated backup and recovery mechanisms protect against data loss.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 </a:t>
            </a:r>
            <a:r>
              <a:rPr b="1" lang="en-IN" sz="1400" spc="-1" strike="noStrike">
                <a:solidFill>
                  <a:srgbClr val="009bdd"/>
                </a:solidFill>
                <a:latin typeface="Arial"/>
              </a:rPr>
              <a:t>Abstraction and Independence</a:t>
            </a:r>
            <a:r>
              <a:rPr b="0" lang="en-IN" sz="1400" spc="-1" strike="noStrike">
                <a:solidFill>
                  <a:srgbClr val="009bdd"/>
                </a:solidFill>
                <a:latin typeface="Arial"/>
              </a:rPr>
              <a:t> : Users interact with data through a high-level interface without needing to know the underlying storage mechanisms.</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Minimizes Redundancy</a:t>
            </a:r>
            <a:r>
              <a:rPr b="0" lang="en-IN" sz="1400" spc="-1" strike="noStrike">
                <a:solidFill>
                  <a:srgbClr val="009bdd"/>
                </a:solidFill>
                <a:latin typeface="Arial"/>
              </a:rPr>
              <a:t> : Normalization reduces duplicate data, saving storage and maintaining consistency.</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400" spc="-1" strike="noStrike">
                <a:solidFill>
                  <a:srgbClr val="009bdd"/>
                </a:solidFill>
                <a:latin typeface="Arial"/>
              </a:rPr>
              <a:t>Cost-Effective Maintenance</a:t>
            </a:r>
            <a:r>
              <a:rPr b="0" lang="en-IN" sz="1400" spc="-1" strike="noStrike">
                <a:solidFill>
                  <a:srgbClr val="009bdd"/>
                </a:solidFill>
                <a:latin typeface="Arial"/>
              </a:rPr>
              <a:t> : Centralized management simplifies updates, backups, and hardware scaling.</a:t>
            </a:r>
            <a:endParaRPr b="0" lang="en-IN" sz="1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400" spc="-1" strike="noStrike">
                <a:solidFill>
                  <a:srgbClr val="009bdd"/>
                </a:solidFill>
                <a:latin typeface="Arial"/>
              </a:rPr>
              <a:t> </a:t>
            </a:r>
            <a:r>
              <a:rPr b="1" lang="en-IN" sz="1400" spc="-1" strike="noStrike">
                <a:solidFill>
                  <a:srgbClr val="009bdd"/>
                </a:solidFill>
                <a:latin typeface="Arial"/>
              </a:rPr>
              <a:t>Flexibility </a:t>
            </a:r>
            <a:r>
              <a:rPr b="0" lang="en-IN" sz="1400" spc="-1" strike="noStrike">
                <a:solidFill>
                  <a:srgbClr val="009bdd"/>
                </a:solidFill>
                <a:latin typeface="Arial"/>
              </a:rPr>
              <a:t>: Supports complex queries, reports, and data analysis.</a:t>
            </a:r>
            <a:endParaRPr b="0" lang="en-IN" sz="1400" spc="-1" strike="noStrike">
              <a:latin typeface="Arial"/>
            </a:endParaRPr>
          </a:p>
        </p:txBody>
      </p:sp>
      <p:sp>
        <p:nvSpPr>
          <p:cNvPr id="4" name="PlaceHolder 3"/>
          <p:cNvSpPr>
            <a:spLocks noGrp="1"/>
          </p:cNvSpPr>
          <p:nvPr>
            <p:ph type="sldNum" idx="2"/>
          </p:nvPr>
        </p:nvSpPr>
        <p:spPr/>
        <p:txBody>
          <a:bodyPr/>
          <a:p>
            <a:fld id="{EF5453EC-D29E-423C-BAB0-E556E2ADDC64}" type="slidenum">
              <a:t>25</a:t>
            </a:fld>
          </a:p>
        </p:txBody>
      </p:sp>
      <p:sp>
        <p:nvSpPr>
          <p:cNvPr id="5" name="PlaceHolder 4"/>
          <p:cNvSpPr>
            <a:spLocks noGrp="1"/>
          </p:cNvSpPr>
          <p:nvPr>
            <p:ph type="dt" idx="3"/>
          </p:nvPr>
        </p:nvSpPr>
        <p:spPr/>
        <p:txBody>
          <a:bodyPr/>
          <a:p>
            <a:fld id="{7F984D43-748C-4D77-B988-86348CC483A9}" type="datetime1">
              <a:rPr lang="en-IN"/>
              <a:t>13/12/2024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60000" y="-91440"/>
            <a:ext cx="9358920" cy="101880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7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2400" spc="-1" strike="noStrike">
                <a:solidFill>
                  <a:srgbClr val="009bdd"/>
                </a:solidFill>
                <a:latin typeface="Arial"/>
              </a:rPr>
              <a:t>Flat file data model </a:t>
            </a:r>
            <a:r>
              <a:rPr b="0" lang="en-IN" sz="2400" spc="-1" strike="noStrike">
                <a:solidFill>
                  <a:srgbClr val="009bdd"/>
                </a:solidFill>
                <a:latin typeface="Arial"/>
              </a:rPr>
              <a:t>: A flat-file database organizes data in a simple table-like structure, where all information is stored in plain text or binary files without relationships between records.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Features : Simplicity, No relatioship between fields, Static schema, Redundancy.</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Example : Demonstrate a flat file for Student database.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Assignment : Create a excel sheet or flat file for Customer database.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C3DFBC3F-D6AE-4C01-A73B-6010AC195CC7}" type="slidenum">
              <a:t>26</a:t>
            </a:fld>
          </a:p>
        </p:txBody>
      </p:sp>
      <p:sp>
        <p:nvSpPr>
          <p:cNvPr id="5" name="PlaceHolder 4"/>
          <p:cNvSpPr>
            <a:spLocks noGrp="1"/>
          </p:cNvSpPr>
          <p:nvPr>
            <p:ph type="dt" idx="3"/>
          </p:nvPr>
        </p:nvSpPr>
        <p:spPr/>
        <p:txBody>
          <a:bodyPr/>
          <a:p>
            <a:fld id="{003F7017-15F8-4C78-A462-68A92421A4E3}" type="datetime1">
              <a:rPr lang="en-IN"/>
              <a:t>13/12/2024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360000" y="-91440"/>
            <a:ext cx="9358920" cy="101880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73"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Hierarchical Model :</a:t>
            </a:r>
            <a:r>
              <a:rPr b="0" lang="en-IN" sz="1800" spc="-1" strike="noStrike">
                <a:solidFill>
                  <a:srgbClr val="009bdd"/>
                </a:solidFill>
                <a:latin typeface="Arial"/>
              </a:rPr>
              <a:t> A hierarchical database organizes data in a tree-like structure with parent-child relationships. Each parent node can have multiple child nodes, but each child has only one parent.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Features</a:t>
            </a:r>
            <a:r>
              <a:rPr b="0" lang="en-IN" sz="1800" spc="-1" strike="noStrike">
                <a:solidFill>
                  <a:srgbClr val="009bdd"/>
                </a:solidFill>
                <a:latin typeface="Arial"/>
              </a:rPr>
              <a:t> : Tree Structure, Parent-Child Relationship.</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Characteristics</a:t>
            </a:r>
            <a:r>
              <a:rPr b="0" lang="en-IN" sz="1800" spc="-1" strike="noStrike">
                <a:solidFill>
                  <a:srgbClr val="009bdd"/>
                </a:solidFill>
                <a:latin typeface="Arial"/>
              </a:rPr>
              <a:t> : Fast Access for data retrieval, Easy to travel.</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pic>
        <p:nvPicPr>
          <p:cNvPr id="274" name="" descr=""/>
          <p:cNvPicPr/>
          <p:nvPr/>
        </p:nvPicPr>
        <p:blipFill>
          <a:blip r:embed="rId1"/>
          <a:stretch/>
        </p:blipFill>
        <p:spPr>
          <a:xfrm>
            <a:off x="3432960" y="2442600"/>
            <a:ext cx="6646320" cy="3246120"/>
          </a:xfrm>
          <a:prstGeom prst="rect">
            <a:avLst/>
          </a:prstGeom>
          <a:ln w="0">
            <a:noFill/>
          </a:ln>
        </p:spPr>
      </p:pic>
      <p:sp>
        <p:nvSpPr>
          <p:cNvPr id="4" name="PlaceHolder 3"/>
          <p:cNvSpPr>
            <a:spLocks noGrp="1"/>
          </p:cNvSpPr>
          <p:nvPr>
            <p:ph type="sldNum" idx="2"/>
          </p:nvPr>
        </p:nvSpPr>
        <p:spPr/>
        <p:txBody>
          <a:bodyPr/>
          <a:p>
            <a:fld id="{D2892D70-2EE9-433C-8273-342A677E08B7}" type="slidenum">
              <a:t>27</a:t>
            </a:fld>
          </a:p>
        </p:txBody>
      </p:sp>
      <p:sp>
        <p:nvSpPr>
          <p:cNvPr id="5" name="PlaceHolder 4"/>
          <p:cNvSpPr>
            <a:spLocks noGrp="1"/>
          </p:cNvSpPr>
          <p:nvPr>
            <p:ph type="dt" idx="3"/>
          </p:nvPr>
        </p:nvSpPr>
        <p:spPr/>
        <p:txBody>
          <a:bodyPr/>
          <a:p>
            <a:fld id="{E5BE7142-7DAF-4A9D-BF01-E2563E6CD9B6}" type="datetime1">
              <a:rPr lang="en-IN"/>
              <a:t>13/12/2024</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91440"/>
            <a:ext cx="9358920" cy="101880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Features and characteristics of flat-file, hierarchical, and XML database models</a:t>
            </a:r>
            <a:br/>
            <a:endParaRPr b="0" lang="en-IN" sz="2400" spc="-1" strike="noStrike">
              <a:latin typeface="Arial"/>
            </a:endParaRPr>
          </a:p>
        </p:txBody>
      </p:sp>
      <p:sp>
        <p:nvSpPr>
          <p:cNvPr id="27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200" spc="-1" strike="noStrike">
                <a:solidFill>
                  <a:srgbClr val="009bdd"/>
                </a:solidFill>
                <a:latin typeface="Arial"/>
              </a:rPr>
              <a:t>XML Database model :</a:t>
            </a:r>
            <a:r>
              <a:rPr b="0" lang="en-IN" sz="1200" spc="-1" strike="noStrike">
                <a:solidFill>
                  <a:srgbClr val="009bdd"/>
                </a:solidFill>
                <a:latin typeface="Arial"/>
              </a:rPr>
              <a:t> Data will be as part of XML.  Format is : </a:t>
            </a:r>
            <a:endParaRPr b="0" lang="en-IN" sz="1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&lt;Student&gt;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&lt;RegistrationNo&gt;101&lt;/RegistrationNo&gt;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&lt;Name&gt;Charan&lt;/Name&gt;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&lt;Stream&gt;CS&lt;/Stream&gt;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&lt;/Student&gt;</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Features</a:t>
            </a:r>
            <a:r>
              <a:rPr b="0" lang="en-IN" sz="1500" spc="-1" strike="noStrike">
                <a:solidFill>
                  <a:srgbClr val="009bdd"/>
                </a:solidFill>
                <a:latin typeface="Arial"/>
              </a:rPr>
              <a:t> :  Flexible Schema, Heirarchical Structure, Easily integrated with web technology, Querying Support, Data exchange between 2 systems.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Characteristics</a:t>
            </a:r>
            <a:r>
              <a:rPr b="0" lang="en-IN" sz="1500" spc="-1" strike="noStrike">
                <a:solidFill>
                  <a:srgbClr val="009bdd"/>
                </a:solidFill>
                <a:latin typeface="Arial"/>
              </a:rPr>
              <a:t> : High Flexible, Supports Hierarchial, Relational and hybrid models.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Assignment</a:t>
            </a:r>
            <a:r>
              <a:rPr b="0" lang="en-IN" sz="1500" spc="-1" strike="noStrike">
                <a:solidFill>
                  <a:srgbClr val="009bdd"/>
                </a:solidFill>
                <a:latin typeface="Arial"/>
              </a:rPr>
              <a:t> : Write a xml db file for any domain. List of Products in Amazon.  </a:t>
            </a:r>
            <a:endParaRPr b="0" lang="en-IN" sz="1500" spc="-1" strike="noStrike">
              <a:latin typeface="Arial"/>
            </a:endParaRPr>
          </a:p>
        </p:txBody>
      </p:sp>
      <p:sp>
        <p:nvSpPr>
          <p:cNvPr id="4" name="PlaceHolder 3"/>
          <p:cNvSpPr>
            <a:spLocks noGrp="1"/>
          </p:cNvSpPr>
          <p:nvPr>
            <p:ph type="sldNum" idx="2"/>
          </p:nvPr>
        </p:nvSpPr>
        <p:spPr/>
        <p:txBody>
          <a:bodyPr/>
          <a:p>
            <a:fld id="{075E8141-5C5F-48AC-A3EC-AE1DE06AA735}" type="slidenum">
              <a:t>28</a:t>
            </a:fld>
          </a:p>
        </p:txBody>
      </p:sp>
      <p:sp>
        <p:nvSpPr>
          <p:cNvPr id="5" name="PlaceHolder 4"/>
          <p:cNvSpPr>
            <a:spLocks noGrp="1"/>
          </p:cNvSpPr>
          <p:nvPr>
            <p:ph type="dt" idx="3"/>
          </p:nvPr>
        </p:nvSpPr>
        <p:spPr/>
        <p:txBody>
          <a:bodyPr/>
          <a:p>
            <a:fld id="{A1E4FFCC-28E5-4C66-8039-9CA0C9F71893}" type="datetime1">
              <a:rPr lang="en-IN"/>
              <a:t>13/12/2024</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Levels of a DBMS architecture</a:t>
            </a:r>
            <a:br/>
            <a:endParaRPr b="0" lang="en-IN" sz="3300" spc="-1" strike="noStrike">
              <a:latin typeface="Arial"/>
            </a:endParaRPr>
          </a:p>
        </p:txBody>
      </p:sp>
      <p:sp>
        <p:nvSpPr>
          <p:cNvPr id="278"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This is discussed earlier.</a:t>
            </a:r>
            <a:endParaRPr b="0" lang="en-IN" sz="2400" spc="-1" strike="noStrike">
              <a:latin typeface="Arial"/>
            </a:endParaRPr>
          </a:p>
        </p:txBody>
      </p:sp>
      <p:sp>
        <p:nvSpPr>
          <p:cNvPr id="4" name="PlaceHolder 3"/>
          <p:cNvSpPr>
            <a:spLocks noGrp="1"/>
          </p:cNvSpPr>
          <p:nvPr>
            <p:ph type="sldNum" idx="2"/>
          </p:nvPr>
        </p:nvSpPr>
        <p:spPr/>
        <p:txBody>
          <a:bodyPr/>
          <a:p>
            <a:fld id="{A3342D17-EB96-407C-84DD-798D61E50A97}" type="slidenum">
              <a:t>29</a:t>
            </a:fld>
          </a:p>
        </p:txBody>
      </p:sp>
      <p:sp>
        <p:nvSpPr>
          <p:cNvPr id="5" name="PlaceHolder 4"/>
          <p:cNvSpPr>
            <a:spLocks noGrp="1"/>
          </p:cNvSpPr>
          <p:nvPr>
            <p:ph type="dt" idx="3"/>
          </p:nvPr>
        </p:nvSpPr>
        <p:spPr/>
        <p:txBody>
          <a:bodyPr/>
          <a:p>
            <a:fld id="{92848C56-AF51-4CC3-AD6D-14FD686B6A93}" type="datetime1">
              <a:rPr lang="en-IN"/>
              <a:t>13/12/2024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218"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219" name="" descr=""/>
          <p:cNvPicPr/>
          <p:nvPr/>
        </p:nvPicPr>
        <p:blipFill>
          <a:blip r:embed="rId1"/>
          <a:stretch/>
        </p:blipFill>
        <p:spPr>
          <a:xfrm>
            <a:off x="173520" y="1088640"/>
            <a:ext cx="9760320" cy="3092400"/>
          </a:xfrm>
          <a:prstGeom prst="rect">
            <a:avLst/>
          </a:prstGeom>
          <a:ln w="18000">
            <a:noFill/>
          </a:ln>
        </p:spPr>
      </p:pic>
      <p:sp>
        <p:nvSpPr>
          <p:cNvPr id="4" name="PlaceHolder 3"/>
          <p:cNvSpPr>
            <a:spLocks noGrp="1"/>
          </p:cNvSpPr>
          <p:nvPr>
            <p:ph type="sldNum" idx="2"/>
          </p:nvPr>
        </p:nvSpPr>
        <p:spPr/>
        <p:txBody>
          <a:bodyPr/>
          <a:p>
            <a:fld id="{12D5249A-29EE-4742-8C90-68C284ACA61C}" type="slidenum">
              <a:t>3</a:t>
            </a:fld>
          </a:p>
        </p:txBody>
      </p:sp>
      <p:sp>
        <p:nvSpPr>
          <p:cNvPr id="5" name="PlaceHolder 4"/>
          <p:cNvSpPr>
            <a:spLocks noGrp="1"/>
          </p:cNvSpPr>
          <p:nvPr>
            <p:ph type="dt" idx="3"/>
          </p:nvPr>
        </p:nvSpPr>
        <p:spPr/>
        <p:txBody>
          <a:bodyPr/>
          <a:p>
            <a:fld id="{EC94430D-6715-4D29-8917-D931E80DE321}" type="datetime1">
              <a:rPr lang="en-IN"/>
              <a:t>13/12/2024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Types of constraints</a:t>
            </a:r>
            <a:br/>
            <a:endParaRPr b="0" lang="en-IN" sz="3300" spc="-1" strike="noStrike">
              <a:latin typeface="Arial"/>
            </a:endParaRPr>
          </a:p>
        </p:txBody>
      </p:sp>
      <p:sp>
        <p:nvSpPr>
          <p:cNvPr id="280"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In a Database Management System (DBMS), constraints are rules applied to the data to maintain its integrity and consistency. They ensure that the database adheres to specified business rules and relationships. </a:t>
            </a:r>
            <a:endParaRPr b="0" lang="en-IN" sz="1600" spc="-1" strike="noStrike">
              <a:latin typeface="Arial"/>
            </a:endParaRPr>
          </a:p>
        </p:txBody>
      </p:sp>
      <p:pic>
        <p:nvPicPr>
          <p:cNvPr id="281" name="" descr=""/>
          <p:cNvPicPr/>
          <p:nvPr/>
        </p:nvPicPr>
        <p:blipFill>
          <a:blip r:embed="rId1"/>
          <a:stretch/>
        </p:blipFill>
        <p:spPr>
          <a:xfrm>
            <a:off x="720000" y="1959840"/>
            <a:ext cx="8457480" cy="2719080"/>
          </a:xfrm>
          <a:prstGeom prst="rect">
            <a:avLst/>
          </a:prstGeom>
          <a:ln w="18000">
            <a:noFill/>
          </a:ln>
        </p:spPr>
      </p:pic>
      <p:sp>
        <p:nvSpPr>
          <p:cNvPr id="4" name="PlaceHolder 3"/>
          <p:cNvSpPr>
            <a:spLocks noGrp="1"/>
          </p:cNvSpPr>
          <p:nvPr>
            <p:ph type="sldNum" idx="2"/>
          </p:nvPr>
        </p:nvSpPr>
        <p:spPr/>
        <p:txBody>
          <a:bodyPr/>
          <a:p>
            <a:fld id="{0EC850E3-84BB-492B-8745-6589FB165031}" type="slidenum">
              <a:t>30</a:t>
            </a:fld>
          </a:p>
        </p:txBody>
      </p:sp>
      <p:sp>
        <p:nvSpPr>
          <p:cNvPr id="5" name="PlaceHolder 4"/>
          <p:cNvSpPr>
            <a:spLocks noGrp="1"/>
          </p:cNvSpPr>
          <p:nvPr>
            <p:ph type="dt" idx="3"/>
          </p:nvPr>
        </p:nvSpPr>
        <p:spPr/>
        <p:txBody>
          <a:bodyPr/>
          <a:p>
            <a:fld id="{509E8A57-02A0-4692-8559-BB65717A9F7D}" type="datetime1">
              <a:rPr lang="en-IN"/>
              <a:t>13/12/2024</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Types of constraints</a:t>
            </a:r>
            <a:br/>
            <a:endParaRPr b="0" lang="en-IN" sz="3300" spc="-1" strike="noStrike">
              <a:latin typeface="Arial"/>
            </a:endParaRPr>
          </a:p>
        </p:txBody>
      </p:sp>
      <p:sp>
        <p:nvSpPr>
          <p:cNvPr id="283"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Primary Key Constraint :</a:t>
            </a:r>
            <a:r>
              <a:rPr b="0" lang="en-IN" sz="1600" spc="-1" strike="noStrike">
                <a:solidFill>
                  <a:srgbClr val="009bdd"/>
                </a:solidFill>
                <a:latin typeface="Arial"/>
              </a:rPr>
              <a:t> The primary key column(s) must contain unique and non-NULL values.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Foreign Key Constraint :</a:t>
            </a:r>
            <a:r>
              <a:rPr b="0" lang="en-IN" sz="1600" spc="-1" strike="noStrike">
                <a:solidFill>
                  <a:srgbClr val="009bdd"/>
                </a:solidFill>
                <a:latin typeface="Arial"/>
              </a:rPr>
              <a:t> The foreign key column in one table must reference a primary key in another 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a:lnSpc>
                <a:spcPct val="100000"/>
              </a:lnSpc>
              <a:spcBef>
                <a:spcPts val="1060"/>
              </a:spcBef>
              <a:buNone/>
            </a:pP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p:txBody>
      </p:sp>
      <p:pic>
        <p:nvPicPr>
          <p:cNvPr id="284" name="" descr=""/>
          <p:cNvPicPr/>
          <p:nvPr/>
        </p:nvPicPr>
        <p:blipFill>
          <a:blip r:embed="rId1"/>
          <a:stretch/>
        </p:blipFill>
        <p:spPr>
          <a:xfrm>
            <a:off x="900000" y="1440000"/>
            <a:ext cx="5911920" cy="1423440"/>
          </a:xfrm>
          <a:prstGeom prst="rect">
            <a:avLst/>
          </a:prstGeom>
          <a:ln w="18000">
            <a:noFill/>
          </a:ln>
        </p:spPr>
      </p:pic>
      <p:sp>
        <p:nvSpPr>
          <p:cNvPr id="4" name="PlaceHolder 3"/>
          <p:cNvSpPr>
            <a:spLocks noGrp="1"/>
          </p:cNvSpPr>
          <p:nvPr>
            <p:ph type="sldNum" idx="2"/>
          </p:nvPr>
        </p:nvSpPr>
        <p:spPr/>
        <p:txBody>
          <a:bodyPr/>
          <a:p>
            <a:fld id="{9D9710E3-731E-45C0-8B5F-7E46E322F096}" type="slidenum">
              <a:t>31</a:t>
            </a:fld>
          </a:p>
        </p:txBody>
      </p:sp>
      <p:sp>
        <p:nvSpPr>
          <p:cNvPr id="5" name="PlaceHolder 4"/>
          <p:cNvSpPr>
            <a:spLocks noGrp="1"/>
          </p:cNvSpPr>
          <p:nvPr>
            <p:ph type="dt" idx="3"/>
          </p:nvPr>
        </p:nvSpPr>
        <p:spPr/>
        <p:txBody>
          <a:bodyPr/>
          <a:p>
            <a:fld id="{B5B50DD7-DBDF-4BFA-ABA1-ECF76857B2E4}" type="datetime1">
              <a:rPr lang="en-IN"/>
              <a:t>13/12/2024</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Foreign Key Constraint.</a:t>
            </a:r>
            <a:br/>
            <a:endParaRPr b="0" lang="en-IN" sz="3300" spc="-1" strike="noStrike">
              <a:latin typeface="Arial"/>
            </a:endParaRPr>
          </a:p>
        </p:txBody>
      </p:sp>
      <p:sp>
        <p:nvSpPr>
          <p:cNvPr id="28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287" name="" descr=""/>
          <p:cNvPicPr/>
          <p:nvPr/>
        </p:nvPicPr>
        <p:blipFill>
          <a:blip r:embed="rId1"/>
          <a:stretch/>
        </p:blipFill>
        <p:spPr>
          <a:xfrm>
            <a:off x="632880" y="1260000"/>
            <a:ext cx="8366040" cy="3206520"/>
          </a:xfrm>
          <a:prstGeom prst="rect">
            <a:avLst/>
          </a:prstGeom>
          <a:ln w="18000">
            <a:noFill/>
          </a:ln>
        </p:spPr>
      </p:pic>
      <p:sp>
        <p:nvSpPr>
          <p:cNvPr id="4" name="PlaceHolder 3"/>
          <p:cNvSpPr>
            <a:spLocks noGrp="1"/>
          </p:cNvSpPr>
          <p:nvPr>
            <p:ph type="sldNum" idx="2"/>
          </p:nvPr>
        </p:nvSpPr>
        <p:spPr/>
        <p:txBody>
          <a:bodyPr/>
          <a:p>
            <a:fld id="{287DD93C-21C5-4C6E-8941-BC2EF73CA76B}" type="slidenum">
              <a:t>32</a:t>
            </a:fld>
          </a:p>
        </p:txBody>
      </p:sp>
      <p:sp>
        <p:nvSpPr>
          <p:cNvPr id="5" name="PlaceHolder 4"/>
          <p:cNvSpPr>
            <a:spLocks noGrp="1"/>
          </p:cNvSpPr>
          <p:nvPr>
            <p:ph type="dt" idx="3"/>
          </p:nvPr>
        </p:nvSpPr>
        <p:spPr/>
        <p:txBody>
          <a:bodyPr/>
          <a:p>
            <a:fld id="{1C044CE9-F571-4D66-B9B8-48CB6A649E1E}" type="datetime1">
              <a:rPr lang="en-IN"/>
              <a:t>13/12/2024</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Unique constraint and Not Null constraint.</a:t>
            </a:r>
            <a:endParaRPr b="0" lang="en-IN" sz="3300" spc="-1" strike="noStrike">
              <a:latin typeface="Arial"/>
            </a:endParaRPr>
          </a:p>
        </p:txBody>
      </p:sp>
      <p:sp>
        <p:nvSpPr>
          <p:cNvPr id="289" name="PlaceHolder 2"/>
          <p:cNvSpPr>
            <a:spLocks noGrp="1"/>
          </p:cNvSpPr>
          <p:nvPr>
            <p:ph/>
          </p:nvPr>
        </p:nvSpPr>
        <p:spPr>
          <a:xfrm>
            <a:off x="360000" y="720000"/>
            <a:ext cx="9358920" cy="431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Unique Constraint : </a:t>
            </a:r>
            <a:r>
              <a:rPr b="0" lang="en-IN" sz="1600" spc="-1" strike="noStrike">
                <a:solidFill>
                  <a:srgbClr val="009bdd"/>
                </a:solidFill>
                <a:latin typeface="Arial"/>
              </a:rPr>
              <a:t>Ensures that all values in a column are unique across the 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Not Null Constraint :</a:t>
            </a:r>
            <a:r>
              <a:rPr b="0" lang="en-IN" sz="1600" spc="-1" strike="noStrike">
                <a:solidFill>
                  <a:srgbClr val="009bdd"/>
                </a:solidFill>
                <a:latin typeface="Arial"/>
              </a:rPr>
              <a:t> Ensures that a column cannot have NULL values</a:t>
            </a:r>
            <a:endParaRPr b="0" lang="en-IN" sz="1600" spc="-1" strike="noStrike">
              <a:latin typeface="Arial"/>
            </a:endParaRPr>
          </a:p>
        </p:txBody>
      </p:sp>
      <p:pic>
        <p:nvPicPr>
          <p:cNvPr id="290" name="" descr=""/>
          <p:cNvPicPr/>
          <p:nvPr/>
        </p:nvPicPr>
        <p:blipFill>
          <a:blip r:embed="rId1"/>
          <a:stretch/>
        </p:blipFill>
        <p:spPr>
          <a:xfrm>
            <a:off x="765000" y="1057320"/>
            <a:ext cx="5713920" cy="1461600"/>
          </a:xfrm>
          <a:prstGeom prst="rect">
            <a:avLst/>
          </a:prstGeom>
          <a:ln w="18000">
            <a:noFill/>
          </a:ln>
        </p:spPr>
      </p:pic>
      <p:pic>
        <p:nvPicPr>
          <p:cNvPr id="291" name="" descr=""/>
          <p:cNvPicPr/>
          <p:nvPr/>
        </p:nvPicPr>
        <p:blipFill>
          <a:blip r:embed="rId2"/>
          <a:stretch/>
        </p:blipFill>
        <p:spPr>
          <a:xfrm>
            <a:off x="854640" y="3531600"/>
            <a:ext cx="5264280" cy="1507320"/>
          </a:xfrm>
          <a:prstGeom prst="rect">
            <a:avLst/>
          </a:prstGeom>
          <a:ln w="18000">
            <a:noFill/>
          </a:ln>
        </p:spPr>
      </p:pic>
      <p:sp>
        <p:nvSpPr>
          <p:cNvPr id="4" name="PlaceHolder 3"/>
          <p:cNvSpPr>
            <a:spLocks noGrp="1"/>
          </p:cNvSpPr>
          <p:nvPr>
            <p:ph type="sldNum" idx="5"/>
          </p:nvPr>
        </p:nvSpPr>
        <p:spPr/>
        <p:txBody>
          <a:bodyPr/>
          <a:p>
            <a:fld id="{EF21E321-4427-4584-B0B6-7882F81CC609}" type="slidenum">
              <a:t>33</a:t>
            </a:fld>
          </a:p>
        </p:txBody>
      </p:sp>
      <p:sp>
        <p:nvSpPr>
          <p:cNvPr id="5" name="PlaceHolder 4"/>
          <p:cNvSpPr>
            <a:spLocks noGrp="1"/>
          </p:cNvSpPr>
          <p:nvPr>
            <p:ph type="dt" idx="6"/>
          </p:nvPr>
        </p:nvSpPr>
        <p:spPr/>
        <p:txBody>
          <a:bodyPr/>
          <a:p>
            <a:fld id="{D015F7DE-8515-4708-8A8D-5C9444CEE472}" type="datetime1">
              <a:rPr lang="en-IN"/>
              <a:t>13/12/2024</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Check Constraint</a:t>
            </a:r>
            <a:endParaRPr b="0" lang="en-IN" sz="3300" spc="-1" strike="noStrike">
              <a:latin typeface="Arial"/>
            </a:endParaRPr>
          </a:p>
        </p:txBody>
      </p:sp>
      <p:sp>
        <p:nvSpPr>
          <p:cNvPr id="293" name="PlaceHolder 2"/>
          <p:cNvSpPr>
            <a:spLocks noGrp="1"/>
          </p:cNvSpPr>
          <p:nvPr>
            <p:ph/>
          </p:nvPr>
        </p:nvSpPr>
        <p:spPr>
          <a:xfrm>
            <a:off x="360000" y="720000"/>
            <a:ext cx="9358920" cy="431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Check Constraint : Ensures that a column's values meet a specified condition.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Default Constraint : Assigns a default value to a column when no value is provided during an INSERT operation.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pic>
        <p:nvPicPr>
          <p:cNvPr id="294" name="" descr=""/>
          <p:cNvPicPr/>
          <p:nvPr/>
        </p:nvPicPr>
        <p:blipFill>
          <a:blip r:embed="rId1"/>
          <a:stretch/>
        </p:blipFill>
        <p:spPr>
          <a:xfrm>
            <a:off x="900000" y="1260000"/>
            <a:ext cx="6895080" cy="1431000"/>
          </a:xfrm>
          <a:prstGeom prst="rect">
            <a:avLst/>
          </a:prstGeom>
          <a:ln w="18000">
            <a:noFill/>
          </a:ln>
        </p:spPr>
      </p:pic>
      <p:pic>
        <p:nvPicPr>
          <p:cNvPr id="295" name="" descr=""/>
          <p:cNvPicPr/>
          <p:nvPr/>
        </p:nvPicPr>
        <p:blipFill>
          <a:blip r:embed="rId2"/>
          <a:stretch/>
        </p:blipFill>
        <p:spPr>
          <a:xfrm>
            <a:off x="2880000" y="3600000"/>
            <a:ext cx="6216840" cy="1080360"/>
          </a:xfrm>
          <a:prstGeom prst="rect">
            <a:avLst/>
          </a:prstGeom>
          <a:ln w="18000">
            <a:noFill/>
          </a:ln>
        </p:spPr>
      </p:pic>
      <p:sp>
        <p:nvSpPr>
          <p:cNvPr id="4" name="PlaceHolder 3"/>
          <p:cNvSpPr>
            <a:spLocks noGrp="1"/>
          </p:cNvSpPr>
          <p:nvPr>
            <p:ph type="sldNum" idx="5"/>
          </p:nvPr>
        </p:nvSpPr>
        <p:spPr/>
        <p:txBody>
          <a:bodyPr/>
          <a:p>
            <a:fld id="{41B2663E-BFC2-436F-BDF0-3CB0DCF08F5C}" type="slidenum">
              <a:t>34</a:t>
            </a:fld>
          </a:p>
        </p:txBody>
      </p:sp>
      <p:sp>
        <p:nvSpPr>
          <p:cNvPr id="5" name="PlaceHolder 4"/>
          <p:cNvSpPr>
            <a:spLocks noGrp="1"/>
          </p:cNvSpPr>
          <p:nvPr>
            <p:ph type="dt" idx="6"/>
          </p:nvPr>
        </p:nvSpPr>
        <p:spPr/>
        <p:txBody>
          <a:bodyPr/>
          <a:p>
            <a:fld id="{E291F92A-2064-4525-B64B-96977F2C44DE}" type="datetime1">
              <a:rPr lang="en-IN"/>
              <a:t>13/12/2024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Normalization.</a:t>
            </a:r>
            <a:br/>
            <a:endParaRPr b="0" lang="en-IN" sz="3300" spc="-1" strike="noStrike">
              <a:latin typeface="Arial"/>
            </a:endParaRPr>
          </a:p>
        </p:txBody>
      </p:sp>
      <p:sp>
        <p:nvSpPr>
          <p:cNvPr id="29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Normalization is a systematic approach to organizing data in a database to minimize redundancy and avoid undesirable characteristics like insertion, update, and deletion anomalies. It involves decomposing tables into smaller, related tables and defining relationships between them to improve data integrity and query performance.</a:t>
            </a:r>
            <a:endParaRPr b="0" lang="en-IN" sz="2400" spc="-1" strike="noStrike">
              <a:latin typeface="Arial"/>
            </a:endParaRPr>
          </a:p>
        </p:txBody>
      </p:sp>
      <p:sp>
        <p:nvSpPr>
          <p:cNvPr id="4" name="PlaceHolder 3"/>
          <p:cNvSpPr>
            <a:spLocks noGrp="1"/>
          </p:cNvSpPr>
          <p:nvPr>
            <p:ph type="sldNum" idx="2"/>
          </p:nvPr>
        </p:nvSpPr>
        <p:spPr/>
        <p:txBody>
          <a:bodyPr/>
          <a:p>
            <a:fld id="{9B737FEA-93B5-4644-ABD0-1F8C4AF4C9DB}" type="slidenum">
              <a:t>35</a:t>
            </a:fld>
          </a:p>
        </p:txBody>
      </p:sp>
      <p:sp>
        <p:nvSpPr>
          <p:cNvPr id="5" name="PlaceHolder 4"/>
          <p:cNvSpPr>
            <a:spLocks noGrp="1"/>
          </p:cNvSpPr>
          <p:nvPr>
            <p:ph type="dt" idx="3"/>
          </p:nvPr>
        </p:nvSpPr>
        <p:spPr/>
        <p:txBody>
          <a:bodyPr/>
          <a:p>
            <a:fld id="{EC448C65-902E-4F0B-97F4-A32618618130}" type="datetime1">
              <a:rPr lang="en-IN"/>
              <a:t>13/12/2024</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first normal form</a:t>
            </a:r>
            <a:br/>
            <a:endParaRPr b="0" lang="en-IN" sz="3300" spc="-1" strike="noStrike">
              <a:latin typeface="Arial"/>
            </a:endParaRPr>
          </a:p>
        </p:txBody>
      </p:sp>
      <p:sp>
        <p:nvSpPr>
          <p:cNvPr id="299" name="PlaceHolder 2"/>
          <p:cNvSpPr>
            <a:spLocks noGrp="1"/>
          </p:cNvSpPr>
          <p:nvPr>
            <p:ph/>
          </p:nvPr>
        </p:nvSpPr>
        <p:spPr>
          <a:xfrm>
            <a:off x="360000" y="720360"/>
            <a:ext cx="9358920" cy="43189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First Normal form : Each column must contain only atomic (indivisible) values. A column should not have multiple values (e.g., a list or set of values).</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Assignment : Write the table with the fields Student Id, Student Name and marks.  Write all the marks in the same row.  Write another table which follows 1nf.</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300" name="" descr=""/>
          <p:cNvPicPr/>
          <p:nvPr/>
        </p:nvPicPr>
        <p:blipFill>
          <a:blip r:embed="rId1"/>
          <a:stretch/>
        </p:blipFill>
        <p:spPr>
          <a:xfrm>
            <a:off x="900000" y="1440000"/>
            <a:ext cx="5939280" cy="2061000"/>
          </a:xfrm>
          <a:prstGeom prst="rect">
            <a:avLst/>
          </a:prstGeom>
          <a:ln w="0">
            <a:noFill/>
          </a:ln>
        </p:spPr>
      </p:pic>
      <p:sp>
        <p:nvSpPr>
          <p:cNvPr id="4" name="PlaceHolder 3"/>
          <p:cNvSpPr>
            <a:spLocks noGrp="1"/>
          </p:cNvSpPr>
          <p:nvPr>
            <p:ph type="sldNum" idx="2"/>
          </p:nvPr>
        </p:nvSpPr>
        <p:spPr/>
        <p:txBody>
          <a:bodyPr/>
          <a:p>
            <a:fld id="{862D9B84-BF3F-41AC-B5FB-622C22E2273F}" type="slidenum">
              <a:t>36</a:t>
            </a:fld>
          </a:p>
        </p:txBody>
      </p:sp>
      <p:sp>
        <p:nvSpPr>
          <p:cNvPr id="5" name="PlaceHolder 4"/>
          <p:cNvSpPr>
            <a:spLocks noGrp="1"/>
          </p:cNvSpPr>
          <p:nvPr>
            <p:ph type="dt" idx="3"/>
          </p:nvPr>
        </p:nvSpPr>
        <p:spPr/>
        <p:txBody>
          <a:bodyPr/>
          <a:p>
            <a:fld id="{C60375D3-D3D1-4F0A-AF5A-0656F7FF9B0B}" type="datetime1">
              <a:rPr lang="en-IN"/>
              <a:t>13/12/2024</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302"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If the table data must be 1nf (should contain atomic values) and It has no partial dependencies: This means no non-prime attribute should be dependent on part of any candidate key. A non-prime attribute is a column that is not a part of the candidate key.</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Simple Explanation : In 2NF, every non-prime attribute must depend on the whole candidate key, not just part of it.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03" name="" descr=""/>
          <p:cNvPicPr/>
          <p:nvPr/>
        </p:nvPicPr>
        <p:blipFill>
          <a:blip r:embed="rId1"/>
          <a:stretch/>
        </p:blipFill>
        <p:spPr>
          <a:xfrm>
            <a:off x="798480" y="2863800"/>
            <a:ext cx="8511120" cy="1995480"/>
          </a:xfrm>
          <a:prstGeom prst="rect">
            <a:avLst/>
          </a:prstGeom>
          <a:ln w="0">
            <a:noFill/>
          </a:ln>
        </p:spPr>
      </p:pic>
      <p:sp>
        <p:nvSpPr>
          <p:cNvPr id="4" name="PlaceHolder 3"/>
          <p:cNvSpPr>
            <a:spLocks noGrp="1"/>
          </p:cNvSpPr>
          <p:nvPr>
            <p:ph type="sldNum" idx="2"/>
          </p:nvPr>
        </p:nvSpPr>
        <p:spPr/>
        <p:txBody>
          <a:bodyPr/>
          <a:p>
            <a:fld id="{1B3C80F2-DE09-482F-94BC-D0BBC97570C8}" type="slidenum">
              <a:t>37</a:t>
            </a:fld>
          </a:p>
        </p:txBody>
      </p:sp>
      <p:sp>
        <p:nvSpPr>
          <p:cNvPr id="5" name="PlaceHolder 4"/>
          <p:cNvSpPr>
            <a:spLocks noGrp="1"/>
          </p:cNvSpPr>
          <p:nvPr>
            <p:ph type="dt" idx="3"/>
          </p:nvPr>
        </p:nvSpPr>
        <p:spPr/>
        <p:txBody>
          <a:bodyPr/>
          <a:p>
            <a:fld id="{8B1E3031-EDCC-4533-8923-62FB00A354BF}" type="datetime1">
              <a:rPr lang="en-IN"/>
              <a:t>13/12/2024</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305" name="PlaceHolder 2"/>
          <p:cNvSpPr>
            <a:spLocks noGrp="1"/>
          </p:cNvSpPr>
          <p:nvPr>
            <p:ph/>
          </p:nvPr>
        </p:nvSpPr>
        <p:spPr>
          <a:xfrm>
            <a:off x="325080" y="702360"/>
            <a:ext cx="9358920" cy="43513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(StudentID, CourseID) uniquely identifies each row.</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Problems: </a:t>
            </a:r>
            <a:r>
              <a:rPr b="0" lang="en-IN" sz="1600" spc="-1" strike="noStrike">
                <a:latin typeface="Arial"/>
              </a:rPr>
              <a:t>StudentName depends only on StudentID.  CourseName depends only on CourseID.  These are partial dependencies, which violate 2NF.s, which violate 2NF.  How to solve this problem</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306" name="" descr=""/>
          <p:cNvPicPr/>
          <p:nvPr/>
        </p:nvPicPr>
        <p:blipFill>
          <a:blip r:embed="rId1"/>
          <a:stretch/>
        </p:blipFill>
        <p:spPr>
          <a:xfrm>
            <a:off x="957960" y="1717920"/>
            <a:ext cx="5639040" cy="3992760"/>
          </a:xfrm>
          <a:prstGeom prst="rect">
            <a:avLst/>
          </a:prstGeom>
          <a:ln w="0">
            <a:noFill/>
          </a:ln>
        </p:spPr>
      </p:pic>
      <p:sp>
        <p:nvSpPr>
          <p:cNvPr id="4" name="PlaceHolder 3"/>
          <p:cNvSpPr>
            <a:spLocks noGrp="1"/>
          </p:cNvSpPr>
          <p:nvPr>
            <p:ph type="sldNum" idx="2"/>
          </p:nvPr>
        </p:nvSpPr>
        <p:spPr/>
        <p:txBody>
          <a:bodyPr/>
          <a:p>
            <a:fld id="{8166F6AF-4350-4A6D-A199-D24EF2114463}" type="slidenum">
              <a:t>38</a:t>
            </a:fld>
          </a:p>
        </p:txBody>
      </p:sp>
      <p:sp>
        <p:nvSpPr>
          <p:cNvPr id="5" name="PlaceHolder 4"/>
          <p:cNvSpPr>
            <a:spLocks noGrp="1"/>
          </p:cNvSpPr>
          <p:nvPr>
            <p:ph type="dt" idx="3"/>
          </p:nvPr>
        </p:nvSpPr>
        <p:spPr/>
        <p:txBody>
          <a:bodyPr/>
          <a:p>
            <a:fld id="{6C8C85C8-BF85-4C82-AA96-7EA771FB53E0}" type="datetime1">
              <a:rPr lang="en-IN"/>
              <a:t>13/12/2024</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second normal form</a:t>
            </a:r>
            <a:br/>
            <a:endParaRPr b="0" lang="en-IN" sz="3300" spc="-1" strike="noStrike">
              <a:latin typeface="Arial"/>
            </a:endParaRPr>
          </a:p>
        </p:txBody>
      </p:sp>
      <p:sp>
        <p:nvSpPr>
          <p:cNvPr id="308" name="PlaceHolder 2"/>
          <p:cNvSpPr>
            <a:spLocks noGrp="1"/>
          </p:cNvSpPr>
          <p:nvPr>
            <p:ph/>
          </p:nvPr>
        </p:nvSpPr>
        <p:spPr>
          <a:xfrm>
            <a:off x="325080" y="702360"/>
            <a:ext cx="9358920" cy="43513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Assignment : Convert this into second normal form.</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309" name="" descr=""/>
          <p:cNvPicPr/>
          <p:nvPr/>
        </p:nvPicPr>
        <p:blipFill>
          <a:blip r:embed="rId1"/>
          <a:stretch/>
        </p:blipFill>
        <p:spPr>
          <a:xfrm>
            <a:off x="737640" y="1790280"/>
            <a:ext cx="8632800" cy="2109600"/>
          </a:xfrm>
          <a:prstGeom prst="rect">
            <a:avLst/>
          </a:prstGeom>
          <a:ln w="0">
            <a:noFill/>
          </a:ln>
        </p:spPr>
      </p:pic>
      <p:sp>
        <p:nvSpPr>
          <p:cNvPr id="4" name="PlaceHolder 3"/>
          <p:cNvSpPr>
            <a:spLocks noGrp="1"/>
          </p:cNvSpPr>
          <p:nvPr>
            <p:ph type="sldNum" idx="2"/>
          </p:nvPr>
        </p:nvSpPr>
        <p:spPr/>
        <p:txBody>
          <a:bodyPr/>
          <a:p>
            <a:fld id="{A0AB8662-0B66-4642-A61C-9258950FF9F4}" type="slidenum">
              <a:t>39</a:t>
            </a:fld>
          </a:p>
        </p:txBody>
      </p:sp>
      <p:sp>
        <p:nvSpPr>
          <p:cNvPr id="5" name="PlaceHolder 4"/>
          <p:cNvSpPr>
            <a:spLocks noGrp="1"/>
          </p:cNvSpPr>
          <p:nvPr>
            <p:ph type="dt" idx="3"/>
          </p:nvPr>
        </p:nvSpPr>
        <p:spPr/>
        <p:txBody>
          <a:bodyPr/>
          <a:p>
            <a:fld id="{78BD6FEA-92A3-4989-9775-C4E82BB1CDF6}" type="datetime1">
              <a:rPr lang="en-IN"/>
              <a:t>13/12/2024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22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222" name="" descr=""/>
          <p:cNvPicPr/>
          <p:nvPr/>
        </p:nvPicPr>
        <p:blipFill>
          <a:blip r:embed="rId1"/>
          <a:stretch/>
        </p:blipFill>
        <p:spPr>
          <a:xfrm>
            <a:off x="1165680" y="244080"/>
            <a:ext cx="6933240" cy="4974840"/>
          </a:xfrm>
          <a:prstGeom prst="rect">
            <a:avLst/>
          </a:prstGeom>
          <a:ln w="18000">
            <a:noFill/>
          </a:ln>
        </p:spPr>
      </p:pic>
      <p:sp>
        <p:nvSpPr>
          <p:cNvPr id="4" name="PlaceHolder 3"/>
          <p:cNvSpPr>
            <a:spLocks noGrp="1"/>
          </p:cNvSpPr>
          <p:nvPr>
            <p:ph type="sldNum" idx="2"/>
          </p:nvPr>
        </p:nvSpPr>
        <p:spPr/>
        <p:txBody>
          <a:bodyPr/>
          <a:p>
            <a:fld id="{3B3B08B5-FCF3-4CA4-BFA9-F7B704488CAB}" type="slidenum">
              <a:t>4</a:t>
            </a:fld>
          </a:p>
        </p:txBody>
      </p:sp>
      <p:sp>
        <p:nvSpPr>
          <p:cNvPr id="5" name="PlaceHolder 4"/>
          <p:cNvSpPr>
            <a:spLocks noGrp="1"/>
          </p:cNvSpPr>
          <p:nvPr>
            <p:ph type="dt" idx="3"/>
          </p:nvPr>
        </p:nvSpPr>
        <p:spPr/>
        <p:txBody>
          <a:bodyPr/>
          <a:p>
            <a:fld id="{52869719-4C22-4C1C-B476-F22198AEC2A6}" type="datetime1">
              <a:rPr lang="en-IN"/>
              <a:t>13/12/2024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third normal form</a:t>
            </a:r>
            <a:br/>
            <a:endParaRPr b="0" lang="en-IN" sz="3300" spc="-1" strike="noStrike">
              <a:latin typeface="Arial"/>
            </a:endParaRPr>
          </a:p>
        </p:txBody>
      </p:sp>
      <p:sp>
        <p:nvSpPr>
          <p:cNvPr id="311" name="PlaceHolder 2"/>
          <p:cNvSpPr>
            <a:spLocks noGrp="1"/>
          </p:cNvSpPr>
          <p:nvPr>
            <p:ph/>
          </p:nvPr>
        </p:nvSpPr>
        <p:spPr>
          <a:xfrm>
            <a:off x="282960" y="709560"/>
            <a:ext cx="9358920" cy="43232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A table is in Third Normal Form (3NF) if: It is in 2NF (Second Normal Form) and</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It has no transitive dependencies, meaning: A non-prime attribute (column not part of the candidate key) should not depend on another non-prime attribute. Every non-prime attribute must depend directly on the primary key.</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Simple Explanation : Transitive dependency happens when a non-prime attribute is dependent on another non-prime attribute, which is in turn dependent on the primary key. To achieve 3NF, we remove such indirect dependencies.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Primary Key: EmployeeID</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Problems in 2NF: DepartmentName depends on DepartmentID, not directly on EmployeeID.</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This is a transitive dependency: EmployeeID → DepartmentID → DepartmentName.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p:txBody>
      </p:sp>
      <p:pic>
        <p:nvPicPr>
          <p:cNvPr id="312" name="" descr=""/>
          <p:cNvPicPr/>
          <p:nvPr/>
        </p:nvPicPr>
        <p:blipFill>
          <a:blip r:embed="rId1"/>
          <a:stretch/>
        </p:blipFill>
        <p:spPr>
          <a:xfrm>
            <a:off x="705960" y="2441160"/>
            <a:ext cx="5880600" cy="1368360"/>
          </a:xfrm>
          <a:prstGeom prst="rect">
            <a:avLst/>
          </a:prstGeom>
          <a:ln w="0">
            <a:noFill/>
          </a:ln>
        </p:spPr>
      </p:pic>
      <p:sp>
        <p:nvSpPr>
          <p:cNvPr id="4" name="PlaceHolder 3"/>
          <p:cNvSpPr>
            <a:spLocks noGrp="1"/>
          </p:cNvSpPr>
          <p:nvPr>
            <p:ph type="sldNum" idx="2"/>
          </p:nvPr>
        </p:nvSpPr>
        <p:spPr/>
        <p:txBody>
          <a:bodyPr/>
          <a:p>
            <a:fld id="{DAA31A7D-1E6A-45E3-81D1-F9EDF72DE68E}" type="slidenum">
              <a:t>40</a:t>
            </a:fld>
          </a:p>
        </p:txBody>
      </p:sp>
      <p:sp>
        <p:nvSpPr>
          <p:cNvPr id="5" name="PlaceHolder 4"/>
          <p:cNvSpPr>
            <a:spLocks noGrp="1"/>
          </p:cNvSpPr>
          <p:nvPr>
            <p:ph type="dt" idx="3"/>
          </p:nvPr>
        </p:nvSpPr>
        <p:spPr/>
        <p:txBody>
          <a:bodyPr/>
          <a:p>
            <a:fld id="{542C3A4D-AC96-4050-9679-DD7B91E11C45}" type="datetime1">
              <a:rPr lang="en-IN"/>
              <a:t>13/12/2024</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third normal form</a:t>
            </a:r>
            <a:br/>
            <a:endParaRPr b="0" lang="en-IN" sz="3300" spc="-1" strike="noStrike">
              <a:latin typeface="Arial"/>
            </a:endParaRPr>
          </a:p>
        </p:txBody>
      </p:sp>
      <p:sp>
        <p:nvSpPr>
          <p:cNvPr id="314" name="PlaceHolder 2"/>
          <p:cNvSpPr>
            <a:spLocks noGrp="1"/>
          </p:cNvSpPr>
          <p:nvPr>
            <p:ph/>
          </p:nvPr>
        </p:nvSpPr>
        <p:spPr>
          <a:xfrm>
            <a:off x="282960" y="709560"/>
            <a:ext cx="9358920" cy="4323240"/>
          </a:xfrm>
          <a:prstGeom prst="rect">
            <a:avLst/>
          </a:prstGeom>
          <a:noFill/>
          <a:ln w="0">
            <a:noFill/>
          </a:ln>
        </p:spPr>
        <p:txBody>
          <a:bodyPr lIns="0" rIns="0" tIns="0" bIns="0" anchor="t">
            <a:noAutofit/>
          </a:bodyPr>
          <a:p>
            <a:endParaRPr b="0" lang="en-IN" sz="3200" spc="-1" strike="noStrike">
              <a:latin typeface="Arial"/>
            </a:endParaRPr>
          </a:p>
        </p:txBody>
      </p:sp>
      <p:pic>
        <p:nvPicPr>
          <p:cNvPr id="315" name="" descr=""/>
          <p:cNvPicPr/>
          <p:nvPr/>
        </p:nvPicPr>
        <p:blipFill>
          <a:blip r:embed="rId1"/>
          <a:stretch/>
        </p:blipFill>
        <p:spPr>
          <a:xfrm>
            <a:off x="1017000" y="730800"/>
            <a:ext cx="7710840" cy="4060440"/>
          </a:xfrm>
          <a:prstGeom prst="rect">
            <a:avLst/>
          </a:prstGeom>
          <a:ln w="0">
            <a:noFill/>
          </a:ln>
        </p:spPr>
      </p:pic>
      <p:sp>
        <p:nvSpPr>
          <p:cNvPr id="4" name="PlaceHolder 3"/>
          <p:cNvSpPr>
            <a:spLocks noGrp="1"/>
          </p:cNvSpPr>
          <p:nvPr>
            <p:ph type="sldNum" idx="2"/>
          </p:nvPr>
        </p:nvSpPr>
        <p:spPr/>
        <p:txBody>
          <a:bodyPr/>
          <a:p>
            <a:fld id="{6691C013-4554-4BC5-937E-1C986278ADA8}" type="slidenum">
              <a:t>41</a:t>
            </a:fld>
          </a:p>
        </p:txBody>
      </p:sp>
      <p:sp>
        <p:nvSpPr>
          <p:cNvPr id="5" name="PlaceHolder 4"/>
          <p:cNvSpPr>
            <a:spLocks noGrp="1"/>
          </p:cNvSpPr>
          <p:nvPr>
            <p:ph type="dt" idx="3"/>
          </p:nvPr>
        </p:nvSpPr>
        <p:spPr/>
        <p:txBody>
          <a:bodyPr/>
          <a:p>
            <a:fld id="{BA4C698E-9C15-45CD-AF1E-579528626BD1}" type="datetime1">
              <a:rPr lang="en-IN"/>
              <a:t>13/12/2024</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31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Boyce-Codd Normal Form (BCNF) is a stricter version of the Third Normal Form (3NF). A table is in BCNF if:</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It is in 3NF.</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For every functional dependency (X → Y), X is a superkey (a set of attributes that uniquely identifies a row in the table).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Why BCNF?</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BCNF addresses situations where a table in 3NF might still have anomalies because of overlapping candidate keys.</a:t>
            </a:r>
            <a:endParaRPr b="0" lang="en-IN" sz="1600" spc="-1" strike="noStrike">
              <a:latin typeface="Arial"/>
            </a:endParaRPr>
          </a:p>
        </p:txBody>
      </p:sp>
      <p:sp>
        <p:nvSpPr>
          <p:cNvPr id="4" name="PlaceHolder 3"/>
          <p:cNvSpPr>
            <a:spLocks noGrp="1"/>
          </p:cNvSpPr>
          <p:nvPr>
            <p:ph type="sldNum" idx="2"/>
          </p:nvPr>
        </p:nvSpPr>
        <p:spPr/>
        <p:txBody>
          <a:bodyPr/>
          <a:p>
            <a:fld id="{768CB4B0-FF44-443C-9754-9C28C4E4345B}" type="slidenum">
              <a:t>42</a:t>
            </a:fld>
          </a:p>
        </p:txBody>
      </p:sp>
      <p:sp>
        <p:nvSpPr>
          <p:cNvPr id="5" name="PlaceHolder 4"/>
          <p:cNvSpPr>
            <a:spLocks noGrp="1"/>
          </p:cNvSpPr>
          <p:nvPr>
            <p:ph type="dt" idx="3"/>
          </p:nvPr>
        </p:nvSpPr>
        <p:spPr/>
        <p:txBody>
          <a:bodyPr/>
          <a:p>
            <a:fld id="{777B28CA-F76B-4605-B6CC-875F5759B043}" type="datetime1">
              <a:rPr lang="en-IN"/>
              <a:t>13/12/2024</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319" name="PlaceHolder 2"/>
          <p:cNvSpPr>
            <a:spLocks noGrp="1"/>
          </p:cNvSpPr>
          <p:nvPr>
            <p:ph/>
          </p:nvPr>
        </p:nvSpPr>
        <p:spPr>
          <a:xfrm>
            <a:off x="318240" y="726840"/>
            <a:ext cx="9358920" cy="42775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Functional Dependencies:</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CourseID → Instructor (Each course is taught by one instructor.)</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StudentID, CourseID → Instructor (The combination of StudentID and CourseID uniquely identifies an instructor.)</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Primary Key:</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(StudentID, CourseID)</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Problem:</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The functional dependency CourseID → Instructor means CourseID determines Instructor. But CourseID is not a superkey (it does not uniquely identify rows). This violates BCNF.</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320" name="" descr=""/>
          <p:cNvPicPr/>
          <p:nvPr/>
        </p:nvPicPr>
        <p:blipFill>
          <a:blip r:embed="rId1"/>
          <a:stretch/>
        </p:blipFill>
        <p:spPr>
          <a:xfrm>
            <a:off x="489240" y="511920"/>
            <a:ext cx="5041440" cy="1441800"/>
          </a:xfrm>
          <a:prstGeom prst="rect">
            <a:avLst/>
          </a:prstGeom>
          <a:ln w="0">
            <a:noFill/>
          </a:ln>
        </p:spPr>
      </p:pic>
      <p:sp>
        <p:nvSpPr>
          <p:cNvPr id="4" name="PlaceHolder 3"/>
          <p:cNvSpPr>
            <a:spLocks noGrp="1"/>
          </p:cNvSpPr>
          <p:nvPr>
            <p:ph type="sldNum" idx="2"/>
          </p:nvPr>
        </p:nvSpPr>
        <p:spPr/>
        <p:txBody>
          <a:bodyPr/>
          <a:p>
            <a:fld id="{43A06A61-FBCD-400D-A2F5-DD1947384F2D}" type="slidenum">
              <a:t>43</a:t>
            </a:fld>
          </a:p>
        </p:txBody>
      </p:sp>
      <p:sp>
        <p:nvSpPr>
          <p:cNvPr id="5" name="PlaceHolder 4"/>
          <p:cNvSpPr>
            <a:spLocks noGrp="1"/>
          </p:cNvSpPr>
          <p:nvPr>
            <p:ph type="dt" idx="3"/>
          </p:nvPr>
        </p:nvSpPr>
        <p:spPr/>
        <p:txBody>
          <a:bodyPr/>
          <a:p>
            <a:fld id="{FE03E3C9-2D7A-42C3-A1EF-702915640E9C}" type="datetime1">
              <a:rPr lang="en-IN"/>
              <a:t>13/12/2024</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Perform BCNF</a:t>
            </a:r>
            <a:endParaRPr b="0" lang="en-IN" sz="3300" spc="-1" strike="noStrike">
              <a:latin typeface="Arial"/>
            </a:endParaRPr>
          </a:p>
        </p:txBody>
      </p:sp>
      <p:sp>
        <p:nvSpPr>
          <p:cNvPr id="322" name="PlaceHolder 2"/>
          <p:cNvSpPr>
            <a:spLocks noGrp="1"/>
          </p:cNvSpPr>
          <p:nvPr>
            <p:ph/>
          </p:nvPr>
        </p:nvSpPr>
        <p:spPr>
          <a:xfrm>
            <a:off x="318240" y="726840"/>
            <a:ext cx="9358920" cy="4277520"/>
          </a:xfrm>
          <a:prstGeom prst="rect">
            <a:avLst/>
          </a:prstGeom>
          <a:noFill/>
          <a:ln w="0">
            <a:noFill/>
          </a:ln>
        </p:spPr>
        <p:txBody>
          <a:bodyPr lIns="0" rIns="0" tIns="0" bIns="0" anchor="t">
            <a:noAutofit/>
          </a:bodyPr>
          <a:p>
            <a:endParaRPr b="0" lang="en-IN" sz="3200" spc="-1" strike="noStrike">
              <a:latin typeface="Arial"/>
            </a:endParaRPr>
          </a:p>
        </p:txBody>
      </p:sp>
      <p:pic>
        <p:nvPicPr>
          <p:cNvPr id="323" name="" descr=""/>
          <p:cNvPicPr/>
          <p:nvPr/>
        </p:nvPicPr>
        <p:blipFill>
          <a:blip r:embed="rId1"/>
          <a:stretch/>
        </p:blipFill>
        <p:spPr>
          <a:xfrm>
            <a:off x="717480" y="766440"/>
            <a:ext cx="7596360" cy="4213080"/>
          </a:xfrm>
          <a:prstGeom prst="rect">
            <a:avLst/>
          </a:prstGeom>
          <a:ln w="0">
            <a:noFill/>
          </a:ln>
        </p:spPr>
      </p:pic>
      <p:sp>
        <p:nvSpPr>
          <p:cNvPr id="4" name="PlaceHolder 3"/>
          <p:cNvSpPr>
            <a:spLocks noGrp="1"/>
          </p:cNvSpPr>
          <p:nvPr>
            <p:ph type="sldNum" idx="2"/>
          </p:nvPr>
        </p:nvSpPr>
        <p:spPr/>
        <p:txBody>
          <a:bodyPr/>
          <a:p>
            <a:fld id="{F9A2997E-6077-42DA-ADD1-F403C5BB58FA}" type="slidenum">
              <a:t>44</a:t>
            </a:fld>
          </a:p>
        </p:txBody>
      </p:sp>
      <p:sp>
        <p:nvSpPr>
          <p:cNvPr id="5" name="PlaceHolder 4"/>
          <p:cNvSpPr>
            <a:spLocks noGrp="1"/>
          </p:cNvSpPr>
          <p:nvPr>
            <p:ph type="dt" idx="3"/>
          </p:nvPr>
        </p:nvSpPr>
        <p:spPr/>
        <p:txBody>
          <a:bodyPr/>
          <a:p>
            <a:fld id="{C2849615-1298-4B7B-B146-F7EEAE94B996}" type="datetime1">
              <a:rPr lang="en-IN"/>
              <a:t>13/12/2024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360000" y="-48960"/>
            <a:ext cx="9358920" cy="935280"/>
          </a:xfrm>
          <a:prstGeom prst="rect">
            <a:avLst/>
          </a:prstGeom>
          <a:noFill/>
          <a:ln w="0">
            <a:noFill/>
          </a:ln>
        </p:spPr>
        <p:txBody>
          <a:bodyPr lIns="0" rIns="0" tIns="0" bIns="0" anchor="ctr">
            <a:noAutofit/>
          </a:bodyPr>
          <a:p>
            <a:pPr algn="ctr">
              <a:lnSpc>
                <a:spcPct val="100000"/>
              </a:lnSpc>
              <a:buNone/>
            </a:pPr>
            <a:r>
              <a:rPr b="0" lang="en-IN" sz="2800" spc="-1" strike="noStrike">
                <a:solidFill>
                  <a:srgbClr val="ffffff"/>
                </a:solidFill>
                <a:latin typeface="Arial"/>
              </a:rPr>
              <a:t>Describe entity-relationship modeling for a RDBMS</a:t>
            </a:r>
            <a:endParaRPr b="0" lang="en-IN" sz="2800" spc="-1" strike="noStrike">
              <a:latin typeface="Arial"/>
            </a:endParaRPr>
          </a:p>
        </p:txBody>
      </p:sp>
      <p:sp>
        <p:nvSpPr>
          <p:cNvPr id="32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2800" spc="-1" strike="noStrike">
                <a:latin typeface="Arial"/>
              </a:rPr>
              <a:t>Entity-Relationship (ER) Modeling for RDBMS</a:t>
            </a:r>
            <a:endParaRPr b="0" lang="en-IN" sz="2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800" spc="-1" strike="noStrike">
                <a:latin typeface="Arial"/>
              </a:rPr>
              <a:t>Entity-Relationship (ER) modeling is a conceptual design process used to model the logical structure of a relational database. It provides a high-level graphical representation of the data and the relationships between different data entities. The output of ER modeling is an ER diagram (ERD).</a:t>
            </a:r>
            <a:endParaRPr b="0" lang="en-IN" sz="2800" spc="-1" strike="noStrike">
              <a:latin typeface="Arial"/>
            </a:endParaRPr>
          </a:p>
        </p:txBody>
      </p:sp>
      <p:sp>
        <p:nvSpPr>
          <p:cNvPr id="4" name="PlaceHolder 3"/>
          <p:cNvSpPr>
            <a:spLocks noGrp="1"/>
          </p:cNvSpPr>
          <p:nvPr>
            <p:ph type="sldNum" idx="2"/>
          </p:nvPr>
        </p:nvSpPr>
        <p:spPr/>
        <p:txBody>
          <a:bodyPr/>
          <a:p>
            <a:fld id="{D4BD36CC-D503-4EED-885A-49C8A373FB4D}" type="slidenum">
              <a:t>45</a:t>
            </a:fld>
          </a:p>
        </p:txBody>
      </p:sp>
      <p:sp>
        <p:nvSpPr>
          <p:cNvPr id="5" name="PlaceHolder 4"/>
          <p:cNvSpPr>
            <a:spLocks noGrp="1"/>
          </p:cNvSpPr>
          <p:nvPr>
            <p:ph type="dt" idx="3"/>
          </p:nvPr>
        </p:nvSpPr>
        <p:spPr/>
        <p:txBody>
          <a:bodyPr/>
          <a:p>
            <a:fld id="{53173BAD-7776-4396-A95F-B59D1B360AD8}" type="datetime1">
              <a:rPr lang="en-IN"/>
              <a:t>13/12/2024</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27" name="PlaceHolder 2"/>
          <p:cNvSpPr>
            <a:spLocks noGrp="1"/>
          </p:cNvSpPr>
          <p:nvPr>
            <p:ph/>
          </p:nvPr>
        </p:nvSpPr>
        <p:spPr>
          <a:xfrm>
            <a:off x="206280" y="772560"/>
            <a:ext cx="9358920" cy="35989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400" spc="-1" strike="noStrike">
                <a:latin typeface="Arial"/>
              </a:rPr>
              <a:t>Entities: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Represent real-world objects or concepts with unique identities.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Example: Student, Course, Employee.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Types:  Strong Entities: Can exist independently (e.g., Student).</a:t>
            </a:r>
            <a:endParaRPr b="0" lang="en-IN" sz="1400" spc="-1" strike="noStrike">
              <a:latin typeface="Arial"/>
            </a:endParaRPr>
          </a:p>
          <a:p>
            <a:pPr>
              <a:lnSpc>
                <a:spcPct val="100000"/>
              </a:lnSpc>
              <a:spcBef>
                <a:spcPts val="1417"/>
              </a:spcBef>
              <a:buNone/>
            </a:pP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Attributes: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Represent properties or characteristics of an entity or relationship.</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Example: A Student entity may have attributes like StudentID, Name, DateOfBirth.</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Types: Simple Attributes: Cannot be divided further (e.g., Name).</a:t>
            </a:r>
            <a:endParaRPr b="0" lang="en-IN" sz="1400" spc="-1" strike="noStrike">
              <a:latin typeface="Arial"/>
            </a:endParaRPr>
          </a:p>
        </p:txBody>
      </p:sp>
      <p:sp>
        <p:nvSpPr>
          <p:cNvPr id="4" name="PlaceHolder 3"/>
          <p:cNvSpPr>
            <a:spLocks noGrp="1"/>
          </p:cNvSpPr>
          <p:nvPr>
            <p:ph type="sldNum" idx="2"/>
          </p:nvPr>
        </p:nvSpPr>
        <p:spPr/>
        <p:txBody>
          <a:bodyPr/>
          <a:p>
            <a:fld id="{9637617F-160D-44C3-8F4F-E8D4B0A47AC3}" type="slidenum">
              <a:t>46</a:t>
            </a:fld>
          </a:p>
        </p:txBody>
      </p:sp>
      <p:sp>
        <p:nvSpPr>
          <p:cNvPr id="5" name="PlaceHolder 4"/>
          <p:cNvSpPr>
            <a:spLocks noGrp="1"/>
          </p:cNvSpPr>
          <p:nvPr>
            <p:ph type="dt" idx="3"/>
          </p:nvPr>
        </p:nvSpPr>
        <p:spPr/>
        <p:txBody>
          <a:bodyPr/>
          <a:p>
            <a:fld id="{DE8052EF-816C-40A4-A08E-8F4ABA7E36B4}" type="datetime1">
              <a:rPr lang="en-IN"/>
              <a:t>13/12/2024</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29" name="PlaceHolder 2"/>
          <p:cNvSpPr>
            <a:spLocks noGrp="1"/>
          </p:cNvSpPr>
          <p:nvPr>
            <p:ph/>
          </p:nvPr>
        </p:nvSpPr>
        <p:spPr>
          <a:xfrm>
            <a:off x="206280" y="77256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330" name="" descr=""/>
          <p:cNvPicPr/>
          <p:nvPr/>
        </p:nvPicPr>
        <p:blipFill>
          <a:blip r:embed="rId1"/>
          <a:stretch/>
        </p:blipFill>
        <p:spPr>
          <a:xfrm>
            <a:off x="445320" y="921240"/>
            <a:ext cx="3391920" cy="2594520"/>
          </a:xfrm>
          <a:prstGeom prst="rect">
            <a:avLst/>
          </a:prstGeom>
          <a:ln w="0">
            <a:noFill/>
          </a:ln>
        </p:spPr>
      </p:pic>
      <p:pic>
        <p:nvPicPr>
          <p:cNvPr id="331" name="" descr=""/>
          <p:cNvPicPr/>
          <p:nvPr/>
        </p:nvPicPr>
        <p:blipFill>
          <a:blip r:embed="rId2"/>
          <a:stretch/>
        </p:blipFill>
        <p:spPr>
          <a:xfrm>
            <a:off x="3749040" y="713160"/>
            <a:ext cx="6423480" cy="4340520"/>
          </a:xfrm>
          <a:prstGeom prst="rect">
            <a:avLst/>
          </a:prstGeom>
          <a:ln w="0">
            <a:noFill/>
          </a:ln>
        </p:spPr>
      </p:pic>
      <p:sp>
        <p:nvSpPr>
          <p:cNvPr id="4" name="PlaceHolder 3"/>
          <p:cNvSpPr>
            <a:spLocks noGrp="1"/>
          </p:cNvSpPr>
          <p:nvPr>
            <p:ph type="sldNum" idx="2"/>
          </p:nvPr>
        </p:nvSpPr>
        <p:spPr/>
        <p:txBody>
          <a:bodyPr/>
          <a:p>
            <a:fld id="{194028EC-9127-4895-9B6A-3D2D192E8E3C}" type="slidenum">
              <a:t>47</a:t>
            </a:fld>
          </a:p>
        </p:txBody>
      </p:sp>
      <p:sp>
        <p:nvSpPr>
          <p:cNvPr id="5" name="PlaceHolder 4"/>
          <p:cNvSpPr>
            <a:spLocks noGrp="1"/>
          </p:cNvSpPr>
          <p:nvPr>
            <p:ph type="dt" idx="3"/>
          </p:nvPr>
        </p:nvSpPr>
        <p:spPr/>
        <p:txBody>
          <a:bodyPr/>
          <a:p>
            <a:fld id="{A2E87FD9-A29E-46B7-A155-A3FC768EB667}" type="datetime1">
              <a:rPr lang="en-IN"/>
              <a:t>13/12/2024</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33" name="PlaceHolder 2"/>
          <p:cNvSpPr>
            <a:spLocks noGrp="1"/>
          </p:cNvSpPr>
          <p:nvPr>
            <p:ph/>
          </p:nvPr>
        </p:nvSpPr>
        <p:spPr>
          <a:xfrm>
            <a:off x="206280" y="772560"/>
            <a:ext cx="9358920" cy="35989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000" spc="-1" strike="noStrike">
                <a:latin typeface="Arial"/>
              </a:rPr>
              <a:t>3. Relationships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Definition: Relationships represent associations or interactions between two or more entities.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Representation in ERD: Relationships are represented as diamonds connected to related entities.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Types of Relationships: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000" spc="-1" strike="noStrike">
                <a:latin typeface="Arial"/>
              </a:rPr>
              <a:t>One-to-One (1:1):</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Each instance of Entity A is related to exactly one instance of Entity B, and vice versa.</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Example: Each Employee is assigned one Workstation.</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000" spc="-1" strike="noStrike">
                <a:latin typeface="Arial"/>
              </a:rPr>
              <a:t>One-to-Many (1:N):</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Each instance of Entity A is related to many instances of Entity B, but each instance of Entity B is related to only one instance of Entity A.</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Example: A Department has many Employees.</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000" spc="-1" strike="noStrike">
                <a:latin typeface="Arial"/>
              </a:rPr>
              <a:t>Many-to-Many (M:N):</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Each instance of Entity A is related to many instances of Entity B, and vice versa.</a:t>
            </a:r>
            <a:endParaRPr b="0" lang="en-IN" sz="1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000" spc="-1" strike="noStrike">
                <a:latin typeface="Arial"/>
              </a:rPr>
              <a:t>Example: Students enroll in multiple Courses, and each Course has multiple Students.</a:t>
            </a:r>
            <a:endParaRPr b="0" lang="en-IN" sz="1000" spc="-1" strike="noStrike">
              <a:latin typeface="Arial"/>
            </a:endParaRPr>
          </a:p>
        </p:txBody>
      </p:sp>
      <p:sp>
        <p:nvSpPr>
          <p:cNvPr id="4" name="PlaceHolder 3"/>
          <p:cNvSpPr>
            <a:spLocks noGrp="1"/>
          </p:cNvSpPr>
          <p:nvPr>
            <p:ph type="sldNum" idx="2"/>
          </p:nvPr>
        </p:nvSpPr>
        <p:spPr/>
        <p:txBody>
          <a:bodyPr/>
          <a:p>
            <a:fld id="{83ABBAFF-6E87-4A01-9354-C89F180B1C33}" type="slidenum">
              <a:t>48</a:t>
            </a:fld>
          </a:p>
        </p:txBody>
      </p:sp>
      <p:sp>
        <p:nvSpPr>
          <p:cNvPr id="5" name="PlaceHolder 4"/>
          <p:cNvSpPr>
            <a:spLocks noGrp="1"/>
          </p:cNvSpPr>
          <p:nvPr>
            <p:ph type="dt" idx="3"/>
          </p:nvPr>
        </p:nvSpPr>
        <p:spPr/>
        <p:txBody>
          <a:bodyPr/>
          <a:p>
            <a:fld id="{F27471C3-8287-472B-AF71-BEED12B1D237}" type="datetime1">
              <a:rPr lang="en-IN"/>
              <a:t>13/12/2024</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Define Entities, Attributes, Relationships</a:t>
            </a:r>
            <a:endParaRPr b="0" lang="en-IN" sz="3300" spc="-1" strike="noStrike">
              <a:latin typeface="Arial"/>
            </a:endParaRPr>
          </a:p>
        </p:txBody>
      </p:sp>
      <p:sp>
        <p:nvSpPr>
          <p:cNvPr id="335" name="PlaceHolder 2"/>
          <p:cNvSpPr>
            <a:spLocks noGrp="1"/>
          </p:cNvSpPr>
          <p:nvPr>
            <p:ph/>
          </p:nvPr>
        </p:nvSpPr>
        <p:spPr>
          <a:xfrm>
            <a:off x="206280" y="772560"/>
            <a:ext cx="9358920" cy="35989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400" spc="-1" strike="noStrike">
                <a:latin typeface="Arial"/>
              </a:rPr>
              <a:t>Assignment : Provide 1 to 1, 1 to M and M to M examples in 2 domains.  Domain can be Student, Employee, Insurance, Library etc.,</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1 to 1</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1 to Many</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Many to Many - </a:t>
            </a:r>
            <a:endParaRPr b="0" lang="en-IN" sz="1400" spc="-1" strike="noStrike">
              <a:latin typeface="Arial"/>
            </a:endParaRPr>
          </a:p>
        </p:txBody>
      </p:sp>
      <p:pic>
        <p:nvPicPr>
          <p:cNvPr id="336" name="" descr=""/>
          <p:cNvPicPr/>
          <p:nvPr/>
        </p:nvPicPr>
        <p:blipFill>
          <a:blip r:embed="rId1"/>
          <a:stretch/>
        </p:blipFill>
        <p:spPr>
          <a:xfrm>
            <a:off x="2175120" y="1299960"/>
            <a:ext cx="5310360" cy="1118880"/>
          </a:xfrm>
          <a:prstGeom prst="rect">
            <a:avLst/>
          </a:prstGeom>
          <a:ln w="0">
            <a:noFill/>
          </a:ln>
        </p:spPr>
      </p:pic>
      <p:pic>
        <p:nvPicPr>
          <p:cNvPr id="337" name="" descr=""/>
          <p:cNvPicPr/>
          <p:nvPr/>
        </p:nvPicPr>
        <p:blipFill>
          <a:blip r:embed="rId2"/>
          <a:stretch/>
        </p:blipFill>
        <p:spPr>
          <a:xfrm>
            <a:off x="2676240" y="3946320"/>
            <a:ext cx="5104440" cy="1195200"/>
          </a:xfrm>
          <a:prstGeom prst="rect">
            <a:avLst/>
          </a:prstGeom>
          <a:ln w="0">
            <a:noFill/>
          </a:ln>
        </p:spPr>
      </p:pic>
      <p:pic>
        <p:nvPicPr>
          <p:cNvPr id="338" name="" descr=""/>
          <p:cNvPicPr/>
          <p:nvPr/>
        </p:nvPicPr>
        <p:blipFill>
          <a:blip r:embed="rId3"/>
          <a:stretch/>
        </p:blipFill>
        <p:spPr>
          <a:xfrm>
            <a:off x="2445120" y="2851560"/>
            <a:ext cx="5119920" cy="951480"/>
          </a:xfrm>
          <a:prstGeom prst="rect">
            <a:avLst/>
          </a:prstGeom>
          <a:ln w="0">
            <a:noFill/>
          </a:ln>
        </p:spPr>
      </p:pic>
      <p:sp>
        <p:nvSpPr>
          <p:cNvPr id="4" name="PlaceHolder 3"/>
          <p:cNvSpPr>
            <a:spLocks noGrp="1"/>
          </p:cNvSpPr>
          <p:nvPr>
            <p:ph type="sldNum" idx="2"/>
          </p:nvPr>
        </p:nvSpPr>
        <p:spPr/>
        <p:txBody>
          <a:bodyPr/>
          <a:p>
            <a:fld id="{EBABC971-5541-4C3E-90EA-A2CBDCCD7AE8}" type="slidenum">
              <a:t>49</a:t>
            </a:fld>
          </a:p>
        </p:txBody>
      </p:sp>
      <p:sp>
        <p:nvSpPr>
          <p:cNvPr id="5" name="PlaceHolder 4"/>
          <p:cNvSpPr>
            <a:spLocks noGrp="1"/>
          </p:cNvSpPr>
          <p:nvPr>
            <p:ph type="dt" idx="3"/>
          </p:nvPr>
        </p:nvSpPr>
        <p:spPr/>
        <p:txBody>
          <a:bodyPr/>
          <a:p>
            <a:fld id="{B27BAAE3-CC63-4581-9674-0854815186F3}" type="datetime1">
              <a:rPr lang="en-IN"/>
              <a:t>13/12/2024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Life Cycle Phases</a:t>
            </a:r>
            <a:endParaRPr b="0" lang="en-IN" sz="2410" spc="-1" strike="noStrike">
              <a:latin typeface="Arial"/>
            </a:endParaRPr>
          </a:p>
        </p:txBody>
      </p:sp>
      <p:sp>
        <p:nvSpPr>
          <p:cNvPr id="224"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Planning</a:t>
            </a:r>
            <a:r>
              <a:rPr b="0" lang="en-IN" sz="2200" spc="-1" strike="noStrike">
                <a:solidFill>
                  <a:srgbClr val="009bdd"/>
                </a:solidFill>
                <a:latin typeface="Arial"/>
              </a:rPr>
              <a:t> - Define the project's goals, scope, and feasibility.</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Requirement Analysis</a:t>
            </a:r>
            <a:r>
              <a:rPr b="0" lang="en-IN" sz="2200" spc="-1" strike="noStrike">
                <a:solidFill>
                  <a:srgbClr val="009bdd"/>
                </a:solidFill>
                <a:latin typeface="Arial"/>
              </a:rPr>
              <a:t> - Understand and document detailed user and system requirements</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System Design</a:t>
            </a:r>
            <a:r>
              <a:rPr b="0" lang="en-IN" sz="2200" spc="-1" strike="noStrike">
                <a:solidFill>
                  <a:srgbClr val="009bdd"/>
                </a:solidFill>
                <a:latin typeface="Arial"/>
              </a:rPr>
              <a:t> : Translate requirements into a technical solution.</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Development</a:t>
            </a:r>
            <a:r>
              <a:rPr b="0" lang="en-IN" sz="2200" spc="-1" strike="noStrike">
                <a:solidFill>
                  <a:srgbClr val="009bdd"/>
                </a:solidFill>
                <a:latin typeface="Arial"/>
              </a:rPr>
              <a:t>: Build the software based on the design.</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Testing</a:t>
            </a:r>
            <a:r>
              <a:rPr b="0" lang="en-IN" sz="2200" spc="-1" strike="noStrike">
                <a:solidFill>
                  <a:srgbClr val="009bdd"/>
                </a:solidFill>
                <a:latin typeface="Arial"/>
              </a:rPr>
              <a:t> : Ensure the software is free from defects and meets requirements.</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Deployment</a:t>
            </a:r>
            <a:r>
              <a:rPr b="0" lang="en-IN" sz="2200" spc="-1" strike="noStrike">
                <a:solidFill>
                  <a:srgbClr val="009bdd"/>
                </a:solidFill>
                <a:latin typeface="Arial"/>
              </a:rPr>
              <a:t> : Deliver the software to the end-users or production environment.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200" spc="-1" strike="noStrike">
                <a:solidFill>
                  <a:srgbClr val="009bdd"/>
                </a:solidFill>
                <a:latin typeface="Arial"/>
              </a:rPr>
              <a:t>Maintenance</a:t>
            </a:r>
            <a:r>
              <a:rPr b="0" lang="en-IN" sz="2200" spc="-1" strike="noStrike">
                <a:solidFill>
                  <a:srgbClr val="009bdd"/>
                </a:solidFill>
                <a:latin typeface="Arial"/>
              </a:rPr>
              <a:t> : Ensure the software continues to perform as expected after deployment.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0C48EAEE-7F03-4C3A-AB1C-687A900C539B}" type="slidenum">
              <a:t>5</a:t>
            </a:fld>
          </a:p>
        </p:txBody>
      </p:sp>
      <p:sp>
        <p:nvSpPr>
          <p:cNvPr id="5" name="PlaceHolder 4"/>
          <p:cNvSpPr>
            <a:spLocks noGrp="1"/>
          </p:cNvSpPr>
          <p:nvPr>
            <p:ph type="dt" idx="3"/>
          </p:nvPr>
        </p:nvSpPr>
        <p:spPr/>
        <p:txBody>
          <a:bodyPr/>
          <a:p>
            <a:fld id="{1672A5B5-646C-4E0F-B3B2-1E95EACAC949}" type="datetime1">
              <a:rPr lang="en-IN"/>
              <a:t>13/12/2024</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Degree of relationships</a:t>
            </a:r>
            <a:endParaRPr b="0" lang="en-IN" sz="3300" spc="-1" strike="noStrike">
              <a:latin typeface="Arial"/>
            </a:endParaRPr>
          </a:p>
        </p:txBody>
      </p:sp>
      <p:sp>
        <p:nvSpPr>
          <p:cNvPr id="340"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The degree of a relationship in an Entity-Relationship (ER) diagram refers to the number of entities that participate in the relationship. This degree helps us define the complexity of the association between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Unary Relationship (Degree 1): A relationship where a single entity type is related to itself.</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Binary Relationship (Degree 2): A relationship between two different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Ternary Relationship (Degree 3): A relationship involving three different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lvl="1" marL="864000" indent="-324000">
              <a:lnSpc>
                <a:spcPct val="100000"/>
              </a:lnSpc>
              <a:spcBef>
                <a:spcPts val="1134"/>
              </a:spcBef>
              <a:buClr>
                <a:srgbClr val="000000"/>
              </a:buClr>
              <a:buSzPct val="75000"/>
              <a:buFont typeface="Symbol"/>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a:lnSpc>
                <a:spcPct val="100000"/>
              </a:lnSpc>
              <a:buNone/>
            </a:pPr>
            <a:endParaRPr b="0" lang="en-IN" sz="1800" spc="-1" strike="noStrike">
              <a:latin typeface="Arial"/>
            </a:endParaRPr>
          </a:p>
        </p:txBody>
      </p:sp>
      <p:pic>
        <p:nvPicPr>
          <p:cNvPr id="341" name="" descr=""/>
          <p:cNvPicPr/>
          <p:nvPr/>
        </p:nvPicPr>
        <p:blipFill>
          <a:blip r:embed="rId1"/>
          <a:stretch/>
        </p:blipFill>
        <p:spPr>
          <a:xfrm>
            <a:off x="660600" y="2507760"/>
            <a:ext cx="3138480" cy="379800"/>
          </a:xfrm>
          <a:prstGeom prst="rect">
            <a:avLst/>
          </a:prstGeom>
          <a:ln w="0">
            <a:noFill/>
          </a:ln>
        </p:spPr>
      </p:pic>
      <p:pic>
        <p:nvPicPr>
          <p:cNvPr id="342" name="" descr=""/>
          <p:cNvPicPr/>
          <p:nvPr/>
        </p:nvPicPr>
        <p:blipFill>
          <a:blip r:embed="rId2"/>
          <a:stretch/>
        </p:blipFill>
        <p:spPr>
          <a:xfrm>
            <a:off x="837360" y="3624480"/>
            <a:ext cx="2643120" cy="356760"/>
          </a:xfrm>
          <a:prstGeom prst="rect">
            <a:avLst/>
          </a:prstGeom>
          <a:ln w="0">
            <a:noFill/>
          </a:ln>
        </p:spPr>
      </p:pic>
      <p:pic>
        <p:nvPicPr>
          <p:cNvPr id="343" name="" descr=""/>
          <p:cNvPicPr/>
          <p:nvPr/>
        </p:nvPicPr>
        <p:blipFill>
          <a:blip r:embed="rId3"/>
          <a:stretch/>
        </p:blipFill>
        <p:spPr>
          <a:xfrm>
            <a:off x="787680" y="4477680"/>
            <a:ext cx="5089320" cy="318960"/>
          </a:xfrm>
          <a:prstGeom prst="rect">
            <a:avLst/>
          </a:prstGeom>
          <a:ln w="0">
            <a:noFill/>
          </a:ln>
        </p:spPr>
      </p:pic>
      <p:sp>
        <p:nvSpPr>
          <p:cNvPr id="4" name="PlaceHolder 3"/>
          <p:cNvSpPr>
            <a:spLocks noGrp="1"/>
          </p:cNvSpPr>
          <p:nvPr>
            <p:ph type="sldNum" idx="2"/>
          </p:nvPr>
        </p:nvSpPr>
        <p:spPr/>
        <p:txBody>
          <a:bodyPr/>
          <a:p>
            <a:fld id="{6BE2F37E-3F3F-47C7-AB2D-1C2D5918149D}" type="slidenum">
              <a:t>50</a:t>
            </a:fld>
          </a:p>
        </p:txBody>
      </p:sp>
      <p:sp>
        <p:nvSpPr>
          <p:cNvPr id="5" name="PlaceHolder 4"/>
          <p:cNvSpPr>
            <a:spLocks noGrp="1"/>
          </p:cNvSpPr>
          <p:nvPr>
            <p:ph type="dt" idx="3"/>
          </p:nvPr>
        </p:nvSpPr>
        <p:spPr/>
        <p:txBody>
          <a:bodyPr/>
          <a:p>
            <a:fld id="{C55EB7AD-FC47-4F4A-9389-A9E27DB44466}" type="datetime1">
              <a:rPr lang="en-IN"/>
              <a:t>13/12/2024</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Degree of relationships</a:t>
            </a:r>
            <a:endParaRPr b="0" lang="en-IN" sz="3300" spc="-1" strike="noStrike">
              <a:latin typeface="Arial"/>
            </a:endParaRPr>
          </a:p>
        </p:txBody>
      </p:sp>
      <p:sp>
        <p:nvSpPr>
          <p:cNvPr id="34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Higher-Degree Relationships (Degree &gt; 3): Relationships involving more than three entities.</a:t>
            </a:r>
            <a:endParaRPr b="0" lang="en-IN" sz="1800" spc="-1" strike="noStrike">
              <a:latin typeface="Arial"/>
            </a:endParaRPr>
          </a:p>
        </p:txBody>
      </p:sp>
      <p:pic>
        <p:nvPicPr>
          <p:cNvPr id="346" name="" descr=""/>
          <p:cNvPicPr/>
          <p:nvPr/>
        </p:nvPicPr>
        <p:blipFill>
          <a:blip r:embed="rId1"/>
          <a:stretch/>
        </p:blipFill>
        <p:spPr>
          <a:xfrm>
            <a:off x="732240" y="1773360"/>
            <a:ext cx="5721840" cy="394920"/>
          </a:xfrm>
          <a:prstGeom prst="rect">
            <a:avLst/>
          </a:prstGeom>
          <a:ln w="0">
            <a:noFill/>
          </a:ln>
        </p:spPr>
      </p:pic>
      <p:sp>
        <p:nvSpPr>
          <p:cNvPr id="4" name="PlaceHolder 3"/>
          <p:cNvSpPr>
            <a:spLocks noGrp="1"/>
          </p:cNvSpPr>
          <p:nvPr>
            <p:ph type="sldNum" idx="2"/>
          </p:nvPr>
        </p:nvSpPr>
        <p:spPr/>
        <p:txBody>
          <a:bodyPr/>
          <a:p>
            <a:fld id="{001FA6C8-D541-4A3A-8181-151055290D3F}" type="slidenum">
              <a:t>51</a:t>
            </a:fld>
          </a:p>
        </p:txBody>
      </p:sp>
      <p:sp>
        <p:nvSpPr>
          <p:cNvPr id="5" name="PlaceHolder 4"/>
          <p:cNvSpPr>
            <a:spLocks noGrp="1"/>
          </p:cNvSpPr>
          <p:nvPr>
            <p:ph type="dt" idx="3"/>
          </p:nvPr>
        </p:nvSpPr>
        <p:spPr/>
        <p:txBody>
          <a:bodyPr/>
          <a:p>
            <a:fld id="{E1EB1190-597A-4516-9C7E-8EDF83B0A671}" type="datetime1">
              <a:rPr lang="en-IN"/>
              <a:t>13/12/2024</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Cardinality of relationships</a:t>
            </a:r>
            <a:endParaRPr b="0" lang="en-IN" sz="4400" spc="-1" strike="noStrike">
              <a:latin typeface="Arial"/>
            </a:endParaRPr>
          </a:p>
        </p:txBody>
      </p:sp>
      <p:sp>
        <p:nvSpPr>
          <p:cNvPr id="348" name=""/>
          <p:cNvSpPr/>
          <p:nvPr/>
        </p:nvSpPr>
        <p:spPr>
          <a:xfrm>
            <a:off x="-39960" y="900000"/>
            <a:ext cx="10188360" cy="2374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Cardinality in databases refers to the number of instances of one entity that can or must be associated with the number of instances of another entity in a relationship. It defines the nature and constraints of the relationship between entities.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Types of cardinality : 1 to 1, 1 to M and M to M.</a:t>
            </a:r>
            <a:endParaRPr b="0" lang="en-IN" sz="1800" spc="-1" strike="noStrike">
              <a:latin typeface="Arial"/>
            </a:endParaRPr>
          </a:p>
        </p:txBody>
      </p:sp>
      <p:sp>
        <p:nvSpPr>
          <p:cNvPr id="3" name="PlaceHolder 2"/>
          <p:cNvSpPr>
            <a:spLocks noGrp="1"/>
          </p:cNvSpPr>
          <p:nvPr>
            <p:ph type="sldNum" idx="8"/>
          </p:nvPr>
        </p:nvSpPr>
        <p:spPr/>
        <p:txBody>
          <a:bodyPr/>
          <a:p>
            <a:fld id="{C000AAC4-73F1-4413-9402-2476603017F2}" type="slidenum">
              <a:t>52</a:t>
            </a:fld>
          </a:p>
        </p:txBody>
      </p:sp>
      <p:sp>
        <p:nvSpPr>
          <p:cNvPr id="4" name="PlaceHolder 3"/>
          <p:cNvSpPr>
            <a:spLocks noGrp="1"/>
          </p:cNvSpPr>
          <p:nvPr>
            <p:ph type="dt" idx="9"/>
          </p:nvPr>
        </p:nvSpPr>
        <p:spPr/>
        <p:txBody>
          <a:bodyPr/>
          <a:p>
            <a:fld id="{1180A240-6C0F-42C4-B59A-3441BBCEA936}" type="datetime1">
              <a:rPr lang="en-IN"/>
              <a:t>13/12/2024</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Relational Database Model</a:t>
            </a:r>
            <a:endParaRPr b="0" lang="en-IN" sz="4400" spc="-1" strike="noStrike">
              <a:latin typeface="Arial"/>
            </a:endParaRPr>
          </a:p>
        </p:txBody>
      </p:sp>
      <p:sp>
        <p:nvSpPr>
          <p:cNvPr id="350" name=""/>
          <p:cNvSpPr/>
          <p:nvPr/>
        </p:nvSpPr>
        <p:spPr>
          <a:xfrm>
            <a:off x="180000" y="731160"/>
            <a:ext cx="9719640" cy="430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The Relational Database Model is a method of structuring data using tables (also called relations) to organize and manage data in a database. It is based on the principles of relational algebra and was introduced by E.F. Codd in 1970.</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Key Concepts in the Relational Database Model:</a:t>
            </a:r>
            <a:endParaRPr b="0" lang="en-IN" sz="1800" spc="-1" strike="noStrike">
              <a:latin typeface="Arial"/>
            </a:endParaRPr>
          </a:p>
          <a:p>
            <a:pPr>
              <a:lnSpc>
                <a:spcPct val="100000"/>
              </a:lnSpc>
              <a:buNone/>
            </a:pPr>
            <a:r>
              <a:rPr b="1" lang="en-IN" sz="1800" spc="-1" strike="noStrike">
                <a:latin typeface="Arial"/>
              </a:rPr>
              <a:t>Relation (Table):</a:t>
            </a:r>
            <a:r>
              <a:rPr b="0" lang="en-IN" sz="1800" spc="-1" strike="noStrike">
                <a:latin typeface="Arial"/>
              </a:rPr>
              <a:t> A table is a collection of data organized into rows and columns.</a:t>
            </a:r>
            <a:endParaRPr b="0" lang="en-IN" sz="1800" spc="-1" strike="noStrike">
              <a:latin typeface="Arial"/>
            </a:endParaRPr>
          </a:p>
          <a:p>
            <a:pPr>
              <a:lnSpc>
                <a:spcPct val="100000"/>
              </a:lnSpc>
              <a:buNone/>
            </a:pPr>
            <a:r>
              <a:rPr b="1" lang="en-IN" sz="1800" spc="-1" strike="noStrike">
                <a:latin typeface="Arial"/>
              </a:rPr>
              <a:t>Tuple (Row):</a:t>
            </a:r>
            <a:r>
              <a:rPr b="0" lang="en-IN" sz="1800" spc="-1" strike="noStrike">
                <a:latin typeface="Arial"/>
              </a:rPr>
              <a:t> A tuple represents a single record in a table.</a:t>
            </a:r>
            <a:endParaRPr b="0" lang="en-IN" sz="1800" spc="-1" strike="noStrike">
              <a:latin typeface="Arial"/>
            </a:endParaRPr>
          </a:p>
          <a:p>
            <a:pPr>
              <a:lnSpc>
                <a:spcPct val="100000"/>
              </a:lnSpc>
              <a:buNone/>
            </a:pPr>
            <a:r>
              <a:rPr b="1" lang="en-IN" sz="1800" spc="-1" strike="noStrike">
                <a:latin typeface="Arial"/>
              </a:rPr>
              <a:t>Attribute (Column):</a:t>
            </a:r>
            <a:r>
              <a:rPr b="0" lang="en-IN" sz="1800" spc="-1" strike="noStrike">
                <a:latin typeface="Arial"/>
              </a:rPr>
              <a:t> Attributes are the properties or characteristics of an entity, represented as columns in a table.</a:t>
            </a:r>
            <a:endParaRPr b="0" lang="en-IN" sz="1800" spc="-1" strike="noStrike">
              <a:latin typeface="Arial"/>
            </a:endParaRPr>
          </a:p>
          <a:p>
            <a:pPr>
              <a:lnSpc>
                <a:spcPct val="100000"/>
              </a:lnSpc>
              <a:buNone/>
            </a:pPr>
            <a:r>
              <a:rPr b="1" lang="en-IN" sz="1800" spc="-1" strike="noStrike">
                <a:latin typeface="Arial"/>
              </a:rPr>
              <a:t>Domain: </a:t>
            </a:r>
            <a:r>
              <a:rPr b="0" lang="en-IN" sz="1800" spc="-1" strike="noStrike">
                <a:latin typeface="Arial"/>
              </a:rPr>
              <a:t> A domain is the set of permissible values for an attribute. Example: The domain for Age might be integers between 0 and 120.</a:t>
            </a:r>
            <a:endParaRPr b="0" lang="en-IN" sz="1800" spc="-1" strike="noStrike">
              <a:latin typeface="Arial"/>
            </a:endParaRPr>
          </a:p>
          <a:p>
            <a:pPr>
              <a:lnSpc>
                <a:spcPct val="100000"/>
              </a:lnSpc>
              <a:buNone/>
            </a:pPr>
            <a:r>
              <a:rPr b="1" lang="en-IN" sz="1800" spc="-1" strike="noStrike">
                <a:latin typeface="Arial"/>
              </a:rPr>
              <a:t>Primary Key:</a:t>
            </a:r>
            <a:r>
              <a:rPr b="0" lang="en-IN" sz="1800" spc="-1" strike="noStrike">
                <a:latin typeface="Arial"/>
              </a:rPr>
              <a:t>A unique identifier for each row in a table.</a:t>
            </a:r>
            <a:endParaRPr b="0" lang="en-IN" sz="1800" spc="-1" strike="noStrike">
              <a:latin typeface="Arial"/>
            </a:endParaRPr>
          </a:p>
          <a:p>
            <a:pPr>
              <a:lnSpc>
                <a:spcPct val="100000"/>
              </a:lnSpc>
              <a:buNone/>
            </a:pPr>
            <a:r>
              <a:rPr b="1" lang="en-IN" sz="1800" spc="-1" strike="noStrike">
                <a:latin typeface="Arial"/>
              </a:rPr>
              <a:t>Foreign Key: </a:t>
            </a:r>
            <a:r>
              <a:rPr b="0" lang="en-IN" sz="1800" spc="-1" strike="noStrike">
                <a:latin typeface="Arial"/>
              </a:rPr>
              <a:t>An attribute in one table that refers to the primary key in another table, establishing a relationship between the tables.</a:t>
            </a:r>
            <a:endParaRPr b="0" lang="en-IN" sz="1800" spc="-1" strike="noStrike">
              <a:latin typeface="Arial"/>
            </a:endParaRPr>
          </a:p>
          <a:p>
            <a:pPr>
              <a:lnSpc>
                <a:spcPct val="100000"/>
              </a:lnSpc>
              <a:buNone/>
            </a:pPr>
            <a:r>
              <a:rPr b="1" lang="en-IN" sz="1800" spc="-1" strike="noStrike">
                <a:latin typeface="Arial"/>
              </a:rPr>
              <a:t>Relation Schema: </a:t>
            </a:r>
            <a:r>
              <a:rPr b="0" lang="en-IN" sz="1800" spc="-1" strike="noStrike">
                <a:latin typeface="Arial"/>
              </a:rPr>
              <a:t>The structure of a relation, including the table name, attributes, and data types.</a:t>
            </a:r>
            <a:endParaRPr b="0" lang="en-IN" sz="1800" spc="-1" strike="noStrike">
              <a:latin typeface="Arial"/>
            </a:endParaRPr>
          </a:p>
        </p:txBody>
      </p:sp>
      <p:sp>
        <p:nvSpPr>
          <p:cNvPr id="3" name="PlaceHolder 2"/>
          <p:cNvSpPr>
            <a:spLocks noGrp="1"/>
          </p:cNvSpPr>
          <p:nvPr>
            <p:ph type="sldNum" idx="8"/>
          </p:nvPr>
        </p:nvSpPr>
        <p:spPr/>
        <p:txBody>
          <a:bodyPr/>
          <a:p>
            <a:fld id="{11EA578A-3091-43DD-896F-033141A0B6F5}" type="slidenum">
              <a:t>53</a:t>
            </a:fld>
          </a:p>
        </p:txBody>
      </p:sp>
      <p:sp>
        <p:nvSpPr>
          <p:cNvPr id="4" name="PlaceHolder 3"/>
          <p:cNvSpPr>
            <a:spLocks noGrp="1"/>
          </p:cNvSpPr>
          <p:nvPr>
            <p:ph type="dt" idx="9"/>
          </p:nvPr>
        </p:nvSpPr>
        <p:spPr/>
        <p:txBody>
          <a:bodyPr/>
          <a:p>
            <a:fld id="{4FDC5577-D824-4C2F-A198-AA7EAF9EA4B9}" type="datetime1">
              <a:rPr lang="en-IN"/>
              <a:t>13/12/2024</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360000" y="179640"/>
            <a:ext cx="9358920" cy="4770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Create an ERD for a database based on a Scenario.</a:t>
            </a:r>
            <a:endParaRPr b="0" lang="en-IN" sz="2800" spc="-1" strike="noStrike">
              <a:latin typeface="Arial"/>
            </a:endParaRPr>
          </a:p>
        </p:txBody>
      </p:sp>
      <p:sp>
        <p:nvSpPr>
          <p:cNvPr id="3" name="PlaceHolder 2"/>
          <p:cNvSpPr>
            <a:spLocks noGrp="1"/>
          </p:cNvSpPr>
          <p:nvPr>
            <p:ph type="sldNum" idx="8"/>
          </p:nvPr>
        </p:nvSpPr>
        <p:spPr/>
        <p:txBody>
          <a:bodyPr/>
          <a:p>
            <a:fld id="{4EA6B773-2F3E-4BFA-A359-A03960CE2F69}" type="slidenum">
              <a:t>54</a:t>
            </a:fld>
          </a:p>
        </p:txBody>
      </p:sp>
      <p:sp>
        <p:nvSpPr>
          <p:cNvPr id="4" name="PlaceHolder 3"/>
          <p:cNvSpPr>
            <a:spLocks noGrp="1"/>
          </p:cNvSpPr>
          <p:nvPr>
            <p:ph type="dt" idx="9"/>
          </p:nvPr>
        </p:nvSpPr>
        <p:spPr/>
        <p:txBody>
          <a:bodyPr/>
          <a:p>
            <a:fld id="{B88559BE-569E-4A28-8D9C-A5687888C830}" type="datetime1">
              <a:rPr lang="en-IN"/>
              <a:t>13/12/2024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Essentials</a:t>
            </a:r>
            <a:endParaRPr b="0" lang="en-IN" sz="4400" spc="-1" strike="noStrike">
              <a:latin typeface="Arial"/>
            </a:endParaRPr>
          </a:p>
        </p:txBody>
      </p:sp>
      <p:sp>
        <p:nvSpPr>
          <p:cNvPr id="353" name=""/>
          <p:cNvSpPr/>
          <p:nvPr/>
        </p:nvSpPr>
        <p:spPr>
          <a:xfrm>
            <a:off x="-73440" y="900000"/>
            <a:ext cx="10255680" cy="2374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Git is a distributed version control system that allows developers to track changes in their codebase, collaborate with others, and manage projects effectively. It is an essential tool for modern software development.</a:t>
            </a:r>
            <a:endParaRPr b="0" lang="en-IN" sz="1800" spc="-1" strike="noStrike">
              <a:latin typeface="Arial"/>
            </a:endParaRPr>
          </a:p>
        </p:txBody>
      </p:sp>
      <p:sp>
        <p:nvSpPr>
          <p:cNvPr id="3" name="PlaceHolder 2"/>
          <p:cNvSpPr>
            <a:spLocks noGrp="1"/>
          </p:cNvSpPr>
          <p:nvPr>
            <p:ph type="sldNum" idx="8"/>
          </p:nvPr>
        </p:nvSpPr>
        <p:spPr/>
        <p:txBody>
          <a:bodyPr/>
          <a:p>
            <a:fld id="{FF99DC14-FC80-40B4-B4BF-D161C8A477DC}" type="slidenum">
              <a:t>55</a:t>
            </a:fld>
          </a:p>
        </p:txBody>
      </p:sp>
      <p:sp>
        <p:nvSpPr>
          <p:cNvPr id="4" name="PlaceHolder 3"/>
          <p:cNvSpPr>
            <a:spLocks noGrp="1"/>
          </p:cNvSpPr>
          <p:nvPr>
            <p:ph type="dt" idx="9"/>
          </p:nvPr>
        </p:nvSpPr>
        <p:spPr/>
        <p:txBody>
          <a:bodyPr/>
          <a:p>
            <a:fld id="{77744B29-61EF-4968-A634-549E5CA2F40E}" type="datetime1">
              <a:rPr lang="en-IN"/>
              <a:t>13/12/2024</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GIT</a:t>
            </a:r>
            <a:endParaRPr b="0" lang="en-IN" sz="4400" spc="-1" strike="noStrike">
              <a:latin typeface="Arial"/>
            </a:endParaRPr>
          </a:p>
        </p:txBody>
      </p:sp>
      <p:sp>
        <p:nvSpPr>
          <p:cNvPr id="355" name=""/>
          <p:cNvSpPr/>
          <p:nvPr/>
        </p:nvSpPr>
        <p:spPr>
          <a:xfrm>
            <a:off x="-73440" y="1989720"/>
            <a:ext cx="10255680" cy="85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Provided in another PPT.</a:t>
            </a:r>
            <a:endParaRPr b="0" lang="en-IN" sz="1800" spc="-1" strike="noStrike">
              <a:latin typeface="Arial"/>
            </a:endParaRPr>
          </a:p>
        </p:txBody>
      </p:sp>
      <p:sp>
        <p:nvSpPr>
          <p:cNvPr id="3" name="PlaceHolder 2"/>
          <p:cNvSpPr>
            <a:spLocks noGrp="1"/>
          </p:cNvSpPr>
          <p:nvPr>
            <p:ph type="sldNum" idx="8"/>
          </p:nvPr>
        </p:nvSpPr>
        <p:spPr/>
        <p:txBody>
          <a:bodyPr/>
          <a:p>
            <a:fld id="{12ECCC5C-01D2-411F-BC2A-56CC1F662AAD}" type="slidenum">
              <a:t>56</a:t>
            </a:fld>
          </a:p>
        </p:txBody>
      </p:sp>
      <p:sp>
        <p:nvSpPr>
          <p:cNvPr id="4" name="PlaceHolder 3"/>
          <p:cNvSpPr>
            <a:spLocks noGrp="1"/>
          </p:cNvSpPr>
          <p:nvPr>
            <p:ph type="dt" idx="9"/>
          </p:nvPr>
        </p:nvSpPr>
        <p:spPr/>
        <p:txBody>
          <a:bodyPr/>
          <a:p>
            <a:fld id="{63972F04-9FBC-48C0-A8E9-34927532EFAF}" type="datetime1">
              <a:rPr lang="en-IN"/>
              <a:t>13/12/2024</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How to Install Git on Windows?</a:t>
            </a:r>
            <a:endParaRPr b="0" lang="en-IN" sz="4400" spc="-1" strike="noStrike">
              <a:latin typeface="Arial"/>
            </a:endParaRPr>
          </a:p>
        </p:txBody>
      </p:sp>
      <p:sp>
        <p:nvSpPr>
          <p:cNvPr id="3" name="PlaceHolder 2"/>
          <p:cNvSpPr>
            <a:spLocks noGrp="1"/>
          </p:cNvSpPr>
          <p:nvPr>
            <p:ph type="sldNum" idx="8"/>
          </p:nvPr>
        </p:nvSpPr>
        <p:spPr/>
        <p:txBody>
          <a:bodyPr/>
          <a:p>
            <a:fld id="{43D0658F-4D7A-45C0-8891-94AC31306779}" type="slidenum">
              <a:t>57</a:t>
            </a:fld>
          </a:p>
        </p:txBody>
      </p:sp>
      <p:sp>
        <p:nvSpPr>
          <p:cNvPr id="4" name="PlaceHolder 3"/>
          <p:cNvSpPr>
            <a:spLocks noGrp="1"/>
          </p:cNvSpPr>
          <p:nvPr>
            <p:ph type="dt" idx="9"/>
          </p:nvPr>
        </p:nvSpPr>
        <p:spPr/>
        <p:txBody>
          <a:bodyPr/>
          <a:p>
            <a:fld id="{6BD6CEE1-6FB5-4D63-85BB-E54DF5F11E81}" type="datetime1">
              <a:rPr lang="en-IN"/>
              <a:t>13/12/2024</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GitHub?</a:t>
            </a:r>
            <a:endParaRPr b="0" lang="en-IN" sz="4400" spc="-1" strike="noStrike">
              <a:latin typeface="Arial"/>
            </a:endParaRPr>
          </a:p>
        </p:txBody>
      </p:sp>
      <p:sp>
        <p:nvSpPr>
          <p:cNvPr id="3" name="PlaceHolder 2"/>
          <p:cNvSpPr>
            <a:spLocks noGrp="1"/>
          </p:cNvSpPr>
          <p:nvPr>
            <p:ph type="sldNum" idx="8"/>
          </p:nvPr>
        </p:nvSpPr>
        <p:spPr/>
        <p:txBody>
          <a:bodyPr/>
          <a:p>
            <a:fld id="{90F0A522-AED0-40FD-8467-4D3F824225FB}" type="slidenum">
              <a:t>58</a:t>
            </a:fld>
          </a:p>
        </p:txBody>
      </p:sp>
      <p:sp>
        <p:nvSpPr>
          <p:cNvPr id="4" name="PlaceHolder 3"/>
          <p:cNvSpPr>
            <a:spLocks noGrp="1"/>
          </p:cNvSpPr>
          <p:nvPr>
            <p:ph type="dt" idx="9"/>
          </p:nvPr>
        </p:nvSpPr>
        <p:spPr/>
        <p:txBody>
          <a:bodyPr/>
          <a:p>
            <a:fld id="{8FDE798D-CC8C-4744-B17A-53CD25D6685E}" type="datetime1">
              <a:rPr lang="en-IN"/>
              <a:t>13/12/2024</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commands.</a:t>
            </a:r>
            <a:endParaRPr b="0" lang="en-IN" sz="4400" spc="-1" strike="noStrike">
              <a:latin typeface="Arial"/>
            </a:endParaRPr>
          </a:p>
        </p:txBody>
      </p:sp>
      <p:sp>
        <p:nvSpPr>
          <p:cNvPr id="3" name="PlaceHolder 2"/>
          <p:cNvSpPr>
            <a:spLocks noGrp="1"/>
          </p:cNvSpPr>
          <p:nvPr>
            <p:ph type="sldNum" idx="8"/>
          </p:nvPr>
        </p:nvSpPr>
        <p:spPr/>
        <p:txBody>
          <a:bodyPr/>
          <a:p>
            <a:fld id="{FA0B36A8-97BE-487A-8E69-F77836616A88}" type="slidenum">
              <a:t>59</a:t>
            </a:fld>
          </a:p>
        </p:txBody>
      </p:sp>
      <p:sp>
        <p:nvSpPr>
          <p:cNvPr id="4" name="PlaceHolder 3"/>
          <p:cNvSpPr>
            <a:spLocks noGrp="1"/>
          </p:cNvSpPr>
          <p:nvPr>
            <p:ph type="dt" idx="9"/>
          </p:nvPr>
        </p:nvSpPr>
        <p:spPr/>
        <p:txBody>
          <a:bodyPr/>
          <a:p>
            <a:fld id="{2CDFF41E-9762-455A-91F5-F2F8A27003BA}" type="datetime1">
              <a:rPr lang="en-IN"/>
              <a:t>13/12/2024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nSpc>
                <a:spcPct val="90000"/>
              </a:lnSpc>
              <a:spcBef>
                <a:spcPts val="1327"/>
              </a:spcBef>
              <a:buNone/>
            </a:pPr>
            <a:r>
              <a:rPr b="0" lang="en-US" sz="2410" spc="-1" strike="noStrike">
                <a:solidFill>
                  <a:srgbClr val="282828"/>
                </a:solidFill>
                <a:latin typeface="Calibri"/>
              </a:rPr>
              <a:t>Planning Analysis</a:t>
            </a:r>
            <a:endParaRPr b="0" lang="en-IN" sz="2410" spc="-1" strike="noStrike">
              <a:latin typeface="Arial"/>
            </a:endParaRPr>
          </a:p>
        </p:txBody>
      </p:sp>
      <p:sp>
        <p:nvSpPr>
          <p:cNvPr id="22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Planning and Analysis are crucial phases in the Software Development Life Cycle (SDLC). These phases lay the foundation for successful software development by identifying project goals, assessing feasibility, and gathering detailed requirements.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Key Activities: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Identify Business Goals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Feasibility Study:</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Resource Allocation:</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Risk Analysis: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High-Level Scheduling: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Outputs:</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Project Charter, Feasibility Study Report, Initial Project Plan, Risk Analysis Document</a:t>
            </a:r>
            <a:endParaRPr b="0" lang="en-IN" sz="1800" spc="-1" strike="noStrike">
              <a:latin typeface="Arial"/>
            </a:endParaRPr>
          </a:p>
        </p:txBody>
      </p:sp>
      <p:sp>
        <p:nvSpPr>
          <p:cNvPr id="4" name="PlaceHolder 3"/>
          <p:cNvSpPr>
            <a:spLocks noGrp="1"/>
          </p:cNvSpPr>
          <p:nvPr>
            <p:ph type="sldNum" idx="2"/>
          </p:nvPr>
        </p:nvSpPr>
        <p:spPr/>
        <p:txBody>
          <a:bodyPr/>
          <a:p>
            <a:fld id="{94F8593B-BBCF-4DF3-9E47-AB2D07A4E0A2}" type="slidenum">
              <a:t>6</a:t>
            </a:fld>
          </a:p>
        </p:txBody>
      </p:sp>
      <p:sp>
        <p:nvSpPr>
          <p:cNvPr id="5" name="PlaceHolder 4"/>
          <p:cNvSpPr>
            <a:spLocks noGrp="1"/>
          </p:cNvSpPr>
          <p:nvPr>
            <p:ph type="dt" idx="3"/>
          </p:nvPr>
        </p:nvSpPr>
        <p:spPr/>
        <p:txBody>
          <a:bodyPr/>
          <a:p>
            <a:fld id="{9BFCEAF7-1629-4ABC-B64F-5F219498E684}" type="datetime1">
              <a:rPr lang="en-IN"/>
              <a:t>13/12/2024</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vs. GitHub</a:t>
            </a:r>
            <a:endParaRPr b="0" lang="en-IN" sz="4400" spc="-1" strike="noStrike">
              <a:latin typeface="Arial"/>
            </a:endParaRPr>
          </a:p>
        </p:txBody>
      </p:sp>
      <p:pic>
        <p:nvPicPr>
          <p:cNvPr id="360" name="" descr=""/>
          <p:cNvPicPr/>
          <p:nvPr/>
        </p:nvPicPr>
        <p:blipFill>
          <a:blip r:embed="rId1"/>
          <a:stretch/>
        </p:blipFill>
        <p:spPr>
          <a:xfrm>
            <a:off x="1260000" y="1080000"/>
            <a:ext cx="7177680" cy="3580920"/>
          </a:xfrm>
          <a:prstGeom prst="rect">
            <a:avLst/>
          </a:prstGeom>
          <a:ln w="0">
            <a:noFill/>
          </a:ln>
        </p:spPr>
      </p:pic>
      <p:sp>
        <p:nvSpPr>
          <p:cNvPr id="3" name="PlaceHolder 2"/>
          <p:cNvSpPr>
            <a:spLocks noGrp="1"/>
          </p:cNvSpPr>
          <p:nvPr>
            <p:ph type="sldNum" idx="8"/>
          </p:nvPr>
        </p:nvSpPr>
        <p:spPr/>
        <p:txBody>
          <a:bodyPr/>
          <a:p>
            <a:fld id="{D92B1874-C65B-47BB-9406-72E850B6602B}" type="slidenum">
              <a:t>60</a:t>
            </a:fld>
          </a:p>
        </p:txBody>
      </p:sp>
      <p:sp>
        <p:nvSpPr>
          <p:cNvPr id="4" name="PlaceHolder 3"/>
          <p:cNvSpPr>
            <a:spLocks noGrp="1"/>
          </p:cNvSpPr>
          <p:nvPr>
            <p:ph type="dt" idx="9"/>
          </p:nvPr>
        </p:nvSpPr>
        <p:spPr/>
        <p:txBody>
          <a:bodyPr/>
          <a:p>
            <a:fld id="{9D26FE70-1D63-4E53-9EEB-AF5D4B2A45D7}" type="datetime1">
              <a:rPr lang="en-IN"/>
              <a:t>13/12/2024</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What is GitLab?</a:t>
            </a:r>
            <a:endParaRPr b="0" lang="en-IN" sz="4400" spc="-1" strike="noStrike">
              <a:latin typeface="Arial"/>
            </a:endParaRPr>
          </a:p>
        </p:txBody>
      </p:sp>
      <p:sp>
        <p:nvSpPr>
          <p:cNvPr id="362" name=""/>
          <p:cNvSpPr/>
          <p:nvPr/>
        </p:nvSpPr>
        <p:spPr>
          <a:xfrm>
            <a:off x="0" y="1080000"/>
            <a:ext cx="9935640" cy="85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GitLab is an open-source, web-based DevOps platform that provides tools for the entire software development lifecycle, from planning to deployment. It integrates version control (using Git) with additional features like CI/CD pipelines, issue tracking, and code review tools.</a:t>
            </a:r>
            <a:endParaRPr b="0" lang="en-IN" sz="1800" spc="-1" strike="noStrike">
              <a:latin typeface="Arial"/>
            </a:endParaRPr>
          </a:p>
        </p:txBody>
      </p:sp>
      <p:sp>
        <p:nvSpPr>
          <p:cNvPr id="3" name="PlaceHolder 2"/>
          <p:cNvSpPr>
            <a:spLocks noGrp="1"/>
          </p:cNvSpPr>
          <p:nvPr>
            <p:ph type="sldNum" idx="8"/>
          </p:nvPr>
        </p:nvSpPr>
        <p:spPr/>
        <p:txBody>
          <a:bodyPr/>
          <a:p>
            <a:fld id="{0854E658-3F28-4020-B25A-5B9AF8F57061}" type="slidenum">
              <a:t>61</a:t>
            </a:fld>
          </a:p>
        </p:txBody>
      </p:sp>
      <p:sp>
        <p:nvSpPr>
          <p:cNvPr id="4" name="PlaceHolder 3"/>
          <p:cNvSpPr>
            <a:spLocks noGrp="1"/>
          </p:cNvSpPr>
          <p:nvPr>
            <p:ph type="dt" idx="9"/>
          </p:nvPr>
        </p:nvSpPr>
        <p:spPr/>
        <p:txBody>
          <a:bodyPr/>
          <a:p>
            <a:fld id="{B4A9A181-56B2-44EC-989B-948CC55BE7CE}" type="datetime1">
              <a:rPr lang="en-IN"/>
              <a:t>13/12/2024</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Clone Commands.</a:t>
            </a:r>
            <a:endParaRPr b="0" lang="en-IN" sz="4400" spc="-1" strike="noStrike">
              <a:latin typeface="Arial"/>
            </a:endParaRPr>
          </a:p>
        </p:txBody>
      </p:sp>
      <p:sp>
        <p:nvSpPr>
          <p:cNvPr id="3" name="PlaceHolder 2"/>
          <p:cNvSpPr>
            <a:spLocks noGrp="1"/>
          </p:cNvSpPr>
          <p:nvPr>
            <p:ph type="sldNum" idx="8"/>
          </p:nvPr>
        </p:nvSpPr>
        <p:spPr/>
        <p:txBody>
          <a:bodyPr/>
          <a:p>
            <a:fld id="{22077640-B9F1-4D8D-A913-20B6146A1377}" type="slidenum">
              <a:t>62</a:t>
            </a:fld>
          </a:p>
        </p:txBody>
      </p:sp>
      <p:sp>
        <p:nvSpPr>
          <p:cNvPr id="4" name="PlaceHolder 3"/>
          <p:cNvSpPr>
            <a:spLocks noGrp="1"/>
          </p:cNvSpPr>
          <p:nvPr>
            <p:ph type="dt" idx="9"/>
          </p:nvPr>
        </p:nvSpPr>
        <p:spPr/>
        <p:txBody>
          <a:bodyPr/>
          <a:p>
            <a:fld id="{55B3A3F5-AE15-4D8F-94AF-9AF755846AB2}" type="datetime1">
              <a:rPr lang="en-IN"/>
              <a:t>13/12/2024</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Push Commands.</a:t>
            </a:r>
            <a:endParaRPr b="0" lang="en-IN" sz="4400" spc="-1" strike="noStrike">
              <a:latin typeface="Arial"/>
            </a:endParaRPr>
          </a:p>
        </p:txBody>
      </p:sp>
      <p:sp>
        <p:nvSpPr>
          <p:cNvPr id="3" name="PlaceHolder 2"/>
          <p:cNvSpPr>
            <a:spLocks noGrp="1"/>
          </p:cNvSpPr>
          <p:nvPr>
            <p:ph type="sldNum" idx="8"/>
          </p:nvPr>
        </p:nvSpPr>
        <p:spPr/>
        <p:txBody>
          <a:bodyPr/>
          <a:p>
            <a:fld id="{9EC4E0EC-07A2-44BA-9CD4-8D18B1D2A038}" type="slidenum">
              <a:t>63</a:t>
            </a:fld>
          </a:p>
        </p:txBody>
      </p:sp>
      <p:sp>
        <p:nvSpPr>
          <p:cNvPr id="4" name="PlaceHolder 3"/>
          <p:cNvSpPr>
            <a:spLocks noGrp="1"/>
          </p:cNvSpPr>
          <p:nvPr>
            <p:ph type="dt" idx="9"/>
          </p:nvPr>
        </p:nvSpPr>
        <p:spPr/>
        <p:txBody>
          <a:bodyPr/>
          <a:p>
            <a:fld id="{B59E1399-4E31-43E9-8C0A-5C5099D55DCB}" type="datetime1">
              <a:rPr lang="en-IN"/>
              <a:t>13/12/2024</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Pull Commands.</a:t>
            </a:r>
            <a:endParaRPr b="0" lang="en-IN" sz="4400" spc="-1" strike="noStrike">
              <a:latin typeface="Arial"/>
            </a:endParaRPr>
          </a:p>
        </p:txBody>
      </p:sp>
      <p:sp>
        <p:nvSpPr>
          <p:cNvPr id="3" name="PlaceHolder 2"/>
          <p:cNvSpPr>
            <a:spLocks noGrp="1"/>
          </p:cNvSpPr>
          <p:nvPr>
            <p:ph type="sldNum" idx="2"/>
          </p:nvPr>
        </p:nvSpPr>
        <p:spPr/>
        <p:txBody>
          <a:bodyPr/>
          <a:p>
            <a:fld id="{A755CF43-4E05-46CF-A443-C9BB765D6B4D}" type="slidenum">
              <a:t>64</a:t>
            </a:fld>
          </a:p>
        </p:txBody>
      </p:sp>
      <p:sp>
        <p:nvSpPr>
          <p:cNvPr id="4" name="PlaceHolder 3"/>
          <p:cNvSpPr>
            <a:spLocks noGrp="1"/>
          </p:cNvSpPr>
          <p:nvPr>
            <p:ph type="dt" idx="3"/>
          </p:nvPr>
        </p:nvSpPr>
        <p:spPr/>
        <p:txBody>
          <a:bodyPr/>
          <a:p>
            <a:fld id="{EDF65801-BCA6-4C4F-AAA9-EFCDD8142E02}" type="datetime1">
              <a:rPr lang="en-IN"/>
              <a:t>13/12/2024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Git History</a:t>
            </a:r>
            <a:endParaRPr b="0" lang="en-IN" sz="4400" spc="-1" strike="noStrike">
              <a:latin typeface="Arial"/>
            </a:endParaRPr>
          </a:p>
        </p:txBody>
      </p:sp>
      <p:sp>
        <p:nvSpPr>
          <p:cNvPr id="3" name="PlaceHolder 2"/>
          <p:cNvSpPr>
            <a:spLocks noGrp="1"/>
          </p:cNvSpPr>
          <p:nvPr>
            <p:ph type="sldNum" idx="8"/>
          </p:nvPr>
        </p:nvSpPr>
        <p:spPr/>
        <p:txBody>
          <a:bodyPr/>
          <a:p>
            <a:fld id="{56705C92-EF50-49F4-95DC-6D98C48F1028}" type="slidenum">
              <a:t>65</a:t>
            </a:fld>
          </a:p>
        </p:txBody>
      </p:sp>
      <p:sp>
        <p:nvSpPr>
          <p:cNvPr id="4" name="PlaceHolder 3"/>
          <p:cNvSpPr>
            <a:spLocks noGrp="1"/>
          </p:cNvSpPr>
          <p:nvPr>
            <p:ph type="dt" idx="9"/>
          </p:nvPr>
        </p:nvSpPr>
        <p:spPr/>
        <p:txBody>
          <a:bodyPr/>
          <a:p>
            <a:fld id="{ECA528A1-550D-46F8-8C8B-761EC479C088}" type="datetime1">
              <a:rPr lang="en-IN"/>
              <a:t>13/12/2024</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Branching and Merging</a:t>
            </a:r>
            <a:endParaRPr b="0" lang="en-IN" sz="4400" spc="-1" strike="noStrike">
              <a:latin typeface="Arial"/>
            </a:endParaRPr>
          </a:p>
        </p:txBody>
      </p:sp>
      <p:sp>
        <p:nvSpPr>
          <p:cNvPr id="3" name="PlaceHolder 2"/>
          <p:cNvSpPr>
            <a:spLocks noGrp="1"/>
          </p:cNvSpPr>
          <p:nvPr>
            <p:ph type="sldNum" idx="8"/>
          </p:nvPr>
        </p:nvSpPr>
        <p:spPr/>
        <p:txBody>
          <a:bodyPr/>
          <a:p>
            <a:fld id="{8C32ADBD-F6CB-4751-AF0C-6BEFFFF54871}" type="slidenum">
              <a:t>66</a:t>
            </a:fld>
          </a:p>
        </p:txBody>
      </p:sp>
      <p:sp>
        <p:nvSpPr>
          <p:cNvPr id="4" name="PlaceHolder 3"/>
          <p:cNvSpPr>
            <a:spLocks noGrp="1"/>
          </p:cNvSpPr>
          <p:nvPr>
            <p:ph type="dt" idx="9"/>
          </p:nvPr>
        </p:nvSpPr>
        <p:spPr/>
        <p:txBody>
          <a:bodyPr/>
          <a:p>
            <a:fld id="{1AC9702F-CE51-487C-B6D3-6B25826895B7}" type="datetime1">
              <a:rPr lang="en-IN"/>
              <a:t>13/12/2024</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360000" y="106200"/>
            <a:ext cx="9358920" cy="6246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Resolve Merge Conflicts in Git</a:t>
            </a:r>
            <a:endParaRPr b="0" lang="en-IN" sz="4400" spc="-1" strike="noStrike">
              <a:latin typeface="Arial"/>
            </a:endParaRPr>
          </a:p>
        </p:txBody>
      </p:sp>
      <p:sp>
        <p:nvSpPr>
          <p:cNvPr id="3" name="PlaceHolder 2"/>
          <p:cNvSpPr>
            <a:spLocks noGrp="1"/>
          </p:cNvSpPr>
          <p:nvPr>
            <p:ph type="sldNum" idx="8"/>
          </p:nvPr>
        </p:nvSpPr>
        <p:spPr/>
        <p:txBody>
          <a:bodyPr/>
          <a:p>
            <a:fld id="{78B7744A-70D4-4D1B-81C0-9BAD589099CF}" type="slidenum">
              <a:t>67</a:t>
            </a:fld>
          </a:p>
        </p:txBody>
      </p:sp>
      <p:sp>
        <p:nvSpPr>
          <p:cNvPr id="4" name="PlaceHolder 3"/>
          <p:cNvSpPr>
            <a:spLocks noGrp="1"/>
          </p:cNvSpPr>
          <p:nvPr>
            <p:ph type="dt" idx="9"/>
          </p:nvPr>
        </p:nvSpPr>
        <p:spPr/>
        <p:txBody>
          <a:bodyPr/>
          <a:p>
            <a:fld id="{E9B6AD11-0846-42C4-904C-909D4553BFA1}" type="datetime1">
              <a:rPr lang="en-IN"/>
              <a:t>13/12/2024</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What is a database</a:t>
            </a:r>
            <a:endParaRPr b="0" lang="en-IN" sz="4400" spc="-1" strike="noStrike">
              <a:latin typeface="Arial"/>
            </a:endParaRPr>
          </a:p>
        </p:txBody>
      </p:sp>
      <p:sp>
        <p:nvSpPr>
          <p:cNvPr id="370"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a:lnSpc>
                <a:spcPct val="100000"/>
              </a:lnSpc>
              <a:spcBef>
                <a:spcPts val="1060"/>
              </a:spcBef>
              <a:buNone/>
            </a:pPr>
            <a:r>
              <a:rPr b="0" lang="en-IN" sz="1400" spc="-1" strike="noStrike">
                <a:solidFill>
                  <a:srgbClr val="009bdd"/>
                </a:solidFill>
                <a:latin typeface="Arial"/>
              </a:rPr>
              <a:t>A database is an organized collection of data that is stored and managed in a way that allows easy access, retrieval, modification, and analysis. Databases are used in a wide range of applications to store information, from simple lists like a contact book to complex systems like financial records or online shopping catalogs.</a:t>
            </a:r>
            <a:endParaRPr b="0" lang="en-IN" sz="1400" spc="-1" strike="noStrike">
              <a:latin typeface="Arial"/>
            </a:endParaRPr>
          </a:p>
          <a:p>
            <a:pPr>
              <a:lnSpc>
                <a:spcPct val="100000"/>
              </a:lnSpc>
              <a:spcBef>
                <a:spcPts val="1060"/>
              </a:spcBef>
              <a:buNone/>
            </a:pP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Key Features of a Database:</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Structured Data Storage:</a:t>
            </a:r>
            <a:r>
              <a:rPr b="0" lang="en-IN" sz="1400" spc="-1" strike="noStrike">
                <a:solidFill>
                  <a:srgbClr val="009bdd"/>
                </a:solidFill>
                <a:latin typeface="Arial"/>
              </a:rPr>
              <a:t> Data is stored in an organized manner, often in tables for relational databases.</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Data Management:</a:t>
            </a:r>
            <a:r>
              <a:rPr b="0" lang="en-IN" sz="1400" spc="-1" strike="noStrike">
                <a:solidFill>
                  <a:srgbClr val="009bdd"/>
                </a:solidFill>
                <a:latin typeface="Arial"/>
              </a:rPr>
              <a:t> Enables adding, updating, deleting, and retrieving data efficiently.</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Querying:</a:t>
            </a:r>
            <a:r>
              <a:rPr b="0" lang="en-IN" sz="1400" spc="-1" strike="noStrike">
                <a:solidFill>
                  <a:srgbClr val="009bdd"/>
                </a:solidFill>
                <a:latin typeface="Arial"/>
              </a:rPr>
              <a:t> Supports languages like SQL (Structured Query Language) to access and manipulate data.</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Scalability:</a:t>
            </a:r>
            <a:r>
              <a:rPr b="0" lang="en-IN" sz="1400" spc="-1" strike="noStrike">
                <a:solidFill>
                  <a:srgbClr val="009bdd"/>
                </a:solidFill>
                <a:latin typeface="Arial"/>
              </a:rPr>
              <a:t> Can grow with the needs of users or organizations.</a:t>
            </a:r>
            <a:endParaRPr b="0" lang="en-IN" sz="1400" spc="-1" strike="noStrike">
              <a:latin typeface="Arial"/>
            </a:endParaRPr>
          </a:p>
          <a:p>
            <a:pPr>
              <a:lnSpc>
                <a:spcPct val="100000"/>
              </a:lnSpc>
              <a:spcBef>
                <a:spcPts val="1060"/>
              </a:spcBef>
              <a:buNone/>
            </a:pPr>
            <a:r>
              <a:rPr b="1" lang="en-IN" sz="1400" spc="-1" strike="noStrike">
                <a:solidFill>
                  <a:srgbClr val="009bdd"/>
                </a:solidFill>
                <a:latin typeface="Arial"/>
              </a:rPr>
              <a:t>Security: </a:t>
            </a:r>
            <a:r>
              <a:rPr b="0" lang="en-IN" sz="1400" spc="-1" strike="noStrike">
                <a:solidFill>
                  <a:srgbClr val="009bdd"/>
                </a:solidFill>
                <a:latin typeface="Arial"/>
              </a:rPr>
              <a:t>Provides mechanisms to control access and protect data from unauthorized access.</a:t>
            </a:r>
            <a:endParaRPr b="0" lang="en-IN" sz="1400" spc="-1" strike="noStrike">
              <a:latin typeface="Arial"/>
            </a:endParaRPr>
          </a:p>
          <a:p>
            <a:pPr>
              <a:lnSpc>
                <a:spcPct val="100000"/>
              </a:lnSpc>
              <a:spcBef>
                <a:spcPts val="1060"/>
              </a:spcBef>
              <a:buNone/>
            </a:pPr>
            <a:endParaRPr b="0" lang="en-IN" sz="1400" spc="-1" strike="noStrike">
              <a:latin typeface="Arial"/>
            </a:endParaRPr>
          </a:p>
          <a:p>
            <a:pPr>
              <a:lnSpc>
                <a:spcPct val="100000"/>
              </a:lnSpc>
              <a:spcBef>
                <a:spcPts val="1060"/>
              </a:spcBef>
              <a:buNone/>
            </a:pPr>
            <a:endParaRPr b="0" lang="en-IN" sz="1400" spc="-1" strike="noStrike">
              <a:latin typeface="Arial"/>
            </a:endParaRPr>
          </a:p>
        </p:txBody>
      </p:sp>
      <p:sp>
        <p:nvSpPr>
          <p:cNvPr id="4" name="PlaceHolder 3"/>
          <p:cNvSpPr>
            <a:spLocks noGrp="1"/>
          </p:cNvSpPr>
          <p:nvPr>
            <p:ph type="sldNum" idx="11"/>
          </p:nvPr>
        </p:nvSpPr>
        <p:spPr/>
        <p:txBody>
          <a:bodyPr/>
          <a:p>
            <a:fld id="{55D0029C-03A0-4542-A668-CC08338B2D61}" type="slidenum">
              <a:t>68</a:t>
            </a:fld>
          </a:p>
        </p:txBody>
      </p:sp>
      <p:sp>
        <p:nvSpPr>
          <p:cNvPr id="5" name="PlaceHolder 4"/>
          <p:cNvSpPr>
            <a:spLocks noGrp="1"/>
          </p:cNvSpPr>
          <p:nvPr>
            <p:ph type="dt" idx="12"/>
          </p:nvPr>
        </p:nvSpPr>
        <p:spPr/>
        <p:txBody>
          <a:bodyPr/>
          <a:p>
            <a:fld id="{7D7F08F8-E001-4068-920E-A8D171C91784}" type="datetime1">
              <a:rPr lang="en-IN"/>
              <a:t>13/12/2024</a:t>
            </a:fld>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What is SQL?</a:t>
            </a:r>
            <a:endParaRPr b="0" lang="en-IN" sz="4400" spc="-1" strike="noStrike">
              <a:latin typeface="Arial"/>
            </a:endParaRPr>
          </a:p>
        </p:txBody>
      </p:sp>
      <p:sp>
        <p:nvSpPr>
          <p:cNvPr id="372"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SQL (Structured Query Language) is a standard programming language designed for managing and manipulating relational databases. It is used to perform operations like querying, inserting, updating, deleting data, and managing the database structure itself.</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Key Features of SQL</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Declarative Language: You specify what you want to do with data, not how it should be done.</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Relational Database Management: SQL works with relational databases, which organize data into tables consisting of rows and columns.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Widely Adopted Standard: Used by most relational database management systems (RDBMS) such as MySQL, PostgreSQL, Oracle, Microsoft SQL Server, and SQLite.</a:t>
            </a:r>
            <a:endParaRPr b="0" lang="en-IN" sz="1800" spc="-1" strike="noStrike">
              <a:latin typeface="Arial"/>
            </a:endParaRPr>
          </a:p>
        </p:txBody>
      </p:sp>
      <p:sp>
        <p:nvSpPr>
          <p:cNvPr id="4" name="PlaceHolder 3"/>
          <p:cNvSpPr>
            <a:spLocks noGrp="1"/>
          </p:cNvSpPr>
          <p:nvPr>
            <p:ph type="sldNum" idx="11"/>
          </p:nvPr>
        </p:nvSpPr>
        <p:spPr/>
        <p:txBody>
          <a:bodyPr/>
          <a:p>
            <a:fld id="{BD970DE6-8AFF-4850-B22A-0915B9DCB5AE}" type="slidenum">
              <a:t>69</a:t>
            </a:fld>
          </a:p>
        </p:txBody>
      </p:sp>
      <p:sp>
        <p:nvSpPr>
          <p:cNvPr id="5" name="PlaceHolder 4"/>
          <p:cNvSpPr>
            <a:spLocks noGrp="1"/>
          </p:cNvSpPr>
          <p:nvPr>
            <p:ph type="dt" idx="12"/>
          </p:nvPr>
        </p:nvSpPr>
        <p:spPr/>
        <p:txBody>
          <a:bodyPr/>
          <a:p>
            <a:fld id="{2A1EF434-ADBE-4469-BD91-1617296078E1}" type="datetime1">
              <a:rPr lang="en-IN"/>
              <a:t>13/12/2024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Requirements Analysis</a:t>
            </a:r>
            <a:endParaRPr b="0" lang="en-IN" sz="3300" spc="-1" strike="noStrike">
              <a:latin typeface="Arial"/>
            </a:endParaRPr>
          </a:p>
        </p:txBody>
      </p:sp>
      <p:sp>
        <p:nvSpPr>
          <p:cNvPr id="228"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Requirements Analysis is a critical phase in the Software Development Life Cycle (SDLC) that involves gathering, analyzing, and documenting the functional and non-functional requirements of a software project.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Requirement Gathering</a:t>
            </a:r>
            <a:r>
              <a:rPr b="0" lang="en-IN" sz="1800" spc="-1" strike="noStrike">
                <a:solidFill>
                  <a:srgbClr val="009bdd"/>
                </a:solidFill>
                <a:latin typeface="Arial"/>
              </a:rPr>
              <a:t> : Collect initial requirements from the client.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Categorization of Requirements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Functional Requirements: "The system must allow users to log in using a username and password."</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Non-Functional Requirements: The system must handle 10,000 concurrent users with a response time of under 2 seconds."</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Business Requirements: "The software should improve customer satisfaction by automating ticket resolution."</a:t>
            </a:r>
            <a:endParaRPr b="0" lang="en-IN" sz="16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600" spc="-1" strike="noStrike">
                <a:solidFill>
                  <a:srgbClr val="009bdd"/>
                </a:solidFill>
                <a:latin typeface="Arial"/>
              </a:rPr>
              <a:t>System Requirements: The application should be compatible with Windows, Linux, and macOS.</a:t>
            </a:r>
            <a:endParaRPr b="0" lang="en-IN" sz="1600" spc="-1" strike="noStrike">
              <a:latin typeface="Arial"/>
            </a:endParaRPr>
          </a:p>
        </p:txBody>
      </p:sp>
      <p:sp>
        <p:nvSpPr>
          <p:cNvPr id="4" name="PlaceHolder 3"/>
          <p:cNvSpPr>
            <a:spLocks noGrp="1"/>
          </p:cNvSpPr>
          <p:nvPr>
            <p:ph type="sldNum" idx="2"/>
          </p:nvPr>
        </p:nvSpPr>
        <p:spPr/>
        <p:txBody>
          <a:bodyPr/>
          <a:p>
            <a:fld id="{55C727DC-3986-495C-A814-4C719C1E9249}" type="slidenum">
              <a:t>7</a:t>
            </a:fld>
          </a:p>
        </p:txBody>
      </p:sp>
      <p:sp>
        <p:nvSpPr>
          <p:cNvPr id="5" name="PlaceHolder 4"/>
          <p:cNvSpPr>
            <a:spLocks noGrp="1"/>
          </p:cNvSpPr>
          <p:nvPr>
            <p:ph type="dt" idx="3"/>
          </p:nvPr>
        </p:nvSpPr>
        <p:spPr/>
        <p:txBody>
          <a:bodyPr/>
          <a:p>
            <a:fld id="{2C4C2A0A-1189-4A3F-8066-FC2B47F52BA4}" type="datetime1">
              <a:rPr lang="en-IN"/>
              <a:t>13/12/2024</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SQL Commands</a:t>
            </a:r>
            <a:endParaRPr b="0" lang="en-IN" sz="4400" spc="-1" strike="noStrike">
              <a:latin typeface="Arial"/>
            </a:endParaRPr>
          </a:p>
        </p:txBody>
      </p:sp>
      <p:sp>
        <p:nvSpPr>
          <p:cNvPr id="374"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SQL commands are categorized based on their functionality. Here's a breakdown of the most commonly used SQL commands grouped by their type:</a:t>
            </a:r>
            <a:endParaRPr b="0" lang="en-IN" sz="2000" spc="-1" strike="noStrike">
              <a:latin typeface="Arial"/>
            </a:endParaRPr>
          </a:p>
        </p:txBody>
      </p:sp>
      <p:pic>
        <p:nvPicPr>
          <p:cNvPr id="375" name="" descr=""/>
          <p:cNvPicPr/>
          <p:nvPr/>
        </p:nvPicPr>
        <p:blipFill>
          <a:blip r:embed="rId1"/>
          <a:stretch/>
        </p:blipFill>
        <p:spPr>
          <a:xfrm>
            <a:off x="1720080" y="1800000"/>
            <a:ext cx="6682680" cy="3215520"/>
          </a:xfrm>
          <a:prstGeom prst="rect">
            <a:avLst/>
          </a:prstGeom>
          <a:ln w="0">
            <a:noFill/>
          </a:ln>
        </p:spPr>
      </p:pic>
      <p:sp>
        <p:nvSpPr>
          <p:cNvPr id="4" name="PlaceHolder 3"/>
          <p:cNvSpPr>
            <a:spLocks noGrp="1"/>
          </p:cNvSpPr>
          <p:nvPr>
            <p:ph type="sldNum" idx="11"/>
          </p:nvPr>
        </p:nvSpPr>
        <p:spPr/>
        <p:txBody>
          <a:bodyPr/>
          <a:p>
            <a:fld id="{C57DEDAB-E8E3-4295-ACD4-CECD8707A7CF}" type="slidenum">
              <a:t>70</a:t>
            </a:fld>
          </a:p>
        </p:txBody>
      </p:sp>
      <p:sp>
        <p:nvSpPr>
          <p:cNvPr id="5" name="PlaceHolder 4"/>
          <p:cNvSpPr>
            <a:spLocks noGrp="1"/>
          </p:cNvSpPr>
          <p:nvPr>
            <p:ph type="dt" idx="12"/>
          </p:nvPr>
        </p:nvSpPr>
        <p:spPr/>
        <p:txBody>
          <a:bodyPr/>
          <a:p>
            <a:fld id="{580B4D42-1F86-4173-BCF7-D5077F7D1654}" type="datetime1">
              <a:rPr lang="en-IN"/>
              <a:t>13/12/2024</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Launch MySQL Workbench</a:t>
            </a:r>
            <a:endParaRPr b="0" lang="en-IN" sz="4400" spc="-1" strike="noStrike">
              <a:latin typeface="Arial"/>
            </a:endParaRPr>
          </a:p>
        </p:txBody>
      </p:sp>
      <p:sp>
        <p:nvSpPr>
          <p:cNvPr id="37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You can launch the workbench from start menu.</a:t>
            </a:r>
            <a:endParaRPr b="0" lang="en-IN" sz="3200" spc="-1" strike="noStrike">
              <a:latin typeface="Arial"/>
            </a:endParaRPr>
          </a:p>
        </p:txBody>
      </p:sp>
      <p:sp>
        <p:nvSpPr>
          <p:cNvPr id="4" name="PlaceHolder 3"/>
          <p:cNvSpPr>
            <a:spLocks noGrp="1"/>
          </p:cNvSpPr>
          <p:nvPr>
            <p:ph type="sldNum" idx="11"/>
          </p:nvPr>
        </p:nvSpPr>
        <p:spPr/>
        <p:txBody>
          <a:bodyPr/>
          <a:p>
            <a:fld id="{DF36976C-019A-43A2-B2F0-DDEA6983CAEF}" type="slidenum">
              <a:t>71</a:t>
            </a:fld>
          </a:p>
        </p:txBody>
      </p:sp>
      <p:sp>
        <p:nvSpPr>
          <p:cNvPr id="5" name="PlaceHolder 4"/>
          <p:cNvSpPr>
            <a:spLocks noGrp="1"/>
          </p:cNvSpPr>
          <p:nvPr>
            <p:ph type="dt" idx="12"/>
          </p:nvPr>
        </p:nvSpPr>
        <p:spPr/>
        <p:txBody>
          <a:bodyPr/>
          <a:p>
            <a:fld id="{ED97083B-079F-4829-B582-5DE8C00354B9}" type="datetime1">
              <a:rPr lang="en-IN"/>
              <a:t>13/12/2024</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Connect to MySQL Server</a:t>
            </a:r>
            <a:endParaRPr b="0" lang="en-IN" sz="4400" spc="-1" strike="noStrike">
              <a:latin typeface="Arial"/>
            </a:endParaRPr>
          </a:p>
        </p:txBody>
      </p:sp>
      <p:sp>
        <p:nvSpPr>
          <p:cNvPr id="379"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44610043-ED62-40B5-BC64-9A7B9588E6D1}" type="slidenum">
              <a:t>72</a:t>
            </a:fld>
          </a:p>
        </p:txBody>
      </p:sp>
      <p:sp>
        <p:nvSpPr>
          <p:cNvPr id="5" name="PlaceHolder 4"/>
          <p:cNvSpPr>
            <a:spLocks noGrp="1"/>
          </p:cNvSpPr>
          <p:nvPr>
            <p:ph type="dt" idx="12"/>
          </p:nvPr>
        </p:nvSpPr>
        <p:spPr/>
        <p:txBody>
          <a:bodyPr/>
          <a:p>
            <a:fld id="{B2603048-8B8D-48A8-B285-EF063ACD8BD3}" type="datetime1">
              <a:rPr lang="en-IN"/>
              <a:t>13/12/2024</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Creating a new Database</a:t>
            </a:r>
            <a:endParaRPr b="0" lang="en-IN" sz="4400" spc="-1" strike="noStrike">
              <a:latin typeface="Arial"/>
            </a:endParaRPr>
          </a:p>
        </p:txBody>
      </p:sp>
      <p:sp>
        <p:nvSpPr>
          <p:cNvPr id="38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Create database test --&gt; Creates a new database.</a:t>
            </a:r>
            <a:endParaRPr b="0" lang="en-IN" sz="3200" spc="-1" strike="noStrike">
              <a:latin typeface="Arial"/>
            </a:endParaRPr>
          </a:p>
        </p:txBody>
      </p:sp>
      <p:sp>
        <p:nvSpPr>
          <p:cNvPr id="4" name="PlaceHolder 3"/>
          <p:cNvSpPr>
            <a:spLocks noGrp="1"/>
          </p:cNvSpPr>
          <p:nvPr>
            <p:ph type="sldNum" idx="11"/>
          </p:nvPr>
        </p:nvSpPr>
        <p:spPr/>
        <p:txBody>
          <a:bodyPr/>
          <a:p>
            <a:fld id="{EC5E1BC6-74A5-4DD2-80A6-F07E745BA5D9}" type="slidenum">
              <a:t>73</a:t>
            </a:fld>
          </a:p>
        </p:txBody>
      </p:sp>
      <p:sp>
        <p:nvSpPr>
          <p:cNvPr id="5" name="PlaceHolder 4"/>
          <p:cNvSpPr>
            <a:spLocks noGrp="1"/>
          </p:cNvSpPr>
          <p:nvPr>
            <p:ph type="dt" idx="12"/>
          </p:nvPr>
        </p:nvSpPr>
        <p:spPr/>
        <p:txBody>
          <a:bodyPr/>
          <a:p>
            <a:fld id="{CF530933-FC2C-4D59-9726-C3BA12FC066F}" type="datetime1">
              <a:rPr lang="en-IN"/>
              <a:t>13/12/2024</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Data Types</a:t>
            </a:r>
            <a:endParaRPr b="0" lang="en-IN" sz="4400" spc="-1" strike="noStrike">
              <a:latin typeface="Arial"/>
            </a:endParaRPr>
          </a:p>
        </p:txBody>
      </p:sp>
      <p:sp>
        <p:nvSpPr>
          <p:cNvPr id="383"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384" name="" descr=""/>
          <p:cNvPicPr/>
          <p:nvPr/>
        </p:nvPicPr>
        <p:blipFill>
          <a:blip r:embed="rId1"/>
          <a:stretch/>
        </p:blipFill>
        <p:spPr>
          <a:xfrm>
            <a:off x="360000" y="720000"/>
            <a:ext cx="6300000" cy="2459520"/>
          </a:xfrm>
          <a:prstGeom prst="rect">
            <a:avLst/>
          </a:prstGeom>
          <a:ln w="0">
            <a:noFill/>
          </a:ln>
        </p:spPr>
      </p:pic>
      <p:pic>
        <p:nvPicPr>
          <p:cNvPr id="385" name="" descr=""/>
          <p:cNvPicPr/>
          <p:nvPr/>
        </p:nvPicPr>
        <p:blipFill>
          <a:blip r:embed="rId2"/>
          <a:stretch/>
        </p:blipFill>
        <p:spPr>
          <a:xfrm>
            <a:off x="488160" y="3240000"/>
            <a:ext cx="8511840" cy="1988280"/>
          </a:xfrm>
          <a:prstGeom prst="rect">
            <a:avLst/>
          </a:prstGeom>
          <a:ln w="0">
            <a:noFill/>
          </a:ln>
        </p:spPr>
      </p:pic>
      <p:sp>
        <p:nvSpPr>
          <p:cNvPr id="4" name="PlaceHolder 3"/>
          <p:cNvSpPr>
            <a:spLocks noGrp="1"/>
          </p:cNvSpPr>
          <p:nvPr>
            <p:ph type="sldNum" idx="11"/>
          </p:nvPr>
        </p:nvSpPr>
        <p:spPr/>
        <p:txBody>
          <a:bodyPr/>
          <a:p>
            <a:fld id="{0D59AABA-625D-41BC-B585-3F1B542C9EF3}" type="slidenum">
              <a:t>74</a:t>
            </a:fld>
          </a:p>
        </p:txBody>
      </p:sp>
      <p:sp>
        <p:nvSpPr>
          <p:cNvPr id="5" name="PlaceHolder 4"/>
          <p:cNvSpPr>
            <a:spLocks noGrp="1"/>
          </p:cNvSpPr>
          <p:nvPr>
            <p:ph type="dt" idx="12"/>
          </p:nvPr>
        </p:nvSpPr>
        <p:spPr/>
        <p:txBody>
          <a:bodyPr/>
          <a:p>
            <a:fld id="{20F5B478-52A6-4077-83F5-F314EDA4E709}" type="datetime1">
              <a:rPr lang="en-IN"/>
              <a:t>13/12/2024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Data Types</a:t>
            </a:r>
            <a:endParaRPr b="0" lang="en-IN" sz="4400" spc="-1" strike="noStrike">
              <a:latin typeface="Arial"/>
            </a:endParaRPr>
          </a:p>
        </p:txBody>
      </p:sp>
      <p:sp>
        <p:nvSpPr>
          <p:cNvPr id="38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388" name="" descr=""/>
          <p:cNvPicPr/>
          <p:nvPr/>
        </p:nvPicPr>
        <p:blipFill>
          <a:blip r:embed="rId1"/>
          <a:stretch/>
        </p:blipFill>
        <p:spPr>
          <a:xfrm>
            <a:off x="0" y="630000"/>
            <a:ext cx="5475240" cy="2250000"/>
          </a:xfrm>
          <a:prstGeom prst="rect">
            <a:avLst/>
          </a:prstGeom>
          <a:ln w="0">
            <a:noFill/>
          </a:ln>
        </p:spPr>
      </p:pic>
      <p:pic>
        <p:nvPicPr>
          <p:cNvPr id="389" name="" descr=""/>
          <p:cNvPicPr/>
          <p:nvPr/>
        </p:nvPicPr>
        <p:blipFill>
          <a:blip r:embed="rId2"/>
          <a:stretch/>
        </p:blipFill>
        <p:spPr>
          <a:xfrm>
            <a:off x="2880000" y="2880000"/>
            <a:ext cx="6840000" cy="2729520"/>
          </a:xfrm>
          <a:prstGeom prst="rect">
            <a:avLst/>
          </a:prstGeom>
          <a:ln w="0">
            <a:noFill/>
          </a:ln>
        </p:spPr>
      </p:pic>
      <p:sp>
        <p:nvSpPr>
          <p:cNvPr id="4" name="PlaceHolder 3"/>
          <p:cNvSpPr>
            <a:spLocks noGrp="1"/>
          </p:cNvSpPr>
          <p:nvPr>
            <p:ph type="sldNum" idx="11"/>
          </p:nvPr>
        </p:nvSpPr>
        <p:spPr/>
        <p:txBody>
          <a:bodyPr/>
          <a:p>
            <a:fld id="{39EFBEC8-BF90-45CC-BE0B-2FC6A3565660}" type="slidenum">
              <a:t>75</a:t>
            </a:fld>
          </a:p>
        </p:txBody>
      </p:sp>
      <p:sp>
        <p:nvSpPr>
          <p:cNvPr id="5" name="PlaceHolder 4"/>
          <p:cNvSpPr>
            <a:spLocks noGrp="1"/>
          </p:cNvSpPr>
          <p:nvPr>
            <p:ph type="dt" idx="12"/>
          </p:nvPr>
        </p:nvSpPr>
        <p:spPr/>
        <p:txBody>
          <a:bodyPr/>
          <a:p>
            <a:fld id="{113CFE4F-ACBF-40F7-A0B0-0E13FE78F647}" type="datetime1">
              <a:rPr lang="en-IN"/>
              <a:t>13/12/2024</a:t>
            </a:fld>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CAST or CONVERT</a:t>
            </a:r>
            <a:endParaRPr b="0" lang="en-IN" sz="4400" spc="-1" strike="noStrike">
              <a:latin typeface="Arial"/>
            </a:endParaRPr>
          </a:p>
        </p:txBody>
      </p:sp>
      <p:sp>
        <p:nvSpPr>
          <p:cNvPr id="391" name="PlaceHolder 2"/>
          <p:cNvSpPr>
            <a:spLocks noGrp="1"/>
          </p:cNvSpPr>
          <p:nvPr>
            <p:ph/>
          </p:nvPr>
        </p:nvSpPr>
        <p:spPr>
          <a:xfrm>
            <a:off x="360000" y="721080"/>
            <a:ext cx="9358920" cy="431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latin typeface="Arial"/>
              </a:rPr>
              <a:t>In MySQL, CAST and CONVERT are functions used to change the data type of a value to another data type. </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Use CAST for standard, portable SQL code when you don't need MySQL-specific features. Use CONVERT for character set conversions or MySQL-specific implementations.</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It converts 123 into ‘123’ and displays under the header result.</a:t>
            </a:r>
            <a:endParaRPr b="0" lang="en-IN" sz="2400" spc="-1" strike="noStrike">
              <a:latin typeface="Arial"/>
            </a:endParaRPr>
          </a:p>
        </p:txBody>
      </p:sp>
      <p:pic>
        <p:nvPicPr>
          <p:cNvPr id="392" name="" descr=""/>
          <p:cNvPicPr/>
          <p:nvPr/>
        </p:nvPicPr>
        <p:blipFill>
          <a:blip r:embed="rId1"/>
          <a:stretch/>
        </p:blipFill>
        <p:spPr>
          <a:xfrm>
            <a:off x="1080000" y="3142440"/>
            <a:ext cx="7368480" cy="594000"/>
          </a:xfrm>
          <a:prstGeom prst="rect">
            <a:avLst/>
          </a:prstGeom>
          <a:ln w="0">
            <a:noFill/>
          </a:ln>
        </p:spPr>
      </p:pic>
      <p:sp>
        <p:nvSpPr>
          <p:cNvPr id="4" name="PlaceHolder 3"/>
          <p:cNvSpPr>
            <a:spLocks noGrp="1"/>
          </p:cNvSpPr>
          <p:nvPr>
            <p:ph type="sldNum" idx="11"/>
          </p:nvPr>
        </p:nvSpPr>
        <p:spPr/>
        <p:txBody>
          <a:bodyPr/>
          <a:p>
            <a:fld id="{67107B5D-A3BD-4A29-B672-E1DDAC3C8E15}" type="slidenum">
              <a:t>76</a:t>
            </a:fld>
          </a:p>
        </p:txBody>
      </p:sp>
      <p:sp>
        <p:nvSpPr>
          <p:cNvPr id="5" name="PlaceHolder 4"/>
          <p:cNvSpPr>
            <a:spLocks noGrp="1"/>
          </p:cNvSpPr>
          <p:nvPr>
            <p:ph type="dt" idx="12"/>
          </p:nvPr>
        </p:nvSpPr>
        <p:spPr/>
        <p:txBody>
          <a:bodyPr/>
          <a:p>
            <a:fld id="{18198294-4699-4908-8B7C-585CBB328FB2}" type="datetime1">
              <a:rPr lang="en-IN"/>
              <a:t>13/12/2024</a:t>
            </a:fld>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Keys in SQL</a:t>
            </a:r>
            <a:endParaRPr b="0" lang="en-IN" sz="4400" spc="-1" strike="noStrike">
              <a:latin typeface="Arial"/>
            </a:endParaRPr>
          </a:p>
        </p:txBody>
      </p:sp>
      <p:sp>
        <p:nvSpPr>
          <p:cNvPr id="394"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Primary Key : A column or a group of columns that uniquely identifies each row in a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Foreign Key  : A column (or a set of columns) in one table that refers to the primary key in another table.</a:t>
            </a:r>
            <a:endParaRPr b="0" lang="en-IN" sz="3200" spc="-1" strike="noStrike">
              <a:latin typeface="Arial"/>
            </a:endParaRPr>
          </a:p>
        </p:txBody>
      </p:sp>
      <p:sp>
        <p:nvSpPr>
          <p:cNvPr id="4" name="PlaceHolder 3"/>
          <p:cNvSpPr>
            <a:spLocks noGrp="1"/>
          </p:cNvSpPr>
          <p:nvPr>
            <p:ph type="sldNum" idx="11"/>
          </p:nvPr>
        </p:nvSpPr>
        <p:spPr/>
        <p:txBody>
          <a:bodyPr/>
          <a:p>
            <a:fld id="{A59FA3A4-B56D-4E23-84BE-D19F92A10086}" type="slidenum">
              <a:t>77</a:t>
            </a:fld>
          </a:p>
        </p:txBody>
      </p:sp>
      <p:sp>
        <p:nvSpPr>
          <p:cNvPr id="5" name="PlaceHolder 4"/>
          <p:cNvSpPr>
            <a:spLocks noGrp="1"/>
          </p:cNvSpPr>
          <p:nvPr>
            <p:ph type="dt" idx="12"/>
          </p:nvPr>
        </p:nvSpPr>
        <p:spPr/>
        <p:txBody>
          <a:bodyPr/>
          <a:p>
            <a:fld id="{DD277BF1-6441-4442-972D-FEA7F9986411}" type="datetime1">
              <a:rPr lang="en-IN"/>
              <a:t>13/12/2024</a:t>
            </a:fld>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Constraints</a:t>
            </a:r>
            <a:endParaRPr b="0" lang="en-IN" sz="4400" spc="-1" strike="noStrike">
              <a:latin typeface="Arial"/>
            </a:endParaRPr>
          </a:p>
        </p:txBody>
      </p:sp>
      <p:sp>
        <p:nvSpPr>
          <p:cNvPr id="39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397" name="" descr=""/>
          <p:cNvPicPr/>
          <p:nvPr/>
        </p:nvPicPr>
        <p:blipFill>
          <a:blip r:embed="rId1"/>
          <a:stretch/>
        </p:blipFill>
        <p:spPr>
          <a:xfrm>
            <a:off x="21240" y="910080"/>
            <a:ext cx="10080360" cy="3017160"/>
          </a:xfrm>
          <a:prstGeom prst="rect">
            <a:avLst/>
          </a:prstGeom>
          <a:ln w="0">
            <a:noFill/>
          </a:ln>
        </p:spPr>
      </p:pic>
      <p:sp>
        <p:nvSpPr>
          <p:cNvPr id="4" name="PlaceHolder 3"/>
          <p:cNvSpPr>
            <a:spLocks noGrp="1"/>
          </p:cNvSpPr>
          <p:nvPr>
            <p:ph type="sldNum" idx="11"/>
          </p:nvPr>
        </p:nvSpPr>
        <p:spPr/>
        <p:txBody>
          <a:bodyPr/>
          <a:p>
            <a:fld id="{886AB257-A526-48D9-8F4D-2AFB3FD3EE33}" type="slidenum">
              <a:t>78</a:t>
            </a:fld>
          </a:p>
        </p:txBody>
      </p:sp>
      <p:sp>
        <p:nvSpPr>
          <p:cNvPr id="5" name="PlaceHolder 4"/>
          <p:cNvSpPr>
            <a:spLocks noGrp="1"/>
          </p:cNvSpPr>
          <p:nvPr>
            <p:ph type="dt" idx="12"/>
          </p:nvPr>
        </p:nvSpPr>
        <p:spPr/>
        <p:txBody>
          <a:bodyPr/>
          <a:p>
            <a:fld id="{A15D8E8A-9370-4E7B-AE51-270F62421460}" type="datetime1">
              <a:rPr lang="en-IN"/>
              <a:t>13/12/2024</a:t>
            </a:fld>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Constraints</a:t>
            </a:r>
            <a:endParaRPr b="0" lang="en-IN" sz="4400" spc="-1" strike="noStrike">
              <a:latin typeface="Arial"/>
            </a:endParaRPr>
          </a:p>
        </p:txBody>
      </p:sp>
      <p:sp>
        <p:nvSpPr>
          <p:cNvPr id="399"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pic>
        <p:nvPicPr>
          <p:cNvPr id="400" name="" descr=""/>
          <p:cNvPicPr/>
          <p:nvPr/>
        </p:nvPicPr>
        <p:blipFill>
          <a:blip r:embed="rId1"/>
          <a:stretch/>
        </p:blipFill>
        <p:spPr>
          <a:xfrm>
            <a:off x="720000" y="1800000"/>
            <a:ext cx="8321400" cy="2841840"/>
          </a:xfrm>
          <a:prstGeom prst="rect">
            <a:avLst/>
          </a:prstGeom>
          <a:ln w="0">
            <a:noFill/>
          </a:ln>
        </p:spPr>
      </p:pic>
      <p:sp>
        <p:nvSpPr>
          <p:cNvPr id="4" name="PlaceHolder 3"/>
          <p:cNvSpPr>
            <a:spLocks noGrp="1"/>
          </p:cNvSpPr>
          <p:nvPr>
            <p:ph type="sldNum" idx="11"/>
          </p:nvPr>
        </p:nvSpPr>
        <p:spPr/>
        <p:txBody>
          <a:bodyPr/>
          <a:p>
            <a:fld id="{9CE8AB07-8B5B-410C-ACB0-5EF1D1E10931}" type="slidenum">
              <a:t>79</a:t>
            </a:fld>
          </a:p>
        </p:txBody>
      </p:sp>
      <p:sp>
        <p:nvSpPr>
          <p:cNvPr id="5" name="PlaceHolder 4"/>
          <p:cNvSpPr>
            <a:spLocks noGrp="1"/>
          </p:cNvSpPr>
          <p:nvPr>
            <p:ph type="dt" idx="12"/>
          </p:nvPr>
        </p:nvSpPr>
        <p:spPr/>
        <p:txBody>
          <a:bodyPr/>
          <a:p>
            <a:fld id="{7106F434-AE62-4833-AC59-235731DB3D8F}" type="datetime1">
              <a:rPr lang="en-IN"/>
              <a:t>13/12/2024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Requirements Analysis</a:t>
            </a:r>
            <a:endParaRPr b="0" lang="en-IN" sz="3300" spc="-1" strike="noStrike">
              <a:latin typeface="Arial"/>
            </a:endParaRPr>
          </a:p>
        </p:txBody>
      </p:sp>
      <p:sp>
        <p:nvSpPr>
          <p:cNvPr id="230"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Prioritization of Requirements : Determine which requirements are most critical.</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r>
              <a:rPr b="0" lang="en-IN" sz="1800" spc="-1" strike="noStrike">
                <a:solidFill>
                  <a:srgbClr val="009bdd"/>
                </a:solidFill>
                <a:latin typeface="Arial"/>
              </a:rPr>
              <a:t>Validation of Requirements : Ensure all requirements are accurate, complete, and aligned with business objectives.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Deliverables :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1800" spc="-1" strike="noStrike">
                <a:solidFill>
                  <a:srgbClr val="009bdd"/>
                </a:solidFill>
                <a:latin typeface="Arial"/>
              </a:rPr>
              <a:t>Software Requirements Specification (SRS): A formal document that consolidates all functional and non-functional requirements.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Demonstrating the SRS document</a:t>
            </a:r>
            <a:endParaRPr b="0" lang="en-IN" sz="1800" spc="-1" strike="noStrike">
              <a:latin typeface="Arial"/>
            </a:endParaRPr>
          </a:p>
          <a:p>
            <a:pPr>
              <a:lnSpc>
                <a:spcPct val="100000"/>
              </a:lnSpc>
              <a:spcBef>
                <a:spcPts val="1060"/>
              </a:spcBef>
              <a:buNone/>
            </a:pPr>
            <a:endParaRPr b="0" lang="en-IN" sz="1800" spc="-1" strike="noStrike">
              <a:latin typeface="Arial"/>
            </a:endParaRPr>
          </a:p>
        </p:txBody>
      </p:sp>
      <p:sp>
        <p:nvSpPr>
          <p:cNvPr id="4" name="PlaceHolder 3"/>
          <p:cNvSpPr>
            <a:spLocks noGrp="1"/>
          </p:cNvSpPr>
          <p:nvPr>
            <p:ph type="sldNum" idx="2"/>
          </p:nvPr>
        </p:nvSpPr>
        <p:spPr/>
        <p:txBody>
          <a:bodyPr/>
          <a:p>
            <a:fld id="{C6426696-8027-4301-A3E1-655E3B1C37B8}" type="slidenum">
              <a:t>8</a:t>
            </a:fld>
          </a:p>
        </p:txBody>
      </p:sp>
      <p:sp>
        <p:nvSpPr>
          <p:cNvPr id="5" name="PlaceHolder 4"/>
          <p:cNvSpPr>
            <a:spLocks noGrp="1"/>
          </p:cNvSpPr>
          <p:nvPr>
            <p:ph type="dt" idx="3"/>
          </p:nvPr>
        </p:nvSpPr>
        <p:spPr/>
        <p:txBody>
          <a:bodyPr/>
          <a:p>
            <a:fld id="{A4F5B678-40B1-4373-B0BB-B93A1A0AE92F}" type="datetime1">
              <a:rPr lang="en-IN"/>
              <a:t>13/12/2024</a:t>
            </a:fld>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DDL Commands</a:t>
            </a:r>
            <a:endParaRPr b="0" lang="en-IN" sz="4400" spc="-1" strike="noStrike">
              <a:latin typeface="Arial"/>
            </a:endParaRPr>
          </a:p>
        </p:txBody>
      </p:sp>
      <p:sp>
        <p:nvSpPr>
          <p:cNvPr id="402" name="PlaceHolder 2"/>
          <p:cNvSpPr>
            <a:spLocks noGrp="1"/>
          </p:cNvSpPr>
          <p:nvPr>
            <p:ph/>
          </p:nvPr>
        </p:nvSpPr>
        <p:spPr>
          <a:xfrm>
            <a:off x="360000" y="90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CREATE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ALTER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DROP TABLE &lt;table name&gt;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RENAME TABLE old_name TO new_name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TRUNCATE TABLE &lt;table name&gt;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4" name="PlaceHolder 3"/>
          <p:cNvSpPr>
            <a:spLocks noGrp="1"/>
          </p:cNvSpPr>
          <p:nvPr>
            <p:ph type="sldNum" idx="11"/>
          </p:nvPr>
        </p:nvSpPr>
        <p:spPr/>
        <p:txBody>
          <a:bodyPr/>
          <a:p>
            <a:fld id="{C927D8BC-EC9A-4BFB-8ADD-86105BE17321}" type="slidenum">
              <a:t>80</a:t>
            </a:fld>
          </a:p>
        </p:txBody>
      </p:sp>
      <p:sp>
        <p:nvSpPr>
          <p:cNvPr id="5" name="PlaceHolder 4"/>
          <p:cNvSpPr>
            <a:spLocks noGrp="1"/>
          </p:cNvSpPr>
          <p:nvPr>
            <p:ph type="dt" idx="12"/>
          </p:nvPr>
        </p:nvSpPr>
        <p:spPr/>
        <p:txBody>
          <a:bodyPr/>
          <a:p>
            <a:fld id="{05F689B5-454E-423B-B326-333AFFBCBFE6}" type="datetime1">
              <a:rPr lang="en-IN"/>
              <a:t>13/12/2024</a:t>
            </a:fld>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Add table to Database</a:t>
            </a:r>
            <a:endParaRPr b="0" lang="en-IN" sz="4400" spc="-1" strike="noStrike">
              <a:latin typeface="Arial"/>
            </a:endParaRPr>
          </a:p>
        </p:txBody>
      </p:sp>
      <p:sp>
        <p:nvSpPr>
          <p:cNvPr id="404"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CREATE TABLE command.</a:t>
            </a:r>
            <a:endParaRPr b="0" lang="en-IN" sz="3200" spc="-1" strike="noStrike">
              <a:latin typeface="Arial"/>
            </a:endParaRPr>
          </a:p>
        </p:txBody>
      </p:sp>
      <p:sp>
        <p:nvSpPr>
          <p:cNvPr id="4" name="PlaceHolder 3"/>
          <p:cNvSpPr>
            <a:spLocks noGrp="1"/>
          </p:cNvSpPr>
          <p:nvPr>
            <p:ph type="sldNum" idx="11"/>
          </p:nvPr>
        </p:nvSpPr>
        <p:spPr/>
        <p:txBody>
          <a:bodyPr/>
          <a:p>
            <a:fld id="{032F3E4D-96A6-4BBF-92F5-637D64F7F0E8}" type="slidenum">
              <a:t>81</a:t>
            </a:fld>
          </a:p>
        </p:txBody>
      </p:sp>
      <p:sp>
        <p:nvSpPr>
          <p:cNvPr id="5" name="PlaceHolder 4"/>
          <p:cNvSpPr>
            <a:spLocks noGrp="1"/>
          </p:cNvSpPr>
          <p:nvPr>
            <p:ph type="dt" idx="12"/>
          </p:nvPr>
        </p:nvSpPr>
        <p:spPr/>
        <p:txBody>
          <a:bodyPr/>
          <a:p>
            <a:fld id="{AE1FF262-E842-489A-BF79-DCC053CBF3B0}" type="datetime1">
              <a:rPr lang="en-IN"/>
              <a:t>13/12/2024</a:t>
            </a:fld>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Describe Table</a:t>
            </a:r>
            <a:endParaRPr b="0" lang="en-IN" sz="4400" spc="-1" strike="noStrike">
              <a:latin typeface="Arial"/>
            </a:endParaRPr>
          </a:p>
        </p:txBody>
      </p:sp>
      <p:sp>
        <p:nvSpPr>
          <p:cNvPr id="40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DESC &lt;table_name&gt;</a:t>
            </a:r>
            <a:endParaRPr b="0" lang="en-IN" sz="3200" spc="-1" strike="noStrike">
              <a:latin typeface="Arial"/>
            </a:endParaRPr>
          </a:p>
        </p:txBody>
      </p:sp>
      <p:sp>
        <p:nvSpPr>
          <p:cNvPr id="4" name="PlaceHolder 3"/>
          <p:cNvSpPr>
            <a:spLocks noGrp="1"/>
          </p:cNvSpPr>
          <p:nvPr>
            <p:ph type="sldNum" idx="11"/>
          </p:nvPr>
        </p:nvSpPr>
        <p:spPr/>
        <p:txBody>
          <a:bodyPr/>
          <a:p>
            <a:fld id="{FA901B24-5082-415F-A9A6-586489C57BBE}" type="slidenum">
              <a:t>82</a:t>
            </a:fld>
          </a:p>
        </p:txBody>
      </p:sp>
      <p:sp>
        <p:nvSpPr>
          <p:cNvPr id="5" name="PlaceHolder 4"/>
          <p:cNvSpPr>
            <a:spLocks noGrp="1"/>
          </p:cNvSpPr>
          <p:nvPr>
            <p:ph type="dt" idx="12"/>
          </p:nvPr>
        </p:nvSpPr>
        <p:spPr/>
        <p:txBody>
          <a:bodyPr/>
          <a:p>
            <a:fld id="{AB29DC33-68A0-456A-9D39-29F29A402CEF}" type="datetime1">
              <a:rPr lang="en-IN"/>
              <a:t>13/12/2024</a:t>
            </a:fld>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Alter Table</a:t>
            </a:r>
            <a:endParaRPr b="0" lang="en-IN" sz="4400" spc="-1" strike="noStrike">
              <a:latin typeface="Arial"/>
            </a:endParaRPr>
          </a:p>
        </p:txBody>
      </p:sp>
      <p:sp>
        <p:nvSpPr>
          <p:cNvPr id="408"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Alters the table structure using Alter table command.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For adding a column in the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409" name="" descr=""/>
          <p:cNvPicPr/>
          <p:nvPr/>
        </p:nvPicPr>
        <p:blipFill>
          <a:blip r:embed="rId1"/>
          <a:stretch/>
        </p:blipFill>
        <p:spPr>
          <a:xfrm>
            <a:off x="1080000" y="2880000"/>
            <a:ext cx="3825000" cy="654840"/>
          </a:xfrm>
          <a:prstGeom prst="rect">
            <a:avLst/>
          </a:prstGeom>
          <a:ln w="0">
            <a:noFill/>
          </a:ln>
        </p:spPr>
      </p:pic>
      <p:sp>
        <p:nvSpPr>
          <p:cNvPr id="4" name="PlaceHolder 3"/>
          <p:cNvSpPr>
            <a:spLocks noGrp="1"/>
          </p:cNvSpPr>
          <p:nvPr>
            <p:ph type="sldNum" idx="11"/>
          </p:nvPr>
        </p:nvSpPr>
        <p:spPr/>
        <p:txBody>
          <a:bodyPr/>
          <a:p>
            <a:fld id="{AB357886-14D8-4614-BC2A-40E2921B0402}" type="slidenum">
              <a:t>83</a:t>
            </a:fld>
          </a:p>
        </p:txBody>
      </p:sp>
      <p:sp>
        <p:nvSpPr>
          <p:cNvPr id="5" name="PlaceHolder 4"/>
          <p:cNvSpPr>
            <a:spLocks noGrp="1"/>
          </p:cNvSpPr>
          <p:nvPr>
            <p:ph type="dt" idx="12"/>
          </p:nvPr>
        </p:nvSpPr>
        <p:spPr/>
        <p:txBody>
          <a:bodyPr/>
          <a:p>
            <a:fld id="{8E54474B-3823-46F0-BC0A-9F9CC0D28C69}" type="datetime1">
              <a:rPr lang="en-IN"/>
              <a:t>13/12/2024</a:t>
            </a:fld>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Modify and Drop Clause</a:t>
            </a:r>
            <a:endParaRPr b="0" lang="en-IN" sz="4400" spc="-1" strike="noStrike">
              <a:latin typeface="Arial"/>
            </a:endParaRPr>
          </a:p>
        </p:txBody>
      </p:sp>
      <p:sp>
        <p:nvSpPr>
          <p:cNvPr id="41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For modifying a column in the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For Dropping a column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412" name="" descr=""/>
          <p:cNvPicPr/>
          <p:nvPr/>
        </p:nvPicPr>
        <p:blipFill>
          <a:blip r:embed="rId1"/>
          <a:stretch/>
        </p:blipFill>
        <p:spPr>
          <a:xfrm>
            <a:off x="1005480" y="1620000"/>
            <a:ext cx="3314520" cy="738720"/>
          </a:xfrm>
          <a:prstGeom prst="rect">
            <a:avLst/>
          </a:prstGeom>
          <a:ln w="0">
            <a:noFill/>
          </a:ln>
        </p:spPr>
      </p:pic>
      <p:pic>
        <p:nvPicPr>
          <p:cNvPr id="413" name="" descr=""/>
          <p:cNvPicPr/>
          <p:nvPr/>
        </p:nvPicPr>
        <p:blipFill>
          <a:blip r:embed="rId2"/>
          <a:stretch/>
        </p:blipFill>
        <p:spPr>
          <a:xfrm>
            <a:off x="900000" y="3780000"/>
            <a:ext cx="2224800" cy="662400"/>
          </a:xfrm>
          <a:prstGeom prst="rect">
            <a:avLst/>
          </a:prstGeom>
          <a:ln w="0">
            <a:noFill/>
          </a:ln>
        </p:spPr>
      </p:pic>
      <p:sp>
        <p:nvSpPr>
          <p:cNvPr id="4" name="PlaceHolder 3"/>
          <p:cNvSpPr>
            <a:spLocks noGrp="1"/>
          </p:cNvSpPr>
          <p:nvPr>
            <p:ph type="sldNum" idx="11"/>
          </p:nvPr>
        </p:nvSpPr>
        <p:spPr/>
        <p:txBody>
          <a:bodyPr/>
          <a:p>
            <a:fld id="{5F695982-B9EB-4C40-9F66-B95ED190922D}" type="slidenum">
              <a:t>84</a:t>
            </a:fld>
          </a:p>
        </p:txBody>
      </p:sp>
      <p:sp>
        <p:nvSpPr>
          <p:cNvPr id="5" name="PlaceHolder 4"/>
          <p:cNvSpPr>
            <a:spLocks noGrp="1"/>
          </p:cNvSpPr>
          <p:nvPr>
            <p:ph type="dt" idx="12"/>
          </p:nvPr>
        </p:nvSpPr>
        <p:spPr/>
        <p:txBody>
          <a:bodyPr/>
          <a:p>
            <a:fld id="{83807C19-08F4-4D6F-9E4D-E74969445CAC}" type="datetime1">
              <a:rPr lang="en-IN"/>
              <a:t>13/12/2024</a:t>
            </a:fld>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Data manipulation</a:t>
            </a:r>
            <a:endParaRPr b="0" lang="en-IN" sz="4400" spc="-1" strike="noStrike">
              <a:latin typeface="Arial"/>
            </a:endParaRPr>
          </a:p>
        </p:txBody>
      </p:sp>
      <p:sp>
        <p:nvSpPr>
          <p:cNvPr id="41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latin typeface="Arial"/>
              </a:rPr>
              <a:t>SELECT, INSERT, UPDATE, DELETE  are considered for Data manipulation Language commands.</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INSERT INTO &lt;TABLE&gt; Values (...);</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INSERT INTO &lt;TABLE&gt; (Fields) VALUES (...)</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INSERT INTO &lt;table&gt; VALUES (DEFAULT,...)</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INSERT INTO &lt;table&gt; VALUES (NULL,...)</a:t>
            </a:r>
            <a:endParaRPr b="0" lang="en-IN" sz="2400" spc="-1" strike="noStrike">
              <a:latin typeface="Arial"/>
            </a:endParaRPr>
          </a:p>
        </p:txBody>
      </p:sp>
      <p:sp>
        <p:nvSpPr>
          <p:cNvPr id="4" name="PlaceHolder 3"/>
          <p:cNvSpPr>
            <a:spLocks noGrp="1"/>
          </p:cNvSpPr>
          <p:nvPr>
            <p:ph type="sldNum" idx="11"/>
          </p:nvPr>
        </p:nvSpPr>
        <p:spPr/>
        <p:txBody>
          <a:bodyPr/>
          <a:p>
            <a:fld id="{4307E85F-372A-4307-9C01-AB6C42215394}" type="slidenum">
              <a:t>85</a:t>
            </a:fld>
          </a:p>
        </p:txBody>
      </p:sp>
      <p:sp>
        <p:nvSpPr>
          <p:cNvPr id="5" name="PlaceHolder 4"/>
          <p:cNvSpPr>
            <a:spLocks noGrp="1"/>
          </p:cNvSpPr>
          <p:nvPr>
            <p:ph type="dt" idx="12"/>
          </p:nvPr>
        </p:nvSpPr>
        <p:spPr/>
        <p:txBody>
          <a:bodyPr/>
          <a:p>
            <a:fld id="{7A79B9E6-0372-4945-B289-79F863FC942D}" type="datetime1">
              <a:rPr lang="en-IN"/>
              <a:t>13/12/2024</a:t>
            </a:fld>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INSERT date field</a:t>
            </a:r>
            <a:endParaRPr b="0" lang="en-IN" sz="4400" spc="-1" strike="noStrike">
              <a:latin typeface="Arial"/>
            </a:endParaRPr>
          </a:p>
        </p:txBody>
      </p:sp>
      <p:pic>
        <p:nvPicPr>
          <p:cNvPr id="417" name="" descr=""/>
          <p:cNvPicPr/>
          <p:nvPr/>
        </p:nvPicPr>
        <p:blipFill>
          <a:blip r:embed="rId1"/>
          <a:stretch/>
        </p:blipFill>
        <p:spPr>
          <a:xfrm>
            <a:off x="360000" y="744120"/>
            <a:ext cx="3550680" cy="875880"/>
          </a:xfrm>
          <a:prstGeom prst="rect">
            <a:avLst/>
          </a:prstGeom>
          <a:ln w="0">
            <a:noFill/>
          </a:ln>
        </p:spPr>
      </p:pic>
      <p:pic>
        <p:nvPicPr>
          <p:cNvPr id="418" name="" descr=""/>
          <p:cNvPicPr/>
          <p:nvPr/>
        </p:nvPicPr>
        <p:blipFill>
          <a:blip r:embed="rId2"/>
          <a:stretch/>
        </p:blipFill>
        <p:spPr>
          <a:xfrm>
            <a:off x="360000" y="1781280"/>
            <a:ext cx="3848040" cy="738720"/>
          </a:xfrm>
          <a:prstGeom prst="rect">
            <a:avLst/>
          </a:prstGeom>
          <a:ln w="0">
            <a:noFill/>
          </a:ln>
        </p:spPr>
      </p:pic>
      <p:pic>
        <p:nvPicPr>
          <p:cNvPr id="419" name="" descr=""/>
          <p:cNvPicPr/>
          <p:nvPr/>
        </p:nvPicPr>
        <p:blipFill>
          <a:blip r:embed="rId3"/>
          <a:stretch/>
        </p:blipFill>
        <p:spPr>
          <a:xfrm>
            <a:off x="360000" y="2838600"/>
            <a:ext cx="3504960" cy="761400"/>
          </a:xfrm>
          <a:prstGeom prst="rect">
            <a:avLst/>
          </a:prstGeom>
          <a:ln w="0">
            <a:noFill/>
          </a:ln>
        </p:spPr>
      </p:pic>
      <p:sp>
        <p:nvSpPr>
          <p:cNvPr id="3" name="PlaceHolder 2"/>
          <p:cNvSpPr>
            <a:spLocks noGrp="1"/>
          </p:cNvSpPr>
          <p:nvPr>
            <p:ph type="sldNum" idx="11"/>
          </p:nvPr>
        </p:nvSpPr>
        <p:spPr/>
        <p:txBody>
          <a:bodyPr/>
          <a:p>
            <a:fld id="{53FD1731-798A-4461-9C3A-A9E7C85757BC}" type="slidenum">
              <a:t>86</a:t>
            </a:fld>
          </a:p>
        </p:txBody>
      </p:sp>
      <p:sp>
        <p:nvSpPr>
          <p:cNvPr id="4" name="PlaceHolder 3"/>
          <p:cNvSpPr>
            <a:spLocks noGrp="1"/>
          </p:cNvSpPr>
          <p:nvPr>
            <p:ph type="dt" idx="12"/>
          </p:nvPr>
        </p:nvSpPr>
        <p:spPr/>
        <p:txBody>
          <a:bodyPr/>
          <a:p>
            <a:fld id="{D3EF58F2-0B22-4B5C-A3AC-1C902FE5E3A0}" type="datetime1">
              <a:rPr lang="en-IN"/>
              <a:t>13/12/2024</a:t>
            </a:fld>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Data manipulation</a:t>
            </a:r>
            <a:endParaRPr b="0" lang="en-IN" sz="4400" spc="-1" strike="noStrike">
              <a:latin typeface="Arial"/>
            </a:endParaRPr>
          </a:p>
        </p:txBody>
      </p:sp>
      <p:sp>
        <p:nvSpPr>
          <p:cNvPr id="42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UPDATE &lt;table name&gt; SET value where &lt;condition&gt;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DELETE FROM &lt;table&gt;  WHERE &lt;condition&gt;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DELETE FROM &lt;table&gt; --&gt;Deletes all the rows.</a:t>
            </a:r>
            <a:endParaRPr b="0" lang="en-IN" sz="3200" spc="-1" strike="noStrike">
              <a:latin typeface="Arial"/>
            </a:endParaRPr>
          </a:p>
        </p:txBody>
      </p:sp>
      <p:sp>
        <p:nvSpPr>
          <p:cNvPr id="4" name="PlaceHolder 3"/>
          <p:cNvSpPr>
            <a:spLocks noGrp="1"/>
          </p:cNvSpPr>
          <p:nvPr>
            <p:ph type="sldNum" idx="11"/>
          </p:nvPr>
        </p:nvSpPr>
        <p:spPr/>
        <p:txBody>
          <a:bodyPr/>
          <a:p>
            <a:fld id="{6AE53669-1803-435D-8E3E-827E411D9BCB}" type="slidenum">
              <a:t>87</a:t>
            </a:fld>
          </a:p>
        </p:txBody>
      </p:sp>
      <p:sp>
        <p:nvSpPr>
          <p:cNvPr id="5" name="PlaceHolder 4"/>
          <p:cNvSpPr>
            <a:spLocks noGrp="1"/>
          </p:cNvSpPr>
          <p:nvPr>
            <p:ph type="dt" idx="12"/>
          </p:nvPr>
        </p:nvSpPr>
        <p:spPr/>
        <p:txBody>
          <a:bodyPr/>
          <a:p>
            <a:fld id="{1F509CFB-4F0C-4E92-9BEC-2F842BC6EFCF}" type="datetime1">
              <a:rPr lang="en-IN"/>
              <a:t>13/12/2024</a:t>
            </a:fld>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Database schema</a:t>
            </a:r>
            <a:endParaRPr b="0" lang="en-IN" sz="4400" spc="-1" strike="noStrike">
              <a:latin typeface="Arial"/>
            </a:endParaRPr>
          </a:p>
        </p:txBody>
      </p:sp>
      <p:sp>
        <p:nvSpPr>
          <p:cNvPr id="423"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CREATE DATABASE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CREATE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ALTER TABLE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SHOW TABLES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DESC &lt;TABLE NAME&gt;</a:t>
            </a:r>
            <a:endParaRPr b="0" lang="en-IN" sz="3200" spc="-1" strike="noStrike">
              <a:latin typeface="Arial"/>
            </a:endParaRPr>
          </a:p>
        </p:txBody>
      </p:sp>
      <p:sp>
        <p:nvSpPr>
          <p:cNvPr id="4" name="PlaceHolder 3"/>
          <p:cNvSpPr>
            <a:spLocks noGrp="1"/>
          </p:cNvSpPr>
          <p:nvPr>
            <p:ph type="sldNum" idx="11"/>
          </p:nvPr>
        </p:nvSpPr>
        <p:spPr/>
        <p:txBody>
          <a:bodyPr/>
          <a:p>
            <a:fld id="{B8A52155-5781-4072-AB69-7232758424D5}" type="slidenum">
              <a:t>88</a:t>
            </a:fld>
          </a:p>
        </p:txBody>
      </p:sp>
      <p:sp>
        <p:nvSpPr>
          <p:cNvPr id="5" name="PlaceHolder 4"/>
          <p:cNvSpPr>
            <a:spLocks noGrp="1"/>
          </p:cNvSpPr>
          <p:nvPr>
            <p:ph type="dt" idx="12"/>
          </p:nvPr>
        </p:nvSpPr>
        <p:spPr/>
        <p:txBody>
          <a:bodyPr/>
          <a:p>
            <a:fld id="{3F5040C1-19F2-46DC-8262-93531864D945}" type="datetime1">
              <a:rPr lang="en-IN"/>
              <a:t>13/12/2024</a:t>
            </a:fld>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Import Data</a:t>
            </a:r>
            <a:endParaRPr b="0" lang="en-IN" sz="4400" spc="-1" strike="noStrike">
              <a:latin typeface="Arial"/>
            </a:endParaRPr>
          </a:p>
        </p:txBody>
      </p:sp>
      <p:sp>
        <p:nvSpPr>
          <p:cNvPr id="42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Data can be imported to mysql from csv or xls file.</a:t>
            </a:r>
            <a:endParaRPr b="0" lang="en-IN" sz="3200" spc="-1" strike="noStrike">
              <a:latin typeface="Arial"/>
            </a:endParaRPr>
          </a:p>
        </p:txBody>
      </p:sp>
      <p:sp>
        <p:nvSpPr>
          <p:cNvPr id="4" name="PlaceHolder 3"/>
          <p:cNvSpPr>
            <a:spLocks noGrp="1"/>
          </p:cNvSpPr>
          <p:nvPr>
            <p:ph type="sldNum" idx="11"/>
          </p:nvPr>
        </p:nvSpPr>
        <p:spPr/>
        <p:txBody>
          <a:bodyPr/>
          <a:p>
            <a:fld id="{6F9A252D-A37E-4C27-8540-9C104FBD9678}" type="slidenum">
              <a:t>89</a:t>
            </a:fld>
          </a:p>
        </p:txBody>
      </p:sp>
      <p:sp>
        <p:nvSpPr>
          <p:cNvPr id="5" name="PlaceHolder 4"/>
          <p:cNvSpPr>
            <a:spLocks noGrp="1"/>
          </p:cNvSpPr>
          <p:nvPr>
            <p:ph type="dt" idx="12"/>
          </p:nvPr>
        </p:nvSpPr>
        <p:spPr/>
        <p:txBody>
          <a:bodyPr/>
          <a:p>
            <a:fld id="{DF14C4D7-B132-4569-8AE0-2882F1E097D5}" type="datetime1">
              <a:rPr lang="en-IN"/>
              <a:t>13/12/2024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Design and Prototyping</a:t>
            </a:r>
            <a:endParaRPr b="0" lang="en-IN" sz="3300" spc="-1" strike="noStrike">
              <a:latin typeface="Arial"/>
            </a:endParaRPr>
          </a:p>
        </p:txBody>
      </p:sp>
      <p:sp>
        <p:nvSpPr>
          <p:cNvPr id="232"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Design and Prototyping are essential phases in software development, bridging the gap between requirements and implementation.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HLD – High Level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LLD – Low Level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2DA21887-EB79-48AD-B5FA-425E98F37974}" type="slidenum">
              <a:t>9</a:t>
            </a:fld>
          </a:p>
        </p:txBody>
      </p:sp>
      <p:sp>
        <p:nvSpPr>
          <p:cNvPr id="5" name="PlaceHolder 4"/>
          <p:cNvSpPr>
            <a:spLocks noGrp="1"/>
          </p:cNvSpPr>
          <p:nvPr>
            <p:ph type="dt" idx="3"/>
          </p:nvPr>
        </p:nvSpPr>
        <p:spPr/>
        <p:txBody>
          <a:bodyPr/>
          <a:p>
            <a:fld id="{23CCED80-EDAB-47F5-AC52-D1D6BAF58FF4}" type="datetime1">
              <a:rPr lang="en-IN"/>
              <a:t>13/12/2024</a:t>
            </a:fld>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Query Clauses</a:t>
            </a:r>
            <a:endParaRPr b="0" lang="en-IN" sz="4400" spc="-1" strike="noStrike">
              <a:latin typeface="Arial"/>
            </a:endParaRPr>
          </a:p>
        </p:txBody>
      </p:sp>
      <p:sp>
        <p:nvSpPr>
          <p:cNvPr id="42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All the select statements.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4" name="PlaceHolder 3"/>
          <p:cNvSpPr>
            <a:spLocks noGrp="1"/>
          </p:cNvSpPr>
          <p:nvPr>
            <p:ph type="sldNum" idx="11"/>
          </p:nvPr>
        </p:nvSpPr>
        <p:spPr/>
        <p:txBody>
          <a:bodyPr/>
          <a:p>
            <a:fld id="{6015F135-2012-461E-92B2-734C0A76F9EA}" type="slidenum">
              <a:t>90</a:t>
            </a:fld>
          </a:p>
        </p:txBody>
      </p:sp>
      <p:sp>
        <p:nvSpPr>
          <p:cNvPr id="5" name="PlaceHolder 4"/>
          <p:cNvSpPr>
            <a:spLocks noGrp="1"/>
          </p:cNvSpPr>
          <p:nvPr>
            <p:ph type="dt" idx="12"/>
          </p:nvPr>
        </p:nvSpPr>
        <p:spPr/>
        <p:txBody>
          <a:bodyPr/>
          <a:p>
            <a:fld id="{9BD32BFB-03AA-43D0-8649-3DF17EC09FF5}" type="datetime1">
              <a:rPr lang="en-IN"/>
              <a:t>13/12/2024</a:t>
            </a:fld>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Column Alias</a:t>
            </a:r>
            <a:endParaRPr b="0" lang="en-IN" sz="4400" spc="-1" strike="noStrike">
              <a:latin typeface="Arial"/>
            </a:endParaRPr>
          </a:p>
        </p:txBody>
      </p:sp>
      <p:pic>
        <p:nvPicPr>
          <p:cNvPr id="429" name="" descr=""/>
          <p:cNvPicPr/>
          <p:nvPr/>
        </p:nvPicPr>
        <p:blipFill>
          <a:blip r:embed="rId1"/>
          <a:stretch/>
        </p:blipFill>
        <p:spPr>
          <a:xfrm>
            <a:off x="703440" y="1152720"/>
            <a:ext cx="4876560" cy="647280"/>
          </a:xfrm>
          <a:prstGeom prst="rect">
            <a:avLst/>
          </a:prstGeom>
          <a:ln w="0">
            <a:noFill/>
          </a:ln>
        </p:spPr>
      </p:pic>
      <p:sp>
        <p:nvSpPr>
          <p:cNvPr id="3" name="PlaceHolder 2"/>
          <p:cNvSpPr>
            <a:spLocks noGrp="1"/>
          </p:cNvSpPr>
          <p:nvPr>
            <p:ph type="sldNum" idx="11"/>
          </p:nvPr>
        </p:nvSpPr>
        <p:spPr/>
        <p:txBody>
          <a:bodyPr/>
          <a:p>
            <a:fld id="{A5A3F6CF-89AF-475F-B2FB-1026344E6CE3}" type="slidenum">
              <a:t>91</a:t>
            </a:fld>
          </a:p>
        </p:txBody>
      </p:sp>
      <p:sp>
        <p:nvSpPr>
          <p:cNvPr id="4" name="PlaceHolder 3"/>
          <p:cNvSpPr>
            <a:spLocks noGrp="1"/>
          </p:cNvSpPr>
          <p:nvPr>
            <p:ph type="dt" idx="12"/>
          </p:nvPr>
        </p:nvSpPr>
        <p:spPr/>
        <p:txBody>
          <a:bodyPr/>
          <a:p>
            <a:fld id="{D9051DD6-2903-4886-983C-2E98318267D1}" type="datetime1">
              <a:rPr lang="en-IN"/>
              <a:t>13/12/2024</a:t>
            </a:fld>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Table Alias</a:t>
            </a:r>
            <a:endParaRPr b="0" lang="en-IN" sz="4400" spc="-1" strike="noStrike">
              <a:latin typeface="Arial"/>
            </a:endParaRPr>
          </a:p>
        </p:txBody>
      </p:sp>
      <p:sp>
        <p:nvSpPr>
          <p:cNvPr id="43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B29D2676-B1A2-4392-BF00-D3FAB1908296}" type="slidenum">
              <a:t>92</a:t>
            </a:fld>
          </a:p>
        </p:txBody>
      </p:sp>
      <p:sp>
        <p:nvSpPr>
          <p:cNvPr id="5" name="PlaceHolder 4"/>
          <p:cNvSpPr>
            <a:spLocks noGrp="1"/>
          </p:cNvSpPr>
          <p:nvPr>
            <p:ph type="dt" idx="12"/>
          </p:nvPr>
        </p:nvSpPr>
        <p:spPr/>
        <p:txBody>
          <a:bodyPr/>
          <a:p>
            <a:fld id="{9F310827-4CAE-450E-8D61-D29EAB3EED16}" type="datetime1">
              <a:rPr lang="en-IN"/>
              <a:t>13/12/2024</a:t>
            </a:fld>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Introduction to joins</a:t>
            </a:r>
            <a:endParaRPr b="0" lang="en-IN" sz="4400" spc="-1" strike="noStrike">
              <a:latin typeface="Arial"/>
            </a:endParaRPr>
          </a:p>
        </p:txBody>
      </p:sp>
      <p:sp>
        <p:nvSpPr>
          <p:cNvPr id="433"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6FB4907A-3856-4600-947A-86253B8888AB}" type="slidenum">
              <a:t>93</a:t>
            </a:fld>
          </a:p>
        </p:txBody>
      </p:sp>
      <p:sp>
        <p:nvSpPr>
          <p:cNvPr id="5" name="PlaceHolder 4"/>
          <p:cNvSpPr>
            <a:spLocks noGrp="1"/>
          </p:cNvSpPr>
          <p:nvPr>
            <p:ph type="dt" idx="12"/>
          </p:nvPr>
        </p:nvSpPr>
        <p:spPr/>
        <p:txBody>
          <a:bodyPr/>
          <a:p>
            <a:fld id="{F19AEB32-0371-4FDD-ABA8-943575A5067C}" type="datetime1">
              <a:rPr lang="en-IN"/>
              <a:t>13/12/2024</a:t>
            </a:fld>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Inner Join</a:t>
            </a:r>
            <a:endParaRPr b="0" lang="en-IN" sz="4400" spc="-1" strike="noStrike">
              <a:latin typeface="Arial"/>
            </a:endParaRPr>
          </a:p>
        </p:txBody>
      </p:sp>
      <p:sp>
        <p:nvSpPr>
          <p:cNvPr id="43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2BDE4B3F-8367-455D-BD2E-F70AA43FE2CD}" type="slidenum">
              <a:t>94</a:t>
            </a:fld>
          </a:p>
        </p:txBody>
      </p:sp>
      <p:sp>
        <p:nvSpPr>
          <p:cNvPr id="5" name="PlaceHolder 4"/>
          <p:cNvSpPr>
            <a:spLocks noGrp="1"/>
          </p:cNvSpPr>
          <p:nvPr>
            <p:ph type="dt" idx="12"/>
          </p:nvPr>
        </p:nvSpPr>
        <p:spPr/>
        <p:txBody>
          <a:bodyPr/>
          <a:p>
            <a:fld id="{83E5B42F-BE9A-4D89-A535-7ADC50701AFB}" type="datetime1">
              <a:rPr lang="en-IN"/>
              <a:t>13/12/2024</a:t>
            </a:fld>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Left Outer Join</a:t>
            </a:r>
            <a:endParaRPr b="0" lang="en-IN" sz="4400" spc="-1" strike="noStrike">
              <a:latin typeface="Arial"/>
            </a:endParaRPr>
          </a:p>
        </p:txBody>
      </p:sp>
      <p:sp>
        <p:nvSpPr>
          <p:cNvPr id="437"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7B3D44B8-D29D-4B74-8C17-C8DD8D72547B}" type="slidenum">
              <a:t>95</a:t>
            </a:fld>
          </a:p>
        </p:txBody>
      </p:sp>
      <p:sp>
        <p:nvSpPr>
          <p:cNvPr id="5" name="PlaceHolder 4"/>
          <p:cNvSpPr>
            <a:spLocks noGrp="1"/>
          </p:cNvSpPr>
          <p:nvPr>
            <p:ph type="dt" idx="12"/>
          </p:nvPr>
        </p:nvSpPr>
        <p:spPr/>
        <p:txBody>
          <a:bodyPr/>
          <a:p>
            <a:fld id="{9A89E228-7B15-4E4F-BBF7-DBD10C8ED90C}" type="datetime1">
              <a:rPr lang="en-IN"/>
              <a:t>13/12/2024</a:t>
            </a:fld>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Right Outer Join</a:t>
            </a:r>
            <a:endParaRPr b="0" lang="en-IN" sz="4400" spc="-1" strike="noStrike">
              <a:latin typeface="Arial"/>
            </a:endParaRPr>
          </a:p>
        </p:txBody>
      </p:sp>
      <p:sp>
        <p:nvSpPr>
          <p:cNvPr id="439"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E5142F6F-F231-494E-9153-806F47CDA540}" type="slidenum">
              <a:t>96</a:t>
            </a:fld>
          </a:p>
        </p:txBody>
      </p:sp>
      <p:sp>
        <p:nvSpPr>
          <p:cNvPr id="5" name="PlaceHolder 4"/>
          <p:cNvSpPr>
            <a:spLocks noGrp="1"/>
          </p:cNvSpPr>
          <p:nvPr>
            <p:ph type="dt" idx="12"/>
          </p:nvPr>
        </p:nvSpPr>
        <p:spPr/>
        <p:txBody>
          <a:bodyPr/>
          <a:p>
            <a:fld id="{74A5C7DA-2353-4097-9503-A49E3AB40FB6}" type="datetime1">
              <a:rPr lang="en-IN"/>
              <a:t>13/12/2024</a:t>
            </a:fld>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Full outer Join</a:t>
            </a:r>
            <a:endParaRPr b="0" lang="en-IN" sz="4400" spc="-1" strike="noStrike">
              <a:latin typeface="Arial"/>
            </a:endParaRPr>
          </a:p>
        </p:txBody>
      </p:sp>
      <p:sp>
        <p:nvSpPr>
          <p:cNvPr id="441"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BE11198C-72D1-4B69-ACA6-C0A6DC62A7DE}" type="slidenum">
              <a:t>97</a:t>
            </a:fld>
          </a:p>
        </p:txBody>
      </p:sp>
      <p:sp>
        <p:nvSpPr>
          <p:cNvPr id="5" name="PlaceHolder 4"/>
          <p:cNvSpPr>
            <a:spLocks noGrp="1"/>
          </p:cNvSpPr>
          <p:nvPr>
            <p:ph type="dt" idx="12"/>
          </p:nvPr>
        </p:nvSpPr>
        <p:spPr/>
        <p:txBody>
          <a:bodyPr/>
          <a:p>
            <a:fld id="{5F494FA0-7C91-412D-A0C2-A13411B00A39}" type="datetime1">
              <a:rPr lang="en-IN"/>
              <a:t>13/12/2024</a:t>
            </a:fld>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ANSI Join Syntax</a:t>
            </a:r>
            <a:endParaRPr b="0" lang="en-IN" sz="4400" spc="-1" strike="noStrike">
              <a:latin typeface="Arial"/>
            </a:endParaRPr>
          </a:p>
        </p:txBody>
      </p:sp>
      <p:sp>
        <p:nvSpPr>
          <p:cNvPr id="443"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444FCD4E-11C7-4169-8C33-8DF153ECF007}" type="slidenum">
              <a:t>98</a:t>
            </a:fld>
          </a:p>
        </p:txBody>
      </p:sp>
      <p:sp>
        <p:nvSpPr>
          <p:cNvPr id="5" name="PlaceHolder 4"/>
          <p:cNvSpPr>
            <a:spLocks noGrp="1"/>
          </p:cNvSpPr>
          <p:nvPr>
            <p:ph type="dt" idx="12"/>
          </p:nvPr>
        </p:nvSpPr>
        <p:spPr/>
        <p:txBody>
          <a:bodyPr/>
          <a:p>
            <a:fld id="{5B0F91F6-7682-4BE6-B61F-DF88092C6813}" type="datetime1">
              <a:rPr lang="en-IN"/>
              <a:t>13/12/2024</a:t>
            </a:fld>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r>
              <a:rPr b="0" lang="en-IN" sz="4400" spc="-1" strike="noStrike">
                <a:latin typeface="Arial"/>
              </a:rPr>
              <a:t>Self-Join</a:t>
            </a:r>
            <a:endParaRPr b="0" lang="en-IN" sz="4400" spc="-1" strike="noStrike">
              <a:latin typeface="Arial"/>
            </a:endParaRPr>
          </a:p>
        </p:txBody>
      </p:sp>
      <p:sp>
        <p:nvSpPr>
          <p:cNvPr id="445"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11"/>
          </p:nvPr>
        </p:nvSpPr>
        <p:spPr/>
        <p:txBody>
          <a:bodyPr/>
          <a:p>
            <a:fld id="{D568DD68-E4D9-4FE9-9CB2-9A059FFB3213}" type="slidenum">
              <a:t>99</a:t>
            </a:fld>
          </a:p>
        </p:txBody>
      </p:sp>
      <p:sp>
        <p:nvSpPr>
          <p:cNvPr id="5" name="PlaceHolder 4"/>
          <p:cNvSpPr>
            <a:spLocks noGrp="1"/>
          </p:cNvSpPr>
          <p:nvPr>
            <p:ph type="dt" idx="12"/>
          </p:nvPr>
        </p:nvSpPr>
        <p:spPr/>
        <p:txBody>
          <a:bodyPr/>
          <a:p>
            <a:fld id="{366B922D-85BA-448B-9747-AA535B7B0BE4}" type="datetime1">
              <a:rPr lang="en-IN"/>
              <a:t>13/12/2024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1615</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2024-12-09T21:42:22Z</dcterms:created>
  <dc:creator/>
  <dc:description/>
  <dc:language>en-IN</dc:language>
  <cp:lastModifiedBy/>
  <dcterms:modified xsi:type="dcterms:W3CDTF">2024-12-13T09:26:01Z</dcterms:modified>
  <cp:revision>51</cp:revision>
  <dc:subject/>
  <dc:title>Blue Curve</dc:title>
</cp:coreProperties>
</file>

<file path=docProps/custom.xml><?xml version="1.0" encoding="utf-8"?>
<Properties xmlns="http://schemas.openxmlformats.org/officeDocument/2006/custom-properties" xmlns:vt="http://schemas.openxmlformats.org/officeDocument/2006/docPropsVTypes"/>
</file>