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D7D6BDE-9E70-425A-B2DF-392CA0DB9059}"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0DAC80-9998-44B1-89E0-C9AAB6EA538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62C71E8-1F23-43EF-9B7E-D3B2D721D780}"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39F59E7-7DD5-4AAE-A0FE-51E547A06FAC}"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DF86A27-FA5A-4668-9D56-4E965F01943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2450E9-F219-47A9-9DD6-946DA5FB23B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A83BDEC-7CA4-45A1-89DA-7A5116E16A9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E0A1C82-C911-4B52-96DB-9174FEA7152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FC47B56-C1F2-4268-8B2E-E77589DCA331}"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27505A7-C420-419D-A69A-948D6AC35AB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1495B52-CF3E-4AD5-8AFD-28C5132984B4}"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EF8A07F-2F97-48AE-B2AE-6C601645258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BF982EA-0059-4037-9518-11801C1BD6E5}"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type="subTitle"/>
          </p:nvPr>
        </p:nvSpPr>
        <p:spPr>
          <a:xfrm>
            <a:off x="360000" y="1080000"/>
            <a:ext cx="9359640" cy="3599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6D0465C-A924-4D36-896E-7906B45C998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0D7D057-3C15-4A3F-80CF-91B17646D26C}"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7"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98"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0567303-3683-4A62-8A77-E3CB1F20E51B}"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F731706-FD78-4D86-A998-D1EFF6E7A9C9}"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360000" y="1080000"/>
            <a:ext cx="935964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8CBA9B7-A382-403D-8878-726217414700}"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1536876-D5E3-4CF5-B0CC-A50196F9F6E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7BC752A-2135-492C-90FF-3AF7F53BA229}"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3772B5E-DC72-434E-9051-E1E00E60B078}"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4" name="PlaceHolder 2"/>
          <p:cNvSpPr>
            <a:spLocks noGrp="1"/>
          </p:cNvSpPr>
          <p:nvPr>
            <p:ph/>
          </p:nvPr>
        </p:nvSpPr>
        <p:spPr>
          <a:xfrm>
            <a:off x="360000" y="108000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3"/>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505DB3B2-4FAF-4A1D-AE41-3805D2039DE3}"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7"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8"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5"/>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7064F1D-FE27-4206-A71F-5CEA72CE2391}"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2" name="PlaceHolder 2"/>
          <p:cNvSpPr>
            <a:spLocks noGrp="1"/>
          </p:cNvSpPr>
          <p:nvPr>
            <p:ph/>
          </p:nvPr>
        </p:nvSpPr>
        <p:spPr>
          <a:xfrm>
            <a:off x="36000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3"/>
          <p:cNvSpPr>
            <a:spLocks noGrp="1"/>
          </p:cNvSpPr>
          <p:nvPr>
            <p:ph/>
          </p:nvPr>
        </p:nvSpPr>
        <p:spPr>
          <a:xfrm>
            <a:off x="35247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4"/>
          <p:cNvSpPr>
            <a:spLocks noGrp="1"/>
          </p:cNvSpPr>
          <p:nvPr>
            <p:ph/>
          </p:nvPr>
        </p:nvSpPr>
        <p:spPr>
          <a:xfrm>
            <a:off x="6689160" y="108000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5"/>
          <p:cNvSpPr>
            <a:spLocks noGrp="1"/>
          </p:cNvSpPr>
          <p:nvPr>
            <p:ph/>
          </p:nvPr>
        </p:nvSpPr>
        <p:spPr>
          <a:xfrm>
            <a:off x="36000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6"/>
          <p:cNvSpPr>
            <a:spLocks noGrp="1"/>
          </p:cNvSpPr>
          <p:nvPr>
            <p:ph/>
          </p:nvPr>
        </p:nvSpPr>
        <p:spPr>
          <a:xfrm>
            <a:off x="35247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7"/>
          <p:cNvSpPr>
            <a:spLocks noGrp="1"/>
          </p:cNvSpPr>
          <p:nvPr>
            <p:ph/>
          </p:nvPr>
        </p:nvSpPr>
        <p:spPr>
          <a:xfrm>
            <a:off x="6689160" y="2960280"/>
            <a:ext cx="3013560" cy="171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044ED67-67BC-41C7-AF11-5A88E3BB31E6}"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59640" cy="221580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515592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360000" y="1080000"/>
            <a:ext cx="4567320" cy="35996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06200"/>
            <a:ext cx="9359640" cy="62532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360000" y="2960280"/>
            <a:ext cx="9359640" cy="171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720" y="4499280"/>
            <a:ext cx="10079640" cy="1169640"/>
          </a:xfrm>
          <a:prstGeom prst="flowChartDocument">
            <a:avLst/>
          </a:prstGeom>
          <a:gradFill rotWithShape="0">
            <a:gsLst>
              <a:gs pos="0">
                <a:srgbClr val="77caee"/>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sp>
      <p:sp>
        <p:nvSpPr>
          <p:cNvPr id="1" name=""/>
          <p:cNvSpPr/>
          <p:nvPr/>
        </p:nvSpPr>
        <p:spPr>
          <a:xfrm>
            <a:off x="360000" y="5220000"/>
            <a:ext cx="2339640" cy="35964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400" spc="-1" strike="noStrike">
                <a:solidFill>
                  <a:srgbClr val="ffffff"/>
                </a:solidFill>
                <a:latin typeface="Arial"/>
              </a:rPr>
              <a:t>&lt;date/time&gt;</a:t>
            </a:r>
            <a:endParaRPr b="0" lang="en-IN" sz="1400" spc="-1" strike="noStrike">
              <a:latin typeface="Arial"/>
            </a:endParaRPr>
          </a:p>
        </p:txBody>
      </p:sp>
      <p:sp>
        <p:nvSpPr>
          <p:cNvPr id="2" name=""/>
          <p:cNvSpPr/>
          <p:nvPr/>
        </p:nvSpPr>
        <p:spPr>
          <a:xfrm>
            <a:off x="3420000" y="5220000"/>
            <a:ext cx="3239640" cy="359640"/>
          </a:xfrm>
          <a:prstGeom prst="rect">
            <a:avLst/>
          </a:prstGeom>
          <a:noFill/>
          <a:ln w="0">
            <a:noFill/>
          </a:ln>
        </p:spPr>
        <p:style>
          <a:lnRef idx="0"/>
          <a:fillRef idx="0"/>
          <a:effectRef idx="0"/>
          <a:fontRef idx="minor"/>
        </p:style>
        <p:txBody>
          <a:bodyPr lIns="0" rIns="0" tIns="0" bIns="0" anchor="t">
            <a:noAutofit/>
          </a:bodyPr>
          <a:p>
            <a:pPr algn="ctr">
              <a:lnSpc>
                <a:spcPct val="100000"/>
              </a:lnSpc>
              <a:buNone/>
            </a:pPr>
            <a:r>
              <a:rPr b="0" lang="en-IN" sz="1400" spc="-1" strike="noStrike">
                <a:solidFill>
                  <a:srgbClr val="ffffff"/>
                </a:solidFill>
                <a:latin typeface="Arial"/>
              </a:rPr>
              <a:t>&lt;footer&gt;</a:t>
            </a:r>
            <a:endParaRPr b="0" lang="en-IN" sz="1400" spc="-1" strike="noStrike">
              <a:latin typeface="Arial"/>
            </a:endParaRPr>
          </a:p>
        </p:txBody>
      </p:sp>
      <p:sp>
        <p:nvSpPr>
          <p:cNvPr id="3" name=""/>
          <p:cNvSpPr/>
          <p:nvPr/>
        </p:nvSpPr>
        <p:spPr>
          <a:xfrm>
            <a:off x="7380000" y="5220000"/>
            <a:ext cx="2339640" cy="359640"/>
          </a:xfrm>
          <a:prstGeom prst="rect">
            <a:avLst/>
          </a:prstGeom>
          <a:noFill/>
          <a:ln w="0">
            <a:noFill/>
          </a:ln>
        </p:spPr>
        <p:style>
          <a:lnRef idx="0"/>
          <a:fillRef idx="0"/>
          <a:effectRef idx="0"/>
          <a:fontRef idx="minor"/>
        </p:style>
        <p:txBody>
          <a:bodyPr lIns="0" rIns="0" tIns="0" bIns="0" anchor="t">
            <a:noAutofit/>
          </a:bodyPr>
          <a:p>
            <a:pPr algn="r">
              <a:lnSpc>
                <a:spcPct val="100000"/>
              </a:lnSpc>
              <a:buNone/>
            </a:pPr>
            <a:fld id="{29CF33A0-5EDB-47D2-AE18-34C0E5419307}" type="slidenum">
              <a:rPr b="0" lang="en-IN" sz="1400" spc="-1" strike="noStrike">
                <a:solidFill>
                  <a:srgbClr val="ffffff"/>
                </a:solidFill>
                <a:latin typeface="Arial"/>
              </a:rPr>
              <a:t>&lt;number&gt;</a:t>
            </a:fld>
            <a:endParaRPr b="0" lang="en-IN" sz="1400" spc="-1" strike="noStrike">
              <a:latin typeface="Arial"/>
            </a:endParaRPr>
          </a:p>
        </p:txBody>
      </p:sp>
      <p:sp>
        <p:nvSpPr>
          <p:cNvPr id="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3"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4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5"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46" name="PlaceHolder 3"/>
          <p:cNvSpPr>
            <a:spLocks noGrp="1"/>
          </p:cNvSpPr>
          <p:nvPr>
            <p:ph type="ftr" idx="1"/>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47" name="PlaceHolder 4"/>
          <p:cNvSpPr>
            <a:spLocks noGrp="1"/>
          </p:cNvSpPr>
          <p:nvPr>
            <p:ph type="sldNum" idx="2"/>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4BBC51EA-27F9-4793-ABBF-1FAB664537D9}" type="slidenum">
              <a:rPr b="0" lang="en-IN" sz="1400" spc="-1" strike="noStrike">
                <a:solidFill>
                  <a:srgbClr val="ffffff"/>
                </a:solidFill>
                <a:latin typeface="Arial"/>
              </a:rPr>
              <a:t>&lt;number&gt;</a:t>
            </a:fld>
            <a:endParaRPr b="0" lang="en-IN" sz="1400" spc="-1" strike="noStrike">
              <a:latin typeface="Times New Roman"/>
            </a:endParaRPr>
          </a:p>
        </p:txBody>
      </p:sp>
      <p:sp>
        <p:nvSpPr>
          <p:cNvPr id="48" name="PlaceHolder 5"/>
          <p:cNvSpPr>
            <a:spLocks noGrp="1"/>
          </p:cNvSpPr>
          <p:nvPr>
            <p:ph type="dt" idx="3"/>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p:nvPr/>
        </p:nvSpPr>
        <p:spPr>
          <a:xfrm>
            <a:off x="0" y="0"/>
            <a:ext cx="10076400" cy="71964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6" name=""/>
          <p:cNvSpPr/>
          <p:nvPr/>
        </p:nvSpPr>
        <p:spPr>
          <a:xfrm>
            <a:off x="3240" y="5040000"/>
            <a:ext cx="10076400" cy="631080"/>
          </a:xfrm>
          <a:prstGeom prst="rect">
            <a:avLst/>
          </a:prstGeom>
          <a:gradFill rotWithShape="0">
            <a:gsLst>
              <a:gs pos="0">
                <a:srgbClr val="77caee"/>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sp>
      <p:sp>
        <p:nvSpPr>
          <p:cNvPr id="8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8" name="PlaceHolder 2"/>
          <p:cNvSpPr>
            <a:spLocks noGrp="1"/>
          </p:cNvSpPr>
          <p:nvPr>
            <p:ph type="body"/>
          </p:nvPr>
        </p:nvSpPr>
        <p:spPr>
          <a:xfrm>
            <a:off x="360000" y="1080000"/>
            <a:ext cx="9359640" cy="3599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9" name="PlaceHolder 3"/>
          <p:cNvSpPr>
            <a:spLocks noGrp="1"/>
          </p:cNvSpPr>
          <p:nvPr>
            <p:ph type="ftr" idx="4"/>
          </p:nvPr>
        </p:nvSpPr>
        <p:spPr>
          <a:xfrm>
            <a:off x="3420000" y="5220000"/>
            <a:ext cx="3239640" cy="359640"/>
          </a:xfrm>
          <a:prstGeom prst="rect">
            <a:avLst/>
          </a:prstGeom>
          <a:noFill/>
          <a:ln w="0">
            <a:noFill/>
          </a:ln>
        </p:spPr>
        <p:txBody>
          <a:bodyPr lIns="0" rIns="0" tIns="0" bIns="0" anchor="t">
            <a:noAutofit/>
          </a:bodyPr>
          <a:lstStyle>
            <a:lvl1pPr algn="ctr">
              <a:lnSpc>
                <a:spcPct val="100000"/>
              </a:lnSpc>
              <a:buNone/>
              <a:defRPr b="0" lang="en-IN" sz="1400" spc="-1" strike="noStrike">
                <a:solidFill>
                  <a:srgbClr val="ffffff"/>
                </a:solidFill>
                <a:latin typeface="Arial"/>
              </a:defRPr>
            </a:lvl1pPr>
          </a:lstStyle>
          <a:p>
            <a:pPr algn="ctr">
              <a:lnSpc>
                <a:spcPct val="100000"/>
              </a:lnSpc>
              <a:buNone/>
            </a:pPr>
            <a:r>
              <a:rPr b="0" lang="en-IN" sz="1400" spc="-1" strike="noStrike">
                <a:solidFill>
                  <a:srgbClr val="ffffff"/>
                </a:solidFill>
                <a:latin typeface="Arial"/>
              </a:rPr>
              <a:t>&lt;footer&gt;</a:t>
            </a:r>
            <a:endParaRPr b="0" lang="en-IN" sz="1400" spc="-1" strike="noStrike">
              <a:latin typeface="Times New Roman"/>
            </a:endParaRPr>
          </a:p>
        </p:txBody>
      </p:sp>
      <p:sp>
        <p:nvSpPr>
          <p:cNvPr id="90" name="PlaceHolder 4"/>
          <p:cNvSpPr>
            <a:spLocks noGrp="1"/>
          </p:cNvSpPr>
          <p:nvPr>
            <p:ph type="sldNum" idx="5"/>
          </p:nvPr>
        </p:nvSpPr>
        <p:spPr>
          <a:xfrm>
            <a:off x="7380000" y="5220000"/>
            <a:ext cx="2339640" cy="359640"/>
          </a:xfrm>
          <a:prstGeom prst="rect">
            <a:avLst/>
          </a:prstGeom>
          <a:noFill/>
          <a:ln w="0">
            <a:noFill/>
          </a:ln>
        </p:spPr>
        <p:txBody>
          <a:bodyPr lIns="0" rIns="0" tIns="0" bIns="0" anchor="t">
            <a:noAutofit/>
          </a:bodyPr>
          <a:lstStyle>
            <a:lvl1pPr algn="r">
              <a:lnSpc>
                <a:spcPct val="100000"/>
              </a:lnSpc>
              <a:buNone/>
              <a:defRPr b="0" lang="en-IN" sz="1400" spc="-1" strike="noStrike">
                <a:solidFill>
                  <a:srgbClr val="ffffff"/>
                </a:solidFill>
                <a:latin typeface="Arial"/>
              </a:defRPr>
            </a:lvl1pPr>
          </a:lstStyle>
          <a:p>
            <a:pPr algn="r">
              <a:lnSpc>
                <a:spcPct val="100000"/>
              </a:lnSpc>
              <a:buNone/>
            </a:pPr>
            <a:fld id="{F9D10796-8939-45C7-84A4-BAED3E9691C1}" type="slidenum">
              <a:rPr b="0" lang="en-IN" sz="1400" spc="-1" strike="noStrike">
                <a:solidFill>
                  <a:srgbClr val="ffffff"/>
                </a:solidFill>
                <a:latin typeface="Arial"/>
              </a:rPr>
              <a:t>&lt;number&gt;</a:t>
            </a:fld>
            <a:endParaRPr b="0" lang="en-IN" sz="1400" spc="-1" strike="noStrike">
              <a:latin typeface="Times New Roman"/>
            </a:endParaRPr>
          </a:p>
        </p:txBody>
      </p:sp>
      <p:sp>
        <p:nvSpPr>
          <p:cNvPr id="91" name="PlaceHolder 5"/>
          <p:cNvSpPr>
            <a:spLocks noGrp="1"/>
          </p:cNvSpPr>
          <p:nvPr>
            <p:ph type="dt" idx="6"/>
          </p:nvPr>
        </p:nvSpPr>
        <p:spPr>
          <a:xfrm>
            <a:off x="360000" y="5220000"/>
            <a:ext cx="2339640" cy="359640"/>
          </a:xfrm>
          <a:prstGeom prst="rect">
            <a:avLst/>
          </a:prstGeom>
          <a:noFill/>
          <a:ln w="0">
            <a:noFill/>
          </a:ln>
        </p:spPr>
        <p:txBody>
          <a:bodyPr lIns="0" rIns="0" tIns="0" bIns="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0" y="1620000"/>
            <a:ext cx="8999640" cy="1079640"/>
          </a:xfrm>
          <a:prstGeom prst="rect">
            <a:avLst/>
          </a:prstGeom>
          <a:noFill/>
          <a:ln w="0">
            <a:noFill/>
          </a:ln>
        </p:spPr>
        <p:txBody>
          <a:bodyPr lIns="0" rIns="0" tIns="0" bIns="0" anchor="ctr">
            <a:noAutofit/>
          </a:bodyPr>
          <a:p>
            <a:pPr algn="ctr">
              <a:lnSpc>
                <a:spcPct val="100000"/>
              </a:lnSpc>
              <a:buNone/>
            </a:pPr>
            <a:r>
              <a:rPr b="0" lang="en-IN" sz="3300" spc="-1" strike="noStrike">
                <a:solidFill>
                  <a:srgbClr val="dd4100"/>
                </a:solidFill>
                <a:latin typeface="Arial"/>
              </a:rPr>
              <a:t>Hibernate</a:t>
            </a:r>
            <a:endParaRPr b="0" lang="en-IN" sz="33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Hibernate Resources</a:t>
            </a:r>
            <a:endParaRPr b="0" lang="en-IN" sz="3300" spc="-1" strike="noStrike">
              <a:latin typeface="Arial"/>
            </a:endParaRPr>
          </a:p>
        </p:txBody>
      </p:sp>
      <p:sp>
        <p:nvSpPr>
          <p:cNvPr id="149"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More information about hibernate can be referred online.</a:t>
            </a:r>
            <a:endParaRPr b="0" lang="en-IN" sz="2400" spc="-1" strike="noStrike">
              <a:latin typeface="Arial"/>
            </a:endParaRPr>
          </a:p>
        </p:txBody>
      </p:sp>
      <p:sp>
        <p:nvSpPr>
          <p:cNvPr id="4" name="PlaceHolder 3"/>
          <p:cNvSpPr>
            <a:spLocks noGrp="1"/>
          </p:cNvSpPr>
          <p:nvPr>
            <p:ph type="sldNum" idx="5"/>
          </p:nvPr>
        </p:nvSpPr>
        <p:spPr/>
        <p:txBody>
          <a:bodyPr/>
          <a:p>
            <a:fld id="{54576787-8E5B-4AA3-B0E7-E0FACA49A9D4}" type="slidenum">
              <a:t>10</a:t>
            </a:fld>
          </a:p>
        </p:txBody>
      </p:sp>
      <p:sp>
        <p:nvSpPr>
          <p:cNvPr id="5" name="PlaceHolder 4"/>
          <p:cNvSpPr>
            <a:spLocks noGrp="1"/>
          </p:cNvSpPr>
          <p:nvPr>
            <p:ph type="dt" idx="6"/>
          </p:nvPr>
        </p:nvSpPr>
        <p:spPr/>
        <p:txBody>
          <a:bodyPr/>
          <a:p>
            <a:fld id="{C6D89AB0-DA4C-4445-9D2B-4195C117FEAC}" type="datetime1">
              <a:rPr lang="en-IN"/>
              <a:t>09/01/2025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Object Life Cycle in Hibernate</a:t>
            </a:r>
            <a:endParaRPr b="0" lang="en-IN" sz="3300" spc="-1" strike="noStrike">
              <a:latin typeface="Arial"/>
            </a:endParaRPr>
          </a:p>
        </p:txBody>
      </p:sp>
      <p:sp>
        <p:nvSpPr>
          <p:cNvPr id="151"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The object life cycle in Hibernate describes how an object transitions through different states during its interaction with the Hibernate framework and the database. Understanding these states is crucial for effective data manipulation and performance optimization in Hibernate.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1. Transient State :  </a:t>
            </a:r>
            <a:r>
              <a:rPr b="0" lang="en-IN" sz="1600" spc="-1" strike="noStrike">
                <a:solidFill>
                  <a:srgbClr val="009bdd"/>
                </a:solidFill>
                <a:latin typeface="Arial"/>
              </a:rPr>
              <a:t>An object is in the transient state when it is created using the new keyword but is not yet associated with a Hibernate Session. It has no representation in the database and is not managed by Hibernate.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2. Persistent State : </a:t>
            </a:r>
            <a:r>
              <a:rPr b="0" lang="en-IN" sz="1600" spc="-1" strike="noStrike">
                <a:solidFill>
                  <a:srgbClr val="009bdd"/>
                </a:solidFill>
                <a:latin typeface="Arial"/>
              </a:rPr>
              <a:t>An object enters the persistent state when it is associated with an active Hibernate Session and Hibernate begins tracking it. Any changes to the object are automatically synchronized with the database.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3. Detached State</a:t>
            </a:r>
            <a:r>
              <a:rPr b="0" lang="en-IN" sz="1600" spc="-1" strike="noStrike">
                <a:solidFill>
                  <a:srgbClr val="009bdd"/>
                </a:solidFill>
                <a:latin typeface="Arial"/>
              </a:rPr>
              <a:t> : An object transitions to the detached state when the Hibernate Session that was managing it is closed or the object is explicitly evicted from the Session. The object still exists in the application memory but is no longer tracked by Hibernate.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4. Removed State</a:t>
            </a:r>
            <a:r>
              <a:rPr b="0" lang="en-IN" sz="1600" spc="-1" strike="noStrike">
                <a:solidFill>
                  <a:srgbClr val="009bdd"/>
                </a:solidFill>
                <a:latin typeface="Arial"/>
              </a:rPr>
              <a:t> : An object is in the removed state when it is marked for deletion from the database. Hibernate will delete the corresponding row in the database during the next transaction commit.</a:t>
            </a:r>
            <a:endParaRPr b="0" lang="en-IN" sz="1600" spc="-1" strike="noStrike">
              <a:latin typeface="Arial"/>
            </a:endParaRPr>
          </a:p>
        </p:txBody>
      </p:sp>
      <p:sp>
        <p:nvSpPr>
          <p:cNvPr id="4" name="PlaceHolder 3"/>
          <p:cNvSpPr>
            <a:spLocks noGrp="1"/>
          </p:cNvSpPr>
          <p:nvPr>
            <p:ph type="sldNum" idx="5"/>
          </p:nvPr>
        </p:nvSpPr>
        <p:spPr/>
        <p:txBody>
          <a:bodyPr/>
          <a:p>
            <a:fld id="{6BA6A7C9-F996-4EA6-ADED-781C2CC637F7}" type="slidenum">
              <a:t>11</a:t>
            </a:fld>
          </a:p>
        </p:txBody>
      </p:sp>
      <p:sp>
        <p:nvSpPr>
          <p:cNvPr id="5" name="PlaceHolder 4"/>
          <p:cNvSpPr>
            <a:spLocks noGrp="1"/>
          </p:cNvSpPr>
          <p:nvPr>
            <p:ph type="dt" idx="6"/>
          </p:nvPr>
        </p:nvSpPr>
        <p:spPr/>
        <p:txBody>
          <a:bodyPr/>
          <a:p>
            <a:fld id="{ABA670B4-2875-495B-8D01-637288BCD4E8}" type="datetime1">
              <a:rPr lang="en-IN"/>
              <a:t>09/01/2025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60000" y="49680"/>
            <a:ext cx="9359640" cy="738000"/>
          </a:xfrm>
          <a:prstGeom prst="rect">
            <a:avLst/>
          </a:prstGeom>
          <a:noFill/>
          <a:ln w="0">
            <a:noFill/>
          </a:ln>
        </p:spPr>
        <p:txBody>
          <a:bodyPr lIns="0" rIns="0" tIns="0" bIns="0" anchor="ctr">
            <a:noAutofit/>
          </a:bodyPr>
          <a:p>
            <a:pPr algn="ctr">
              <a:lnSpc>
                <a:spcPct val="100000"/>
              </a:lnSpc>
              <a:buNone/>
            </a:pPr>
            <a:r>
              <a:rPr b="0" lang="en-IN" sz="2600" spc="-1" strike="noStrike">
                <a:solidFill>
                  <a:srgbClr val="ffffff"/>
                </a:solidFill>
                <a:latin typeface="Arial"/>
              </a:rPr>
              <a:t> </a:t>
            </a:r>
            <a:r>
              <a:rPr b="0" lang="en-IN" sz="2600" spc="-1" strike="noStrike">
                <a:solidFill>
                  <a:srgbClr val="ffffff"/>
                </a:solidFill>
                <a:latin typeface="Arial"/>
              </a:rPr>
              <a:t>CRUD operations using Session methods using XML and Annotations</a:t>
            </a:r>
            <a:endParaRPr b="0" lang="en-IN" sz="2600" spc="-1" strike="noStrike">
              <a:latin typeface="Arial"/>
            </a:endParaRPr>
          </a:p>
        </p:txBody>
      </p:sp>
      <p:sp>
        <p:nvSpPr>
          <p:cNvPr id="153"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r>
              <a:rPr b="0" lang="en-IN" sz="2400" spc="-1" strike="noStrike">
                <a:solidFill>
                  <a:srgbClr val="009bdd"/>
                </a:solidFill>
                <a:latin typeface="Arial"/>
              </a:rPr>
              <a:t>Annotations - @Entity, @Table and @Id has to be used in POJO class and in hibernate.cfg.xml should have mapping class.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Using xml file --&gt; Use &lt;mapping resource=hbm file&gt;</a:t>
            </a:r>
            <a:endParaRPr b="0" lang="en-IN" sz="2400" spc="-1" strike="noStrike">
              <a:latin typeface="Arial"/>
            </a:endParaRPr>
          </a:p>
        </p:txBody>
      </p:sp>
      <p:sp>
        <p:nvSpPr>
          <p:cNvPr id="4" name="PlaceHolder 3"/>
          <p:cNvSpPr>
            <a:spLocks noGrp="1"/>
          </p:cNvSpPr>
          <p:nvPr>
            <p:ph type="sldNum" idx="5"/>
          </p:nvPr>
        </p:nvSpPr>
        <p:spPr/>
        <p:txBody>
          <a:bodyPr/>
          <a:p>
            <a:fld id="{167BC7C6-4FD0-402D-AE83-4987972B90FC}" type="slidenum">
              <a:t>12</a:t>
            </a:fld>
          </a:p>
        </p:txBody>
      </p:sp>
      <p:sp>
        <p:nvSpPr>
          <p:cNvPr id="5" name="PlaceHolder 4"/>
          <p:cNvSpPr>
            <a:spLocks noGrp="1"/>
          </p:cNvSpPr>
          <p:nvPr>
            <p:ph type="dt" idx="6"/>
          </p:nvPr>
        </p:nvSpPr>
        <p:spPr/>
        <p:txBody>
          <a:bodyPr/>
          <a:p>
            <a:fld id="{7C47AC9E-8851-4CDC-B992-E10925D9FB6B}" type="datetime1">
              <a:rPr lang="en-IN"/>
              <a:t>09/01/2025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Problem of Granularity using Annotations</a:t>
            </a:r>
            <a:endParaRPr b="0" lang="en-IN" sz="3300" spc="-1" strike="noStrike">
              <a:latin typeface="Arial"/>
            </a:endParaRPr>
          </a:p>
        </p:txBody>
      </p:sp>
      <p:sp>
        <p:nvSpPr>
          <p:cNvPr id="155"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r>
              <a:rPr b="0" lang="en-IN" sz="1600" spc="-1" strike="noStrike">
                <a:solidFill>
                  <a:srgbClr val="009bdd"/>
                </a:solidFill>
                <a:latin typeface="Arial"/>
              </a:rPr>
              <a:t>Granularity refers to the level of detail or fine-grained nature of the data model. In Hibernate, the problem of granularity arises when: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Mismatch Between Object and Relational Models</a:t>
            </a:r>
            <a:r>
              <a:rPr b="0" lang="en-IN" sz="1600" spc="-1" strike="noStrike">
                <a:solidFill>
                  <a:srgbClr val="009bdd"/>
                </a:solidFill>
                <a:latin typeface="Arial"/>
              </a:rPr>
              <a:t>: In object-oriented programming, entities are modeled as objects that can have complex relationships and hierarchies. In relational databases, data is stored in a tabular form with rows and columns. This mismatch creates challenges in mapping objects to database tables.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Reusability and Complexity: </a:t>
            </a:r>
            <a:r>
              <a:rPr b="0" lang="en-IN" sz="1600" spc="-1" strike="noStrike">
                <a:solidFill>
                  <a:srgbClr val="009bdd"/>
                </a:solidFill>
                <a:latin typeface="Arial"/>
              </a:rPr>
              <a:t>When fine-grained components (e.g., Address) are reused across multiple entities, maintaining consistent mappings can become cumbersome. Managing annotations in such scenarios may lead to increased complexity and reduced maintainability.</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Fine-Grained Objects:</a:t>
            </a:r>
            <a:r>
              <a:rPr b="0" lang="en-IN" sz="1600" spc="-1" strike="noStrike">
                <a:solidFill>
                  <a:srgbClr val="009bdd"/>
                </a:solidFill>
                <a:latin typeface="Arial"/>
              </a:rPr>
              <a:t>Java applications often use fine-grained objects, such as value objects or embedded objects (e.g., Address inside an Employee entity). Relational databases usually operate with coarse-grained structures (e.g., a single table for an entity). Mapping fine-grained objects to a relational database can lead to complex relationships and redundant configurations.</a:t>
            </a:r>
            <a:endParaRPr b="0" lang="en-IN" sz="1600" spc="-1" strike="noStrike">
              <a:latin typeface="Arial"/>
            </a:endParaRPr>
          </a:p>
        </p:txBody>
      </p:sp>
      <p:sp>
        <p:nvSpPr>
          <p:cNvPr id="4" name="PlaceHolder 3"/>
          <p:cNvSpPr>
            <a:spLocks noGrp="1"/>
          </p:cNvSpPr>
          <p:nvPr>
            <p:ph type="sldNum" idx="5"/>
          </p:nvPr>
        </p:nvSpPr>
        <p:spPr/>
        <p:txBody>
          <a:bodyPr/>
          <a:p>
            <a:fld id="{2133EDD5-4793-4FB2-8940-B5C88621871B}" type="slidenum">
              <a:t>13</a:t>
            </a:fld>
          </a:p>
        </p:txBody>
      </p:sp>
      <p:sp>
        <p:nvSpPr>
          <p:cNvPr id="5" name="PlaceHolder 4"/>
          <p:cNvSpPr>
            <a:spLocks noGrp="1"/>
          </p:cNvSpPr>
          <p:nvPr>
            <p:ph type="dt" idx="6"/>
          </p:nvPr>
        </p:nvSpPr>
        <p:spPr/>
        <p:txBody>
          <a:bodyPr/>
          <a:p>
            <a:fld id="{CCE54348-8EB3-4956-BB07-3F3AADFF5375}" type="datetime1">
              <a:rPr lang="en-IN"/>
              <a:t>09/01/2025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2400" spc="-1" strike="noStrike">
                <a:solidFill>
                  <a:srgbClr val="ffffff"/>
                </a:solidFill>
                <a:latin typeface="Arial"/>
              </a:rPr>
              <a:t> </a:t>
            </a:r>
            <a:r>
              <a:rPr b="0" lang="en-IN" sz="2400" spc="-1" strike="noStrike">
                <a:solidFill>
                  <a:srgbClr val="ffffff"/>
                </a:solidFill>
                <a:latin typeface="Arial"/>
              </a:rPr>
              <a:t>Problem of Inheritance using Annotations</a:t>
            </a:r>
            <a:endParaRPr b="0" lang="en-IN" sz="2400" spc="-1" strike="noStrike">
              <a:latin typeface="Arial"/>
            </a:endParaRPr>
          </a:p>
        </p:txBody>
      </p:sp>
      <p:sp>
        <p:nvSpPr>
          <p:cNvPr id="157" name="PlaceHolder 2"/>
          <p:cNvSpPr>
            <a:spLocks noGrp="1"/>
          </p:cNvSpPr>
          <p:nvPr>
            <p:ph/>
          </p:nvPr>
        </p:nvSpPr>
        <p:spPr>
          <a:xfrm>
            <a:off x="360000" y="90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r>
              <a:rPr b="0" lang="en-IN" sz="1600" spc="-1" strike="noStrike">
                <a:solidFill>
                  <a:srgbClr val="009bdd"/>
                </a:solidFill>
                <a:latin typeface="Arial"/>
              </a:rPr>
              <a:t>In Hibernate, inheritance mapping refers to how object-oriented inheritance hierarchies are mapped to relational database tables. When using Hibernate annotations to map inheritance, several challenges can arise, such as handling relationships between entities, ensuring data integrity, and managing performance.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Inheritance Mapping Strategies in Hibernate: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Single Table per Hierarchy (SINGLE_TABLE)</a:t>
            </a:r>
            <a:r>
              <a:rPr b="0" lang="en-IN" sz="1600" spc="-1" strike="noStrike">
                <a:solidFill>
                  <a:srgbClr val="009bdd"/>
                </a:solidFill>
                <a:latin typeface="Arial"/>
              </a:rPr>
              <a:t> : In the Single Table per Hierarchy strategy, all classes in the inheritance hierarchy are stored in a single table. This can lead to data redundancy where columns that belong only to certain subclasses may contain NULL values for other subclasses.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Table per Class (TABLE_PER_CLASS) :</a:t>
            </a:r>
            <a:r>
              <a:rPr b="0" lang="en-IN" sz="1600" spc="-1" strike="noStrike">
                <a:solidFill>
                  <a:srgbClr val="009bdd"/>
                </a:solidFill>
                <a:latin typeface="Arial"/>
              </a:rPr>
              <a:t> The Table per Class strategy creates a separate table for each class in the inheritance hierarchy. This avoids null values in the columns but can lead to data duplication across multiple tables, as common properties are repeated in each 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Joined Table (JOINED) :</a:t>
            </a:r>
            <a:r>
              <a:rPr b="0" lang="en-IN" sz="1600" spc="-1" strike="noStrike">
                <a:solidFill>
                  <a:srgbClr val="009bdd"/>
                </a:solidFill>
                <a:latin typeface="Arial"/>
              </a:rPr>
              <a:t>  In the Joined Table strategy, a separate table is used for each class in the inheritance hierarchy. This leads to normalized tables but can introduce complexity in queries as multiple tables need to be joined when fetching data.The query performance can degrade when many joins are needed, especially if the inheritance hierarchy has many subclasses.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p:txBody>
      </p:sp>
      <p:sp>
        <p:nvSpPr>
          <p:cNvPr id="4" name="PlaceHolder 3"/>
          <p:cNvSpPr>
            <a:spLocks noGrp="1"/>
          </p:cNvSpPr>
          <p:nvPr>
            <p:ph type="sldNum" idx="5"/>
          </p:nvPr>
        </p:nvSpPr>
        <p:spPr/>
        <p:txBody>
          <a:bodyPr/>
          <a:p>
            <a:fld id="{11D7BF73-47F1-4465-8CED-E4F67A578FB9}" type="slidenum">
              <a:t>14</a:t>
            </a:fld>
          </a:p>
        </p:txBody>
      </p:sp>
      <p:sp>
        <p:nvSpPr>
          <p:cNvPr id="5" name="PlaceHolder 4"/>
          <p:cNvSpPr>
            <a:spLocks noGrp="1"/>
          </p:cNvSpPr>
          <p:nvPr>
            <p:ph type="dt" idx="6"/>
          </p:nvPr>
        </p:nvSpPr>
        <p:spPr/>
        <p:txBody>
          <a:bodyPr/>
          <a:p>
            <a:fld id="{73D20B50-AF62-4550-AC9C-0A387F467CDF}" type="datetime1">
              <a:rPr lang="en-IN"/>
              <a:t>09/01/2025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2600" spc="-1" strike="noStrike">
                <a:solidFill>
                  <a:srgbClr val="ffffff"/>
                </a:solidFill>
                <a:latin typeface="Arial"/>
              </a:rPr>
              <a:t> </a:t>
            </a:r>
            <a:r>
              <a:rPr b="0" lang="en-IN" sz="2600" spc="-1" strike="noStrike">
                <a:solidFill>
                  <a:srgbClr val="ffffff"/>
                </a:solidFill>
                <a:latin typeface="Arial"/>
              </a:rPr>
              <a:t>Problem of Relationship using Annotations</a:t>
            </a:r>
            <a:endParaRPr b="0" lang="en-IN" sz="2600" spc="-1" strike="noStrike">
              <a:latin typeface="Arial"/>
            </a:endParaRPr>
          </a:p>
        </p:txBody>
      </p:sp>
      <p:sp>
        <p:nvSpPr>
          <p:cNvPr id="159" name="PlaceHolder 2"/>
          <p:cNvSpPr>
            <a:spLocks noGrp="1"/>
          </p:cNvSpPr>
          <p:nvPr>
            <p:ph/>
          </p:nvPr>
        </p:nvSpPr>
        <p:spPr>
          <a:xfrm>
            <a:off x="360000" y="90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In Hibernate, managing relationships between entities can become complex, especially when using annotations to define the mappings.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Bidirectional vs. Unidirectional Relationships :</a:t>
            </a:r>
            <a:r>
              <a:rPr b="0" lang="en-IN" sz="1800" spc="-1" strike="noStrike">
                <a:solidFill>
                  <a:srgbClr val="009bdd"/>
                </a:solidFill>
                <a:latin typeface="Arial"/>
              </a:rPr>
              <a:t> Confusion arises when deciding between bidirectional and unidirectional mappings. As a solution, Unidirectional: Use when only one side needs access to the relationship. Bidirectional: Use when both sides require access. Ensure proper management of the mappedBy attribute to avoid unnecessary database tables.</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Cascade Operations :</a:t>
            </a:r>
            <a:r>
              <a:rPr b="0" lang="en-IN" sz="1800" spc="-1" strike="noStrike">
                <a:solidFill>
                  <a:srgbClr val="009bdd"/>
                </a:solidFill>
                <a:latin typeface="Arial"/>
              </a:rPr>
              <a:t> Problem: Cascading operations (like PERSIST, REMOVE) may cause unintended changes to the database, such as deleting related entities unintentionally.</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800" spc="-1" strike="noStrike">
                <a:solidFill>
                  <a:srgbClr val="009bdd"/>
                </a:solidFill>
                <a:latin typeface="Arial"/>
              </a:rPr>
              <a:t>Lazy Loading and FetchType :</a:t>
            </a:r>
            <a:r>
              <a:rPr b="0" lang="en-IN" sz="1800" spc="-1" strike="noStrike">
                <a:solidFill>
                  <a:srgbClr val="009bdd"/>
                </a:solidFill>
                <a:latin typeface="Arial"/>
              </a:rPr>
              <a:t> FetchType.LAZY can lead to LazyInitializationException when accessing data outside of a transaction. As a solution, Use FetchType.EAGER carefully, only for critical relationships. Use DTOs to fetch required data or initialize relationships within a transaction.</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endParaRPr b="0" lang="en-IN" sz="1600" spc="-1" strike="noStrike">
              <a:latin typeface="Arial"/>
            </a:endParaRPr>
          </a:p>
        </p:txBody>
      </p:sp>
      <p:sp>
        <p:nvSpPr>
          <p:cNvPr id="4" name="PlaceHolder 3"/>
          <p:cNvSpPr>
            <a:spLocks noGrp="1"/>
          </p:cNvSpPr>
          <p:nvPr>
            <p:ph type="sldNum" idx="5"/>
          </p:nvPr>
        </p:nvSpPr>
        <p:spPr/>
        <p:txBody>
          <a:bodyPr/>
          <a:p>
            <a:fld id="{8A3081F4-59C4-4F3C-9EF2-2D8254BAB267}" type="slidenum">
              <a:t>15</a:t>
            </a:fld>
          </a:p>
        </p:txBody>
      </p:sp>
      <p:sp>
        <p:nvSpPr>
          <p:cNvPr id="5" name="PlaceHolder 4"/>
          <p:cNvSpPr>
            <a:spLocks noGrp="1"/>
          </p:cNvSpPr>
          <p:nvPr>
            <p:ph type="dt" idx="6"/>
          </p:nvPr>
        </p:nvSpPr>
        <p:spPr/>
        <p:txBody>
          <a:bodyPr/>
          <a:p>
            <a:fld id="{6241B1E8-D4F6-4F13-A56A-685368E5DC30}" type="datetime1">
              <a:rPr lang="en-IN"/>
              <a:t>09/01/2025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Hibernate Query Language (HQL)</a:t>
            </a:r>
            <a:endParaRPr b="0" lang="en-IN" sz="3300" spc="-1" strike="noStrike">
              <a:latin typeface="Arial"/>
            </a:endParaRPr>
          </a:p>
        </p:txBody>
      </p:sp>
      <p:sp>
        <p:nvSpPr>
          <p:cNvPr id="161"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 </a:t>
            </a:r>
            <a:r>
              <a:rPr b="0" lang="en-IN" sz="1600" spc="-1" strike="noStrike">
                <a:solidFill>
                  <a:srgbClr val="009bdd"/>
                </a:solidFill>
                <a:latin typeface="Arial"/>
              </a:rPr>
              <a:t>Hibernate Query Language (HQL) is an object-oriented query language provided by Hibernate, a Java framework for Object-Relational Mapping (ORM). HQL is similar to SQL but operates on Java objects rather than database tables. It allows developers to write queries to interact with the database using entities defined in the application rather than directly dealing with database tables and columns.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Couple of SQL Queries :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Example 1 :</a:t>
            </a:r>
            <a:r>
              <a:rPr b="0" lang="en-IN" sz="1600" spc="-1" strike="noStrike">
                <a:solidFill>
                  <a:srgbClr val="009bdd"/>
                </a:solidFill>
                <a:latin typeface="Arial"/>
              </a:rPr>
              <a:t>  String hql = "FROM Employee"; // Select all employees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Example 2 : </a:t>
            </a:r>
            <a:r>
              <a:rPr b="0" lang="en-IN" sz="1600" spc="-1" strike="noStrike">
                <a:solidFill>
                  <a:srgbClr val="009bdd"/>
                </a:solidFill>
                <a:latin typeface="Arial"/>
              </a:rPr>
              <a:t>String hql = "FROM Employee WHERE salary &gt; :minSalary";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Example</a:t>
            </a:r>
            <a:r>
              <a:rPr b="0" lang="en-IN" sz="1600" spc="-1" strike="noStrike">
                <a:solidFill>
                  <a:srgbClr val="009bdd"/>
                </a:solidFill>
                <a:latin typeface="Arial"/>
              </a:rPr>
              <a:t> 3 : String hql = "FROM Employee ORDER BY salary DESC";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Example</a:t>
            </a:r>
            <a:r>
              <a:rPr b="0" lang="en-IN" sz="1600" spc="-1" strike="noStrike">
                <a:solidFill>
                  <a:srgbClr val="009bdd"/>
                </a:solidFill>
                <a:latin typeface="Arial"/>
              </a:rPr>
              <a:t> 4 : String hql = "SELECT AVG(salary) FROM Employee";</a:t>
            </a:r>
            <a:endParaRPr b="0" lang="en-IN" sz="1600" spc="-1" strike="noStrike">
              <a:latin typeface="Arial"/>
            </a:endParaRPr>
          </a:p>
        </p:txBody>
      </p:sp>
      <p:sp>
        <p:nvSpPr>
          <p:cNvPr id="4" name="PlaceHolder 3"/>
          <p:cNvSpPr>
            <a:spLocks noGrp="1"/>
          </p:cNvSpPr>
          <p:nvPr>
            <p:ph type="sldNum" idx="5"/>
          </p:nvPr>
        </p:nvSpPr>
        <p:spPr/>
        <p:txBody>
          <a:bodyPr/>
          <a:p>
            <a:fld id="{8A21C88A-ABE6-49B1-9C45-FAA8864B24AA}" type="slidenum">
              <a:t>16</a:t>
            </a:fld>
          </a:p>
        </p:txBody>
      </p:sp>
      <p:sp>
        <p:nvSpPr>
          <p:cNvPr id="5" name="PlaceHolder 4"/>
          <p:cNvSpPr>
            <a:spLocks noGrp="1"/>
          </p:cNvSpPr>
          <p:nvPr>
            <p:ph type="dt" idx="6"/>
          </p:nvPr>
        </p:nvSpPr>
        <p:spPr/>
        <p:txBody>
          <a:bodyPr/>
          <a:p>
            <a:fld id="{D9516E0B-6F08-4FEA-AAEC-4E2105D9AFF4}" type="datetime1">
              <a:rPr lang="en-IN"/>
              <a:t>09/01/2025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Named Queries</a:t>
            </a:r>
            <a:br/>
            <a:r>
              <a:rPr b="0" lang="en-IN" sz="3300" spc="-1" strike="noStrike">
                <a:solidFill>
                  <a:srgbClr val="ffffff"/>
                </a:solidFill>
                <a:latin typeface="Arial"/>
              </a:rPr>
              <a:t> </a:t>
            </a:r>
            <a:endParaRPr b="0" lang="en-IN" sz="3300" spc="-1" strike="noStrike">
              <a:latin typeface="Arial"/>
            </a:endParaRPr>
          </a:p>
        </p:txBody>
      </p:sp>
      <p:sp>
        <p:nvSpPr>
          <p:cNvPr id="163"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r>
              <a:rPr b="0" lang="en-IN" sz="1800" spc="-1" strike="noStrike">
                <a:solidFill>
                  <a:srgbClr val="009bdd"/>
                </a:solidFill>
                <a:latin typeface="Arial"/>
              </a:rPr>
              <a:t>In Hibernate, Named Queries provide a way to define HQL (Hibernate Query Language) or SQL queries at the entity level, which can be reused throughout the application. Named Queries improve code readability, centralize query management, and allow for easier maintenance.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Types of Named Queries in Hibernate: :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Named HQL Query: Defines a Hibernate Query Language (HQL) query.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Define HQL Named</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Query ----------------&gt;</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Use this named HQL </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Query   --------------&gt;</a:t>
            </a:r>
            <a:endParaRPr b="0" lang="en-IN" sz="1800" spc="-1" strike="noStrike">
              <a:latin typeface="Arial"/>
            </a:endParaRPr>
          </a:p>
          <a:p>
            <a:pPr>
              <a:lnSpc>
                <a:spcPct val="100000"/>
              </a:lnSpc>
              <a:spcBef>
                <a:spcPts val="1060"/>
              </a:spcBef>
              <a:buNone/>
            </a:pPr>
            <a:endParaRPr b="0" lang="en-IN" sz="1800" spc="-1" strike="noStrike">
              <a:latin typeface="Arial"/>
            </a:endParaRPr>
          </a:p>
          <a:p>
            <a:pPr>
              <a:lnSpc>
                <a:spcPct val="100000"/>
              </a:lnSpc>
              <a:spcBef>
                <a:spcPts val="1060"/>
              </a:spcBef>
              <a:buNone/>
            </a:pPr>
            <a:endParaRPr b="0" lang="en-IN" sz="1800" spc="-1" strike="noStrike">
              <a:latin typeface="Arial"/>
            </a:endParaRPr>
          </a:p>
          <a:p>
            <a:pPr>
              <a:lnSpc>
                <a:spcPct val="100000"/>
              </a:lnSpc>
              <a:spcBef>
                <a:spcPts val="1060"/>
              </a:spcBef>
              <a:buNone/>
            </a:pPr>
            <a:endParaRPr b="0" lang="en-IN" sz="1800" spc="-1" strike="noStrike">
              <a:latin typeface="Arial"/>
            </a:endParaRPr>
          </a:p>
        </p:txBody>
      </p:sp>
      <p:pic>
        <p:nvPicPr>
          <p:cNvPr id="164" name="" descr=""/>
          <p:cNvPicPr/>
          <p:nvPr/>
        </p:nvPicPr>
        <p:blipFill>
          <a:blip r:embed="rId1"/>
          <a:stretch/>
        </p:blipFill>
        <p:spPr>
          <a:xfrm>
            <a:off x="2925000" y="2669400"/>
            <a:ext cx="4454640" cy="1110240"/>
          </a:xfrm>
          <a:prstGeom prst="rect">
            <a:avLst/>
          </a:prstGeom>
          <a:ln w="18000">
            <a:noFill/>
          </a:ln>
        </p:spPr>
      </p:pic>
      <p:pic>
        <p:nvPicPr>
          <p:cNvPr id="165" name="" descr=""/>
          <p:cNvPicPr/>
          <p:nvPr/>
        </p:nvPicPr>
        <p:blipFill>
          <a:blip r:embed="rId2"/>
          <a:stretch/>
        </p:blipFill>
        <p:spPr>
          <a:xfrm>
            <a:off x="2880000" y="3780000"/>
            <a:ext cx="6568200" cy="1721520"/>
          </a:xfrm>
          <a:prstGeom prst="rect">
            <a:avLst/>
          </a:prstGeom>
          <a:ln w="18000">
            <a:noFill/>
          </a:ln>
        </p:spPr>
      </p:pic>
      <p:sp>
        <p:nvSpPr>
          <p:cNvPr id="4" name="PlaceHolder 3"/>
          <p:cNvSpPr>
            <a:spLocks noGrp="1"/>
          </p:cNvSpPr>
          <p:nvPr>
            <p:ph type="sldNum" idx="5"/>
          </p:nvPr>
        </p:nvSpPr>
        <p:spPr/>
        <p:txBody>
          <a:bodyPr/>
          <a:p>
            <a:fld id="{CC0B0C9D-2435-4712-BF22-F272D848B12D}" type="slidenum">
              <a:t>17</a:t>
            </a:fld>
          </a:p>
        </p:txBody>
      </p:sp>
      <p:sp>
        <p:nvSpPr>
          <p:cNvPr id="5" name="PlaceHolder 4"/>
          <p:cNvSpPr>
            <a:spLocks noGrp="1"/>
          </p:cNvSpPr>
          <p:nvPr>
            <p:ph type="dt" idx="6"/>
          </p:nvPr>
        </p:nvSpPr>
        <p:spPr/>
        <p:txBody>
          <a:bodyPr/>
          <a:p>
            <a:fld id="{FF7D3F05-D22A-4F9C-ABFA-11AB34B7095D}" type="datetime1">
              <a:rPr lang="en-IN"/>
              <a:t>09/01/2025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Named Queries</a:t>
            </a:r>
            <a:br/>
            <a:r>
              <a:rPr b="0" lang="en-IN" sz="3300" spc="-1" strike="noStrike">
                <a:solidFill>
                  <a:srgbClr val="ffffff"/>
                </a:solidFill>
                <a:latin typeface="Arial"/>
              </a:rPr>
              <a:t> </a:t>
            </a:r>
            <a:endParaRPr b="0" lang="en-IN" sz="3300" spc="-1" strike="noStrike">
              <a:latin typeface="Arial"/>
            </a:endParaRPr>
          </a:p>
        </p:txBody>
      </p:sp>
      <p:sp>
        <p:nvSpPr>
          <p:cNvPr id="167"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Define Named Native Query :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 </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Use the named native query as given below:</a:t>
            </a:r>
            <a:endParaRPr b="0" lang="en-IN" sz="2400" spc="-1" strike="noStrike">
              <a:latin typeface="Arial"/>
            </a:endParaRPr>
          </a:p>
        </p:txBody>
      </p:sp>
      <p:pic>
        <p:nvPicPr>
          <p:cNvPr id="168" name="" descr=""/>
          <p:cNvPicPr/>
          <p:nvPr/>
        </p:nvPicPr>
        <p:blipFill>
          <a:blip r:embed="rId1"/>
          <a:stretch/>
        </p:blipFill>
        <p:spPr>
          <a:xfrm>
            <a:off x="880920" y="1127160"/>
            <a:ext cx="6318720" cy="1392480"/>
          </a:xfrm>
          <a:prstGeom prst="rect">
            <a:avLst/>
          </a:prstGeom>
          <a:ln w="18000">
            <a:noFill/>
          </a:ln>
        </p:spPr>
      </p:pic>
      <p:pic>
        <p:nvPicPr>
          <p:cNvPr id="169" name="" descr=""/>
          <p:cNvPicPr/>
          <p:nvPr/>
        </p:nvPicPr>
        <p:blipFill>
          <a:blip r:embed="rId2"/>
          <a:stretch/>
        </p:blipFill>
        <p:spPr>
          <a:xfrm>
            <a:off x="1980000" y="3600000"/>
            <a:ext cx="7353000" cy="2064240"/>
          </a:xfrm>
          <a:prstGeom prst="rect">
            <a:avLst/>
          </a:prstGeom>
          <a:ln w="18000">
            <a:noFill/>
          </a:ln>
        </p:spPr>
      </p:pic>
      <p:sp>
        <p:nvSpPr>
          <p:cNvPr id="4" name="PlaceHolder 3"/>
          <p:cNvSpPr>
            <a:spLocks noGrp="1"/>
          </p:cNvSpPr>
          <p:nvPr>
            <p:ph type="sldNum" idx="5"/>
          </p:nvPr>
        </p:nvSpPr>
        <p:spPr/>
        <p:txBody>
          <a:bodyPr/>
          <a:p>
            <a:fld id="{AA44616E-C397-4A2D-8858-B0779B99834C}" type="slidenum">
              <a:t>18</a:t>
            </a:fld>
          </a:p>
        </p:txBody>
      </p:sp>
      <p:sp>
        <p:nvSpPr>
          <p:cNvPr id="5" name="PlaceHolder 4"/>
          <p:cNvSpPr>
            <a:spLocks noGrp="1"/>
          </p:cNvSpPr>
          <p:nvPr>
            <p:ph type="dt" idx="6"/>
          </p:nvPr>
        </p:nvSpPr>
        <p:spPr/>
        <p:txBody>
          <a:bodyPr/>
          <a:p>
            <a:fld id="{A86623B8-C0CA-4EED-9C1C-D7E63C2FAA17}" type="datetime1">
              <a:rPr lang="en-IN"/>
              <a:t>09/01/2025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Criteria API</a:t>
            </a:r>
            <a:endParaRPr b="0" lang="en-IN" sz="3300" spc="-1" strike="noStrike">
              <a:latin typeface="Arial"/>
            </a:endParaRPr>
          </a:p>
        </p:txBody>
      </p:sp>
      <p:sp>
        <p:nvSpPr>
          <p:cNvPr id="171"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600" spc="-1" strike="noStrike">
                <a:solidFill>
                  <a:srgbClr val="009bdd"/>
                </a:solidFill>
                <a:latin typeface="Arial"/>
              </a:rPr>
              <a:t>The Criteria API in Hibernate is a powerful and type-safe way to construct queries dynamically. It allows developers to create queries programmatically without writing SQL or HQL, making it easier to build queries based on conditions that are determined at runtime.Level of Caching</a:t>
            </a:r>
            <a:endParaRPr b="0" lang="en-IN" sz="2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500" spc="-1" strike="noStrike">
                <a:solidFill>
                  <a:srgbClr val="009bdd"/>
                </a:solidFill>
                <a:latin typeface="Arial"/>
              </a:rPr>
              <a:t> </a:t>
            </a:r>
            <a:r>
              <a:rPr b="0" lang="en-IN" sz="1500" spc="-1" strike="noStrike">
                <a:solidFill>
                  <a:srgbClr val="009bdd"/>
                </a:solidFill>
                <a:latin typeface="Arial"/>
              </a:rPr>
              <a:t>Project : HibernateMavenProject.</a:t>
            </a:r>
            <a:endParaRPr b="0" lang="en-IN" sz="1500" spc="-1" strike="noStrike">
              <a:latin typeface="Arial"/>
            </a:endParaRPr>
          </a:p>
        </p:txBody>
      </p:sp>
      <p:sp>
        <p:nvSpPr>
          <p:cNvPr id="4" name="PlaceHolder 3"/>
          <p:cNvSpPr>
            <a:spLocks noGrp="1"/>
          </p:cNvSpPr>
          <p:nvPr>
            <p:ph type="sldNum" idx="5"/>
          </p:nvPr>
        </p:nvSpPr>
        <p:spPr/>
        <p:txBody>
          <a:bodyPr/>
          <a:p>
            <a:fld id="{7A29FA72-9945-4948-8D12-35A4EEF1C5FB}" type="slidenum">
              <a:t>19</a:t>
            </a:fld>
          </a:p>
        </p:txBody>
      </p:sp>
      <p:sp>
        <p:nvSpPr>
          <p:cNvPr id="5" name="PlaceHolder 4"/>
          <p:cNvSpPr>
            <a:spLocks noGrp="1"/>
          </p:cNvSpPr>
          <p:nvPr>
            <p:ph type="dt" idx="6"/>
          </p:nvPr>
        </p:nvSpPr>
        <p:spPr/>
        <p:txBody>
          <a:bodyPr/>
          <a:p>
            <a:fld id="{D85A5627-55D2-4A53-9113-A39CB6D19D7D}" type="datetime1">
              <a:rPr lang="en-IN"/>
              <a:t>09/01/2025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Review of Java EE (a.k.a. J2EE)</a:t>
            </a:r>
            <a:endParaRPr b="0" lang="en-IN" sz="3300" spc="-1" strike="noStrike">
              <a:latin typeface="Arial"/>
            </a:endParaRPr>
          </a:p>
        </p:txBody>
      </p:sp>
      <p:sp>
        <p:nvSpPr>
          <p:cNvPr id="130"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Revision of J2ee...Web Container, Servlets and jsp...</a:t>
            </a:r>
            <a:endParaRPr b="0" lang="en-IN" sz="2400" spc="-1" strike="noStrike">
              <a:latin typeface="Arial"/>
            </a:endParaRPr>
          </a:p>
        </p:txBody>
      </p:sp>
      <p:sp>
        <p:nvSpPr>
          <p:cNvPr id="4" name="PlaceHolder 3"/>
          <p:cNvSpPr>
            <a:spLocks noGrp="1"/>
          </p:cNvSpPr>
          <p:nvPr>
            <p:ph type="sldNum" idx="2"/>
          </p:nvPr>
        </p:nvSpPr>
        <p:spPr/>
        <p:txBody>
          <a:bodyPr/>
          <a:p>
            <a:fld id="{F3C919E4-6CE6-4F12-B21F-0050291E358B}" type="slidenum">
              <a:t>2</a:t>
            </a:fld>
          </a:p>
        </p:txBody>
      </p:sp>
      <p:sp>
        <p:nvSpPr>
          <p:cNvPr id="5" name="PlaceHolder 4"/>
          <p:cNvSpPr>
            <a:spLocks noGrp="1"/>
          </p:cNvSpPr>
          <p:nvPr>
            <p:ph type="dt" idx="3"/>
          </p:nvPr>
        </p:nvSpPr>
        <p:spPr/>
        <p:txBody>
          <a:bodyPr/>
          <a:p>
            <a:fld id="{CD471D73-572D-454A-862A-0FF13EEE39DC}" type="datetime1">
              <a:rPr lang="en-IN"/>
              <a:t>09/01/2025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Criteria API</a:t>
            </a:r>
            <a:endParaRPr b="0" lang="en-IN" sz="3300" spc="-1" strike="noStrike">
              <a:latin typeface="Arial"/>
            </a:endParaRPr>
          </a:p>
        </p:txBody>
      </p:sp>
      <p:sp>
        <p:nvSpPr>
          <p:cNvPr id="173"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174" name="" descr=""/>
          <p:cNvPicPr/>
          <p:nvPr/>
        </p:nvPicPr>
        <p:blipFill>
          <a:blip r:embed="rId1"/>
          <a:stretch/>
        </p:blipFill>
        <p:spPr>
          <a:xfrm>
            <a:off x="44640" y="743760"/>
            <a:ext cx="10080360" cy="4716360"/>
          </a:xfrm>
          <a:prstGeom prst="rect">
            <a:avLst/>
          </a:prstGeom>
          <a:ln w="0">
            <a:noFill/>
          </a:ln>
        </p:spPr>
      </p:pic>
      <p:sp>
        <p:nvSpPr>
          <p:cNvPr id="4" name="PlaceHolder 3"/>
          <p:cNvSpPr>
            <a:spLocks noGrp="1"/>
          </p:cNvSpPr>
          <p:nvPr>
            <p:ph type="sldNum" idx="5"/>
          </p:nvPr>
        </p:nvSpPr>
        <p:spPr/>
        <p:txBody>
          <a:bodyPr/>
          <a:p>
            <a:fld id="{7D323A48-7EE4-4541-930E-B7224B8EEFB0}" type="slidenum">
              <a:t>20</a:t>
            </a:fld>
          </a:p>
        </p:txBody>
      </p:sp>
      <p:sp>
        <p:nvSpPr>
          <p:cNvPr id="5" name="PlaceHolder 4"/>
          <p:cNvSpPr>
            <a:spLocks noGrp="1"/>
          </p:cNvSpPr>
          <p:nvPr>
            <p:ph type="dt" idx="6"/>
          </p:nvPr>
        </p:nvSpPr>
        <p:spPr/>
        <p:txBody>
          <a:bodyPr/>
          <a:p>
            <a:fld id="{AB4E4B8F-539A-4D93-9B7C-34C3C0B76F20}" type="datetime1">
              <a:rPr lang="en-IN"/>
              <a:t>09/01/2025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Query by example</a:t>
            </a:r>
            <a:endParaRPr b="0" lang="en-IN" sz="3300" spc="-1" strike="noStrike">
              <a:latin typeface="Arial"/>
            </a:endParaRPr>
          </a:p>
        </p:txBody>
      </p:sp>
      <p:sp>
        <p:nvSpPr>
          <p:cNvPr id="176" name="PlaceHolder 2"/>
          <p:cNvSpPr>
            <a:spLocks noGrp="1"/>
          </p:cNvSpPr>
          <p:nvPr>
            <p:ph/>
          </p:nvPr>
        </p:nvSpPr>
        <p:spPr>
          <a:xfrm>
            <a:off x="360000" y="720000"/>
            <a:ext cx="9359640" cy="432000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Query by Example (QBE) in Hibernate is a feature that allows you to create queries dynamically based on an example object. It simplifies querying when you have an entity with several fields, but you only need to filter by a few of them. In QBE, you create an example object, set its fields (only the ones you want to filter on), and then Hibernate will automatically generate a query to retrieve records matching those fields.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p:txBody>
      </p:sp>
      <p:pic>
        <p:nvPicPr>
          <p:cNvPr id="177" name="" descr=""/>
          <p:cNvPicPr/>
          <p:nvPr/>
        </p:nvPicPr>
        <p:blipFill>
          <a:blip r:embed="rId1"/>
          <a:stretch/>
        </p:blipFill>
        <p:spPr>
          <a:xfrm>
            <a:off x="360000" y="2466000"/>
            <a:ext cx="7239240" cy="2034000"/>
          </a:xfrm>
          <a:prstGeom prst="rect">
            <a:avLst/>
          </a:prstGeom>
          <a:ln w="0">
            <a:noFill/>
          </a:ln>
        </p:spPr>
      </p:pic>
      <p:sp>
        <p:nvSpPr>
          <p:cNvPr id="4" name="PlaceHolder 3"/>
          <p:cNvSpPr>
            <a:spLocks noGrp="1"/>
          </p:cNvSpPr>
          <p:nvPr>
            <p:ph type="sldNum" idx="5"/>
          </p:nvPr>
        </p:nvSpPr>
        <p:spPr/>
        <p:txBody>
          <a:bodyPr/>
          <a:p>
            <a:fld id="{683A7AB0-BF46-4C04-9141-CA5F4B8BC2AC}" type="slidenum">
              <a:t>21</a:t>
            </a:fld>
          </a:p>
        </p:txBody>
      </p:sp>
      <p:sp>
        <p:nvSpPr>
          <p:cNvPr id="5" name="PlaceHolder 4"/>
          <p:cNvSpPr>
            <a:spLocks noGrp="1"/>
          </p:cNvSpPr>
          <p:nvPr>
            <p:ph type="dt" idx="6"/>
          </p:nvPr>
        </p:nvSpPr>
        <p:spPr/>
        <p:txBody>
          <a:bodyPr/>
          <a:p>
            <a:fld id="{A08B4284-7C13-43E4-9E88-6C4187AACF50}" type="datetime1">
              <a:rPr lang="en-IN"/>
              <a:t>09/01/2025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Query by example</a:t>
            </a:r>
            <a:endParaRPr b="0" lang="en-IN" sz="3300" spc="-1" strike="noStrike">
              <a:latin typeface="Arial"/>
            </a:endParaRPr>
          </a:p>
        </p:txBody>
      </p:sp>
      <p:sp>
        <p:nvSpPr>
          <p:cNvPr id="179" name="PlaceHolder 2"/>
          <p:cNvSpPr>
            <a:spLocks noGrp="1"/>
          </p:cNvSpPr>
          <p:nvPr>
            <p:ph/>
          </p:nvPr>
        </p:nvSpPr>
        <p:spPr>
          <a:xfrm>
            <a:off x="360000" y="720000"/>
            <a:ext cx="9359640" cy="4320000"/>
          </a:xfrm>
          <a:prstGeom prst="rect">
            <a:avLst/>
          </a:prstGeom>
          <a:noFill/>
          <a:ln w="0">
            <a:noFill/>
          </a:ln>
        </p:spPr>
        <p:txBody>
          <a:bodyPr lIns="0" rIns="0" tIns="0" bIns="0" anchor="t">
            <a:noAutofit/>
          </a:bodyPr>
          <a:p>
            <a:endParaRPr b="0" lang="en-IN" sz="3200" spc="-1" strike="noStrike">
              <a:latin typeface="Arial"/>
            </a:endParaRPr>
          </a:p>
        </p:txBody>
      </p:sp>
      <p:pic>
        <p:nvPicPr>
          <p:cNvPr id="180" name="" descr=""/>
          <p:cNvPicPr/>
          <p:nvPr/>
        </p:nvPicPr>
        <p:blipFill>
          <a:blip r:embed="rId1"/>
          <a:stretch/>
        </p:blipFill>
        <p:spPr>
          <a:xfrm>
            <a:off x="900000" y="779400"/>
            <a:ext cx="6606720" cy="4800600"/>
          </a:xfrm>
          <a:prstGeom prst="rect">
            <a:avLst/>
          </a:prstGeom>
          <a:ln w="0">
            <a:noFill/>
          </a:ln>
        </p:spPr>
      </p:pic>
      <p:sp>
        <p:nvSpPr>
          <p:cNvPr id="4" name="PlaceHolder 3"/>
          <p:cNvSpPr>
            <a:spLocks noGrp="1"/>
          </p:cNvSpPr>
          <p:nvPr>
            <p:ph type="sldNum" idx="5"/>
          </p:nvPr>
        </p:nvSpPr>
        <p:spPr/>
        <p:txBody>
          <a:bodyPr/>
          <a:p>
            <a:fld id="{C3E4DA05-3270-4E66-A60D-6CF4AA36423B}" type="slidenum">
              <a:t>22</a:t>
            </a:fld>
          </a:p>
        </p:txBody>
      </p:sp>
      <p:sp>
        <p:nvSpPr>
          <p:cNvPr id="5" name="PlaceHolder 4"/>
          <p:cNvSpPr>
            <a:spLocks noGrp="1"/>
          </p:cNvSpPr>
          <p:nvPr>
            <p:ph type="dt" idx="6"/>
          </p:nvPr>
        </p:nvSpPr>
        <p:spPr/>
        <p:txBody>
          <a:bodyPr/>
          <a:p>
            <a:fld id="{CE965DA8-482A-45A0-AA72-2BBDD4500F3F}" type="datetime1">
              <a:rPr lang="en-IN"/>
              <a:t>09/01/2025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Logging</a:t>
            </a:r>
            <a:endParaRPr b="0" lang="en-IN" sz="3300" spc="-1" strike="noStrike">
              <a:latin typeface="Arial"/>
            </a:endParaRPr>
          </a:p>
        </p:txBody>
      </p:sp>
      <p:sp>
        <p:nvSpPr>
          <p:cNvPr id="182"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Hibernate, logging can help track the behavior of queries, transactions, and entity management. There are several logging mechanisms you can use to enable logging for Hibernate in your project</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Set these properties in hibernate.cfg.xml</a:t>
            </a:r>
            <a:endParaRPr b="0" lang="en-IN" sz="1800" spc="-1" strike="noStrike">
              <a:latin typeface="Arial"/>
            </a:endParaRPr>
          </a:p>
          <a:p>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800" spc="-1" strike="noStrike">
                <a:latin typeface="Consolas"/>
              </a:rPr>
              <a:t> </a:t>
            </a:r>
            <a:r>
              <a:rPr b="0" lang="en-IN" sz="1400" spc="-1" strike="noStrike">
                <a:solidFill>
                  <a:srgbClr val="a7ec21"/>
                </a:solidFill>
                <a:latin typeface="Consolas"/>
                <a:ea typeface="Consolas"/>
              </a:rPr>
              <a:t>name</a:t>
            </a:r>
            <a:r>
              <a:rPr b="0" lang="en-IN" sz="1400" spc="-1" strike="noStrike">
                <a:solidFill>
                  <a:srgbClr val="52ca11"/>
                </a:solidFill>
                <a:latin typeface="Consolas"/>
                <a:ea typeface="Consolas"/>
              </a:rPr>
              <a:t>=</a:t>
            </a:r>
            <a:r>
              <a:rPr b="0" i="1" lang="en-IN" sz="1400" spc="-1" strike="noStrike">
                <a:solidFill>
                  <a:srgbClr val="17c694"/>
                </a:solidFill>
                <a:latin typeface="Consolas"/>
                <a:ea typeface="Consolas"/>
              </a:rPr>
              <a:t>"hibernate.show_sql"</a:t>
            </a:r>
            <a:r>
              <a:rPr b="0" lang="en-IN" sz="1400" spc="-1" strike="noStrike">
                <a:solidFill>
                  <a:srgbClr val="808080"/>
                </a:solidFill>
                <a:latin typeface="Consolas"/>
                <a:ea typeface="Consolas"/>
              </a:rPr>
              <a:t>&gt;</a:t>
            </a:r>
            <a:r>
              <a:rPr b="0" lang="en-IN" sz="1400" spc="-1" strike="noStrike">
                <a:solidFill>
                  <a:srgbClr val="d9e8f7"/>
                </a:solidFill>
                <a:latin typeface="Consolas"/>
                <a:ea typeface="Consolas"/>
              </a:rPr>
              <a:t>true</a:t>
            </a:r>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400" spc="-1" strike="noStrike">
                <a:solidFill>
                  <a:srgbClr val="808080"/>
                </a:solidFill>
                <a:latin typeface="Consolas"/>
                <a:ea typeface="Consolas"/>
              </a:rPr>
              <a:t>&gt; --&gt; Displays the Generated SQL.</a:t>
            </a:r>
            <a:endParaRPr b="0" lang="en-IN" sz="1400" spc="-1" strike="noStrike">
              <a:latin typeface="Consolas"/>
              <a:ea typeface="Consolas"/>
            </a:endParaRPr>
          </a:p>
          <a:p>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800" spc="-1" strike="noStrike">
                <a:latin typeface="Consolas"/>
              </a:rPr>
              <a:t> </a:t>
            </a:r>
            <a:r>
              <a:rPr b="0" lang="en-IN" sz="1400" spc="-1" strike="noStrike">
                <a:solidFill>
                  <a:srgbClr val="a7ec21"/>
                </a:solidFill>
                <a:latin typeface="Consolas"/>
                <a:ea typeface="Consolas"/>
              </a:rPr>
              <a:t>name</a:t>
            </a:r>
            <a:r>
              <a:rPr b="0" lang="en-IN" sz="1400" spc="-1" strike="noStrike">
                <a:solidFill>
                  <a:srgbClr val="52ca11"/>
                </a:solidFill>
                <a:latin typeface="Consolas"/>
                <a:ea typeface="Consolas"/>
              </a:rPr>
              <a:t>=</a:t>
            </a:r>
            <a:r>
              <a:rPr b="0" i="1" lang="en-IN" sz="1400" spc="-1" strike="noStrike">
                <a:solidFill>
                  <a:srgbClr val="17c694"/>
                </a:solidFill>
                <a:latin typeface="Consolas"/>
                <a:ea typeface="Consolas"/>
              </a:rPr>
              <a:t>"hibernate.format_sql"</a:t>
            </a:r>
            <a:r>
              <a:rPr b="0" lang="en-IN" sz="1400" spc="-1" strike="noStrike">
                <a:solidFill>
                  <a:srgbClr val="808080"/>
                </a:solidFill>
                <a:latin typeface="Consolas"/>
                <a:ea typeface="Consolas"/>
              </a:rPr>
              <a:t>&gt;</a:t>
            </a:r>
            <a:r>
              <a:rPr b="0" lang="en-IN" sz="1400" spc="-1" strike="noStrike">
                <a:solidFill>
                  <a:srgbClr val="d9e8f7"/>
                </a:solidFill>
                <a:latin typeface="Consolas"/>
                <a:ea typeface="Consolas"/>
              </a:rPr>
              <a:t>true</a:t>
            </a:r>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400" spc="-1" strike="noStrike">
                <a:solidFill>
                  <a:srgbClr val="808080"/>
                </a:solidFill>
                <a:latin typeface="Consolas"/>
                <a:ea typeface="Consolas"/>
              </a:rPr>
              <a:t>&gt; --&gt; Shows the sql in a formatted way.</a:t>
            </a:r>
            <a:endParaRPr b="0" lang="en-IN" sz="1400" spc="-1" strike="noStrike">
              <a:latin typeface="Consolas"/>
              <a:ea typeface="Consolas"/>
            </a:endParaRPr>
          </a:p>
          <a:p>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800" spc="-1" strike="noStrike">
                <a:latin typeface="Consolas"/>
              </a:rPr>
              <a:t> </a:t>
            </a:r>
            <a:r>
              <a:rPr b="0" lang="en-IN" sz="1400" spc="-1" strike="noStrike">
                <a:solidFill>
                  <a:srgbClr val="a7ec21"/>
                </a:solidFill>
                <a:latin typeface="Consolas"/>
                <a:ea typeface="Consolas"/>
              </a:rPr>
              <a:t>name</a:t>
            </a:r>
            <a:r>
              <a:rPr b="0" lang="en-IN" sz="1400" spc="-1" strike="noStrike">
                <a:solidFill>
                  <a:srgbClr val="52ca11"/>
                </a:solidFill>
                <a:latin typeface="Consolas"/>
                <a:ea typeface="Consolas"/>
              </a:rPr>
              <a:t>=</a:t>
            </a:r>
            <a:r>
              <a:rPr b="0" i="1" lang="en-IN" sz="1400" spc="-1" strike="noStrike">
                <a:solidFill>
                  <a:srgbClr val="17c694"/>
                </a:solidFill>
                <a:latin typeface="Consolas"/>
                <a:ea typeface="Consolas"/>
              </a:rPr>
              <a:t>"hibernate.use_sql_comments"</a:t>
            </a:r>
            <a:r>
              <a:rPr b="0" lang="en-IN" sz="1400" spc="-1" strike="noStrike">
                <a:solidFill>
                  <a:srgbClr val="808080"/>
                </a:solidFill>
                <a:latin typeface="Consolas"/>
                <a:ea typeface="Consolas"/>
              </a:rPr>
              <a:t>&gt;</a:t>
            </a:r>
            <a:r>
              <a:rPr b="0" lang="en-IN" sz="1400" spc="-1" strike="noStrike">
                <a:solidFill>
                  <a:srgbClr val="d9e8f7"/>
                </a:solidFill>
                <a:latin typeface="Consolas"/>
                <a:ea typeface="Consolas"/>
              </a:rPr>
              <a:t>true</a:t>
            </a:r>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400" spc="-1" strike="noStrike">
                <a:solidFill>
                  <a:srgbClr val="808080"/>
                </a:solidFill>
                <a:latin typeface="Consolas"/>
                <a:ea typeface="Consolas"/>
              </a:rPr>
              <a:t>&gt; --&gt; Writes the comments for generated SQL.</a:t>
            </a:r>
            <a:endParaRPr b="0" lang="en-IN" sz="1400" spc="-1" strike="noStrike">
              <a:latin typeface="Consolas"/>
              <a:ea typeface="Consolas"/>
            </a:endParaRPr>
          </a:p>
          <a:p>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800" spc="-1" strike="noStrike">
                <a:latin typeface="Consolas"/>
              </a:rPr>
              <a:t> </a:t>
            </a:r>
            <a:r>
              <a:rPr b="0" lang="en-IN" sz="1400" spc="-1" strike="noStrike">
                <a:solidFill>
                  <a:srgbClr val="a7ec21"/>
                </a:solidFill>
                <a:latin typeface="Consolas"/>
                <a:ea typeface="Consolas"/>
              </a:rPr>
              <a:t>name</a:t>
            </a:r>
            <a:r>
              <a:rPr b="0" lang="en-IN" sz="1400" spc="-1" strike="noStrike">
                <a:solidFill>
                  <a:srgbClr val="52ca11"/>
                </a:solidFill>
                <a:latin typeface="Consolas"/>
                <a:ea typeface="Consolas"/>
              </a:rPr>
              <a:t>=</a:t>
            </a:r>
            <a:r>
              <a:rPr b="0" i="1" lang="en-IN" sz="1400" spc="-1" strike="noStrike">
                <a:solidFill>
                  <a:srgbClr val="17c694"/>
                </a:solidFill>
                <a:latin typeface="Consolas"/>
                <a:ea typeface="Consolas"/>
              </a:rPr>
              <a:t>"hibernate.generate_statistics"</a:t>
            </a:r>
            <a:r>
              <a:rPr b="0" lang="en-IN" sz="1400" spc="-1" strike="noStrike">
                <a:solidFill>
                  <a:srgbClr val="808080"/>
                </a:solidFill>
                <a:latin typeface="Consolas"/>
                <a:ea typeface="Consolas"/>
              </a:rPr>
              <a:t>&gt;</a:t>
            </a:r>
            <a:r>
              <a:rPr b="0" lang="en-IN" sz="1400" spc="-1" strike="noStrike">
                <a:solidFill>
                  <a:srgbClr val="d9e8f7"/>
                </a:solidFill>
                <a:latin typeface="Consolas"/>
                <a:ea typeface="Consolas"/>
              </a:rPr>
              <a:t>true</a:t>
            </a:r>
            <a:r>
              <a:rPr b="0" lang="en-IN" sz="1400" spc="-1" strike="noStrike">
                <a:solidFill>
                  <a:srgbClr val="808080"/>
                </a:solidFill>
                <a:latin typeface="Consolas"/>
                <a:ea typeface="Consolas"/>
              </a:rPr>
              <a:t>&lt;/</a:t>
            </a:r>
            <a:r>
              <a:rPr b="1" lang="en-IN" sz="1400" spc="-1" strike="noStrike">
                <a:solidFill>
                  <a:srgbClr val="03a8d8"/>
                </a:solidFill>
                <a:latin typeface="Consolas"/>
                <a:ea typeface="Consolas"/>
              </a:rPr>
              <a:t>property</a:t>
            </a:r>
            <a:r>
              <a:rPr b="0" lang="en-IN" sz="1400" spc="-1" strike="noStrike">
                <a:solidFill>
                  <a:srgbClr val="808080"/>
                </a:solidFill>
                <a:latin typeface="Consolas"/>
                <a:ea typeface="Consolas"/>
              </a:rPr>
              <a:t>&gt; --&gt; Gives the statistics.</a:t>
            </a:r>
            <a:endParaRPr b="0" lang="en-IN" sz="1400" spc="-1" strike="noStrike">
              <a:latin typeface="Consolas"/>
              <a:ea typeface="Consolas"/>
            </a:endParaRPr>
          </a:p>
        </p:txBody>
      </p:sp>
      <p:sp>
        <p:nvSpPr>
          <p:cNvPr id="4" name="PlaceHolder 3"/>
          <p:cNvSpPr>
            <a:spLocks noGrp="1"/>
          </p:cNvSpPr>
          <p:nvPr>
            <p:ph type="sldNum" idx="5"/>
          </p:nvPr>
        </p:nvSpPr>
        <p:spPr/>
        <p:txBody>
          <a:bodyPr/>
          <a:p>
            <a:fld id="{7DFE369B-0BAA-4005-8ECA-F24E9B699958}" type="slidenum">
              <a:t>23</a:t>
            </a:fld>
          </a:p>
        </p:txBody>
      </p:sp>
      <p:sp>
        <p:nvSpPr>
          <p:cNvPr id="5" name="PlaceHolder 4"/>
          <p:cNvSpPr>
            <a:spLocks noGrp="1"/>
          </p:cNvSpPr>
          <p:nvPr>
            <p:ph type="dt" idx="6"/>
          </p:nvPr>
        </p:nvSpPr>
        <p:spPr/>
        <p:txBody>
          <a:bodyPr/>
          <a:p>
            <a:fld id="{F16153EA-BAC3-4CE7-A661-7549E8672F0F}" type="datetime1">
              <a:rPr lang="en-IN"/>
              <a:t>09/01/2025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Lazy loading</a:t>
            </a:r>
            <a:endParaRPr b="0" lang="en-IN" sz="3300" spc="-1" strike="noStrike">
              <a:latin typeface="Arial"/>
            </a:endParaRPr>
          </a:p>
        </p:txBody>
      </p:sp>
      <p:sp>
        <p:nvSpPr>
          <p:cNvPr id="184"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Lazy loading in Hibernate refers to the technique of loading associated entities only when they are accessed, rather than loading them immediately when the parent entity is loaded. This helps in improving the performance by avoiding unnecessary database queries.</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Hibernate uses proxies to implement lazy loading. When a lazy-loaded association is accessed for the first time, Hibernate will fetch the data from the database. If the association is not accessed, no database query is made.</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Eager Loading: The associated entities are fetched immediately along with the parent entity.  Lazy Loading: The associated entities are fetched only when explicitly accessed.</a:t>
            </a:r>
            <a:endParaRPr b="0" lang="en-IN" sz="1800" spc="-1" strike="noStrike">
              <a:latin typeface="Arial"/>
            </a:endParaRPr>
          </a:p>
          <a:p>
            <a:pPr indent="-324000">
              <a:lnSpc>
                <a:spcPct val="100000"/>
              </a:lnSpc>
              <a:buClr>
                <a:srgbClr val="000000"/>
              </a:buClr>
              <a:buFont typeface="Wingdings" charset="2"/>
              <a:buChar char=""/>
            </a:pP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How It Works:</a:t>
            </a:r>
            <a:r>
              <a:rPr b="0" lang="en-IN" sz="1800" spc="-1" strike="noStrike">
                <a:latin typeface="Arial"/>
              </a:rPr>
              <a:t> When you declare a relationship between entities (e.g., @OneToMany, @ManyToOne, @ManyToMany), you can specify the fetch type.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The default fetch type for most associations is lazy loading, but it can be explicitly specified using the FetchType.LAZY enum. Fetching Eagerly when necessary using fetch = FetchType.EAGER.</a:t>
            </a:r>
            <a:endParaRPr b="0" lang="en-IN" sz="1800" spc="-1" strike="noStrike">
              <a:latin typeface="Arial"/>
            </a:endParaRPr>
          </a:p>
        </p:txBody>
      </p:sp>
      <p:sp>
        <p:nvSpPr>
          <p:cNvPr id="4" name="PlaceHolder 3"/>
          <p:cNvSpPr>
            <a:spLocks noGrp="1"/>
          </p:cNvSpPr>
          <p:nvPr>
            <p:ph type="sldNum" idx="5"/>
          </p:nvPr>
        </p:nvSpPr>
        <p:spPr/>
        <p:txBody>
          <a:bodyPr/>
          <a:p>
            <a:fld id="{343D3439-CBBA-4FAF-B336-80BF19B14893}" type="slidenum">
              <a:t>24</a:t>
            </a:fld>
          </a:p>
        </p:txBody>
      </p:sp>
      <p:sp>
        <p:nvSpPr>
          <p:cNvPr id="5" name="PlaceHolder 4"/>
          <p:cNvSpPr>
            <a:spLocks noGrp="1"/>
          </p:cNvSpPr>
          <p:nvPr>
            <p:ph type="dt" idx="6"/>
          </p:nvPr>
        </p:nvSpPr>
        <p:spPr/>
        <p:txBody>
          <a:bodyPr/>
          <a:p>
            <a:fld id="{D3D88923-2C0D-406E-B25F-810C99EB2C79}" type="datetime1">
              <a:rPr lang="en-IN"/>
              <a:t>09/01/2025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Fetching strategies</a:t>
            </a:r>
            <a:br/>
            <a:endParaRPr b="0" lang="en-IN" sz="3300" spc="-1" strike="noStrike">
              <a:latin typeface="Arial"/>
            </a:endParaRPr>
          </a:p>
        </p:txBody>
      </p:sp>
      <p:sp>
        <p:nvSpPr>
          <p:cNvPr id="186" name="PlaceHolder 2"/>
          <p:cNvSpPr>
            <a:spLocks noGrp="1"/>
          </p:cNvSpPr>
          <p:nvPr>
            <p:ph/>
          </p:nvPr>
        </p:nvSpPr>
        <p:spPr>
          <a:xfrm>
            <a:off x="360000" y="720000"/>
            <a:ext cx="9359640" cy="432000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Arial"/>
              </a:rPr>
              <a:t>In Hibernate, fetching strategies define how the related entities (or collections) are loaded when querying for data. Hibernate supports two primary fetching strategies: Eager fetching and Lazy fetching.</a:t>
            </a:r>
            <a:endParaRPr b="0" lang="en-IN" sz="1800" spc="-1" strike="noStrike">
              <a:latin typeface="Arial"/>
            </a:endParaRPr>
          </a:p>
          <a:p>
            <a:pPr indent="-324000">
              <a:lnSpc>
                <a:spcPct val="100000"/>
              </a:lnSpc>
              <a:buClr>
                <a:srgbClr val="000000"/>
              </a:buClr>
              <a:buFont typeface="Wingdings" charset="2"/>
              <a:buChar char=""/>
            </a:pPr>
            <a:r>
              <a:rPr b="1" lang="en-IN" sz="1800" spc="-1" strike="noStrike">
                <a:latin typeface="Arial"/>
              </a:rPr>
              <a:t>1. Lazy Fetching : </a:t>
            </a:r>
            <a:r>
              <a:rPr b="0" lang="en-IN" sz="1800" spc="-1" strike="noStrike">
                <a:latin typeface="Arial"/>
              </a:rPr>
              <a:t>Lazy fetching means that the related entities are not loaded immediately when the parent entity is loaded. Instead, they are loaded only when accessed for the first time. This is the default fetch strategy for most relationships in Hibernate.</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 </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2. Eager Fetching</a:t>
            </a:r>
            <a:endParaRPr b="0" lang="en-IN" sz="1800" spc="-1" strike="noStrike">
              <a:latin typeface="Arial"/>
            </a:endParaRPr>
          </a:p>
          <a:p>
            <a:pPr indent="-324000">
              <a:lnSpc>
                <a:spcPct val="100000"/>
              </a:lnSpc>
              <a:buClr>
                <a:srgbClr val="000000"/>
              </a:buClr>
              <a:buFont typeface="Wingdings" charset="2"/>
              <a:buChar char=""/>
            </a:pPr>
            <a:r>
              <a:rPr b="0" lang="en-IN" sz="1800" spc="-1" strike="noStrike">
                <a:latin typeface="Arial"/>
              </a:rPr>
              <a:t>Eager fetching means that the related entities are loaded immediately when the parent entity is loaded, regardless of whether they are used or not. This is useful when you know you will need the related data in the same transaction.</a:t>
            </a:r>
            <a:endParaRPr b="0" lang="en-IN" sz="1800" spc="-1" strike="noStrike">
              <a:latin typeface="Arial"/>
            </a:endParaRPr>
          </a:p>
        </p:txBody>
      </p:sp>
      <p:pic>
        <p:nvPicPr>
          <p:cNvPr id="187" name="" descr=""/>
          <p:cNvPicPr/>
          <p:nvPr/>
        </p:nvPicPr>
        <p:blipFill>
          <a:blip r:embed="rId1"/>
          <a:stretch/>
        </p:blipFill>
        <p:spPr>
          <a:xfrm>
            <a:off x="613800" y="2400120"/>
            <a:ext cx="3166200" cy="1199880"/>
          </a:xfrm>
          <a:prstGeom prst="rect">
            <a:avLst/>
          </a:prstGeom>
          <a:ln w="0">
            <a:noFill/>
          </a:ln>
        </p:spPr>
      </p:pic>
      <p:pic>
        <p:nvPicPr>
          <p:cNvPr id="188" name="" descr=""/>
          <p:cNvPicPr/>
          <p:nvPr/>
        </p:nvPicPr>
        <p:blipFill>
          <a:blip r:embed="rId2"/>
          <a:stretch/>
        </p:blipFill>
        <p:spPr>
          <a:xfrm>
            <a:off x="5940000" y="4503960"/>
            <a:ext cx="3154680" cy="1256040"/>
          </a:xfrm>
          <a:prstGeom prst="rect">
            <a:avLst/>
          </a:prstGeom>
          <a:ln w="0">
            <a:noFill/>
          </a:ln>
        </p:spPr>
      </p:pic>
      <p:sp>
        <p:nvSpPr>
          <p:cNvPr id="4" name="PlaceHolder 3"/>
          <p:cNvSpPr>
            <a:spLocks noGrp="1"/>
          </p:cNvSpPr>
          <p:nvPr>
            <p:ph type="sldNum" idx="5"/>
          </p:nvPr>
        </p:nvSpPr>
        <p:spPr/>
        <p:txBody>
          <a:bodyPr/>
          <a:p>
            <a:fld id="{C316A353-67F8-4AC8-848C-28F0A9569B31}" type="slidenum">
              <a:t>25</a:t>
            </a:fld>
          </a:p>
        </p:txBody>
      </p:sp>
      <p:sp>
        <p:nvSpPr>
          <p:cNvPr id="5" name="PlaceHolder 4"/>
          <p:cNvSpPr>
            <a:spLocks noGrp="1"/>
          </p:cNvSpPr>
          <p:nvPr>
            <p:ph type="dt" idx="6"/>
          </p:nvPr>
        </p:nvSpPr>
        <p:spPr/>
        <p:txBody>
          <a:bodyPr/>
          <a:p>
            <a:fld id="{8C02FDE5-F4BE-4976-BC49-A2C7C51ABD7C}" type="datetime1">
              <a:rPr lang="en-IN"/>
              <a:t>09/01/2025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60000" y="-48960"/>
            <a:ext cx="9359640" cy="93600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 </a:t>
            </a:r>
            <a:r>
              <a:rPr b="0" lang="en-IN" sz="3300" spc="-1" strike="noStrike">
                <a:solidFill>
                  <a:srgbClr val="ffffff"/>
                </a:solidFill>
                <a:latin typeface="Arial"/>
              </a:rPr>
              <a:t>Fetching strategies</a:t>
            </a:r>
            <a:br/>
            <a:endParaRPr b="0" lang="en-IN" sz="3300" spc="-1" strike="noStrike">
              <a:latin typeface="Arial"/>
            </a:endParaRPr>
          </a:p>
        </p:txBody>
      </p:sp>
      <p:sp>
        <p:nvSpPr>
          <p:cNvPr id="190" name="PlaceHolder 2"/>
          <p:cNvSpPr>
            <a:spLocks noGrp="1"/>
          </p:cNvSpPr>
          <p:nvPr>
            <p:ph/>
          </p:nvPr>
        </p:nvSpPr>
        <p:spPr>
          <a:xfrm>
            <a:off x="360000" y="720000"/>
            <a:ext cx="9359640" cy="432000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300" spc="-1" strike="noStrike">
                <a:latin typeface="Arial"/>
              </a:rPr>
              <a:t> </a:t>
            </a:r>
            <a:r>
              <a:rPr b="0" lang="en-IN" sz="1300" spc="-1" strike="noStrike">
                <a:latin typeface="Arial"/>
              </a:rPr>
              <a:t>A Fetch Join :  A Fetch Join is used in a  HQL (Hibernate Query Language) query to </a:t>
            </a:r>
            <a:r>
              <a:rPr b="0" lang="en-IN" sz="1300" spc="-1" strike="noStrike" u="sng">
                <a:uFillTx/>
                <a:latin typeface="Arial"/>
              </a:rPr>
              <a:t>eagerly load</a:t>
            </a:r>
            <a:r>
              <a:rPr b="0" lang="en-IN" sz="1300" spc="-1" strike="noStrike">
                <a:latin typeface="Arial"/>
              </a:rPr>
              <a:t> associations (e.g., collections or entities) in the same query as the parent entity. This is done by using the JOIN FETCH keyword, which performs an SQL JOIN and loads the associated entities at the same time as the parent entity, thereby reducing the number of SQL queries executed.</a:t>
            </a:r>
            <a:endParaRPr b="0" lang="en-IN" sz="1300" spc="-1" strike="noStrike">
              <a:latin typeface="Arial"/>
            </a:endParaRPr>
          </a:p>
          <a:p>
            <a:pPr indent="-324000">
              <a:lnSpc>
                <a:spcPct val="100000"/>
              </a:lnSpc>
              <a:buClr>
                <a:srgbClr val="000000"/>
              </a:buClr>
              <a:buFont typeface="Wingdings" charset="2"/>
              <a:buChar char=""/>
            </a:pPr>
            <a:r>
              <a:rPr b="0" lang="en-IN" sz="1500" spc="-1" strike="noStrike">
                <a:latin typeface="Arial"/>
              </a:rPr>
              <a:t> </a:t>
            </a:r>
            <a:endParaRPr b="0" lang="en-IN" sz="1500" spc="-1" strike="noStrike">
              <a:latin typeface="Arial"/>
            </a:endParaRPr>
          </a:p>
          <a:p>
            <a:pPr indent="-324000">
              <a:lnSpc>
                <a:spcPct val="100000"/>
              </a:lnSpc>
              <a:buClr>
                <a:srgbClr val="000000"/>
              </a:buClr>
              <a:buFont typeface="Wingdings" charset="2"/>
              <a:buChar char=""/>
            </a:pPr>
            <a:r>
              <a:rPr b="0" lang="en-IN" sz="1500" spc="-1" strike="noStrike">
                <a:latin typeface="Arial"/>
              </a:rPr>
              <a:t> </a:t>
            </a:r>
            <a:endParaRPr b="0" lang="en-IN" sz="1500" spc="-1" strike="noStrike">
              <a:latin typeface="Arial"/>
            </a:endParaRPr>
          </a:p>
          <a:p>
            <a:pPr indent="-324000">
              <a:lnSpc>
                <a:spcPct val="100000"/>
              </a:lnSpc>
              <a:buClr>
                <a:srgbClr val="000000"/>
              </a:buClr>
              <a:buFont typeface="Wingdings" charset="2"/>
              <a:buChar char=""/>
            </a:pPr>
            <a:r>
              <a:rPr b="0" lang="en-IN" sz="1500" spc="-1" strike="noStrike">
                <a:latin typeface="Arial"/>
              </a:rPr>
              <a:t> </a:t>
            </a:r>
            <a:endParaRPr b="0" lang="en-IN" sz="1500" spc="-1" strike="noStrike">
              <a:latin typeface="Arial"/>
            </a:endParaRPr>
          </a:p>
          <a:p>
            <a:pPr indent="-324000">
              <a:lnSpc>
                <a:spcPct val="100000"/>
              </a:lnSpc>
              <a:buClr>
                <a:srgbClr val="000000"/>
              </a:buClr>
              <a:buFont typeface="Wingdings" charset="2"/>
              <a:buChar char=""/>
            </a:pPr>
            <a:r>
              <a:rPr b="0" lang="en-IN" sz="1500" spc="-1" strike="noStrike">
                <a:latin typeface="Arial"/>
              </a:rPr>
              <a:t> </a:t>
            </a:r>
            <a:endParaRPr b="0" lang="en-IN" sz="1500" spc="-1" strike="noStrike">
              <a:latin typeface="Arial"/>
            </a:endParaRPr>
          </a:p>
          <a:p>
            <a:pPr indent="-324000">
              <a:lnSpc>
                <a:spcPct val="100000"/>
              </a:lnSpc>
              <a:buClr>
                <a:srgbClr val="000000"/>
              </a:buClr>
              <a:buFont typeface="Wingdings" charset="2"/>
              <a:buChar char=""/>
            </a:pPr>
            <a:r>
              <a:rPr b="0" lang="en-IN" sz="1500" spc="-1" strike="noStrike">
                <a:latin typeface="Arial"/>
              </a:rPr>
              <a:t> </a:t>
            </a:r>
            <a:endParaRPr b="0" lang="en-IN" sz="1500" spc="-1" strike="noStrike">
              <a:latin typeface="Arial"/>
            </a:endParaRPr>
          </a:p>
          <a:p>
            <a:pPr indent="-324000">
              <a:lnSpc>
                <a:spcPct val="100000"/>
              </a:lnSpc>
              <a:buClr>
                <a:srgbClr val="000000"/>
              </a:buClr>
              <a:buFont typeface="Wingdings" charset="2"/>
              <a:buChar char=""/>
            </a:pPr>
            <a:r>
              <a:rPr b="1" lang="en-IN" sz="1500" spc="-1" strike="noStrike">
                <a:latin typeface="Arial"/>
              </a:rPr>
              <a:t>  </a:t>
            </a:r>
            <a:r>
              <a:rPr b="1" lang="en-IN" sz="1500" spc="-1" strike="noStrike">
                <a:latin typeface="Arial"/>
              </a:rPr>
              <a:t>Suselect Fetching </a:t>
            </a:r>
            <a:r>
              <a:rPr b="0" lang="en-IN" sz="1500" spc="-1" strike="noStrike">
                <a:latin typeface="Arial"/>
              </a:rPr>
              <a:t>: Subselect Fetching is a Hibernate feature that can be used to optimize the retrieval of associations by fetching them in a separate query. However, unlike traditional lazy loading, Hibernate will use a single subquery to load all the associated entities for a set of parent entities, grouped together in one query. This avoids multiple queries per parent entity.  In Subselect Fetching, Hibernate will execute a subselect query for each collection of parent entities, ensuring that related entities are loaded efficiently.</a:t>
            </a:r>
            <a:endParaRPr b="0" lang="en-IN" sz="1500" spc="-1" strike="noStrike">
              <a:latin typeface="Arial"/>
            </a:endParaRPr>
          </a:p>
          <a:p>
            <a:pPr indent="-324000">
              <a:lnSpc>
                <a:spcPct val="100000"/>
              </a:lnSpc>
              <a:buClr>
                <a:srgbClr val="000000"/>
              </a:buClr>
              <a:buFont typeface="Wingdings" charset="2"/>
              <a:buChar char=""/>
            </a:pPr>
            <a:r>
              <a:rPr b="0" lang="en-IN" sz="1600" spc="-1" strike="noStrike">
                <a:latin typeface="Arial"/>
              </a:rPr>
              <a:t> </a:t>
            </a:r>
            <a:r>
              <a:rPr b="1" lang="en-IN" sz="1600" spc="-1" strike="noStrike">
                <a:latin typeface="Arial"/>
              </a:rPr>
              <a:t>Batch Fetching</a:t>
            </a:r>
            <a:r>
              <a:rPr b="0" lang="en-IN" sz="1600" spc="-1" strike="noStrike">
                <a:latin typeface="Arial"/>
              </a:rPr>
              <a:t> : Batch Fetching is a strategy that allows Hibernate to fetch associations or collections in batches rather than one at a time. When multiple entities or collections are fetched lazily, Hibernate can group them into batches and execute a single query to load multiple entities or collections in one go. This significantly reduces the number of SQL queries executed and improves performance when loading many entities.</a:t>
            </a:r>
            <a:endParaRPr b="0" lang="en-IN" sz="1600" spc="-1" strike="noStrike">
              <a:latin typeface="Arial"/>
            </a:endParaRPr>
          </a:p>
        </p:txBody>
      </p:sp>
      <p:pic>
        <p:nvPicPr>
          <p:cNvPr id="191" name="" descr=""/>
          <p:cNvPicPr/>
          <p:nvPr/>
        </p:nvPicPr>
        <p:blipFill>
          <a:blip r:embed="rId1"/>
          <a:stretch/>
        </p:blipFill>
        <p:spPr>
          <a:xfrm>
            <a:off x="1740960" y="1302120"/>
            <a:ext cx="7619040" cy="1217880"/>
          </a:xfrm>
          <a:prstGeom prst="rect">
            <a:avLst/>
          </a:prstGeom>
          <a:ln w="0">
            <a:noFill/>
          </a:ln>
        </p:spPr>
      </p:pic>
      <p:pic>
        <p:nvPicPr>
          <p:cNvPr id="192" name="" descr=""/>
          <p:cNvPicPr/>
          <p:nvPr/>
        </p:nvPicPr>
        <p:blipFill>
          <a:blip r:embed="rId2"/>
          <a:stretch/>
        </p:blipFill>
        <p:spPr>
          <a:xfrm>
            <a:off x="3600000" y="4785120"/>
            <a:ext cx="3780000" cy="1154880"/>
          </a:xfrm>
          <a:prstGeom prst="rect">
            <a:avLst/>
          </a:prstGeom>
          <a:ln w="0">
            <a:noFill/>
          </a:ln>
        </p:spPr>
      </p:pic>
      <p:sp>
        <p:nvSpPr>
          <p:cNvPr id="4" name="PlaceHolder 3"/>
          <p:cNvSpPr>
            <a:spLocks noGrp="1"/>
          </p:cNvSpPr>
          <p:nvPr>
            <p:ph type="sldNum" idx="5"/>
          </p:nvPr>
        </p:nvSpPr>
        <p:spPr/>
        <p:txBody>
          <a:bodyPr/>
          <a:p>
            <a:fld id="{62EACF29-ED1C-49E2-8603-438460FD23A3}" type="slidenum">
              <a:t>26</a:t>
            </a:fld>
          </a:p>
        </p:txBody>
      </p:sp>
      <p:sp>
        <p:nvSpPr>
          <p:cNvPr id="5" name="PlaceHolder 4"/>
          <p:cNvSpPr>
            <a:spLocks noGrp="1"/>
          </p:cNvSpPr>
          <p:nvPr>
            <p:ph type="dt" idx="6"/>
          </p:nvPr>
        </p:nvSpPr>
        <p:spPr/>
        <p:txBody>
          <a:bodyPr/>
          <a:p>
            <a:fld id="{BA8E6D93-5E2F-4288-AA7E-15467C151D42}" type="datetime1">
              <a:rPr lang="en-IN"/>
              <a:t>09/01/2025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Caching and Levels of Caching</a:t>
            </a:r>
            <a:endParaRPr b="0" lang="en-IN" sz="3300" spc="-1" strike="noStrike">
              <a:latin typeface="Arial"/>
            </a:endParaRPr>
          </a:p>
        </p:txBody>
      </p:sp>
      <p:sp>
        <p:nvSpPr>
          <p:cNvPr id="194" name="PlaceHolder 2"/>
          <p:cNvSpPr>
            <a:spLocks noGrp="1"/>
          </p:cNvSpPr>
          <p:nvPr>
            <p:ph/>
          </p:nvPr>
        </p:nvSpPr>
        <p:spPr>
          <a:xfrm>
            <a:off x="360000" y="720000"/>
            <a:ext cx="9359640" cy="359964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500" spc="-1" strike="noStrike">
                <a:latin typeface="Arial"/>
              </a:rPr>
              <a:t>Caching in Hibernate is a mechanism that improves the performance of database operations by reducing the number of database queries. It allows the application to store objects in memory, so subsequent accesses to the same data can be served from the cache instead of querying the database again.</a:t>
            </a:r>
            <a:endParaRPr b="0" lang="en-IN" sz="1500" spc="-1" strike="noStrike">
              <a:latin typeface="Arial"/>
            </a:endParaRPr>
          </a:p>
        </p:txBody>
      </p:sp>
      <p:pic>
        <p:nvPicPr>
          <p:cNvPr id="195" name="" descr=""/>
          <p:cNvPicPr/>
          <p:nvPr/>
        </p:nvPicPr>
        <p:blipFill>
          <a:blip r:embed="rId1"/>
          <a:stretch/>
        </p:blipFill>
        <p:spPr>
          <a:xfrm>
            <a:off x="360720" y="1446120"/>
            <a:ext cx="4931280" cy="1750680"/>
          </a:xfrm>
          <a:prstGeom prst="rect">
            <a:avLst/>
          </a:prstGeom>
          <a:ln w="0">
            <a:noFill/>
          </a:ln>
        </p:spPr>
      </p:pic>
      <p:pic>
        <p:nvPicPr>
          <p:cNvPr id="196" name="" descr=""/>
          <p:cNvPicPr/>
          <p:nvPr/>
        </p:nvPicPr>
        <p:blipFill>
          <a:blip r:embed="rId2"/>
          <a:stretch/>
        </p:blipFill>
        <p:spPr>
          <a:xfrm>
            <a:off x="3780000" y="3197160"/>
            <a:ext cx="6295320" cy="2490840"/>
          </a:xfrm>
          <a:prstGeom prst="rect">
            <a:avLst/>
          </a:prstGeom>
          <a:ln w="0">
            <a:noFill/>
          </a:ln>
        </p:spPr>
      </p:pic>
      <p:sp>
        <p:nvSpPr>
          <p:cNvPr id="4" name="PlaceHolder 3"/>
          <p:cNvSpPr>
            <a:spLocks noGrp="1"/>
          </p:cNvSpPr>
          <p:nvPr>
            <p:ph type="sldNum" idx="5"/>
          </p:nvPr>
        </p:nvSpPr>
        <p:spPr/>
        <p:txBody>
          <a:bodyPr/>
          <a:p>
            <a:fld id="{2DD414C4-6DC1-4BB9-AA35-F7AE6726D013}" type="slidenum">
              <a:t>27</a:t>
            </a:fld>
          </a:p>
        </p:txBody>
      </p:sp>
      <p:sp>
        <p:nvSpPr>
          <p:cNvPr id="5" name="PlaceHolder 4"/>
          <p:cNvSpPr>
            <a:spLocks noGrp="1"/>
          </p:cNvSpPr>
          <p:nvPr>
            <p:ph type="dt" idx="6"/>
          </p:nvPr>
        </p:nvSpPr>
        <p:spPr/>
        <p:txBody>
          <a:bodyPr/>
          <a:p>
            <a:fld id="{0E28CEAD-AD8D-4C47-A7DD-78510CC781F0}" type="datetime1">
              <a:rPr lang="en-IN"/>
              <a:t>09/01/2025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Caching and Levels of Caching</a:t>
            </a:r>
            <a:endParaRPr b="0" lang="en-IN" sz="3300" spc="-1" strike="noStrike">
              <a:latin typeface="Arial"/>
            </a:endParaRPr>
          </a:p>
        </p:txBody>
      </p:sp>
      <p:sp>
        <p:nvSpPr>
          <p:cNvPr id="198" name="PlaceHolder 2"/>
          <p:cNvSpPr>
            <a:spLocks noGrp="1"/>
          </p:cNvSpPr>
          <p:nvPr>
            <p:ph/>
          </p:nvPr>
        </p:nvSpPr>
        <p:spPr>
          <a:xfrm>
            <a:off x="900000" y="72036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199" name="" descr=""/>
          <p:cNvPicPr/>
          <p:nvPr/>
        </p:nvPicPr>
        <p:blipFill>
          <a:blip r:embed="rId1"/>
          <a:stretch/>
        </p:blipFill>
        <p:spPr>
          <a:xfrm>
            <a:off x="1260000" y="1080000"/>
            <a:ext cx="6728400" cy="2117880"/>
          </a:xfrm>
          <a:prstGeom prst="rect">
            <a:avLst/>
          </a:prstGeom>
          <a:ln w="0">
            <a:noFill/>
          </a:ln>
        </p:spPr>
      </p:pic>
      <p:sp>
        <p:nvSpPr>
          <p:cNvPr id="4" name="PlaceHolder 3"/>
          <p:cNvSpPr>
            <a:spLocks noGrp="1"/>
          </p:cNvSpPr>
          <p:nvPr>
            <p:ph type="sldNum" idx="5"/>
          </p:nvPr>
        </p:nvSpPr>
        <p:spPr/>
        <p:txBody>
          <a:bodyPr/>
          <a:p>
            <a:fld id="{8113EABE-B1B3-4446-AAD8-3DAAD91908E4}" type="slidenum">
              <a:t>28</a:t>
            </a:fld>
          </a:p>
        </p:txBody>
      </p:sp>
      <p:sp>
        <p:nvSpPr>
          <p:cNvPr id="5" name="PlaceHolder 4"/>
          <p:cNvSpPr>
            <a:spLocks noGrp="1"/>
          </p:cNvSpPr>
          <p:nvPr>
            <p:ph type="dt" idx="6"/>
          </p:nvPr>
        </p:nvSpPr>
        <p:spPr/>
        <p:txBody>
          <a:bodyPr/>
          <a:p>
            <a:fld id="{72941318-E17D-4886-8995-738FE200A873}" type="datetime1">
              <a:rPr lang="en-IN"/>
              <a:t>09/01/2025</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buNone/>
            </a:pPr>
            <a:r>
              <a:rPr b="0" lang="en-IN" sz="4400" spc="-1" strike="noStrike">
                <a:latin typeface="Arial"/>
              </a:rPr>
              <a:t>Thank you...</a:t>
            </a:r>
            <a:endParaRPr b="0" lang="en-IN" sz="4400" spc="-1" strike="noStrike">
              <a:latin typeface="Arial"/>
            </a:endParaRPr>
          </a:p>
        </p:txBody>
      </p:sp>
      <p:sp>
        <p:nvSpPr>
          <p:cNvPr id="201"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sp>
        <p:nvSpPr>
          <p:cNvPr id="4" name="PlaceHolder 3"/>
          <p:cNvSpPr>
            <a:spLocks noGrp="1"/>
          </p:cNvSpPr>
          <p:nvPr>
            <p:ph type="sldNum" idx="5"/>
          </p:nvPr>
        </p:nvSpPr>
        <p:spPr/>
        <p:txBody>
          <a:bodyPr/>
          <a:p>
            <a:fld id="{0A05AB86-800B-4A42-ABED-CE335661B874}" type="slidenum">
              <a:t>29</a:t>
            </a:fld>
          </a:p>
        </p:txBody>
      </p:sp>
      <p:sp>
        <p:nvSpPr>
          <p:cNvPr id="5" name="PlaceHolder 4"/>
          <p:cNvSpPr>
            <a:spLocks noGrp="1"/>
          </p:cNvSpPr>
          <p:nvPr>
            <p:ph type="dt" idx="6"/>
          </p:nvPr>
        </p:nvSpPr>
        <p:spPr/>
        <p:txBody>
          <a:bodyPr/>
          <a:p>
            <a:fld id="{B5E0A609-7426-44A9-A608-CF15AD1E13DF}" type="datetime1">
              <a:rPr lang="en-IN"/>
              <a:t>09/01/2025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60000" y="-50760"/>
            <a:ext cx="9359640" cy="937440"/>
          </a:xfrm>
          <a:prstGeom prst="rect">
            <a:avLst/>
          </a:prstGeom>
          <a:noFill/>
          <a:ln w="0">
            <a:noFill/>
          </a:ln>
        </p:spPr>
        <p:txBody>
          <a:bodyPr lIns="0" rIns="0" tIns="0" bIns="0" anchor="ctr">
            <a:noAutofit/>
          </a:bodyPr>
          <a:p>
            <a:pPr algn="ctr">
              <a:lnSpc>
                <a:spcPct val="100000"/>
              </a:lnSpc>
              <a:buNone/>
            </a:pPr>
            <a:r>
              <a:rPr b="0" lang="en-IN" sz="2200" spc="-1" strike="noStrike">
                <a:solidFill>
                  <a:srgbClr val="ffffff"/>
                </a:solidFill>
                <a:latin typeface="Arial"/>
              </a:rPr>
              <a:t>Review of Java Web Application development with JDBC and Servlets/JSPs/EL</a:t>
            </a:r>
            <a:br/>
            <a:endParaRPr b="0" lang="en-IN" sz="2200" spc="-1" strike="noStrike">
              <a:latin typeface="Arial"/>
            </a:endParaRPr>
          </a:p>
        </p:txBody>
      </p:sp>
      <p:sp>
        <p:nvSpPr>
          <p:cNvPr id="13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000" spc="-1" strike="noStrike">
                <a:solidFill>
                  <a:srgbClr val="009bdd"/>
                </a:solidFill>
                <a:latin typeface="Arial"/>
              </a:rPr>
              <a:t>A program to from servlet to JDBC.</a:t>
            </a:r>
            <a:endParaRPr b="0" lang="en-IN" sz="2000" spc="-1" strike="noStrike">
              <a:latin typeface="Arial"/>
            </a:endParaRPr>
          </a:p>
        </p:txBody>
      </p:sp>
      <p:pic>
        <p:nvPicPr>
          <p:cNvPr id="133" name="" descr=""/>
          <p:cNvPicPr/>
          <p:nvPr/>
        </p:nvPicPr>
        <p:blipFill>
          <a:blip r:embed="rId1"/>
          <a:stretch/>
        </p:blipFill>
        <p:spPr>
          <a:xfrm>
            <a:off x="180000" y="1260000"/>
            <a:ext cx="10079280" cy="3135600"/>
          </a:xfrm>
          <a:prstGeom prst="rect">
            <a:avLst/>
          </a:prstGeom>
          <a:ln w="18000">
            <a:noFill/>
          </a:ln>
        </p:spPr>
      </p:pic>
      <p:sp>
        <p:nvSpPr>
          <p:cNvPr id="4" name="PlaceHolder 3"/>
          <p:cNvSpPr>
            <a:spLocks noGrp="1"/>
          </p:cNvSpPr>
          <p:nvPr>
            <p:ph type="sldNum" idx="5"/>
          </p:nvPr>
        </p:nvSpPr>
        <p:spPr/>
        <p:txBody>
          <a:bodyPr/>
          <a:p>
            <a:fld id="{3C1D2F5E-6515-4A2B-9D02-BA34AD8DF19F}" type="slidenum">
              <a:t>3</a:t>
            </a:fld>
          </a:p>
        </p:txBody>
      </p:sp>
      <p:sp>
        <p:nvSpPr>
          <p:cNvPr id="5" name="PlaceHolder 4"/>
          <p:cNvSpPr>
            <a:spLocks noGrp="1"/>
          </p:cNvSpPr>
          <p:nvPr>
            <p:ph type="dt" idx="6"/>
          </p:nvPr>
        </p:nvSpPr>
        <p:spPr/>
        <p:txBody>
          <a:bodyPr/>
          <a:p>
            <a:fld id="{4A2DD4FF-1928-4C99-89CA-FD9164EB6970}" type="datetime1">
              <a:rPr lang="en-IN"/>
              <a:t>09/01/2025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79640"/>
            <a:ext cx="9359640" cy="477720"/>
          </a:xfrm>
          <a:prstGeom prst="rect">
            <a:avLst/>
          </a:prstGeom>
          <a:noFill/>
          <a:ln w="0">
            <a:noFill/>
          </a:ln>
        </p:spPr>
        <p:txBody>
          <a:bodyPr lIns="0" rIns="0" tIns="0" bIns="0" anchor="ctr">
            <a:noAutofit/>
          </a:bodyPr>
          <a:p>
            <a:pPr algn="ctr">
              <a:lnSpc>
                <a:spcPct val="100000"/>
              </a:lnSpc>
              <a:buNone/>
            </a:pPr>
            <a:r>
              <a:rPr b="0" lang="en-IN" sz="2800" spc="-1" strike="noStrike">
                <a:solidFill>
                  <a:srgbClr val="ffffff"/>
                </a:solidFill>
                <a:latin typeface="Arial"/>
              </a:rPr>
              <a:t>Overview of Data Access Object (DAO) design pattern</a:t>
            </a:r>
            <a:endParaRPr b="0" lang="en-IN" sz="2800" spc="-1" strike="noStrike">
              <a:latin typeface="Arial"/>
            </a:endParaRPr>
          </a:p>
        </p:txBody>
      </p:sp>
      <p:sp>
        <p:nvSpPr>
          <p:cNvPr id="135"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The Data Access Object (DAO) design pattern is a structural pattern used in software development to separate the persistence logic (interacting with a database or external data source) from the business logic of an application. This pattern promotes separation of concerns, making code more modular, maintainable, and testable.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How the DAO Pattern Works : DAO Interface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Defines a contract (methods like save, update, delete, findById) that will be implemented by DAO classes.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DAO Implementation : Implements the DAO interface and contains the actual database interaction logic using JDBC, JPA, Hibernate, or other persistence frameworks.</a:t>
            </a:r>
            <a:endParaRPr b="0" lang="en-IN" sz="1600" spc="-1" strike="noStrike">
              <a:latin typeface="Arial"/>
            </a:endParaRPr>
          </a:p>
        </p:txBody>
      </p:sp>
      <p:pic>
        <p:nvPicPr>
          <p:cNvPr id="136" name="" descr=""/>
          <p:cNvPicPr/>
          <p:nvPr/>
        </p:nvPicPr>
        <p:blipFill>
          <a:blip r:embed="rId1"/>
          <a:stretch/>
        </p:blipFill>
        <p:spPr>
          <a:xfrm>
            <a:off x="1980000" y="3672000"/>
            <a:ext cx="5996520" cy="1767240"/>
          </a:xfrm>
          <a:prstGeom prst="rect">
            <a:avLst/>
          </a:prstGeom>
          <a:ln w="18000">
            <a:noFill/>
          </a:ln>
        </p:spPr>
      </p:pic>
      <p:sp>
        <p:nvSpPr>
          <p:cNvPr id="4" name="PlaceHolder 3"/>
          <p:cNvSpPr>
            <a:spLocks noGrp="1"/>
          </p:cNvSpPr>
          <p:nvPr>
            <p:ph type="sldNum" idx="5"/>
          </p:nvPr>
        </p:nvSpPr>
        <p:spPr/>
        <p:txBody>
          <a:bodyPr/>
          <a:p>
            <a:fld id="{155FD978-3EE9-46C3-AC46-C4C870F7485D}" type="slidenum">
              <a:t>4</a:t>
            </a:fld>
          </a:p>
        </p:txBody>
      </p:sp>
      <p:sp>
        <p:nvSpPr>
          <p:cNvPr id="5" name="PlaceHolder 4"/>
          <p:cNvSpPr>
            <a:spLocks noGrp="1"/>
          </p:cNvSpPr>
          <p:nvPr>
            <p:ph type="dt" idx="6"/>
          </p:nvPr>
        </p:nvSpPr>
        <p:spPr/>
        <p:txBody>
          <a:bodyPr/>
          <a:p>
            <a:fld id="{17AD2922-3485-499F-BD68-2779447064D3}" type="datetime1">
              <a:rPr lang="en-IN"/>
              <a:t>09/01/2025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The pain of developing with JDBC and Servlets</a:t>
            </a:r>
            <a:endParaRPr b="0" lang="en-IN" sz="3300" spc="-1" strike="noStrike">
              <a:latin typeface="Arial"/>
            </a:endParaRPr>
          </a:p>
        </p:txBody>
      </p:sp>
      <p:sp>
        <p:nvSpPr>
          <p:cNvPr id="138"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Developing applications using JDBC and Servlets can be challenging, especially for large-scale or enterprise projects. While these technologies provide foundational capabilities for building Java web applications, they often lack the modern conveniences and abstractions developers have come to expect.  </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Challenges of Using JDBC : Boilerplate Code</a:t>
            </a:r>
            <a:r>
              <a:rPr b="0" lang="en-IN" sz="1600" spc="-1" strike="noStrike">
                <a:solidFill>
                  <a:srgbClr val="009bdd"/>
                </a:solidFill>
                <a:latin typeface="Arial"/>
              </a:rPr>
              <a:t>:</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JDBC requires extensive boilerplate code for common operations like establishing connections, preparing statements, and handling results. This repetitive code clutters the application and makes it harder to maintain.</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Error-Prone Code : </a:t>
            </a:r>
            <a:r>
              <a:rPr b="0" lang="en-IN" sz="1600" spc="-1" strike="noStrike">
                <a:solidFill>
                  <a:srgbClr val="009bdd"/>
                </a:solidFill>
                <a:latin typeface="Arial"/>
              </a:rPr>
              <a:t>Managing resources like connections, statements, and result sets manually can lead to resource leaks if they aren't closed properly in finally blocks.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Tight Coupling : </a:t>
            </a:r>
            <a:r>
              <a:rPr b="0" lang="en-IN" sz="1600" spc="-1" strike="noStrike">
                <a:solidFill>
                  <a:srgbClr val="009bdd"/>
                </a:solidFill>
                <a:latin typeface="Arial"/>
              </a:rPr>
              <a:t>SQL queries are tightly coupled with the Java code, making it difficult to refactor or switch databases without significant changes to the codebase.</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No Built-in Connection Pooling and Limited Scalability.</a:t>
            </a:r>
            <a:endParaRPr b="0" lang="en-IN" sz="1600" spc="-1" strike="noStrike">
              <a:latin typeface="Arial"/>
            </a:endParaRPr>
          </a:p>
        </p:txBody>
      </p:sp>
      <p:sp>
        <p:nvSpPr>
          <p:cNvPr id="4" name="PlaceHolder 3"/>
          <p:cNvSpPr>
            <a:spLocks noGrp="1"/>
          </p:cNvSpPr>
          <p:nvPr>
            <p:ph type="sldNum" idx="5"/>
          </p:nvPr>
        </p:nvSpPr>
        <p:spPr/>
        <p:txBody>
          <a:bodyPr/>
          <a:p>
            <a:fld id="{5830F49D-9A95-4C69-975F-6AC012BD5F03}" type="slidenum">
              <a:t>5</a:t>
            </a:fld>
          </a:p>
        </p:txBody>
      </p:sp>
      <p:sp>
        <p:nvSpPr>
          <p:cNvPr id="5" name="PlaceHolder 4"/>
          <p:cNvSpPr>
            <a:spLocks noGrp="1"/>
          </p:cNvSpPr>
          <p:nvPr>
            <p:ph type="dt" idx="6"/>
          </p:nvPr>
        </p:nvSpPr>
        <p:spPr/>
        <p:txBody>
          <a:bodyPr/>
          <a:p>
            <a:fld id="{B883AA91-48D7-4FAC-90CC-251C47C30B61}" type="datetime1">
              <a:rPr lang="en-IN"/>
              <a:t>09/01/2025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Advantages of Hibernate compared to JDBC.</a:t>
            </a:r>
            <a:endParaRPr b="0" lang="en-IN" sz="3300" spc="-1" strike="noStrike">
              <a:latin typeface="Arial"/>
            </a:endParaRPr>
          </a:p>
        </p:txBody>
      </p:sp>
      <p:sp>
        <p:nvSpPr>
          <p:cNvPr id="140" name="PlaceHolder 2"/>
          <p:cNvSpPr>
            <a:spLocks noGrp="1"/>
          </p:cNvSpPr>
          <p:nvPr>
            <p:ph/>
          </p:nvPr>
        </p:nvSpPr>
        <p:spPr>
          <a:xfrm>
            <a:off x="360000" y="720000"/>
            <a:ext cx="9359640" cy="431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Hibernate is an Object-Relational Mapping (ORM) framework that abstracts and simplifies database interactions, providing numerous advantages over plain JDBC (Java Database Connectivity).</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1. Minimized Boilerplate Code : </a:t>
            </a:r>
            <a:r>
              <a:rPr b="0" lang="en-IN" sz="1600" spc="-1" strike="noStrike">
                <a:solidFill>
                  <a:srgbClr val="009bdd"/>
                </a:solidFill>
                <a:latin typeface="Arial"/>
              </a:rPr>
              <a:t>JDBC: Developers must write repetitive code to establish database connections, prepare statements, execute queries, handle result sets, and close resources.</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1" lang="en-IN" sz="1600" spc="-1" strike="noStrike">
                <a:solidFill>
                  <a:srgbClr val="009bdd"/>
                </a:solidFill>
                <a:latin typeface="Arial"/>
              </a:rPr>
              <a:t>2. Database Independence : </a:t>
            </a:r>
            <a:r>
              <a:rPr b="0" lang="en-IN" sz="1600" spc="-1" strike="noStrike">
                <a:solidFill>
                  <a:srgbClr val="009bdd"/>
                </a:solidFill>
                <a:latin typeface="Arial"/>
              </a:rPr>
              <a:t>JDBC: Queries are written in SQL, making the code database-specific. If the database changes (e.g., from MySQL to PostgreSQL), significant query modifications may be required.</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3. Object-Oriented Approach</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4. Automatic Query Generation</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600" spc="-1" strike="noStrike">
                <a:solidFill>
                  <a:srgbClr val="009bdd"/>
                </a:solidFill>
                <a:latin typeface="Arial"/>
              </a:rPr>
              <a:t>5. Caching</a:t>
            </a:r>
            <a:endParaRPr b="0" lang="en-IN" sz="16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6. Lazy and Eager Loading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7. Transaction Management and 8. Connection Pooling</a:t>
            </a:r>
            <a:endParaRPr b="0" lang="en-IN" sz="18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1800" spc="-1" strike="noStrike">
                <a:solidFill>
                  <a:srgbClr val="009bdd"/>
                </a:solidFill>
                <a:latin typeface="Arial"/>
              </a:rPr>
              <a:t> </a:t>
            </a:r>
            <a:endParaRPr b="0" lang="en-IN" sz="1800" spc="-1" strike="noStrike">
              <a:latin typeface="Arial"/>
            </a:endParaRPr>
          </a:p>
        </p:txBody>
      </p:sp>
      <p:sp>
        <p:nvSpPr>
          <p:cNvPr id="4" name="PlaceHolder 3"/>
          <p:cNvSpPr>
            <a:spLocks noGrp="1"/>
          </p:cNvSpPr>
          <p:nvPr>
            <p:ph type="sldNum" idx="5"/>
          </p:nvPr>
        </p:nvSpPr>
        <p:spPr/>
        <p:txBody>
          <a:bodyPr/>
          <a:p>
            <a:fld id="{E86EC93E-4F8D-4B0D-B539-B8E92E0C77DB}" type="slidenum">
              <a:t>6</a:t>
            </a:fld>
          </a:p>
        </p:txBody>
      </p:sp>
      <p:sp>
        <p:nvSpPr>
          <p:cNvPr id="5" name="PlaceHolder 4"/>
          <p:cNvSpPr>
            <a:spLocks noGrp="1"/>
          </p:cNvSpPr>
          <p:nvPr>
            <p:ph type="dt" idx="6"/>
          </p:nvPr>
        </p:nvSpPr>
        <p:spPr/>
        <p:txBody>
          <a:bodyPr/>
          <a:p>
            <a:fld id="{3684B95E-30A9-4D9B-A50E-5ABD56F56E59}" type="datetime1">
              <a:rPr lang="en-IN"/>
              <a:t>09/01/2025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Introduction</a:t>
            </a:r>
            <a:endParaRPr b="0" lang="en-IN" sz="3300" spc="-1" strike="noStrike">
              <a:latin typeface="Arial"/>
            </a:endParaRPr>
          </a:p>
        </p:txBody>
      </p:sp>
      <p:sp>
        <p:nvSpPr>
          <p:cNvPr id="142"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Hibernate is an Object-Relational Mapping (ORM) framework for Java that simplifies interaction with relational databases by bridging the gap between the object-oriented world of Java and the relational world of databases. It allows developers to work with database records as Java objects without writing explicit SQL queries, thus abstracting and simplifying database operations.</a:t>
            </a:r>
            <a:endParaRPr b="0" lang="en-IN" sz="2400" spc="-1" strike="noStrike">
              <a:latin typeface="Arial"/>
            </a:endParaRPr>
          </a:p>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Key Features of Hibernate : Object-Relational Mapping (ORM), HQL, Automatic CRUD Operations, Caching, Database Independence, Lazy and eager loading, Transaction Management, Schema Generation.</a:t>
            </a:r>
            <a:endParaRPr b="0" lang="en-IN" sz="2400" spc="-1" strike="noStrike">
              <a:latin typeface="Arial"/>
            </a:endParaRPr>
          </a:p>
        </p:txBody>
      </p:sp>
      <p:sp>
        <p:nvSpPr>
          <p:cNvPr id="4" name="PlaceHolder 3"/>
          <p:cNvSpPr>
            <a:spLocks noGrp="1"/>
          </p:cNvSpPr>
          <p:nvPr>
            <p:ph type="sldNum" idx="5"/>
          </p:nvPr>
        </p:nvSpPr>
        <p:spPr/>
        <p:txBody>
          <a:bodyPr/>
          <a:p>
            <a:fld id="{6863187C-A49E-4859-A031-2B097FE1B668}" type="slidenum">
              <a:t>7</a:t>
            </a:fld>
          </a:p>
        </p:txBody>
      </p:sp>
      <p:sp>
        <p:nvSpPr>
          <p:cNvPr id="5" name="PlaceHolder 4"/>
          <p:cNvSpPr>
            <a:spLocks noGrp="1"/>
          </p:cNvSpPr>
          <p:nvPr>
            <p:ph type="dt" idx="6"/>
          </p:nvPr>
        </p:nvSpPr>
        <p:spPr/>
        <p:txBody>
          <a:bodyPr/>
          <a:p>
            <a:fld id="{1F5CD7DF-E977-452C-BD8C-202846AA3AAB}" type="datetime1">
              <a:rPr lang="en-IN"/>
              <a:t>09/01/2025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ORM (Object Relational Mapping)</a:t>
            </a:r>
            <a:endParaRPr b="0" lang="en-IN" sz="3300" spc="-1" strike="noStrike">
              <a:latin typeface="Arial"/>
            </a:endParaRPr>
          </a:p>
        </p:txBody>
      </p:sp>
      <p:sp>
        <p:nvSpPr>
          <p:cNvPr id="144"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IN" sz="2400" spc="-1" strike="noStrike">
                <a:solidFill>
                  <a:srgbClr val="009bdd"/>
                </a:solidFill>
                <a:latin typeface="Arial"/>
              </a:rPr>
              <a:t>Object-Relational Mapping (ORM) is a programming technique that bridges the gap between the object-oriented programming model (used in languages like Java) and the relational database model. ORM allows developers to interact with a relational database using high-level object-oriented concepts instead of writing raw SQL queries.</a:t>
            </a:r>
            <a:endParaRPr b="0" lang="en-IN" sz="2400" spc="-1" strike="noStrike">
              <a:latin typeface="Arial"/>
            </a:endParaRPr>
          </a:p>
        </p:txBody>
      </p:sp>
      <p:sp>
        <p:nvSpPr>
          <p:cNvPr id="4" name="PlaceHolder 3"/>
          <p:cNvSpPr>
            <a:spLocks noGrp="1"/>
          </p:cNvSpPr>
          <p:nvPr>
            <p:ph type="sldNum" idx="5"/>
          </p:nvPr>
        </p:nvSpPr>
        <p:spPr/>
        <p:txBody>
          <a:bodyPr/>
          <a:p>
            <a:fld id="{4CB9FC9B-8659-4531-81F1-94859387D424}" type="slidenum">
              <a:t>8</a:t>
            </a:fld>
          </a:p>
        </p:txBody>
      </p:sp>
      <p:sp>
        <p:nvSpPr>
          <p:cNvPr id="5" name="PlaceHolder 4"/>
          <p:cNvSpPr>
            <a:spLocks noGrp="1"/>
          </p:cNvSpPr>
          <p:nvPr>
            <p:ph type="dt" idx="6"/>
          </p:nvPr>
        </p:nvSpPr>
        <p:spPr/>
        <p:txBody>
          <a:bodyPr/>
          <a:p>
            <a:fld id="{56A96361-13DC-49F3-A43B-425B0E251F12}" type="datetime1">
              <a:rPr lang="en-IN"/>
              <a:t>09/01/2025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59640" cy="477720"/>
          </a:xfrm>
          <a:prstGeom prst="rect">
            <a:avLst/>
          </a:prstGeom>
          <a:noFill/>
          <a:ln w="0">
            <a:noFill/>
          </a:ln>
        </p:spPr>
        <p:txBody>
          <a:bodyPr lIns="0" rIns="0" tIns="0" bIns="0" anchor="ctr">
            <a:noAutofit/>
          </a:bodyPr>
          <a:p>
            <a:pPr algn="ctr">
              <a:lnSpc>
                <a:spcPct val="100000"/>
              </a:lnSpc>
              <a:buNone/>
            </a:pPr>
            <a:r>
              <a:rPr b="0" lang="en-IN" sz="3300" spc="-1" strike="noStrike">
                <a:solidFill>
                  <a:srgbClr val="ffffff"/>
                </a:solidFill>
                <a:latin typeface="Arial"/>
              </a:rPr>
              <a:t>Hibernate Architecture</a:t>
            </a:r>
            <a:endParaRPr b="0" lang="en-IN" sz="3300" spc="-1" strike="noStrike">
              <a:latin typeface="Arial"/>
            </a:endParaRPr>
          </a:p>
        </p:txBody>
      </p:sp>
      <p:sp>
        <p:nvSpPr>
          <p:cNvPr id="146" name="PlaceHolder 2"/>
          <p:cNvSpPr>
            <a:spLocks noGrp="1"/>
          </p:cNvSpPr>
          <p:nvPr>
            <p:ph/>
          </p:nvPr>
        </p:nvSpPr>
        <p:spPr>
          <a:xfrm>
            <a:off x="360000" y="1080000"/>
            <a:ext cx="9359640" cy="3599640"/>
          </a:xfrm>
          <a:prstGeom prst="rect">
            <a:avLst/>
          </a:prstGeom>
          <a:noFill/>
          <a:ln w="0">
            <a:noFill/>
          </a:ln>
        </p:spPr>
        <p:txBody>
          <a:bodyPr lIns="0" rIns="0" tIns="0" bIns="0" anchor="t">
            <a:noAutofit/>
          </a:bodyPr>
          <a:p>
            <a:endParaRPr b="0" lang="en-IN" sz="3200" spc="-1" strike="noStrike">
              <a:latin typeface="Arial"/>
            </a:endParaRPr>
          </a:p>
        </p:txBody>
      </p:sp>
      <p:pic>
        <p:nvPicPr>
          <p:cNvPr id="147" name="" descr=""/>
          <p:cNvPicPr/>
          <p:nvPr/>
        </p:nvPicPr>
        <p:blipFill>
          <a:blip r:embed="rId1"/>
          <a:stretch/>
        </p:blipFill>
        <p:spPr>
          <a:xfrm>
            <a:off x="941040" y="842760"/>
            <a:ext cx="6438600" cy="3656880"/>
          </a:xfrm>
          <a:prstGeom prst="rect">
            <a:avLst/>
          </a:prstGeom>
          <a:ln w="18000">
            <a:noFill/>
          </a:ln>
        </p:spPr>
      </p:pic>
      <p:sp>
        <p:nvSpPr>
          <p:cNvPr id="4" name="PlaceHolder 3"/>
          <p:cNvSpPr>
            <a:spLocks noGrp="1"/>
          </p:cNvSpPr>
          <p:nvPr>
            <p:ph type="sldNum" idx="5"/>
          </p:nvPr>
        </p:nvSpPr>
        <p:spPr/>
        <p:txBody>
          <a:bodyPr/>
          <a:p>
            <a:fld id="{03B2214B-D69A-4F02-9C73-0F793FD1F9C8}" type="slidenum">
              <a:t>9</a:t>
            </a:fld>
          </a:p>
        </p:txBody>
      </p:sp>
      <p:sp>
        <p:nvSpPr>
          <p:cNvPr id="5" name="PlaceHolder 4"/>
          <p:cNvSpPr>
            <a:spLocks noGrp="1"/>
          </p:cNvSpPr>
          <p:nvPr>
            <p:ph type="dt" idx="6"/>
          </p:nvPr>
        </p:nvSpPr>
        <p:spPr/>
        <p:txBody>
          <a:bodyPr/>
          <a:p>
            <a:fld id="{162B49F8-0B04-4BC9-B3F3-BA22B258510E}" type="datetime1">
              <a:rPr lang="en-IN"/>
              <a:t>09/01/2025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1662</TotalTime>
  <Application>LibreOffice/7.3.0.3$Windows_X86_64 LibreOffice_project/0f246aa12d0eee4a0f7adcefbf7c878fc2238db3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2025-01-08T14:26:34Z</dcterms:created>
  <dc:creator/>
  <dc:description/>
  <dc:language>en-IN</dc:language>
  <cp:lastModifiedBy/>
  <dcterms:modified xsi:type="dcterms:W3CDTF">2025-01-09T23:44:49Z</dcterms:modified>
  <cp:revision>24</cp:revision>
  <dc:subject/>
  <dc:title>Blue Curve</dc:title>
</cp:coreProperties>
</file>

<file path=docProps/custom.xml><?xml version="1.0" encoding="utf-8"?>
<Properties xmlns="http://schemas.openxmlformats.org/officeDocument/2006/custom-properties" xmlns:vt="http://schemas.openxmlformats.org/officeDocument/2006/docPropsVTypes"/>
</file>