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55C0F4B-B1C0-44F5-8A17-56C732D0ACD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52267A3-809D-4E63-893A-E87779E410F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4044DF-28FF-4013-A3F1-47861B68C36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270690D-D346-4D65-B4B8-769D01D1BE7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2D9D28-38D8-487E-823C-3B6A3E9D6B7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BDC685D-E4AD-44EA-9DBB-B5C3D8CBFC0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1520BB3-D58F-4F09-BDA3-E5ADB073D91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7EAEA52-AA58-4A1F-A5F7-1284FD79715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06C95F2-F6C4-4A1C-8A71-833BB65A47C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E543AB-08E6-4E2C-9F0C-19F3FAFEB84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C626747-B0C0-4057-ABDE-D0225583E64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77207DC-CEC4-4BF4-90A2-C40CA837EC5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982F730-BF2A-49A2-9794-8D47D6F1E3D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C45CAB3-B5AB-473E-9915-DC25A7C429F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8A3B84F-C6AC-41B8-A620-4746970BB65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A7509B4-5701-4A8C-9A82-0BF63DD76CA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2323145-20F5-4681-AEFB-25934E67D1F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6B19456-8838-4D50-BF28-1AD0F62FFC1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832BDB6-DA0C-4A61-9E02-9136909FE54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75BA37-1A6E-4C0D-A66A-E0EC797618B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67D5ADB-588C-41F0-8571-225557C24A9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E467A6A-5CE4-441D-963E-3BED36489D6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922AFA2-A2EF-4275-8E51-E2EECF38860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189F193-3E9A-403A-8421-245FB5AD728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2160" y="4497840"/>
            <a:ext cx="10077840" cy="1167840"/>
          </a:xfrm>
          <a:prstGeom prst="flowChartDocumen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7840" cy="3578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7840" cy="3578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7840" cy="3578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B888F50D-AE91-4B1E-80D3-2EC5DC054105}"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4600" cy="7178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4600" cy="6292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7840" cy="3578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7840" cy="3578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D0EE725-BB5B-4A4C-B9B8-2DBBEC165017}"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7840" cy="3578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4600" cy="7178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4600" cy="6292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ftr" idx="4"/>
          </p:nvPr>
        </p:nvSpPr>
        <p:spPr>
          <a:xfrm>
            <a:off x="3420000" y="5220000"/>
            <a:ext cx="3237840" cy="3578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88" name="PlaceHolder 2"/>
          <p:cNvSpPr>
            <a:spLocks noGrp="1"/>
          </p:cNvSpPr>
          <p:nvPr>
            <p:ph type="sldNum" idx="5"/>
          </p:nvPr>
        </p:nvSpPr>
        <p:spPr>
          <a:xfrm>
            <a:off x="7380000" y="5220000"/>
            <a:ext cx="2337840" cy="3578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487F9E5-5045-4634-B320-B22A99C1A2AA}" type="slidenum">
              <a:rPr b="0" lang="en-IN" sz="1400" spc="-1" strike="noStrike">
                <a:solidFill>
                  <a:srgbClr val="ffffff"/>
                </a:solidFill>
                <a:latin typeface="Arial"/>
              </a:rPr>
              <a:t>&lt;number&gt;</a:t>
            </a:fld>
            <a:endParaRPr b="0" lang="en-IN" sz="1400" spc="-1" strike="noStrike">
              <a:latin typeface="Times New Roman"/>
            </a:endParaRPr>
          </a:p>
        </p:txBody>
      </p:sp>
      <p:sp>
        <p:nvSpPr>
          <p:cNvPr id="89" name="PlaceHolder 3"/>
          <p:cNvSpPr>
            <a:spLocks noGrp="1"/>
          </p:cNvSpPr>
          <p:nvPr>
            <p:ph type="dt" idx="6"/>
          </p:nvPr>
        </p:nvSpPr>
        <p:spPr>
          <a:xfrm>
            <a:off x="360000" y="5220000"/>
            <a:ext cx="2337840" cy="3578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7840" cy="10778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Spring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6" name="PlaceHolder 2"/>
          <p:cNvSpPr>
            <a:spLocks noGrp="1"/>
          </p:cNvSpPr>
          <p:nvPr>
            <p:ph/>
          </p:nvPr>
        </p:nvSpPr>
        <p:spPr>
          <a:xfrm>
            <a:off x="360000" y="720000"/>
            <a:ext cx="9357840" cy="438048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3200" spc="-1" strike="noStrike">
                <a:latin typeface="Arial"/>
              </a:rPr>
              <a:t>In Spring Framework, autowiring is a feature used to automatically inject bean dependencies into a Spring container. It simplifies the process of dependency injection by allowing Spring to resolve and inject the dependencies without explicit configuration. Autowiring works by matching properties in a bean to one or more beans defined in the application context.</a:t>
            </a:r>
            <a:endParaRPr b="0" lang="en-IN" sz="3200" spc="-1" strike="noStrike">
              <a:latin typeface="Arial"/>
            </a:endParaRPr>
          </a:p>
        </p:txBody>
      </p:sp>
      <p:sp>
        <p:nvSpPr>
          <p:cNvPr id="4" name="PlaceHolder 3"/>
          <p:cNvSpPr>
            <a:spLocks noGrp="1"/>
          </p:cNvSpPr>
          <p:nvPr>
            <p:ph type="sldNum" idx="5"/>
          </p:nvPr>
        </p:nvSpPr>
        <p:spPr/>
        <p:txBody>
          <a:bodyPr/>
          <a:p>
            <a:fld id="{188F2B77-28E0-4359-9836-211A735C12B4}" type="slidenum">
              <a:t>10</a:t>
            </a:fld>
          </a:p>
        </p:txBody>
      </p:sp>
      <p:sp>
        <p:nvSpPr>
          <p:cNvPr id="5" name="PlaceHolder 4"/>
          <p:cNvSpPr>
            <a:spLocks noGrp="1"/>
          </p:cNvSpPr>
          <p:nvPr>
            <p:ph type="dt" idx="6"/>
          </p:nvPr>
        </p:nvSpPr>
        <p:spPr/>
        <p:txBody>
          <a:bodyPr/>
          <a:p>
            <a:fld id="{362AA416-63FD-44C7-8DE2-4183AEC44E0C}" type="datetime1">
              <a:rPr lang="en-IN"/>
              <a:t>19/01/2025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8" name="PlaceHolder 2"/>
          <p:cNvSpPr>
            <a:spLocks noGrp="1"/>
          </p:cNvSpPr>
          <p:nvPr>
            <p:ph/>
          </p:nvPr>
        </p:nvSpPr>
        <p:spPr>
          <a:xfrm>
            <a:off x="360000" y="720000"/>
            <a:ext cx="9357840" cy="4380480"/>
          </a:xfrm>
          <a:prstGeom prst="rect">
            <a:avLst/>
          </a:prstGeom>
          <a:noFill/>
          <a:ln w="0">
            <a:noFill/>
          </a:ln>
        </p:spPr>
        <p:txBody>
          <a:bodyPr lIns="0" rIns="0" tIns="0" bIns="0" anchor="t">
            <a:noAutofit/>
          </a:bodyPr>
          <a:p>
            <a:endParaRPr b="0" lang="en-IN" sz="3200" spc="-1" strike="noStrike">
              <a:latin typeface="Arial"/>
            </a:endParaRPr>
          </a:p>
        </p:txBody>
      </p:sp>
      <p:pic>
        <p:nvPicPr>
          <p:cNvPr id="149" name="" descr=""/>
          <p:cNvPicPr/>
          <p:nvPr/>
        </p:nvPicPr>
        <p:blipFill>
          <a:blip r:embed="rId1"/>
          <a:stretch/>
        </p:blipFill>
        <p:spPr>
          <a:xfrm>
            <a:off x="1980000" y="-139680"/>
            <a:ext cx="5777640" cy="5563440"/>
          </a:xfrm>
          <a:prstGeom prst="rect">
            <a:avLst/>
          </a:prstGeom>
          <a:ln w="0">
            <a:noFill/>
          </a:ln>
        </p:spPr>
      </p:pic>
      <p:sp>
        <p:nvSpPr>
          <p:cNvPr id="4" name="PlaceHolder 3"/>
          <p:cNvSpPr>
            <a:spLocks noGrp="1"/>
          </p:cNvSpPr>
          <p:nvPr>
            <p:ph type="sldNum" idx="5"/>
          </p:nvPr>
        </p:nvSpPr>
        <p:spPr/>
        <p:txBody>
          <a:bodyPr/>
          <a:p>
            <a:fld id="{ED2A4983-CC76-457E-8C3E-868235C7842D}" type="slidenum">
              <a:t>11</a:t>
            </a:fld>
          </a:p>
        </p:txBody>
      </p:sp>
      <p:sp>
        <p:nvSpPr>
          <p:cNvPr id="5" name="PlaceHolder 4"/>
          <p:cNvSpPr>
            <a:spLocks noGrp="1"/>
          </p:cNvSpPr>
          <p:nvPr>
            <p:ph type="dt" idx="6"/>
          </p:nvPr>
        </p:nvSpPr>
        <p:spPr/>
        <p:txBody>
          <a:bodyPr/>
          <a:p>
            <a:fld id="{4DDC53EE-5383-4871-8773-B6130AA54913}" type="datetime1">
              <a:rPr lang="en-IN"/>
              <a:t>19/01/2025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Injection with @Autowire</a:t>
            </a:r>
            <a:endParaRPr b="0" lang="en-IN" sz="3300" spc="-1" strike="noStrike">
              <a:latin typeface="Arial"/>
            </a:endParaRPr>
          </a:p>
        </p:txBody>
      </p:sp>
      <p:sp>
        <p:nvSpPr>
          <p:cNvPr id="151"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600" spc="-1" strike="noStrike">
                <a:latin typeface="Arial"/>
              </a:rPr>
              <a:t>In Spring, the @Autowired annotation is used to enable dependency injection. It instructs the Spring container to resolve and inject the appropriate beans into the marked field, constructor, or setter method. </a:t>
            </a:r>
            <a:endParaRPr b="0" lang="en-IN" sz="2600" spc="-1" strike="noStrike">
              <a:latin typeface="Arial"/>
            </a:endParaRPr>
          </a:p>
        </p:txBody>
      </p:sp>
      <p:sp>
        <p:nvSpPr>
          <p:cNvPr id="4" name="PlaceHolder 3"/>
          <p:cNvSpPr>
            <a:spLocks noGrp="1"/>
          </p:cNvSpPr>
          <p:nvPr>
            <p:ph type="sldNum" idx="5"/>
          </p:nvPr>
        </p:nvSpPr>
        <p:spPr/>
        <p:txBody>
          <a:bodyPr/>
          <a:p>
            <a:fld id="{C260D874-3370-42D0-A32D-36846F437D79}" type="slidenum">
              <a:t>12</a:t>
            </a:fld>
          </a:p>
        </p:txBody>
      </p:sp>
      <p:sp>
        <p:nvSpPr>
          <p:cNvPr id="5" name="PlaceHolder 4"/>
          <p:cNvSpPr>
            <a:spLocks noGrp="1"/>
          </p:cNvSpPr>
          <p:nvPr>
            <p:ph type="dt" idx="6"/>
          </p:nvPr>
        </p:nvSpPr>
        <p:spPr/>
        <p:txBody>
          <a:bodyPr/>
          <a:p>
            <a:fld id="{8CA00EE3-B81D-48F8-BB42-7F7112A51BA4}" type="datetime1">
              <a:rPr lang="en-IN"/>
              <a:t>19/01/2025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79640"/>
            <a:ext cx="9357840" cy="475920"/>
          </a:xfrm>
          <a:prstGeom prst="rect">
            <a:avLst/>
          </a:prstGeom>
          <a:noFill/>
          <a:ln w="0">
            <a:noFill/>
          </a:ln>
        </p:spPr>
        <p:txBody>
          <a:bodyPr lIns="0" rIns="0" tIns="0" bIns="0" anchor="ctr">
            <a:noAutofit/>
          </a:bodyPr>
          <a:p>
            <a:pPr algn="ctr">
              <a:lnSpc>
                <a:spcPct val="100000"/>
              </a:lnSpc>
              <a:buNone/>
            </a:pPr>
            <a:r>
              <a:rPr b="0" lang="en-IN" sz="2600" spc="-1" strike="noStrike">
                <a:solidFill>
                  <a:srgbClr val="ffffff"/>
                </a:solidFill>
                <a:latin typeface="Arial"/>
              </a:rPr>
              <a:t>Java Based Configuration (@Configuration + @Bean)</a:t>
            </a:r>
            <a:endParaRPr b="0" lang="en-IN" sz="2600" spc="-1" strike="noStrike">
              <a:latin typeface="Arial"/>
            </a:endParaRPr>
          </a:p>
        </p:txBody>
      </p:sp>
      <p:sp>
        <p:nvSpPr>
          <p:cNvPr id="153" name="PlaceHolder 2"/>
          <p:cNvSpPr>
            <a:spLocks noGrp="1"/>
          </p:cNvSpPr>
          <p:nvPr>
            <p:ph/>
          </p:nvPr>
        </p:nvSpPr>
        <p:spPr>
          <a:xfrm>
            <a:off x="360000" y="720000"/>
            <a:ext cx="9357840" cy="431820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Java-based configuration allows you to configure Spring beans using pure Java code instead of XML. This approach leverages the @Configuration and @Bean annotations to define beans and their dependencies in a clean, type-safe manner.</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@Configuration: </a:t>
            </a:r>
            <a:r>
              <a:rPr b="0" lang="en-IN" sz="1800" spc="-1" strike="noStrike">
                <a:latin typeface="Arial"/>
              </a:rPr>
              <a:t> This annotation marks a class as a source of bean definitions for the Spring IoC container. A class annotated with @Configuration can have methods annotated with @Bean to define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a:t>
            </a:r>
            <a:r>
              <a:rPr b="0" lang="en-IN" sz="1800" spc="-1" strike="noStrike">
                <a:latin typeface="Arial"/>
              </a:rPr>
              <a:t>  This annotation is used to define a method that will return an object that should be registered as a bean in the Spring container. The method will be called by Spring to get the bean, and the returned object will be managed by the Spring IoC container.</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Add the code snippet in here.</a:t>
            </a:r>
            <a:endParaRPr b="0" lang="en-IN" sz="1800" spc="-1" strike="noStrike">
              <a:latin typeface="Arial"/>
            </a:endParaRPr>
          </a:p>
        </p:txBody>
      </p:sp>
      <p:sp>
        <p:nvSpPr>
          <p:cNvPr id="4" name="PlaceHolder 3"/>
          <p:cNvSpPr>
            <a:spLocks noGrp="1"/>
          </p:cNvSpPr>
          <p:nvPr>
            <p:ph type="sldNum" idx="5"/>
          </p:nvPr>
        </p:nvSpPr>
        <p:spPr/>
        <p:txBody>
          <a:bodyPr/>
          <a:p>
            <a:fld id="{CBA82A66-D992-4D52-B473-C2CD4D47595E}" type="slidenum">
              <a:t>13</a:t>
            </a:fld>
          </a:p>
        </p:txBody>
      </p:sp>
      <p:sp>
        <p:nvSpPr>
          <p:cNvPr id="5" name="PlaceHolder 4"/>
          <p:cNvSpPr>
            <a:spLocks noGrp="1"/>
          </p:cNvSpPr>
          <p:nvPr>
            <p:ph type="dt" idx="6"/>
          </p:nvPr>
        </p:nvSpPr>
        <p:spPr/>
        <p:txBody>
          <a:bodyPr/>
          <a:p>
            <a:fld id="{A0B21289-3E8C-4E8D-B033-3A9225392D06}" type="datetime1">
              <a:rPr lang="en-IN"/>
              <a:t>19/01/2025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Scope and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5" name="PlaceHolder 2"/>
          <p:cNvSpPr>
            <a:spLocks noGrp="1"/>
          </p:cNvSpPr>
          <p:nvPr>
            <p:ph/>
          </p:nvPr>
        </p:nvSpPr>
        <p:spPr>
          <a:xfrm>
            <a:off x="360000" y="720360"/>
            <a:ext cx="9357840" cy="431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bean scope and bean lifecycle are crucial concepts that govern how beans are created, managed, and destroyed within the Spring container.  Bean scopes are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1. Singleton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2. Prototype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3. Request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4. 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E17CB4F9-8534-49E3-BE28-9788D7EDC8B7}" type="slidenum">
              <a:t>14</a:t>
            </a:fld>
          </a:p>
        </p:txBody>
      </p:sp>
      <p:sp>
        <p:nvSpPr>
          <p:cNvPr id="5" name="PlaceHolder 4"/>
          <p:cNvSpPr>
            <a:spLocks noGrp="1"/>
          </p:cNvSpPr>
          <p:nvPr>
            <p:ph type="dt" idx="6"/>
          </p:nvPr>
        </p:nvSpPr>
        <p:spPr/>
        <p:txBody>
          <a:bodyPr/>
          <a:p>
            <a:fld id="{776D2628-110C-4956-A833-04C0DD45887D}" type="datetime1">
              <a:rPr lang="en-IN"/>
              <a:t>19/01/2025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7" name="PlaceHolder 2"/>
          <p:cNvSpPr>
            <a:spLocks noGrp="1"/>
          </p:cNvSpPr>
          <p:nvPr>
            <p:ph/>
          </p:nvPr>
        </p:nvSpPr>
        <p:spPr>
          <a:xfrm>
            <a:off x="360000" y="720360"/>
            <a:ext cx="9357840" cy="431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The lifecycle of a bean in Spring refers to the sequence of steps that Spring performs when managing beans. These steps include initialization, custom destruction, and the management of lifecycle callbacks.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1. Bean Creation : The Spring container instantiates the bean. If the bean scope is singleton, it is created once. If the scope is prototype, it is created every time it is requested.</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2. Dependency Injection (DI) : After the bean is created, Spring injects the dependencies specified via annotations like @Autowired or through XML configuration.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3. Post-Processors : BeanPostProcessors are used to modify or wrap the bean instance after it is created and before it is initialized. There are two phases of post-processing: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Before Initialization (postProcessBeforeInitialization)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After Initialization (postProcessAfterInitialization)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67E553F2-184F-4CC2-9F97-8F06C53F456B}" type="slidenum">
              <a:t>15</a:t>
            </a:fld>
          </a:p>
        </p:txBody>
      </p:sp>
      <p:sp>
        <p:nvSpPr>
          <p:cNvPr id="5" name="PlaceHolder 4"/>
          <p:cNvSpPr>
            <a:spLocks noGrp="1"/>
          </p:cNvSpPr>
          <p:nvPr>
            <p:ph type="dt" idx="6"/>
          </p:nvPr>
        </p:nvSpPr>
        <p:spPr/>
        <p:txBody>
          <a:bodyPr/>
          <a:p>
            <a:fld id="{7B3A3C9C-E38F-468C-BA24-62632E2C4F05}" type="datetime1">
              <a:rPr lang="en-IN"/>
              <a:t>19/01/2025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9" name="PlaceHolder 2"/>
          <p:cNvSpPr>
            <a:spLocks noGrp="1"/>
          </p:cNvSpPr>
          <p:nvPr>
            <p:ph/>
          </p:nvPr>
        </p:nvSpPr>
        <p:spPr>
          <a:xfrm>
            <a:off x="360000" y="720360"/>
            <a:ext cx="9357840" cy="431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4. Initialization : If the bean implements the InitializingBean interface or has a custom @PostConstruct method, Spring will call the appropriate method after dependency injection but before the bean is used. @PostConstruct: This annotation marks a method to be invoked after the bean’s properties are set.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InitializingBean interface: The afterPropertiesSet() method is called by the container after all the properties are set.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Destruction : When the container is about to be destroyed, the bean’s destruction methods are called. If the bean implements the DisposableBean interface, the destroy() method will be invoked. If the bean has a custom @PreDestroy method, that method will be invoked.</a:t>
            </a:r>
            <a:endParaRPr b="0" lang="en-IN" sz="1800" spc="-1" strike="noStrike">
              <a:latin typeface="Arial"/>
            </a:endParaRPr>
          </a:p>
        </p:txBody>
      </p:sp>
      <p:sp>
        <p:nvSpPr>
          <p:cNvPr id="4" name="PlaceHolder 3"/>
          <p:cNvSpPr>
            <a:spLocks noGrp="1"/>
          </p:cNvSpPr>
          <p:nvPr>
            <p:ph type="sldNum" idx="5"/>
          </p:nvPr>
        </p:nvSpPr>
        <p:spPr/>
        <p:txBody>
          <a:bodyPr/>
          <a:p>
            <a:fld id="{2BBB2A0F-1E78-4F09-ABA0-D50F21D40AC3}" type="slidenum">
              <a:t>16</a:t>
            </a:fld>
          </a:p>
        </p:txBody>
      </p:sp>
      <p:sp>
        <p:nvSpPr>
          <p:cNvPr id="5" name="PlaceHolder 4"/>
          <p:cNvSpPr>
            <a:spLocks noGrp="1"/>
          </p:cNvSpPr>
          <p:nvPr>
            <p:ph type="dt" idx="6"/>
          </p:nvPr>
        </p:nvSpPr>
        <p:spPr/>
        <p:txBody>
          <a:bodyPr/>
          <a:p>
            <a:fld id="{83FFB613-6427-4D3C-83A5-FBA019AAAD39}" type="datetime1">
              <a:rPr lang="en-IN"/>
              <a:t>19/01/2025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Singleton, Prototype, and Other Scopes</a:t>
            </a:r>
            <a:endParaRPr b="0" lang="en-IN" sz="3200" spc="-1" strike="noStrike">
              <a:latin typeface="Arial"/>
            </a:endParaRPr>
          </a:p>
        </p:txBody>
      </p:sp>
      <p:sp>
        <p:nvSpPr>
          <p:cNvPr id="161"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Explained earlier.</a:t>
            </a:r>
            <a:endParaRPr b="0" lang="en-IN" sz="1800" spc="-1" strike="noStrike">
              <a:latin typeface="Arial"/>
            </a:endParaRPr>
          </a:p>
        </p:txBody>
      </p:sp>
      <p:sp>
        <p:nvSpPr>
          <p:cNvPr id="4" name="PlaceHolder 3"/>
          <p:cNvSpPr>
            <a:spLocks noGrp="1"/>
          </p:cNvSpPr>
          <p:nvPr>
            <p:ph type="sldNum" idx="5"/>
          </p:nvPr>
        </p:nvSpPr>
        <p:spPr/>
        <p:txBody>
          <a:bodyPr/>
          <a:p>
            <a:fld id="{9E37FFB7-DB38-4548-AEED-16E5249ACF39}" type="slidenum">
              <a:t>17</a:t>
            </a:fld>
          </a:p>
        </p:txBody>
      </p:sp>
      <p:sp>
        <p:nvSpPr>
          <p:cNvPr id="5" name="PlaceHolder 4"/>
          <p:cNvSpPr>
            <a:spLocks noGrp="1"/>
          </p:cNvSpPr>
          <p:nvPr>
            <p:ph type="dt" idx="6"/>
          </p:nvPr>
        </p:nvSpPr>
        <p:spPr/>
        <p:txBody>
          <a:bodyPr/>
          <a:p>
            <a:fld id="{EB6152BA-7EA0-4448-A41D-6ACA928E1185}" type="datetime1">
              <a:rPr lang="en-IN"/>
              <a:t>19/01/2025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nSpc>
                <a:spcPct val="100000"/>
              </a:lnSpc>
              <a:buNone/>
            </a:pPr>
            <a:r>
              <a:rPr b="0" lang="en-IN" sz="1800" spc="-1" strike="noStrike">
                <a:latin typeface="Arial"/>
              </a:rPr>
              <a:t>Configuring Scope</a:t>
            </a:r>
            <a:endParaRPr b="0" lang="en-IN" sz="1800" spc="-1" strike="noStrike">
              <a:latin typeface="Arial"/>
            </a:endParaRPr>
          </a:p>
        </p:txBody>
      </p:sp>
      <p:sp>
        <p:nvSpPr>
          <p:cNvPr id="163"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scope defines the lifecycle and visibility of beans within the application context. The scope of a bean determines when it is created, how long it exists, and how it is shared across different parts of the application. Spring provides several scopes, and configuring them correctly helps in controlling the behavior of beans in different environments (e.g., a web application vs. a stand-alone application).</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Types of Bean Scopes in Spring : Spring supports the following scopes: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Singleton (Default Scope)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Prototype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Request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Session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F407D2E0-AA55-47A6-987C-164BF5570CD4}" type="slidenum">
              <a:t>18</a:t>
            </a:fld>
          </a:p>
        </p:txBody>
      </p:sp>
      <p:sp>
        <p:nvSpPr>
          <p:cNvPr id="5" name="PlaceHolder 4"/>
          <p:cNvSpPr>
            <a:spLocks noGrp="1"/>
          </p:cNvSpPr>
          <p:nvPr>
            <p:ph type="dt" idx="6"/>
          </p:nvPr>
        </p:nvSpPr>
        <p:spPr/>
        <p:txBody>
          <a:bodyPr/>
          <a:p>
            <a:fld id="{193CC44E-68A5-4A7C-8B38-FF8644701C4C}" type="datetime1">
              <a:rPr lang="en-IN"/>
              <a:t>19/01/2025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Bean Lifecycle / Callbacks</a:t>
            </a:r>
            <a:endParaRPr b="0" lang="en-IN" sz="4400" spc="-1" strike="noStrike">
              <a:latin typeface="Arial"/>
            </a:endParaRPr>
          </a:p>
        </p:txBody>
      </p:sp>
      <p:sp>
        <p:nvSpPr>
          <p:cNvPr id="165"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the bean lifecycle refers to the sequence of steps that a Spring bean goes through from creation to destruction. The lifecycle consists of various phases, and you can hook into these phases using callbacks to perform custom initialization and cleanup actions.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Bean Lifecycle Phases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Instantiation: </a:t>
            </a:r>
            <a:r>
              <a:rPr b="0" lang="en-IN" sz="1800" spc="-1" strike="noStrike">
                <a:latin typeface="Arial"/>
              </a:rPr>
              <a:t>The bean is instantiated by the Spring container, either using a no-argument constructor or a factory method.</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Populating Bean Properties:  </a:t>
            </a:r>
            <a:r>
              <a:rPr b="0" lang="en-IN" sz="1800" spc="-1" strike="noStrike">
                <a:latin typeface="Arial"/>
              </a:rPr>
              <a:t>The Spring container populates the bean's properties (dependencies) by using dependency injection (via annotations like @Autowired or configuration methods with @Bean).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Post-Processors (Optional): Spring provides two types of bean post-processors: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BeanPostProcessor: These are invoked before and after bean initialization.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InstantiationAwareBeanPostProcessor: Invoked before and after the instantiation of the bean.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A806BA07-602A-456F-B97A-79A61E508BE9}" type="slidenum">
              <a:t>19</a:t>
            </a:fld>
          </a:p>
        </p:txBody>
      </p:sp>
      <p:sp>
        <p:nvSpPr>
          <p:cNvPr id="5" name="PlaceHolder 4"/>
          <p:cNvSpPr>
            <a:spLocks noGrp="1"/>
          </p:cNvSpPr>
          <p:nvPr>
            <p:ph type="dt" idx="6"/>
          </p:nvPr>
        </p:nvSpPr>
        <p:spPr/>
        <p:txBody>
          <a:bodyPr/>
          <a:p>
            <a:fld id="{0054EA54-7959-41DA-B72D-A76EDEC482F2}" type="datetime1">
              <a:rPr lang="en-IN"/>
              <a:t>19/01/2025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Overview of Spring Technology</a:t>
            </a:r>
            <a:endParaRPr b="0" lang="en-IN" sz="3300" spc="-1" strike="noStrike">
              <a:latin typeface="Arial"/>
            </a:endParaRPr>
          </a:p>
        </p:txBody>
      </p:sp>
      <p:sp>
        <p:nvSpPr>
          <p:cNvPr id="130"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Spring is a comprehensive framework for building Java-based applications, widely used for enterprise-level software development. It provides a wide range of features and capabilities, making it one of the most popular frameworks in the Java ecosystem.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7961D4B0-0AA1-49D8-920F-FDA41E5A6BA9}" type="slidenum">
              <a:t>2</a:t>
            </a:fld>
          </a:p>
        </p:txBody>
      </p:sp>
      <p:sp>
        <p:nvSpPr>
          <p:cNvPr id="5" name="PlaceHolder 4"/>
          <p:cNvSpPr>
            <a:spLocks noGrp="1"/>
          </p:cNvSpPr>
          <p:nvPr>
            <p:ph type="dt" idx="3"/>
          </p:nvPr>
        </p:nvSpPr>
        <p:spPr/>
        <p:txBody>
          <a:bodyPr/>
          <a:p>
            <a:fld id="{E3738A65-EDA9-4099-BC80-B877E57DC1B0}" type="datetime1">
              <a:rPr lang="en-IN"/>
              <a:t>19/01/2025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Bean Lifecycle / Callbacks</a:t>
            </a:r>
            <a:endParaRPr b="0" lang="en-IN" sz="4400" spc="-1" strike="noStrike">
              <a:latin typeface="Arial"/>
            </a:endParaRPr>
          </a:p>
        </p:txBody>
      </p:sp>
      <p:sp>
        <p:nvSpPr>
          <p:cNvPr id="167"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1" lang="en-IN" sz="1800" spc="-1" strike="noStrike">
                <a:latin typeface="Arial"/>
              </a:rPr>
              <a:t>Initializing Bean (Optional):</a:t>
            </a:r>
            <a:r>
              <a:rPr b="0" lang="en-IN" sz="1800" spc="-1" strike="noStrike">
                <a:latin typeface="Arial"/>
              </a:rPr>
              <a:t> If the bean implements the InitializingBean interface, Spring will call the afterPropertiesSet() method after setting the properties.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Alternatively, you can define custom initialization logic using the @PostConstruct annotation or a @Bean method with an initMethod.</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Ready to Use:</a:t>
            </a:r>
            <a:r>
              <a:rPr b="0" lang="en-IN" sz="1800" spc="-1" strike="noStrike">
                <a:latin typeface="Arial"/>
              </a:rPr>
              <a:t> After the initialization phase, the bean is fully initialized and ready for use in the application.</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Destroying Bean (Optional):</a:t>
            </a:r>
            <a:r>
              <a:rPr b="0" lang="en-IN" sz="1800" spc="-1" strike="noStrike">
                <a:latin typeface="Arial"/>
              </a:rPr>
              <a:t> If the bean implements the DisposableBean interface, Spring calls the destroy() method before the bean is destroyed.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Alternatively, you can specify a custom destroy method using the @PreDestroy annotation or a @Bean method with a destroyMethod.</a:t>
            </a:r>
            <a:endParaRPr b="0" lang="en-IN" sz="1800" spc="-1" strike="noStrike">
              <a:latin typeface="Arial"/>
            </a:endParaRPr>
          </a:p>
        </p:txBody>
      </p:sp>
      <p:sp>
        <p:nvSpPr>
          <p:cNvPr id="4" name="PlaceHolder 3"/>
          <p:cNvSpPr>
            <a:spLocks noGrp="1"/>
          </p:cNvSpPr>
          <p:nvPr>
            <p:ph type="sldNum" idx="5"/>
          </p:nvPr>
        </p:nvSpPr>
        <p:spPr/>
        <p:txBody>
          <a:bodyPr/>
          <a:p>
            <a:fld id="{369FCBA6-DFD3-406E-BB8F-22F342C93CDB}" type="slidenum">
              <a:t>20</a:t>
            </a:fld>
          </a:p>
        </p:txBody>
      </p:sp>
      <p:sp>
        <p:nvSpPr>
          <p:cNvPr id="5" name="PlaceHolder 4"/>
          <p:cNvSpPr>
            <a:spLocks noGrp="1"/>
          </p:cNvSpPr>
          <p:nvPr>
            <p:ph type="dt" idx="6"/>
          </p:nvPr>
        </p:nvSpPr>
        <p:spPr/>
        <p:txBody>
          <a:bodyPr/>
          <a:p>
            <a:fld id="{B99FF21E-D048-410F-9886-668132311B92}" type="datetime1">
              <a:rPr lang="en-IN"/>
              <a:t>19/01/2025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Introduction To SpEL </a:t>
            </a:r>
            <a:endParaRPr b="0" lang="en-IN" sz="4400" spc="-1" strike="noStrike">
              <a:latin typeface="Arial"/>
            </a:endParaRPr>
          </a:p>
        </p:txBody>
      </p:sp>
      <p:sp>
        <p:nvSpPr>
          <p:cNvPr id="169"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Spring Expression Language (SpEL) is a powerful expression language integrated into the Spring Framework. It allows querying and manipulating objects at runtime. SpEL is often used in configurations, Spring beans, and annotations to dynamically access and manipulate data.</a:t>
            </a:r>
            <a:endParaRPr b="0" lang="en-IN" sz="3200" spc="-1" strike="noStrike">
              <a:latin typeface="Arial"/>
            </a:endParaRPr>
          </a:p>
        </p:txBody>
      </p:sp>
      <p:sp>
        <p:nvSpPr>
          <p:cNvPr id="4" name="PlaceHolder 3"/>
          <p:cNvSpPr>
            <a:spLocks noGrp="1"/>
          </p:cNvSpPr>
          <p:nvPr>
            <p:ph type="sldNum" idx="5"/>
          </p:nvPr>
        </p:nvSpPr>
        <p:spPr/>
        <p:txBody>
          <a:bodyPr/>
          <a:p>
            <a:fld id="{E59EDA63-786F-4E44-960C-642CEBE58347}" type="slidenum">
              <a:t>21</a:t>
            </a:fld>
          </a:p>
        </p:txBody>
      </p:sp>
      <p:sp>
        <p:nvSpPr>
          <p:cNvPr id="5" name="PlaceHolder 4"/>
          <p:cNvSpPr>
            <a:spLocks noGrp="1"/>
          </p:cNvSpPr>
          <p:nvPr>
            <p:ph type="dt" idx="6"/>
          </p:nvPr>
        </p:nvSpPr>
        <p:spPr/>
        <p:txBody>
          <a:bodyPr/>
          <a:p>
            <a:fld id="{44B47D6B-F42E-4E5E-8DE1-47B0173B794D}" type="datetime1">
              <a:rPr lang="en-IN"/>
              <a:t>19/01/2025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SpEL Features</a:t>
            </a:r>
            <a:endParaRPr b="0" lang="en-IN" sz="4400" spc="-1" strike="noStrike">
              <a:latin typeface="Arial"/>
            </a:endParaRPr>
          </a:p>
        </p:txBody>
      </p:sp>
      <p:sp>
        <p:nvSpPr>
          <p:cNvPr id="171"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pic>
        <p:nvPicPr>
          <p:cNvPr id="172" name="" descr=""/>
          <p:cNvPicPr/>
          <p:nvPr/>
        </p:nvPicPr>
        <p:blipFill>
          <a:blip r:embed="rId1"/>
          <a:stretch/>
        </p:blipFill>
        <p:spPr>
          <a:xfrm>
            <a:off x="360" y="831600"/>
            <a:ext cx="10078920" cy="3486960"/>
          </a:xfrm>
          <a:prstGeom prst="rect">
            <a:avLst/>
          </a:prstGeom>
          <a:ln w="0">
            <a:noFill/>
          </a:ln>
        </p:spPr>
      </p:pic>
      <p:sp>
        <p:nvSpPr>
          <p:cNvPr id="4" name="PlaceHolder 3"/>
          <p:cNvSpPr>
            <a:spLocks noGrp="1"/>
          </p:cNvSpPr>
          <p:nvPr>
            <p:ph type="sldNum" idx="5"/>
          </p:nvPr>
        </p:nvSpPr>
        <p:spPr/>
        <p:txBody>
          <a:bodyPr/>
          <a:p>
            <a:fld id="{8378189E-E2FB-48CA-9929-43EEF2BD3D39}" type="slidenum">
              <a:t>22</a:t>
            </a:fld>
          </a:p>
        </p:txBody>
      </p:sp>
      <p:sp>
        <p:nvSpPr>
          <p:cNvPr id="5" name="PlaceHolder 4"/>
          <p:cNvSpPr>
            <a:spLocks noGrp="1"/>
          </p:cNvSpPr>
          <p:nvPr>
            <p:ph type="dt" idx="6"/>
          </p:nvPr>
        </p:nvSpPr>
        <p:spPr/>
        <p:txBody>
          <a:bodyPr/>
          <a:p>
            <a:fld id="{9492D324-616F-4327-A211-AE61D5EBF755}" type="datetime1">
              <a:rPr lang="en-IN"/>
              <a:t>19/01/2025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2600" spc="-1" strike="noStrike">
                <a:latin typeface="Arial"/>
              </a:rPr>
              <a:t>SpEL expression evaluation against a specific object instance </a:t>
            </a:r>
            <a:endParaRPr b="0" lang="en-IN" sz="2600" spc="-1" strike="noStrike">
              <a:latin typeface="Arial"/>
            </a:endParaRPr>
          </a:p>
        </p:txBody>
      </p:sp>
      <p:sp>
        <p:nvSpPr>
          <p:cNvPr id="174"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pic>
        <p:nvPicPr>
          <p:cNvPr id="175" name="" descr=""/>
          <p:cNvPicPr/>
          <p:nvPr/>
        </p:nvPicPr>
        <p:blipFill>
          <a:blip r:embed="rId1"/>
          <a:stretch/>
        </p:blipFill>
        <p:spPr>
          <a:xfrm>
            <a:off x="315000" y="720000"/>
            <a:ext cx="9043560" cy="4554000"/>
          </a:xfrm>
          <a:prstGeom prst="rect">
            <a:avLst/>
          </a:prstGeom>
          <a:ln w="0">
            <a:noFill/>
          </a:ln>
        </p:spPr>
      </p:pic>
      <p:sp>
        <p:nvSpPr>
          <p:cNvPr id="4" name="PlaceHolder 3"/>
          <p:cNvSpPr>
            <a:spLocks noGrp="1"/>
          </p:cNvSpPr>
          <p:nvPr>
            <p:ph type="sldNum" idx="5"/>
          </p:nvPr>
        </p:nvSpPr>
        <p:spPr/>
        <p:txBody>
          <a:bodyPr/>
          <a:p>
            <a:fld id="{0DB3772D-B2D1-4593-B2FE-5BC4670D210D}" type="slidenum">
              <a:t>23</a:t>
            </a:fld>
          </a:p>
        </p:txBody>
      </p:sp>
      <p:sp>
        <p:nvSpPr>
          <p:cNvPr id="5" name="PlaceHolder 4"/>
          <p:cNvSpPr>
            <a:spLocks noGrp="1"/>
          </p:cNvSpPr>
          <p:nvPr>
            <p:ph type="dt" idx="6"/>
          </p:nvPr>
        </p:nvSpPr>
        <p:spPr/>
        <p:txBody>
          <a:bodyPr/>
          <a:p>
            <a:fld id="{C40F8AA7-7A9E-4DD2-9CEC-523971E98AC3}" type="datetime1">
              <a:rPr lang="en-IN"/>
              <a:t>19/01/2025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SpEL in Bean Definition </a:t>
            </a:r>
            <a:endParaRPr b="0" lang="en-IN" sz="4400" spc="-1" strike="noStrike">
              <a:latin typeface="Arial"/>
            </a:endParaRPr>
          </a:p>
        </p:txBody>
      </p:sp>
      <p:sp>
        <p:nvSpPr>
          <p:cNvPr id="177"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Spel can be defined in the xml file also.</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178" name="" descr=""/>
          <p:cNvPicPr/>
          <p:nvPr/>
        </p:nvPicPr>
        <p:blipFill>
          <a:blip r:embed="rId1"/>
          <a:stretch/>
        </p:blipFill>
        <p:spPr>
          <a:xfrm>
            <a:off x="849600" y="1456920"/>
            <a:ext cx="6528960" cy="3221640"/>
          </a:xfrm>
          <a:prstGeom prst="rect">
            <a:avLst/>
          </a:prstGeom>
          <a:ln w="0">
            <a:noFill/>
          </a:ln>
        </p:spPr>
      </p:pic>
      <p:sp>
        <p:nvSpPr>
          <p:cNvPr id="4" name="PlaceHolder 3"/>
          <p:cNvSpPr>
            <a:spLocks noGrp="1"/>
          </p:cNvSpPr>
          <p:nvPr>
            <p:ph type="sldNum" idx="5"/>
          </p:nvPr>
        </p:nvSpPr>
        <p:spPr/>
        <p:txBody>
          <a:bodyPr/>
          <a:p>
            <a:fld id="{1E427F79-4A76-40F9-BB57-A4396FF9210F}" type="slidenum">
              <a:t>24</a:t>
            </a:fld>
          </a:p>
        </p:txBody>
      </p:sp>
      <p:sp>
        <p:nvSpPr>
          <p:cNvPr id="5" name="PlaceHolder 4"/>
          <p:cNvSpPr>
            <a:spLocks noGrp="1"/>
          </p:cNvSpPr>
          <p:nvPr>
            <p:ph type="dt" idx="6"/>
          </p:nvPr>
        </p:nvSpPr>
        <p:spPr/>
        <p:txBody>
          <a:bodyPr/>
          <a:p>
            <a:fld id="{C9F6E12A-7DD4-47A2-9AA3-C67DFB6027BE}" type="datetime1">
              <a:rPr lang="en-IN"/>
              <a:t>19/01/2025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Introduction of Aspect Oriented Programming (The Proxy Pattern)</a:t>
            </a:r>
            <a:br/>
            <a:r>
              <a:rPr b="0" lang="en-IN" sz="2400" spc="-1" strike="noStrike">
                <a:latin typeface="Arial"/>
              </a:rPr>
              <a:t> </a:t>
            </a:r>
            <a:endParaRPr b="0" lang="en-IN" sz="2400" spc="-1" strike="noStrike">
              <a:latin typeface="Arial"/>
            </a:endParaRPr>
          </a:p>
        </p:txBody>
      </p:sp>
      <p:sp>
        <p:nvSpPr>
          <p:cNvPr id="180"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Aspect-Oriented Programming (AOP) is a programming paradigm that aims to increase modularity by allowing the separation of cross-cutting concerns. Cross-cutting concerns are functionalities that affect multiple parts of an application, such as logging, security, transaction management, or caching.</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AOP enables developers to isolate these concerns into reusable components called aspects, improving code readability, maintainability, and reusability.</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endParaRPr b="0" lang="en-IN" sz="2200" spc="-1" strike="noStrike">
              <a:latin typeface="Arial"/>
            </a:endParaRPr>
          </a:p>
        </p:txBody>
      </p:sp>
      <p:sp>
        <p:nvSpPr>
          <p:cNvPr id="4" name="PlaceHolder 3"/>
          <p:cNvSpPr>
            <a:spLocks noGrp="1"/>
          </p:cNvSpPr>
          <p:nvPr>
            <p:ph type="sldNum" idx="5"/>
          </p:nvPr>
        </p:nvSpPr>
        <p:spPr/>
        <p:txBody>
          <a:bodyPr/>
          <a:p>
            <a:fld id="{7909473C-183D-44F8-B6CA-CCA626191ECD}" type="slidenum">
              <a:t>25</a:t>
            </a:fld>
          </a:p>
        </p:txBody>
      </p:sp>
      <p:sp>
        <p:nvSpPr>
          <p:cNvPr id="5" name="PlaceHolder 4"/>
          <p:cNvSpPr>
            <a:spLocks noGrp="1"/>
          </p:cNvSpPr>
          <p:nvPr>
            <p:ph type="dt" idx="6"/>
          </p:nvPr>
        </p:nvSpPr>
        <p:spPr/>
        <p:txBody>
          <a:bodyPr/>
          <a:p>
            <a:fld id="{6A9699D5-5C91-411F-A798-484C25E21FE6}" type="datetime1">
              <a:rPr lang="en-IN"/>
              <a:t>19/01/2025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Introduction of Aspect Oriented Programming (The Proxy Pattern)</a:t>
            </a:r>
            <a:br/>
            <a:r>
              <a:rPr b="0" lang="en-IN" sz="2400" spc="-1" strike="noStrike">
                <a:latin typeface="Arial"/>
              </a:rPr>
              <a:t> </a:t>
            </a:r>
            <a:endParaRPr b="0" lang="en-IN" sz="2400" spc="-1" strike="noStrike">
              <a:latin typeface="Arial"/>
            </a:endParaRPr>
          </a:p>
        </p:txBody>
      </p:sp>
      <p:sp>
        <p:nvSpPr>
          <p:cNvPr id="182"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Proxy Pattern in AOP : The Proxy Pattern is a structural design pattern that provides a surrogate or placeholder for another object to control access to it. In AOP, the Proxy Pattern is used to wrap a target object with a proxy that adds cross-cutting behavior.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 How the Proxy Pattern Works:</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proxy object intercepts method calls to the target object.</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It executes the cross-cutting concern (e.g., logging) before or after delegating the method call to the target object.</a:t>
            </a:r>
            <a:endParaRPr b="0" lang="en-IN" sz="2200" spc="-1" strike="noStrike">
              <a:latin typeface="Arial"/>
            </a:endParaRPr>
          </a:p>
        </p:txBody>
      </p:sp>
      <p:sp>
        <p:nvSpPr>
          <p:cNvPr id="4" name="PlaceHolder 3"/>
          <p:cNvSpPr>
            <a:spLocks noGrp="1"/>
          </p:cNvSpPr>
          <p:nvPr>
            <p:ph type="sldNum" idx="5"/>
          </p:nvPr>
        </p:nvSpPr>
        <p:spPr/>
        <p:txBody>
          <a:bodyPr/>
          <a:p>
            <a:fld id="{161ED4CE-54E7-4778-9B19-DD78F1F8C98F}" type="slidenum">
              <a:t>26</a:t>
            </a:fld>
          </a:p>
        </p:txBody>
      </p:sp>
      <p:sp>
        <p:nvSpPr>
          <p:cNvPr id="5" name="PlaceHolder 4"/>
          <p:cNvSpPr>
            <a:spLocks noGrp="1"/>
          </p:cNvSpPr>
          <p:nvPr>
            <p:ph type="dt" idx="6"/>
          </p:nvPr>
        </p:nvSpPr>
        <p:spPr/>
        <p:txBody>
          <a:bodyPr/>
          <a:p>
            <a:fld id="{7A53F774-4695-4114-82CF-A20837889D23}" type="datetime1">
              <a:rPr lang="en-IN"/>
              <a:t>19/01/2025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AOP Terminology </a:t>
            </a:r>
            <a:endParaRPr b="0" lang="en-IN" sz="4400" spc="-1" strike="noStrike">
              <a:latin typeface="Arial"/>
            </a:endParaRPr>
          </a:p>
        </p:txBody>
      </p:sp>
      <p:sp>
        <p:nvSpPr>
          <p:cNvPr id="184"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Aspect-Oriented Programming (AOP) is a programming paradigm that aims to increase modularity by allowing the separation of cross-cutting concerns (e.g., logging, security, transaction management). Spring AOP provides an implementation to integrate AOP into your Spring applications. Understanding the terminology is crucial to effectively using AOP in Spring.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5"/>
          </p:nvPr>
        </p:nvSpPr>
        <p:spPr/>
        <p:txBody>
          <a:bodyPr/>
          <a:p>
            <a:fld id="{98A7CFA6-AB53-4C57-9759-B77F91F76685}" type="slidenum">
              <a:t>27</a:t>
            </a:fld>
          </a:p>
        </p:txBody>
      </p:sp>
      <p:sp>
        <p:nvSpPr>
          <p:cNvPr id="5" name="PlaceHolder 4"/>
          <p:cNvSpPr>
            <a:spLocks noGrp="1"/>
          </p:cNvSpPr>
          <p:nvPr>
            <p:ph type="dt" idx="6"/>
          </p:nvPr>
        </p:nvSpPr>
        <p:spPr/>
        <p:txBody>
          <a:bodyPr/>
          <a:p>
            <a:fld id="{A3D4A0B4-58A3-4795-9860-B83520BC3AAA}" type="datetime1">
              <a:rPr lang="en-IN"/>
              <a:t>19/01/2025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Types of Advice </a:t>
            </a:r>
            <a:endParaRPr b="0" lang="en-IN" sz="4400" spc="-1" strike="noStrike">
              <a:latin typeface="Arial"/>
            </a:endParaRPr>
          </a:p>
        </p:txBody>
      </p:sp>
      <p:sp>
        <p:nvSpPr>
          <p:cNvPr id="186"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AOP (Aspect-Oriented Programming), advice is the action taken by an aspect at a particular join point. There are five types of advice in Spring AOP, each executed at a specific point in the program flow:</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187" name="" descr=""/>
          <p:cNvPicPr/>
          <p:nvPr/>
        </p:nvPicPr>
        <p:blipFill>
          <a:blip r:embed="rId1"/>
          <a:stretch/>
        </p:blipFill>
        <p:spPr>
          <a:xfrm>
            <a:off x="219240" y="2031480"/>
            <a:ext cx="9730080" cy="2932200"/>
          </a:xfrm>
          <a:prstGeom prst="rect">
            <a:avLst/>
          </a:prstGeom>
          <a:ln w="0">
            <a:noFill/>
          </a:ln>
        </p:spPr>
      </p:pic>
      <p:sp>
        <p:nvSpPr>
          <p:cNvPr id="4" name="PlaceHolder 3"/>
          <p:cNvSpPr>
            <a:spLocks noGrp="1"/>
          </p:cNvSpPr>
          <p:nvPr>
            <p:ph type="sldNum" idx="5"/>
          </p:nvPr>
        </p:nvSpPr>
        <p:spPr/>
        <p:txBody>
          <a:bodyPr/>
          <a:p>
            <a:fld id="{6CC1DB37-8825-414F-BBC5-F637088652B7}" type="slidenum">
              <a:t>28</a:t>
            </a:fld>
          </a:p>
        </p:txBody>
      </p:sp>
      <p:sp>
        <p:nvSpPr>
          <p:cNvPr id="5" name="PlaceHolder 4"/>
          <p:cNvSpPr>
            <a:spLocks noGrp="1"/>
          </p:cNvSpPr>
          <p:nvPr>
            <p:ph type="dt" idx="6"/>
          </p:nvPr>
        </p:nvSpPr>
        <p:spPr/>
        <p:txBody>
          <a:bodyPr/>
          <a:p>
            <a:fld id="{495A3BC4-4A3D-4829-8173-7626158FA341}" type="datetime1">
              <a:rPr lang="en-IN"/>
              <a:t>19/01/2025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Custom Logging support Aspect Implementation </a:t>
            </a:r>
            <a:endParaRPr b="0" lang="en-IN" sz="3200" spc="-1" strike="noStrike">
              <a:latin typeface="Arial"/>
            </a:endParaRPr>
          </a:p>
        </p:txBody>
      </p:sp>
      <p:sp>
        <p:nvSpPr>
          <p:cNvPr id="189"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7CA88F27-3675-41D2-9C55-EC8F1B8DEA2D}" type="slidenum">
              <a:t>29</a:t>
            </a:fld>
          </a:p>
        </p:txBody>
      </p:sp>
      <p:sp>
        <p:nvSpPr>
          <p:cNvPr id="5" name="PlaceHolder 4"/>
          <p:cNvSpPr>
            <a:spLocks noGrp="1"/>
          </p:cNvSpPr>
          <p:nvPr>
            <p:ph type="dt" idx="6"/>
          </p:nvPr>
        </p:nvSpPr>
        <p:spPr/>
        <p:txBody>
          <a:bodyPr/>
          <a:p>
            <a:fld id="{E7153BA8-D489-41B6-BCA4-C672946B7552}" type="datetime1">
              <a:rPr lang="en-IN"/>
              <a:t>19/01/2025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Motivation for Spring, Spring Architecture</a:t>
            </a:r>
            <a:endParaRPr b="0" lang="en-IN" sz="3300" spc="-1" strike="noStrike">
              <a:latin typeface="Arial"/>
            </a:endParaRPr>
          </a:p>
        </p:txBody>
      </p:sp>
      <p:sp>
        <p:nvSpPr>
          <p:cNvPr id="132" name="PlaceHolder 2"/>
          <p:cNvSpPr>
            <a:spLocks noGrp="1"/>
          </p:cNvSpPr>
          <p:nvPr>
            <p:ph/>
          </p:nvPr>
        </p:nvSpPr>
        <p:spPr>
          <a:xfrm>
            <a:off x="360000" y="90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Spring was developed to address several challenges and limitations of traditional Java EE (Enterprise Edition) development. Here are the primary motivations behind the creation of the Spring Framework:</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Complexity in Java EE:</a:t>
            </a:r>
            <a:r>
              <a:rPr b="0" lang="en-IN" sz="1500" spc="-1" strike="noStrike">
                <a:solidFill>
                  <a:srgbClr val="009bdd"/>
                </a:solidFill>
                <a:latin typeface="Arial"/>
              </a:rPr>
              <a:t> Early Java EE frameworks were heavy and complex, requiring a significant amount of configuration and boilerplate code.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Tight Coupling and Dependency Management: </a:t>
            </a:r>
            <a:r>
              <a:rPr b="0" lang="en-IN" sz="1500" spc="-1" strike="noStrike">
                <a:solidFill>
                  <a:srgbClr val="009bdd"/>
                </a:solidFill>
                <a:latin typeface="Arial"/>
              </a:rPr>
              <a:t> Traditional Java EE applications suffered from tight coupling between components.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Need for Better Testing.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Integration with Existing Technologies.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AOP (Aspect-Oriented Programming).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sp>
        <p:nvSpPr>
          <p:cNvPr id="4" name="PlaceHolder 3"/>
          <p:cNvSpPr>
            <a:spLocks noGrp="1"/>
          </p:cNvSpPr>
          <p:nvPr>
            <p:ph type="sldNum" idx="5"/>
          </p:nvPr>
        </p:nvSpPr>
        <p:spPr/>
        <p:txBody>
          <a:bodyPr/>
          <a:p>
            <a:fld id="{8F3D1380-22AB-417C-8244-CE4360F15F45}" type="slidenum">
              <a:t>3</a:t>
            </a:fld>
          </a:p>
        </p:txBody>
      </p:sp>
      <p:sp>
        <p:nvSpPr>
          <p:cNvPr id="5" name="PlaceHolder 4"/>
          <p:cNvSpPr>
            <a:spLocks noGrp="1"/>
          </p:cNvSpPr>
          <p:nvPr>
            <p:ph type="dt" idx="6"/>
          </p:nvPr>
        </p:nvSpPr>
        <p:spPr/>
        <p:txBody>
          <a:bodyPr/>
          <a:p>
            <a:fld id="{19776753-1165-4D2D-BF6D-06ED9D931F7C}" type="datetime1">
              <a:rPr lang="en-IN"/>
              <a:t>19/01/2025</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DAO – Introduction.</a:t>
            </a:r>
            <a:endParaRPr b="0" lang="en-IN" sz="4400" spc="-1" strike="noStrike">
              <a:latin typeface="Arial"/>
            </a:endParaRPr>
          </a:p>
        </p:txBody>
      </p:sp>
      <p:sp>
        <p:nvSpPr>
          <p:cNvPr id="191"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000" spc="-1" strike="noStrike">
                <a:latin typeface="Arial"/>
              </a:rPr>
              <a:t>DAO (Data Access Object) is a design pattern used in software development to provide an abstract interface to a database or other persistence mechanism. It isolates the application/business layer from the persistence layer by using an interface for database operations.</a:t>
            </a:r>
            <a:endParaRPr b="0" lang="en-IN" sz="2000" spc="-1" strike="noStrike">
              <a:latin typeface="Arial"/>
            </a:endParaRPr>
          </a:p>
          <a:p>
            <a:pPr>
              <a:lnSpc>
                <a:spcPct val="100000"/>
              </a:lnSpc>
              <a:buNone/>
            </a:pP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In Spring, the DAO pattern is implemented to interact with the database in a consistent and simplified way. Spring provides several features to make working with DAOs easier, such as support for JDBC, ORM frameworks like Hibernate, and JPA.</a:t>
            </a:r>
            <a:endParaRPr b="0" lang="en-IN" sz="2000" spc="-1" strike="noStrike">
              <a:latin typeface="Arial"/>
            </a:endParaRPr>
          </a:p>
          <a:p>
            <a:pPr>
              <a:lnSpc>
                <a:spcPct val="100000"/>
              </a:lnSpc>
              <a:buNone/>
            </a:pP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DAO encapsulates database interaction logic, keeping it separate from business logic.</a:t>
            </a:r>
            <a:endParaRPr b="0" lang="en-IN" sz="2000" spc="-1" strike="noStrike">
              <a:latin typeface="Arial"/>
            </a:endParaRPr>
          </a:p>
        </p:txBody>
      </p:sp>
      <p:sp>
        <p:nvSpPr>
          <p:cNvPr id="4" name="PlaceHolder 3"/>
          <p:cNvSpPr>
            <a:spLocks noGrp="1"/>
          </p:cNvSpPr>
          <p:nvPr>
            <p:ph type="sldNum" idx="5"/>
          </p:nvPr>
        </p:nvSpPr>
        <p:spPr/>
        <p:txBody>
          <a:bodyPr/>
          <a:p>
            <a:fld id="{E507B7F3-D4F9-4D6A-9456-4FCB10D604BE}" type="slidenum">
              <a:t>30</a:t>
            </a:fld>
          </a:p>
        </p:txBody>
      </p:sp>
      <p:sp>
        <p:nvSpPr>
          <p:cNvPr id="5" name="PlaceHolder 4"/>
          <p:cNvSpPr>
            <a:spLocks noGrp="1"/>
          </p:cNvSpPr>
          <p:nvPr>
            <p:ph type="dt" idx="6"/>
          </p:nvPr>
        </p:nvSpPr>
        <p:spPr/>
        <p:txBody>
          <a:bodyPr/>
          <a:p>
            <a:fld id="{9F08DF88-3708-4815-8371-9123CF85B61F}" type="datetime1">
              <a:rPr lang="en-IN"/>
              <a:t>19/01/2025</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Plain JDBC limitations</a:t>
            </a:r>
            <a:endParaRPr b="0" lang="en-IN" sz="4400" spc="-1" strike="noStrike">
              <a:latin typeface="Arial"/>
            </a:endParaRPr>
          </a:p>
        </p:txBody>
      </p:sp>
      <p:sp>
        <p:nvSpPr>
          <p:cNvPr id="193" name="PlaceHolder 2"/>
          <p:cNvSpPr>
            <a:spLocks noGrp="1"/>
          </p:cNvSpPr>
          <p:nvPr>
            <p:ph/>
          </p:nvPr>
        </p:nvSpPr>
        <p:spPr>
          <a:xfrm>
            <a:off x="360000" y="900360"/>
            <a:ext cx="9357840" cy="41389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plain JDBC (Java Database Connectivity) for database interaction has several limitations. Here’s an overview:</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Boilerplate Code :  </a:t>
            </a:r>
            <a:r>
              <a:rPr b="0" lang="en-IN" sz="1800" spc="-1" strike="noStrike">
                <a:latin typeface="Arial"/>
              </a:rPr>
              <a:t>JDBC requires writing repetitive and verbose code for tasks like establishing a connection, creating statements, and closing resources.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r>
              <a:rPr b="0" lang="en-IN" sz="1800" spc="-1" strike="noStrike">
                <a:latin typeface="Arial"/>
              </a:rPr>
              <a:t>Manual Resource Management : Developers need to manually manage resources like connections, statements, and result sets, leading to potential resource leaks if not handled properly.</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Error Handling : </a:t>
            </a:r>
            <a:r>
              <a:rPr b="0" lang="en-IN" sz="1800" spc="-1" strike="noStrike">
                <a:latin typeface="Arial"/>
              </a:rPr>
              <a:t>JDBC requires explicit handling of SQLException for every database operation, making error handling cumbersome and verbose.</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Transaction Management  : </a:t>
            </a:r>
            <a:r>
              <a:rPr b="0" lang="en-IN" sz="1800" spc="-1" strike="noStrike">
                <a:latin typeface="Arial"/>
              </a:rPr>
              <a:t>Managing transactions programmatically can be complex, especially when handling nested transactions or ensuring rollback in case of failures.</a:t>
            </a:r>
            <a:endParaRPr b="0" lang="en-IN" sz="1800" spc="-1" strike="noStrike">
              <a:latin typeface="Arial"/>
            </a:endParaRPr>
          </a:p>
        </p:txBody>
      </p:sp>
      <p:sp>
        <p:nvSpPr>
          <p:cNvPr id="4" name="PlaceHolder 3"/>
          <p:cNvSpPr>
            <a:spLocks noGrp="1"/>
          </p:cNvSpPr>
          <p:nvPr>
            <p:ph type="sldNum" idx="5"/>
          </p:nvPr>
        </p:nvSpPr>
        <p:spPr/>
        <p:txBody>
          <a:bodyPr/>
          <a:p>
            <a:fld id="{7F2893CC-2D67-4D46-B091-0BC253510434}" type="slidenum">
              <a:t>31</a:t>
            </a:fld>
          </a:p>
        </p:txBody>
      </p:sp>
      <p:sp>
        <p:nvSpPr>
          <p:cNvPr id="5" name="PlaceHolder 4"/>
          <p:cNvSpPr>
            <a:spLocks noGrp="1"/>
          </p:cNvSpPr>
          <p:nvPr>
            <p:ph type="dt" idx="6"/>
          </p:nvPr>
        </p:nvSpPr>
        <p:spPr/>
        <p:txBody>
          <a:bodyPr/>
          <a:p>
            <a:fld id="{31284451-4238-4726-8B24-DA35E50B30B7}" type="datetime1">
              <a:rPr lang="en-IN"/>
              <a:t>19/01/2025</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JDBC/DAO Advantages</a:t>
            </a:r>
            <a:endParaRPr b="0" lang="en-IN" sz="4400" spc="-1" strike="noStrike">
              <a:latin typeface="Arial"/>
            </a:endParaRPr>
          </a:p>
        </p:txBody>
      </p:sp>
      <p:sp>
        <p:nvSpPr>
          <p:cNvPr id="195"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Spring JDBC/DAO abstraction provides several advantages that make database interaction more efficient, maintainable, and less error-prone in Java applications. Here are the key benefits: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Simplifies Database Access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Consistent Exception Handling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Resource Management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Integration with Spring Framework</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Template-Based Approach</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Support for Named Parameters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Improved Readability and Maintainability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Cross-Database Portability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Batch Processing Support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Row Mapping and Object Mapping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Ease of Testing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Transaction Management</a:t>
            </a:r>
            <a:endParaRPr b="0" lang="en-IN" sz="1800" spc="-1" strike="noStrike">
              <a:latin typeface="Arial"/>
            </a:endParaRPr>
          </a:p>
        </p:txBody>
      </p:sp>
      <p:sp>
        <p:nvSpPr>
          <p:cNvPr id="4" name="PlaceHolder 3"/>
          <p:cNvSpPr>
            <a:spLocks noGrp="1"/>
          </p:cNvSpPr>
          <p:nvPr>
            <p:ph type="sldNum" idx="5"/>
          </p:nvPr>
        </p:nvSpPr>
        <p:spPr/>
        <p:txBody>
          <a:bodyPr/>
          <a:p>
            <a:fld id="{798EC5AC-C1C8-431D-8DAE-39D9A4BBBC8A}" type="slidenum">
              <a:t>32</a:t>
            </a:fld>
          </a:p>
        </p:txBody>
      </p:sp>
      <p:sp>
        <p:nvSpPr>
          <p:cNvPr id="5" name="PlaceHolder 4"/>
          <p:cNvSpPr>
            <a:spLocks noGrp="1"/>
          </p:cNvSpPr>
          <p:nvPr>
            <p:ph type="dt" idx="6"/>
          </p:nvPr>
        </p:nvSpPr>
        <p:spPr/>
        <p:txBody>
          <a:bodyPr/>
          <a:p>
            <a:fld id="{747EED5C-19CE-4569-8D4F-300E1899F4EA}" type="datetime1">
              <a:rPr lang="en-IN"/>
              <a:t>19/01/2025</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Working with different Data Sources</a:t>
            </a:r>
            <a:endParaRPr b="0" lang="en-IN" sz="4400" spc="-1" strike="noStrike">
              <a:latin typeface="Arial"/>
            </a:endParaRPr>
          </a:p>
        </p:txBody>
      </p:sp>
      <p:sp>
        <p:nvSpPr>
          <p:cNvPr id="197"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200" spc="-1" strike="noStrike">
                <a:latin typeface="Arial"/>
              </a:rPr>
              <a:t>Spring JDBC provides a flexible framework for working with different data sources. This flexibility comes from its integration capabilities and support for configuring multiple data sources. You might need multiple data sources when your application connects to multiple databases (e.g., user management in one database and transaction data in another).</a:t>
            </a:r>
            <a:endParaRPr b="0" lang="en-IN" sz="2200" spc="-1" strike="noStrike">
              <a:latin typeface="Arial"/>
            </a:endParaRPr>
          </a:p>
          <a:p>
            <a:pPr marL="432000" indent="-324000">
              <a:lnSpc>
                <a:spcPct val="100000"/>
              </a:lnSpc>
              <a:buClr>
                <a:srgbClr val="000000"/>
              </a:buClr>
              <a:buFont typeface="Wingdings" charset="2"/>
              <a:buChar char=""/>
            </a:pPr>
            <a:r>
              <a:rPr b="0" lang="en-IN" sz="2200" spc="-1" strike="noStrike">
                <a:latin typeface="Arial"/>
              </a:rPr>
              <a:t>Spring's abstraction allows you to configure and work with multiple data sources seamlessly.  For example, you can create 2 data sources one which connects to Mysql and another which connects to postGreSQL and operations on these two dbs can be performed from Spring JDBC.</a:t>
            </a:r>
            <a:endParaRPr b="0" lang="en-IN" sz="22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ACE3810F-701D-43D2-A7DF-E92B7363845F}" type="slidenum">
              <a:t>33</a:t>
            </a:fld>
          </a:p>
        </p:txBody>
      </p:sp>
      <p:sp>
        <p:nvSpPr>
          <p:cNvPr id="5" name="PlaceHolder 4"/>
          <p:cNvSpPr>
            <a:spLocks noGrp="1"/>
          </p:cNvSpPr>
          <p:nvPr>
            <p:ph type="dt" idx="6"/>
          </p:nvPr>
        </p:nvSpPr>
        <p:spPr/>
        <p:txBody>
          <a:bodyPr/>
          <a:p>
            <a:fld id="{A9868725-053D-44E4-B324-1AE84B11D3BD}" type="datetime1">
              <a:rPr lang="en-IN"/>
              <a:t>19/01/2025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JdbcTemplate</a:t>
            </a:r>
            <a:endParaRPr b="0" lang="en-IN" sz="4400" spc="-1" strike="noStrike">
              <a:latin typeface="Arial"/>
            </a:endParaRPr>
          </a:p>
        </p:txBody>
      </p:sp>
      <p:sp>
        <p:nvSpPr>
          <p:cNvPr id="199"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JdbcTemplate is a central class in Spring JDBC that simplifies working with relational databases using JDBC (Java Database Connectivity). It provides methods to execute SQL queries, update statements, and perform batch operations, significantly reducing boilerplate code like managing connections, result sets, and exceptions.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Key Features of JdbcTemplate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Simplified Database Operations.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Exception Handling.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Query and Update Support.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Batch Operations.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Prepared Statements and Parameters.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Row Mapping.</a:t>
            </a:r>
            <a:endParaRPr b="0" lang="en-IN" sz="1800" spc="-1" strike="noStrike">
              <a:latin typeface="Arial"/>
            </a:endParaRPr>
          </a:p>
          <a:p>
            <a:pPr>
              <a:lnSpc>
                <a:spcPct val="100000"/>
              </a:lnSpc>
              <a:buNone/>
            </a:pPr>
            <a:endParaRPr b="0" lang="en-IN" sz="1800" spc="-1" strike="noStrike">
              <a:latin typeface="Arial"/>
            </a:endParaRPr>
          </a:p>
        </p:txBody>
      </p:sp>
      <p:pic>
        <p:nvPicPr>
          <p:cNvPr id="200" name="" descr=""/>
          <p:cNvPicPr/>
          <p:nvPr/>
        </p:nvPicPr>
        <p:blipFill>
          <a:blip r:embed="rId1"/>
          <a:stretch/>
        </p:blipFill>
        <p:spPr>
          <a:xfrm>
            <a:off x="4140000" y="3656160"/>
            <a:ext cx="5939280" cy="1923120"/>
          </a:xfrm>
          <a:prstGeom prst="rect">
            <a:avLst/>
          </a:prstGeom>
          <a:ln w="0">
            <a:noFill/>
          </a:ln>
        </p:spPr>
      </p:pic>
      <p:sp>
        <p:nvSpPr>
          <p:cNvPr id="4" name="PlaceHolder 3"/>
          <p:cNvSpPr>
            <a:spLocks noGrp="1"/>
          </p:cNvSpPr>
          <p:nvPr>
            <p:ph type="sldNum" idx="5"/>
          </p:nvPr>
        </p:nvSpPr>
        <p:spPr/>
        <p:txBody>
          <a:bodyPr/>
          <a:p>
            <a:fld id="{AD03DB63-7947-4D93-88F2-C8DE86E4ED5C}" type="slidenum">
              <a:t>34</a:t>
            </a:fld>
          </a:p>
        </p:txBody>
      </p:sp>
      <p:sp>
        <p:nvSpPr>
          <p:cNvPr id="5" name="PlaceHolder 4"/>
          <p:cNvSpPr>
            <a:spLocks noGrp="1"/>
          </p:cNvSpPr>
          <p:nvPr>
            <p:ph type="dt" idx="6"/>
          </p:nvPr>
        </p:nvSpPr>
        <p:spPr/>
        <p:txBody>
          <a:bodyPr/>
          <a:p>
            <a:fld id="{FE546418-8E33-4F13-A078-62CFC8D7C413}" type="datetime1">
              <a:rPr lang="en-IN"/>
              <a:t>19/01/2025</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NamedParameterJdbcTemplate</a:t>
            </a:r>
            <a:endParaRPr b="0" lang="en-IN" sz="4400" spc="-1" strike="noStrike">
              <a:latin typeface="Arial"/>
            </a:endParaRPr>
          </a:p>
        </p:txBody>
      </p:sp>
      <p:sp>
        <p:nvSpPr>
          <p:cNvPr id="202" name="PlaceHolder 2"/>
          <p:cNvSpPr>
            <a:spLocks noGrp="1"/>
          </p:cNvSpPr>
          <p:nvPr>
            <p:ph/>
          </p:nvPr>
        </p:nvSpPr>
        <p:spPr>
          <a:xfrm>
            <a:off x="360000" y="900360"/>
            <a:ext cx="9357840" cy="431928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500" spc="-1" strike="noStrike">
                <a:latin typeface="Arial"/>
              </a:rPr>
              <a:t>The NamedParameterJdbcTemplate in Spring JDBC is a class that simplifies the usage of JDBC by providing support for named parameters in SQL queries. Unlike JdbcTemplate, which requires the use of positional parameters (e.g., ? placeholders), NamedParameterJdbcTemplate allows you to use named placeholders, making the code more readable and maintainable.</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Key Features of NamedParameterJdbcTemplate</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Named Parameters: Use named parameters (:paramName) instead of positional placeholders (?), improving clarity.</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Readability: Makes SQL queries more descriptive and easier to understand.</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Parameter Mapping: Supports mapping parameters from a Map, a SqlParameterSource, or even objects with property values.</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Integration with JdbcTemplate: Internally uses JdbcTemplate, ensuring consistent behavior.</a:t>
            </a:r>
            <a:endParaRPr b="0" lang="en-IN" sz="1500" spc="-1" strike="noStrike">
              <a:latin typeface="Arial"/>
            </a:endParaRPr>
          </a:p>
        </p:txBody>
      </p:sp>
      <p:pic>
        <p:nvPicPr>
          <p:cNvPr id="203" name="" descr=""/>
          <p:cNvPicPr/>
          <p:nvPr/>
        </p:nvPicPr>
        <p:blipFill>
          <a:blip r:embed="rId1"/>
          <a:stretch/>
        </p:blipFill>
        <p:spPr>
          <a:xfrm>
            <a:off x="396000" y="3486600"/>
            <a:ext cx="9584640" cy="1987560"/>
          </a:xfrm>
          <a:prstGeom prst="rect">
            <a:avLst/>
          </a:prstGeom>
          <a:ln w="0">
            <a:noFill/>
          </a:ln>
        </p:spPr>
      </p:pic>
      <p:sp>
        <p:nvSpPr>
          <p:cNvPr id="4" name="PlaceHolder 3"/>
          <p:cNvSpPr>
            <a:spLocks noGrp="1"/>
          </p:cNvSpPr>
          <p:nvPr>
            <p:ph type="sldNum" idx="5"/>
          </p:nvPr>
        </p:nvSpPr>
        <p:spPr/>
        <p:txBody>
          <a:bodyPr/>
          <a:p>
            <a:fld id="{9C59EC71-A733-4212-A409-18F665D46728}" type="slidenum">
              <a:t>35</a:t>
            </a:fld>
          </a:p>
        </p:txBody>
      </p:sp>
      <p:sp>
        <p:nvSpPr>
          <p:cNvPr id="5" name="PlaceHolder 4"/>
          <p:cNvSpPr>
            <a:spLocks noGrp="1"/>
          </p:cNvSpPr>
          <p:nvPr>
            <p:ph type="dt" idx="6"/>
          </p:nvPr>
        </p:nvSpPr>
        <p:spPr/>
        <p:txBody>
          <a:bodyPr/>
          <a:p>
            <a:fld id="{786D0FF6-D3EE-4364-AA6B-2BE5A0CF353D}" type="datetime1">
              <a:rPr lang="en-IN"/>
              <a:t>19/01/2025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JDBC/DAO with Annotations</a:t>
            </a:r>
            <a:endParaRPr b="0" lang="en-IN" sz="4400" spc="-1" strike="noStrike">
              <a:latin typeface="Arial"/>
            </a:endParaRPr>
          </a:p>
        </p:txBody>
      </p:sp>
      <p:sp>
        <p:nvSpPr>
          <p:cNvPr id="205"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 JDBC/DAO with annotations simplifies database access and configuration in Spring applications by eliminating the need for XML-based configuration.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@Repository :</a:t>
            </a:r>
            <a:r>
              <a:rPr b="0" lang="en-IN" sz="1800" spc="-1" strike="noStrike">
                <a:latin typeface="Arial"/>
              </a:rPr>
              <a:t> Indicates that the annotated class is a "Repository" or "DAO" component</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@Autowired :</a:t>
            </a:r>
            <a:r>
              <a:rPr b="0" lang="en-IN" sz="1800" spc="-1" strike="noStrike">
                <a:latin typeface="Arial"/>
              </a:rPr>
              <a:t> Used to inject dependencies like JdbcTemplate into the DAO class.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@Configuration :</a:t>
            </a:r>
            <a:r>
              <a:rPr b="0" lang="en-IN" sz="1800" spc="-1" strike="noStrike">
                <a:latin typeface="Arial"/>
              </a:rPr>
              <a:t> Defines a configuration class that can declare @Bean methods to instantiate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a:t>
            </a:r>
            <a:r>
              <a:rPr b="0" lang="en-IN" sz="1800" spc="-1" strike="noStrike">
                <a:latin typeface="Arial"/>
              </a:rPr>
              <a:t>   Specifies a bean definition for objects like DataSource and JdbcTemplate.</a:t>
            </a:r>
            <a:endParaRPr b="0" lang="en-IN" sz="1800" spc="-1" strike="noStrike">
              <a:latin typeface="Arial"/>
            </a:endParaRPr>
          </a:p>
        </p:txBody>
      </p:sp>
      <p:pic>
        <p:nvPicPr>
          <p:cNvPr id="206" name="" descr=""/>
          <p:cNvPicPr/>
          <p:nvPr/>
        </p:nvPicPr>
        <p:blipFill>
          <a:blip r:embed="rId1"/>
          <a:stretch/>
        </p:blipFill>
        <p:spPr>
          <a:xfrm>
            <a:off x="1980000" y="3093480"/>
            <a:ext cx="5579640" cy="2741760"/>
          </a:xfrm>
          <a:prstGeom prst="rect">
            <a:avLst/>
          </a:prstGeom>
          <a:ln w="0">
            <a:noFill/>
          </a:ln>
        </p:spPr>
      </p:pic>
      <p:sp>
        <p:nvSpPr>
          <p:cNvPr id="4" name="PlaceHolder 3"/>
          <p:cNvSpPr>
            <a:spLocks noGrp="1"/>
          </p:cNvSpPr>
          <p:nvPr>
            <p:ph type="sldNum" idx="5"/>
          </p:nvPr>
        </p:nvSpPr>
        <p:spPr/>
        <p:txBody>
          <a:bodyPr/>
          <a:p>
            <a:fld id="{61AE686D-1C4D-4FCF-8EA4-7B4924355864}" type="slidenum">
              <a:t>36</a:t>
            </a:fld>
          </a:p>
        </p:txBody>
      </p:sp>
      <p:sp>
        <p:nvSpPr>
          <p:cNvPr id="5" name="PlaceHolder 4"/>
          <p:cNvSpPr>
            <a:spLocks noGrp="1"/>
          </p:cNvSpPr>
          <p:nvPr>
            <p:ph type="dt" idx="6"/>
          </p:nvPr>
        </p:nvSpPr>
        <p:spPr/>
        <p:txBody>
          <a:bodyPr/>
          <a:p>
            <a:fld id="{47B82214-D047-4E8D-B81F-F7188F32892B}" type="datetime1">
              <a:rPr lang="en-IN"/>
              <a:t>19/01/2025</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8"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pic>
        <p:nvPicPr>
          <p:cNvPr id="209" name="" descr=""/>
          <p:cNvPicPr/>
          <p:nvPr/>
        </p:nvPicPr>
        <p:blipFill>
          <a:blip r:embed="rId1"/>
          <a:stretch/>
        </p:blipFill>
        <p:spPr>
          <a:xfrm>
            <a:off x="0" y="0"/>
            <a:ext cx="5444640" cy="2670120"/>
          </a:xfrm>
          <a:prstGeom prst="rect">
            <a:avLst/>
          </a:prstGeom>
          <a:ln w="0">
            <a:noFill/>
          </a:ln>
        </p:spPr>
      </p:pic>
      <p:pic>
        <p:nvPicPr>
          <p:cNvPr id="210" name="" descr=""/>
          <p:cNvPicPr/>
          <p:nvPr/>
        </p:nvPicPr>
        <p:blipFill>
          <a:blip r:embed="rId2"/>
          <a:stretch/>
        </p:blipFill>
        <p:spPr>
          <a:xfrm>
            <a:off x="6028920" y="44280"/>
            <a:ext cx="2790720" cy="3015360"/>
          </a:xfrm>
          <a:prstGeom prst="rect">
            <a:avLst/>
          </a:prstGeom>
          <a:ln w="0">
            <a:noFill/>
          </a:ln>
        </p:spPr>
      </p:pic>
      <p:pic>
        <p:nvPicPr>
          <p:cNvPr id="211" name="" descr=""/>
          <p:cNvPicPr/>
          <p:nvPr/>
        </p:nvPicPr>
        <p:blipFill>
          <a:blip r:embed="rId3"/>
          <a:stretch/>
        </p:blipFill>
        <p:spPr>
          <a:xfrm>
            <a:off x="1080000" y="2860200"/>
            <a:ext cx="6119640" cy="2719440"/>
          </a:xfrm>
          <a:prstGeom prst="rect">
            <a:avLst/>
          </a:prstGeom>
          <a:ln w="0">
            <a:noFill/>
          </a:ln>
        </p:spPr>
      </p:pic>
      <p:sp>
        <p:nvSpPr>
          <p:cNvPr id="4" name="PlaceHolder 3"/>
          <p:cNvSpPr>
            <a:spLocks noGrp="1"/>
          </p:cNvSpPr>
          <p:nvPr>
            <p:ph type="sldNum" idx="5"/>
          </p:nvPr>
        </p:nvSpPr>
        <p:spPr/>
        <p:txBody>
          <a:bodyPr/>
          <a:p>
            <a:fld id="{949D12A6-461B-4D0C-9177-E3A81767C5AC}" type="slidenum">
              <a:t>37</a:t>
            </a:fld>
          </a:p>
        </p:txBody>
      </p:sp>
      <p:sp>
        <p:nvSpPr>
          <p:cNvPr id="5" name="PlaceHolder 4"/>
          <p:cNvSpPr>
            <a:spLocks noGrp="1"/>
          </p:cNvSpPr>
          <p:nvPr>
            <p:ph type="dt" idx="6"/>
          </p:nvPr>
        </p:nvSpPr>
        <p:spPr/>
        <p:txBody>
          <a:bodyPr/>
          <a:p>
            <a:fld id="{ED6D71DC-EA2B-4CBD-80BB-9CC39C391A5F}" type="datetime1">
              <a:rPr lang="en-IN"/>
              <a:t>19/01/2025</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Introduction to Transaction Management</a:t>
            </a:r>
            <a:endParaRPr b="0" lang="en-IN" sz="3600" spc="-1" strike="noStrike">
              <a:latin typeface="Arial"/>
            </a:endParaRPr>
          </a:p>
        </p:txBody>
      </p:sp>
      <p:sp>
        <p:nvSpPr>
          <p:cNvPr id="213"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Transaction Management is a crucial part of any enterprise application to ensure data consistency and integrity. In the Spring Framework, transaction management provides a consistent programming model across different transaction APIs (JDBC, JTA, Hibernate, etc.), enabling declarative or programmatic management of transactions.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Transactions  : A transaction is a sequence of operations performed as a single logical unit of work. It ensures the ACID properties (Atomicity, Consistency, Isolation, Durability).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Spring’s Transaction Abstraction : Spring provides an abstraction over various transaction APIs (e.g., JDBC, JPA, JTA) using its PlatformTransactionManager interface.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A00FAC64-89F4-4D59-B952-054935F053FF}" type="slidenum">
              <a:t>38</a:t>
            </a:fld>
          </a:p>
        </p:txBody>
      </p:sp>
      <p:sp>
        <p:nvSpPr>
          <p:cNvPr id="5" name="PlaceHolder 4"/>
          <p:cNvSpPr>
            <a:spLocks noGrp="1"/>
          </p:cNvSpPr>
          <p:nvPr>
            <p:ph type="dt" idx="6"/>
          </p:nvPr>
        </p:nvSpPr>
        <p:spPr/>
        <p:txBody>
          <a:bodyPr/>
          <a:p>
            <a:fld id="{53C965BD-75F0-408A-8990-7333DD57AB11}" type="datetime1">
              <a:rPr lang="en-IN"/>
              <a:t>19/01/2025</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Local Transaction Vs Distributed Transaction</a:t>
            </a:r>
            <a:endParaRPr b="0" lang="en-IN" sz="3600" spc="-1" strike="noStrike">
              <a:latin typeface="Arial"/>
            </a:endParaRPr>
          </a:p>
        </p:txBody>
      </p:sp>
      <p:sp>
        <p:nvSpPr>
          <p:cNvPr id="215" name="PlaceHolder 2"/>
          <p:cNvSpPr>
            <a:spLocks noGrp="1"/>
          </p:cNvSpPr>
          <p:nvPr>
            <p:ph/>
          </p:nvPr>
        </p:nvSpPr>
        <p:spPr>
          <a:xfrm>
            <a:off x="360000" y="900360"/>
            <a:ext cx="9357840" cy="413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Local Transactions :  A transaction that is confined to a single transactional resource, such as a single database or a JMS queue.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Distributed Transactions :</a:t>
            </a:r>
            <a:r>
              <a:rPr b="0" lang="en-IN" sz="1800" spc="-1" strike="noStrike">
                <a:latin typeface="Arial"/>
              </a:rPr>
              <a:t> A transaction that spans across multiple transactional resources, such as two databases or a database and a message broker.</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16" name="" descr=""/>
          <p:cNvPicPr/>
          <p:nvPr/>
        </p:nvPicPr>
        <p:blipFill>
          <a:blip r:embed="rId1"/>
          <a:stretch/>
        </p:blipFill>
        <p:spPr>
          <a:xfrm>
            <a:off x="348840" y="1572840"/>
            <a:ext cx="9471960" cy="1546560"/>
          </a:xfrm>
          <a:prstGeom prst="rect">
            <a:avLst/>
          </a:prstGeom>
          <a:ln w="0">
            <a:noFill/>
          </a:ln>
        </p:spPr>
      </p:pic>
      <p:pic>
        <p:nvPicPr>
          <p:cNvPr id="217" name="" descr=""/>
          <p:cNvPicPr/>
          <p:nvPr/>
        </p:nvPicPr>
        <p:blipFill>
          <a:blip r:embed="rId2"/>
          <a:stretch/>
        </p:blipFill>
        <p:spPr>
          <a:xfrm>
            <a:off x="255600" y="3764160"/>
            <a:ext cx="9464400" cy="1828440"/>
          </a:xfrm>
          <a:prstGeom prst="rect">
            <a:avLst/>
          </a:prstGeom>
          <a:ln w="0">
            <a:noFill/>
          </a:ln>
        </p:spPr>
      </p:pic>
      <p:sp>
        <p:nvSpPr>
          <p:cNvPr id="4" name="PlaceHolder 3"/>
          <p:cNvSpPr>
            <a:spLocks noGrp="1"/>
          </p:cNvSpPr>
          <p:nvPr>
            <p:ph type="sldNum" idx="5"/>
          </p:nvPr>
        </p:nvSpPr>
        <p:spPr/>
        <p:txBody>
          <a:bodyPr/>
          <a:p>
            <a:fld id="{FE9D4831-631A-4879-9CE3-E134D0AC926F}" type="slidenum">
              <a:t>39</a:t>
            </a:fld>
          </a:p>
        </p:txBody>
      </p:sp>
      <p:sp>
        <p:nvSpPr>
          <p:cNvPr id="5" name="PlaceHolder 4"/>
          <p:cNvSpPr>
            <a:spLocks noGrp="1"/>
          </p:cNvSpPr>
          <p:nvPr>
            <p:ph type="dt" idx="6"/>
          </p:nvPr>
        </p:nvSpPr>
        <p:spPr/>
        <p:txBody>
          <a:bodyPr/>
          <a:p>
            <a:fld id="{ADBFCC72-8ACA-4921-9438-5E136E1E3D75}" type="datetime1">
              <a:rPr lang="en-IN"/>
              <a:t>19/01/2025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Spring Framework</a:t>
            </a:r>
            <a:endParaRPr b="0" lang="en-IN" sz="3300" spc="-1" strike="noStrike">
              <a:latin typeface="Arial"/>
            </a:endParaRPr>
          </a:p>
        </p:txBody>
      </p:sp>
      <p:sp>
        <p:nvSpPr>
          <p:cNvPr id="134" name="PlaceHolder 2"/>
          <p:cNvSpPr>
            <a:spLocks noGrp="1"/>
          </p:cNvSpPr>
          <p:nvPr>
            <p:ph/>
          </p:nvPr>
        </p:nvSpPr>
        <p:spPr>
          <a:xfrm>
            <a:off x="360000" y="90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Spring Framework is an open-source framework used for building Java-based applications. It is one of the most widely used frameworks in the Java ecosystem and offers a comprehensive programming and configuration model for modern Java applications. It was developed by Rod Johnson in 2002 to address the complexity and shortcomings of traditional Java EE (Enterprise Edition) applications. Spring simplifies Java development and promotes best practices in enterprise application design.</a:t>
            </a:r>
            <a:endParaRPr b="0" lang="en-IN" sz="2400" spc="-1" strike="noStrike">
              <a:latin typeface="Arial"/>
            </a:endParaRPr>
          </a:p>
        </p:txBody>
      </p:sp>
      <p:sp>
        <p:nvSpPr>
          <p:cNvPr id="4" name="PlaceHolder 3"/>
          <p:cNvSpPr>
            <a:spLocks noGrp="1"/>
          </p:cNvSpPr>
          <p:nvPr>
            <p:ph type="sldNum" idx="5"/>
          </p:nvPr>
        </p:nvSpPr>
        <p:spPr/>
        <p:txBody>
          <a:bodyPr/>
          <a:p>
            <a:fld id="{27BD69BD-CC57-4132-8B79-5B40B530445A}" type="slidenum">
              <a:t>4</a:t>
            </a:fld>
          </a:p>
        </p:txBody>
      </p:sp>
      <p:sp>
        <p:nvSpPr>
          <p:cNvPr id="5" name="PlaceHolder 4"/>
          <p:cNvSpPr>
            <a:spLocks noGrp="1"/>
          </p:cNvSpPr>
          <p:nvPr>
            <p:ph type="dt" idx="6"/>
          </p:nvPr>
        </p:nvSpPr>
        <p:spPr/>
        <p:txBody>
          <a:bodyPr/>
          <a:p>
            <a:fld id="{A944F871-89A5-4ECC-8775-75316CE6C7F5}" type="datetime1">
              <a:rPr lang="en-IN"/>
              <a:t>19/01/2025</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Need of Spring Transaction Management</a:t>
            </a:r>
            <a:endParaRPr b="0" lang="en-IN" sz="3600" spc="-1" strike="noStrike">
              <a:latin typeface="Arial"/>
            </a:endParaRPr>
          </a:p>
        </p:txBody>
      </p:sp>
      <p:sp>
        <p:nvSpPr>
          <p:cNvPr id="219"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Need for Spring Transaction Management : Spring Transaction Management is essential for developing robust and reliable enterprise applications. It provides a mechanism to ensure data consistency and integrity across multiple operations. Below are the key reasons why Spring Transaction Management is important:</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Data Consistency</a:t>
            </a:r>
            <a:r>
              <a:rPr b="0" lang="en-IN" sz="1800" spc="-1" strike="noStrike">
                <a:latin typeface="Arial"/>
              </a:rPr>
              <a:t> :  In applications, multiple database operations might need to be performed together as a single unit of work. If one operation fails, the entire transaction must be rolled back to maintain data consistency. For example, in a banking application, transferring money involves debiting one account and crediting another. If one of these operations fails, the other must be reverted.</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Error Handling and Rollbacks</a:t>
            </a:r>
            <a:r>
              <a:rPr b="0" lang="en-IN" sz="1800" spc="-1" strike="noStrike">
                <a:latin typeface="Arial"/>
              </a:rPr>
              <a:t> : Without transaction management, developers need to manually handle rollback operations when an error occurs.</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Integration with Various APIs</a:t>
            </a:r>
            <a:r>
              <a:rPr b="0" lang="en-IN" sz="1800" spc="-1" strike="noStrike">
                <a:latin typeface="Arial"/>
              </a:rPr>
              <a:t> : Spring's transaction management is integrated with: JDBC, Hibernate, JPA, JDO, etc.</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 </a:t>
            </a:r>
            <a:r>
              <a:rPr b="1" lang="en-IN" sz="1800" spc="-1" strike="noStrike">
                <a:latin typeface="Arial"/>
              </a:rPr>
              <a:t>Declarative Support </a:t>
            </a:r>
            <a:r>
              <a:rPr b="0" lang="en-IN" sz="1800" spc="-1" strike="noStrike">
                <a:latin typeface="Arial"/>
              </a:rPr>
              <a:t>: Spring enables declarative transaction management through annotations (e.g., @Transactional), making the code more readable and maintainable.</a:t>
            </a:r>
            <a:endParaRPr b="0" lang="en-IN" sz="1800" spc="-1" strike="noStrike">
              <a:latin typeface="Arial"/>
            </a:endParaRPr>
          </a:p>
        </p:txBody>
      </p:sp>
      <p:sp>
        <p:nvSpPr>
          <p:cNvPr id="4" name="PlaceHolder 3"/>
          <p:cNvSpPr>
            <a:spLocks noGrp="1"/>
          </p:cNvSpPr>
          <p:nvPr>
            <p:ph type="sldNum" idx="5"/>
          </p:nvPr>
        </p:nvSpPr>
        <p:spPr/>
        <p:txBody>
          <a:bodyPr/>
          <a:p>
            <a:fld id="{A72AE9F2-3CB8-4947-BD80-2AD935758E15}" type="slidenum">
              <a:t>40</a:t>
            </a:fld>
          </a:p>
        </p:txBody>
      </p:sp>
      <p:sp>
        <p:nvSpPr>
          <p:cNvPr id="5" name="PlaceHolder 4"/>
          <p:cNvSpPr>
            <a:spLocks noGrp="1"/>
          </p:cNvSpPr>
          <p:nvPr>
            <p:ph type="dt" idx="6"/>
          </p:nvPr>
        </p:nvSpPr>
        <p:spPr/>
        <p:txBody>
          <a:bodyPr/>
          <a:p>
            <a:fld id="{A6FEE01A-A5A7-4457-BF76-FE548E243461}" type="datetime1">
              <a:rPr lang="en-IN"/>
              <a:t>19/01/2025</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Need of Spring Transaction Management</a:t>
            </a:r>
            <a:endParaRPr b="0" lang="en-IN" sz="3600" spc="-1" strike="noStrike">
              <a:latin typeface="Arial"/>
            </a:endParaRPr>
          </a:p>
        </p:txBody>
      </p:sp>
      <p:sp>
        <p:nvSpPr>
          <p:cNvPr id="221"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1" lang="en-IN" sz="1800" spc="-1" strike="noStrike">
                <a:latin typeface="Arial"/>
              </a:rPr>
              <a:t>Concurrency and Performance </a:t>
            </a:r>
            <a:r>
              <a:rPr b="0" lang="en-IN" sz="1800" spc="-1" strike="noStrike">
                <a:latin typeface="Arial"/>
              </a:rPr>
              <a:t>: Spring ensures thread safety and proper locking mechanisms when multiple transactions are processed simultaneously.</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r>
              <a:rPr b="1" lang="en-IN" sz="1800" spc="-1" strike="noStrike">
                <a:latin typeface="Arial"/>
              </a:rPr>
              <a:t>Simplification of Complex Scenarios</a:t>
            </a:r>
            <a:r>
              <a:rPr b="0" lang="en-IN" sz="1800" spc="-1" strike="noStrike">
                <a:latin typeface="Arial"/>
              </a:rPr>
              <a:t> : Manually managing transactions for complex workflows can lead to errors. Spring provides a flexible model where you can use aspects and annotations to define when a transaction starts, commits, or rolls back.</a:t>
            </a:r>
            <a:endParaRPr b="0" lang="en-IN" sz="1800" spc="-1" strike="noStrike">
              <a:latin typeface="Arial"/>
            </a:endParaRPr>
          </a:p>
        </p:txBody>
      </p:sp>
      <p:sp>
        <p:nvSpPr>
          <p:cNvPr id="4" name="PlaceHolder 3"/>
          <p:cNvSpPr>
            <a:spLocks noGrp="1"/>
          </p:cNvSpPr>
          <p:nvPr>
            <p:ph type="sldNum" idx="5"/>
          </p:nvPr>
        </p:nvSpPr>
        <p:spPr/>
        <p:txBody>
          <a:bodyPr/>
          <a:p>
            <a:fld id="{4F1529EB-7BF6-4CCF-A996-43190D588976}" type="slidenum">
              <a:t>41</a:t>
            </a:fld>
          </a:p>
        </p:txBody>
      </p:sp>
      <p:sp>
        <p:nvSpPr>
          <p:cNvPr id="5" name="PlaceHolder 4"/>
          <p:cNvSpPr>
            <a:spLocks noGrp="1"/>
          </p:cNvSpPr>
          <p:nvPr>
            <p:ph type="dt" idx="6"/>
          </p:nvPr>
        </p:nvSpPr>
        <p:spPr/>
        <p:txBody>
          <a:bodyPr/>
          <a:p>
            <a:fld id="{3C0FFD41-6FE4-44AF-8AAF-EE6F82224500}" type="datetime1">
              <a:rPr lang="en-IN"/>
              <a:t>19/01/2025</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ORM with Hibernate Template</a:t>
            </a:r>
            <a:endParaRPr b="0" lang="en-IN" sz="4400" spc="-1" strike="noStrike">
              <a:latin typeface="Arial"/>
            </a:endParaRPr>
          </a:p>
        </p:txBody>
      </p:sp>
      <p:sp>
        <p:nvSpPr>
          <p:cNvPr id="223" name="PlaceHolder 2"/>
          <p:cNvSpPr>
            <a:spLocks noGrp="1"/>
          </p:cNvSpPr>
          <p:nvPr>
            <p:ph/>
          </p:nvPr>
        </p:nvSpPr>
        <p:spPr>
          <a:xfrm>
            <a:off x="360000" y="900360"/>
            <a:ext cx="9357840" cy="413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2000" spc="-1" strike="noStrike">
                <a:latin typeface="Arial"/>
              </a:rPr>
              <a:t>Spring ORM (Object-Relational Mapping) with Hibernate Template simplifies database interaction by abstracting repetitive tasks and managing Hibernate sessions efficiently. It provides a convenient way to integrate Hibernate into Spring applications, ensuring clean transaction management and exception handling.</a:t>
            </a:r>
            <a:endParaRPr b="0" lang="en-IN" sz="2000" spc="-1" strike="noStrike">
              <a:latin typeface="Arial"/>
            </a:endParaRPr>
          </a:p>
          <a:p>
            <a:pPr indent="-324000">
              <a:lnSpc>
                <a:spcPct val="100000"/>
              </a:lnSpc>
              <a:buClr>
                <a:srgbClr val="000000"/>
              </a:buClr>
              <a:buFont typeface="Wingdings" charset="2"/>
              <a:buChar char=""/>
            </a:pPr>
            <a:r>
              <a:rPr b="1" lang="en-IN" sz="2000" spc="-1" strike="noStrike">
                <a:latin typeface="Arial"/>
              </a:rPr>
              <a:t>Hibernate Template</a:t>
            </a:r>
            <a:r>
              <a:rPr b="0" lang="en-IN" sz="2000" spc="-1" strike="noStrike">
                <a:latin typeface="Arial"/>
              </a:rPr>
              <a:t>: Simplifies Hibernate operations like saving, updating, and deleting objects. Wraps Hibernate API calls and manages resource handling (e.g., Session, Transaction). Avoids boilerplate code required for Hibernate sessions.</a:t>
            </a:r>
            <a:endParaRPr b="0" lang="en-IN" sz="2000" spc="-1" strike="noStrike">
              <a:latin typeface="Arial"/>
            </a:endParaRPr>
          </a:p>
          <a:p>
            <a:pPr indent="-324000">
              <a:lnSpc>
                <a:spcPct val="100000"/>
              </a:lnSpc>
              <a:buClr>
                <a:srgbClr val="000000"/>
              </a:buClr>
              <a:buFont typeface="Wingdings" charset="2"/>
              <a:buChar char=""/>
            </a:pPr>
            <a:r>
              <a:rPr b="1" lang="en-IN" sz="2000" spc="-1" strike="noStrike">
                <a:latin typeface="Arial"/>
              </a:rPr>
              <a:t>Spring Context</a:t>
            </a:r>
            <a:r>
              <a:rPr b="0" lang="en-IN" sz="2000" spc="-1" strike="noStrike">
                <a:latin typeface="Arial"/>
              </a:rPr>
              <a:t>: Manages SessionFactory bean and integrates it with Hibernate.</a:t>
            </a:r>
            <a:endParaRPr b="0" lang="en-IN" sz="2000" spc="-1" strike="noStrike">
              <a:latin typeface="Arial"/>
            </a:endParaRPr>
          </a:p>
          <a:p>
            <a:pPr indent="-324000">
              <a:lnSpc>
                <a:spcPct val="100000"/>
              </a:lnSpc>
              <a:buClr>
                <a:srgbClr val="000000"/>
              </a:buClr>
              <a:buFont typeface="Wingdings" charset="2"/>
              <a:buChar char=""/>
            </a:pPr>
            <a:r>
              <a:rPr b="0" lang="en-IN" sz="2000" spc="-1" strike="noStrike">
                <a:latin typeface="Arial"/>
              </a:rPr>
              <a:t>Configures transaction management using @Transactional or XML-based configurations.</a:t>
            </a:r>
            <a:endParaRPr b="0" lang="en-IN" sz="2000" spc="-1" strike="noStrike">
              <a:latin typeface="Arial"/>
            </a:endParaRPr>
          </a:p>
          <a:p>
            <a:pPr indent="-324000">
              <a:lnSpc>
                <a:spcPct val="100000"/>
              </a:lnSpc>
              <a:buClr>
                <a:srgbClr val="000000"/>
              </a:buClr>
              <a:buFont typeface="Wingdings" charset="2"/>
              <a:buChar char=""/>
            </a:pPr>
            <a:r>
              <a:rPr b="1" lang="en-IN" sz="2000" spc="-1" strike="noStrike">
                <a:latin typeface="Arial"/>
              </a:rPr>
              <a:t>Transaction Management</a:t>
            </a:r>
            <a:r>
              <a:rPr b="0" lang="en-IN" sz="2000" spc="-1" strike="noStrike">
                <a:latin typeface="Arial"/>
              </a:rPr>
              <a:t>: Supports declarative transaction management using Spring's @Transactional annotation or configuration in applicationContext.xml.</a:t>
            </a:r>
            <a:endParaRPr b="0" lang="en-IN" sz="2000" spc="-1" strike="noStrike">
              <a:latin typeface="Arial"/>
            </a:endParaRPr>
          </a:p>
          <a:p>
            <a:pPr indent="-324000">
              <a:lnSpc>
                <a:spcPct val="100000"/>
              </a:lnSpc>
              <a:buClr>
                <a:srgbClr val="000000"/>
              </a:buClr>
              <a:buFont typeface="Wingdings" charset="2"/>
              <a:buChar char=""/>
            </a:pPr>
            <a:r>
              <a:rPr b="1" lang="en-IN" sz="2000" spc="-1" strike="noStrike">
                <a:latin typeface="Arial"/>
              </a:rPr>
              <a:t>Exception Translation</a:t>
            </a:r>
            <a:r>
              <a:rPr b="0" lang="en-IN" sz="2000" spc="-1" strike="noStrike">
                <a:latin typeface="Arial"/>
              </a:rPr>
              <a:t>:Converts Hibernate exceptions into Spring DataAccessException hierarchy.</a:t>
            </a:r>
            <a:endParaRPr b="0" lang="en-IN" sz="2000" spc="-1" strike="noStrike">
              <a:latin typeface="Arial"/>
            </a:endParaRPr>
          </a:p>
        </p:txBody>
      </p:sp>
      <p:sp>
        <p:nvSpPr>
          <p:cNvPr id="4" name="PlaceHolder 3"/>
          <p:cNvSpPr>
            <a:spLocks noGrp="1"/>
          </p:cNvSpPr>
          <p:nvPr>
            <p:ph type="sldNum" idx="5"/>
          </p:nvPr>
        </p:nvSpPr>
        <p:spPr/>
        <p:txBody>
          <a:bodyPr/>
          <a:p>
            <a:fld id="{6B40E4B8-9277-4DD9-A867-D41530018B25}" type="slidenum">
              <a:t>42</a:t>
            </a:fld>
          </a:p>
        </p:txBody>
      </p:sp>
      <p:sp>
        <p:nvSpPr>
          <p:cNvPr id="5" name="PlaceHolder 4"/>
          <p:cNvSpPr>
            <a:spLocks noGrp="1"/>
          </p:cNvSpPr>
          <p:nvPr>
            <p:ph type="dt" idx="6"/>
          </p:nvPr>
        </p:nvSpPr>
        <p:spPr/>
        <p:txBody>
          <a:bodyPr/>
          <a:p>
            <a:fld id="{B79FC6CB-3A67-4D59-B004-6A497CF1F2E9}" type="datetime1">
              <a:rPr lang="en-IN"/>
              <a:t>19/01/2025</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Implementing of Spring Transaction management using Annotation Driven Approach</a:t>
            </a:r>
            <a:endParaRPr b="0" lang="en-IN" sz="2800" spc="-1" strike="noStrike">
              <a:latin typeface="Arial"/>
            </a:endParaRPr>
          </a:p>
        </p:txBody>
      </p:sp>
      <p:sp>
        <p:nvSpPr>
          <p:cNvPr id="225"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pic>
        <p:nvPicPr>
          <p:cNvPr id="226" name="" descr=""/>
          <p:cNvPicPr/>
          <p:nvPr/>
        </p:nvPicPr>
        <p:blipFill>
          <a:blip r:embed="rId1"/>
          <a:stretch/>
        </p:blipFill>
        <p:spPr>
          <a:xfrm>
            <a:off x="44640" y="522720"/>
            <a:ext cx="5104800" cy="2357280"/>
          </a:xfrm>
          <a:prstGeom prst="rect">
            <a:avLst/>
          </a:prstGeom>
          <a:ln w="0">
            <a:noFill/>
          </a:ln>
        </p:spPr>
      </p:pic>
      <p:pic>
        <p:nvPicPr>
          <p:cNvPr id="227" name="" descr=""/>
          <p:cNvPicPr/>
          <p:nvPr/>
        </p:nvPicPr>
        <p:blipFill>
          <a:blip r:embed="rId2"/>
          <a:stretch/>
        </p:blipFill>
        <p:spPr>
          <a:xfrm>
            <a:off x="5040000" y="900000"/>
            <a:ext cx="5120640" cy="1432080"/>
          </a:xfrm>
          <a:prstGeom prst="rect">
            <a:avLst/>
          </a:prstGeom>
          <a:ln w="0">
            <a:noFill/>
          </a:ln>
        </p:spPr>
      </p:pic>
      <p:pic>
        <p:nvPicPr>
          <p:cNvPr id="228" name="" descr=""/>
          <p:cNvPicPr/>
          <p:nvPr/>
        </p:nvPicPr>
        <p:blipFill>
          <a:blip r:embed="rId3"/>
          <a:stretch/>
        </p:blipFill>
        <p:spPr>
          <a:xfrm>
            <a:off x="5040000" y="2332080"/>
            <a:ext cx="4883760" cy="2814840"/>
          </a:xfrm>
          <a:prstGeom prst="rect">
            <a:avLst/>
          </a:prstGeom>
          <a:ln w="0">
            <a:noFill/>
          </a:ln>
        </p:spPr>
      </p:pic>
      <p:sp>
        <p:nvSpPr>
          <p:cNvPr id="4" name="PlaceHolder 3"/>
          <p:cNvSpPr>
            <a:spLocks noGrp="1"/>
          </p:cNvSpPr>
          <p:nvPr>
            <p:ph type="sldNum" idx="5"/>
          </p:nvPr>
        </p:nvSpPr>
        <p:spPr/>
        <p:txBody>
          <a:bodyPr/>
          <a:p>
            <a:fld id="{0AB0F262-E01A-49D4-B615-1924E5FC45F4}" type="slidenum">
              <a:t>43</a:t>
            </a:fld>
          </a:p>
        </p:txBody>
      </p:sp>
      <p:sp>
        <p:nvSpPr>
          <p:cNvPr id="5" name="PlaceHolder 4"/>
          <p:cNvSpPr>
            <a:spLocks noGrp="1"/>
          </p:cNvSpPr>
          <p:nvPr>
            <p:ph type="dt" idx="6"/>
          </p:nvPr>
        </p:nvSpPr>
        <p:spPr/>
        <p:txBody>
          <a:bodyPr/>
          <a:p>
            <a:fld id="{526AFAD6-0383-4360-A1B8-85EDBF218329}" type="datetime1">
              <a:rPr lang="en-IN"/>
              <a:t>19/01/2025</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Implementing of Spring Transaction management using Annotation Driven Approach</a:t>
            </a:r>
            <a:endParaRPr b="0" lang="en-IN" sz="2800" spc="-1" strike="noStrike">
              <a:latin typeface="Arial"/>
            </a:endParaRPr>
          </a:p>
        </p:txBody>
      </p:sp>
      <p:sp>
        <p:nvSpPr>
          <p:cNvPr id="230" name="PlaceHolder 2"/>
          <p:cNvSpPr>
            <a:spLocks noGrp="1"/>
          </p:cNvSpPr>
          <p:nvPr>
            <p:ph/>
          </p:nvPr>
        </p:nvSpPr>
        <p:spPr>
          <a:xfrm>
            <a:off x="360000" y="900360"/>
            <a:ext cx="9357840" cy="3597840"/>
          </a:xfrm>
          <a:prstGeom prst="rect">
            <a:avLst/>
          </a:prstGeom>
          <a:noFill/>
          <a:ln w="0">
            <a:noFill/>
          </a:ln>
        </p:spPr>
        <p:txBody>
          <a:bodyPr lIns="0" rIns="0" tIns="0" bIns="0" anchor="t">
            <a:noAutofit/>
          </a:bodyPr>
          <a:p>
            <a:endParaRPr b="0" lang="en-IN" sz="3200" spc="-1" strike="noStrike">
              <a:latin typeface="Arial"/>
            </a:endParaRPr>
          </a:p>
        </p:txBody>
      </p:sp>
      <p:pic>
        <p:nvPicPr>
          <p:cNvPr id="231" name="" descr=""/>
          <p:cNvPicPr/>
          <p:nvPr/>
        </p:nvPicPr>
        <p:blipFill>
          <a:blip r:embed="rId1"/>
          <a:stretch/>
        </p:blipFill>
        <p:spPr>
          <a:xfrm>
            <a:off x="44640" y="424440"/>
            <a:ext cx="5850360" cy="2815560"/>
          </a:xfrm>
          <a:prstGeom prst="rect">
            <a:avLst/>
          </a:prstGeom>
          <a:ln w="0">
            <a:noFill/>
          </a:ln>
        </p:spPr>
      </p:pic>
      <p:pic>
        <p:nvPicPr>
          <p:cNvPr id="232" name="" descr=""/>
          <p:cNvPicPr/>
          <p:nvPr/>
        </p:nvPicPr>
        <p:blipFill>
          <a:blip r:embed="rId2"/>
          <a:stretch/>
        </p:blipFill>
        <p:spPr>
          <a:xfrm>
            <a:off x="5184000" y="2823840"/>
            <a:ext cx="4884840" cy="2861280"/>
          </a:xfrm>
          <a:prstGeom prst="rect">
            <a:avLst/>
          </a:prstGeom>
          <a:ln w="0">
            <a:noFill/>
          </a:ln>
        </p:spPr>
      </p:pic>
      <p:sp>
        <p:nvSpPr>
          <p:cNvPr id="4" name="PlaceHolder 3"/>
          <p:cNvSpPr>
            <a:spLocks noGrp="1"/>
          </p:cNvSpPr>
          <p:nvPr>
            <p:ph type="sldNum" idx="5"/>
          </p:nvPr>
        </p:nvSpPr>
        <p:spPr/>
        <p:txBody>
          <a:bodyPr/>
          <a:p>
            <a:fld id="{7D2031EB-D878-441E-9107-30B31F838AF7}" type="slidenum">
              <a:t>44</a:t>
            </a:fld>
          </a:p>
        </p:txBody>
      </p:sp>
      <p:sp>
        <p:nvSpPr>
          <p:cNvPr id="5" name="PlaceHolder 4"/>
          <p:cNvSpPr>
            <a:spLocks noGrp="1"/>
          </p:cNvSpPr>
          <p:nvPr>
            <p:ph type="dt" idx="6"/>
          </p:nvPr>
        </p:nvSpPr>
        <p:spPr/>
        <p:txBody>
          <a:bodyPr/>
          <a:p>
            <a:fld id="{A94F2624-9F69-450F-87FF-5D70A9BE90C7}" type="datetime1">
              <a:rPr lang="en-IN"/>
              <a:t>19/01/2025</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Transaction Attributes</a:t>
            </a:r>
            <a:endParaRPr b="0" lang="en-IN" sz="4400" spc="-1" strike="noStrike">
              <a:latin typeface="Arial"/>
            </a:endParaRPr>
          </a:p>
        </p:txBody>
      </p:sp>
      <p:sp>
        <p:nvSpPr>
          <p:cNvPr id="234" name="PlaceHolder 2"/>
          <p:cNvSpPr>
            <a:spLocks noGrp="1"/>
          </p:cNvSpPr>
          <p:nvPr>
            <p:ph/>
          </p:nvPr>
        </p:nvSpPr>
        <p:spPr>
          <a:xfrm>
            <a:off x="360000" y="756360"/>
            <a:ext cx="9357840" cy="4283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600" spc="-1" strike="noStrike">
                <a:latin typeface="Arial"/>
              </a:rPr>
              <a:t>Transaction attributes in Spring define how transactions are managed and what behaviors they exhibit. These attributes are typically specified when using declarative transaction management, either via XML configuration or annotations (e.g., @Transactional). Below are the key transaction attributes and their details:</a:t>
            </a:r>
            <a:endParaRPr b="0" lang="en-IN" sz="16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35" name="" descr=""/>
          <p:cNvPicPr/>
          <p:nvPr/>
        </p:nvPicPr>
        <p:blipFill>
          <a:blip r:embed="rId1"/>
          <a:stretch/>
        </p:blipFill>
        <p:spPr>
          <a:xfrm>
            <a:off x="4860000" y="1620000"/>
            <a:ext cx="5047200" cy="4031280"/>
          </a:xfrm>
          <a:prstGeom prst="rect">
            <a:avLst/>
          </a:prstGeom>
          <a:ln w="0">
            <a:noFill/>
          </a:ln>
        </p:spPr>
      </p:pic>
      <p:sp>
        <p:nvSpPr>
          <p:cNvPr id="4" name="PlaceHolder 3"/>
          <p:cNvSpPr>
            <a:spLocks noGrp="1"/>
          </p:cNvSpPr>
          <p:nvPr>
            <p:ph type="sldNum" idx="5"/>
          </p:nvPr>
        </p:nvSpPr>
        <p:spPr/>
        <p:txBody>
          <a:bodyPr/>
          <a:p>
            <a:fld id="{1280FA3B-7314-4B18-8DDB-1E8DEE546C6A}" type="slidenum">
              <a:t>45</a:t>
            </a:fld>
          </a:p>
        </p:txBody>
      </p:sp>
      <p:sp>
        <p:nvSpPr>
          <p:cNvPr id="5" name="PlaceHolder 4"/>
          <p:cNvSpPr>
            <a:spLocks noGrp="1"/>
          </p:cNvSpPr>
          <p:nvPr>
            <p:ph type="dt" idx="6"/>
          </p:nvPr>
        </p:nvSpPr>
        <p:spPr/>
        <p:txBody>
          <a:bodyPr/>
          <a:p>
            <a:fld id="{FD5CCB57-9153-457E-A4C2-54C239BFAAA3}" type="datetime1">
              <a:rPr lang="en-IN"/>
              <a:t>19/01/2025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endParaRPr b="0" lang="en-IN" sz="4400" spc="-1" strike="noStrike">
              <a:latin typeface="Arial"/>
            </a:endParaRPr>
          </a:p>
        </p:txBody>
      </p:sp>
      <p:sp>
        <p:nvSpPr>
          <p:cNvPr id="237" name="PlaceHolder 2"/>
          <p:cNvSpPr>
            <a:spLocks noGrp="1"/>
          </p:cNvSpPr>
          <p:nvPr>
            <p:ph/>
          </p:nvPr>
        </p:nvSpPr>
        <p:spPr>
          <a:xfrm>
            <a:off x="360000" y="756360"/>
            <a:ext cx="9357840" cy="4283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600" spc="-1" strike="noStrike">
                <a:latin typeface="Arial"/>
              </a:rPr>
              <a:t> </a:t>
            </a:r>
            <a:endParaRPr b="0" lang="en-IN" sz="16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38" name="" descr=""/>
          <p:cNvPicPr/>
          <p:nvPr/>
        </p:nvPicPr>
        <p:blipFill>
          <a:blip r:embed="rId1"/>
          <a:stretch/>
        </p:blipFill>
        <p:spPr>
          <a:xfrm>
            <a:off x="0" y="0"/>
            <a:ext cx="4680000" cy="3065760"/>
          </a:xfrm>
          <a:prstGeom prst="rect">
            <a:avLst/>
          </a:prstGeom>
          <a:ln w="0">
            <a:noFill/>
          </a:ln>
        </p:spPr>
      </p:pic>
      <p:pic>
        <p:nvPicPr>
          <p:cNvPr id="239" name="" descr=""/>
          <p:cNvPicPr/>
          <p:nvPr/>
        </p:nvPicPr>
        <p:blipFill>
          <a:blip r:embed="rId2"/>
          <a:stretch/>
        </p:blipFill>
        <p:spPr>
          <a:xfrm>
            <a:off x="4581000" y="180000"/>
            <a:ext cx="5499720" cy="2160000"/>
          </a:xfrm>
          <a:prstGeom prst="rect">
            <a:avLst/>
          </a:prstGeom>
          <a:ln w="0">
            <a:noFill/>
          </a:ln>
        </p:spPr>
      </p:pic>
      <p:sp>
        <p:nvSpPr>
          <p:cNvPr id="4" name="PlaceHolder 3"/>
          <p:cNvSpPr>
            <a:spLocks noGrp="1"/>
          </p:cNvSpPr>
          <p:nvPr>
            <p:ph type="sldNum" idx="5"/>
          </p:nvPr>
        </p:nvSpPr>
        <p:spPr/>
        <p:txBody>
          <a:bodyPr/>
          <a:p>
            <a:fld id="{81C053F5-3EC0-437A-8CCA-33C9E1FAB4AE}" type="slidenum">
              <a:t>46</a:t>
            </a:fld>
          </a:p>
        </p:txBody>
      </p:sp>
      <p:sp>
        <p:nvSpPr>
          <p:cNvPr id="5" name="PlaceHolder 4"/>
          <p:cNvSpPr>
            <a:spLocks noGrp="1"/>
          </p:cNvSpPr>
          <p:nvPr>
            <p:ph type="dt" idx="6"/>
          </p:nvPr>
        </p:nvSpPr>
        <p:spPr/>
        <p:txBody>
          <a:bodyPr/>
          <a:p>
            <a:fld id="{FE741137-C906-4E2F-A4BB-B1AF21FE8DBE}" type="datetime1">
              <a:rPr lang="en-IN"/>
              <a:t>19/01/2025</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Transaction Attributes</a:t>
            </a:r>
            <a:endParaRPr b="0" lang="en-IN" sz="4400" spc="-1" strike="noStrike">
              <a:latin typeface="Arial"/>
            </a:endParaRPr>
          </a:p>
        </p:txBody>
      </p:sp>
      <p:sp>
        <p:nvSpPr>
          <p:cNvPr id="241" name="PlaceHolder 2"/>
          <p:cNvSpPr>
            <a:spLocks noGrp="1"/>
          </p:cNvSpPr>
          <p:nvPr>
            <p:ph/>
          </p:nvPr>
        </p:nvSpPr>
        <p:spPr>
          <a:xfrm>
            <a:off x="360000" y="756360"/>
            <a:ext cx="9357840" cy="4283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600" spc="-1" strike="noStrike">
                <a:latin typeface="Arial"/>
              </a:rPr>
              <a:t>Transaction attributes in Spring define how transactions are managed and what behaviors they exhibit. These attributes are typically specified when using declarative transaction management, either via XML configuration or annotations (e.g., @Transactional). Below are the key transaction attributes and their details:</a:t>
            </a:r>
            <a:endParaRPr b="0" lang="en-IN" sz="16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42" name="" descr=""/>
          <p:cNvPicPr/>
          <p:nvPr/>
        </p:nvPicPr>
        <p:blipFill>
          <a:blip r:embed="rId1"/>
          <a:stretch/>
        </p:blipFill>
        <p:spPr>
          <a:xfrm>
            <a:off x="4860000" y="1620000"/>
            <a:ext cx="5047200" cy="4031280"/>
          </a:xfrm>
          <a:prstGeom prst="rect">
            <a:avLst/>
          </a:prstGeom>
          <a:ln w="0">
            <a:noFill/>
          </a:ln>
        </p:spPr>
      </p:pic>
      <p:sp>
        <p:nvSpPr>
          <p:cNvPr id="4" name="PlaceHolder 3"/>
          <p:cNvSpPr>
            <a:spLocks noGrp="1"/>
          </p:cNvSpPr>
          <p:nvPr>
            <p:ph type="sldNum" idx="5"/>
          </p:nvPr>
        </p:nvSpPr>
        <p:spPr/>
        <p:txBody>
          <a:bodyPr/>
          <a:p>
            <a:fld id="{B965B039-F440-4405-A81E-D84086868912}" type="slidenum">
              <a:t>47</a:t>
            </a:fld>
          </a:p>
        </p:txBody>
      </p:sp>
      <p:sp>
        <p:nvSpPr>
          <p:cNvPr id="5" name="PlaceHolder 4"/>
          <p:cNvSpPr>
            <a:spLocks noGrp="1"/>
          </p:cNvSpPr>
          <p:nvPr>
            <p:ph type="dt" idx="6"/>
          </p:nvPr>
        </p:nvSpPr>
        <p:spPr/>
        <p:txBody>
          <a:bodyPr/>
          <a:p>
            <a:fld id="{AF1305B9-267D-4131-A824-04FA6A0E9E3B}" type="datetime1">
              <a:rPr lang="en-IN"/>
              <a:t>19/01/2025</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Introduction To MVC</a:t>
            </a:r>
            <a:endParaRPr b="0" lang="en-IN" sz="4400" spc="-1" strike="noStrike">
              <a:latin typeface="Arial"/>
            </a:endParaRPr>
          </a:p>
        </p:txBody>
      </p:sp>
      <p:sp>
        <p:nvSpPr>
          <p:cNvPr id="244"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Model : Represents the data and the business logic of the application.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View : Represents the presentation layer or the user interface.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Controller : Acts as an intermediary between the Model and the View. Handles user inputs, processes them (using the Model), and determines what to display next (using the View).</a:t>
            </a:r>
            <a:endParaRPr b="0" lang="en-IN" sz="3200" spc="-1" strike="noStrike">
              <a:latin typeface="Arial"/>
            </a:endParaRPr>
          </a:p>
        </p:txBody>
      </p:sp>
      <p:sp>
        <p:nvSpPr>
          <p:cNvPr id="4" name="PlaceHolder 3"/>
          <p:cNvSpPr>
            <a:spLocks noGrp="1"/>
          </p:cNvSpPr>
          <p:nvPr>
            <p:ph type="sldNum" idx="5"/>
          </p:nvPr>
        </p:nvSpPr>
        <p:spPr/>
        <p:txBody>
          <a:bodyPr/>
          <a:p>
            <a:fld id="{15FE4296-4A9B-4D08-8596-9A26E2ECA5B6}" type="slidenum">
              <a:t>48</a:t>
            </a:fld>
          </a:p>
        </p:txBody>
      </p:sp>
      <p:sp>
        <p:nvSpPr>
          <p:cNvPr id="5" name="PlaceHolder 4"/>
          <p:cNvSpPr>
            <a:spLocks noGrp="1"/>
          </p:cNvSpPr>
          <p:nvPr>
            <p:ph type="dt" idx="6"/>
          </p:nvPr>
        </p:nvSpPr>
        <p:spPr/>
        <p:txBody>
          <a:bodyPr/>
          <a:p>
            <a:fld id="{983F098A-7F4A-48FA-8973-6AA4C05834F0}" type="datetime1">
              <a:rPr lang="en-IN"/>
              <a:t>19/01/2025</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3200" spc="-1" strike="noStrike">
                <a:latin typeface="Arial"/>
              </a:rPr>
              <a:t>Understanding MVC1, MVC2 Architectures</a:t>
            </a:r>
            <a:endParaRPr b="0" lang="en-IN" sz="3200" spc="-1" strike="noStrike">
              <a:latin typeface="Arial"/>
            </a:endParaRPr>
          </a:p>
        </p:txBody>
      </p:sp>
      <p:sp>
        <p:nvSpPr>
          <p:cNvPr id="246"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600" spc="-1" strike="noStrike">
                <a:latin typeface="Arial"/>
              </a:rPr>
              <a:t>MVC1 :</a:t>
            </a:r>
            <a:r>
              <a:rPr b="0" lang="en-IN" sz="1600" spc="-1" strike="noStrike">
                <a:latin typeface="Arial"/>
              </a:rPr>
              <a:t> Controller (Servlet): The servlet acts as both the controller and the view in the MVC1 architecture. It processes the request, generates a dynamic page (via JSP), and returns the response to the client. View (JSP): The view is responsible for displaying the UI. In MVC1, the JSP page itself can also contain the logic for rendering the page and invoking backend operations. Model: The model is represented by Java beans or POJOs that contain the data.</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MVC2</a:t>
            </a:r>
            <a:r>
              <a:rPr b="0" lang="en-IN" sz="1600" spc="-1" strike="noStrike">
                <a:latin typeface="Arial"/>
              </a:rPr>
              <a:t> : Controller: In MVC2, the controller (often a servlet or a class in a framework) only manages the flow of the application. It does not contain the logic to render views. It receives input, processes it, interacts with the model (business logic), and forwards the request to a view.View: The view in MVC2 is typically a separate JSP, HTML, or any other UI component, which only renders the data passed by the controller. It does not contain business logic, making it easier to manage and maintain.Model: The model is a set of objects that contain business logic and data. The controller interacts with the model, retrieves or manipulates data, and passes it to the view for presentation.</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sp>
        <p:nvSpPr>
          <p:cNvPr id="4" name="PlaceHolder 3"/>
          <p:cNvSpPr>
            <a:spLocks noGrp="1"/>
          </p:cNvSpPr>
          <p:nvPr>
            <p:ph type="sldNum" idx="5"/>
          </p:nvPr>
        </p:nvSpPr>
        <p:spPr/>
        <p:txBody>
          <a:bodyPr/>
          <a:p>
            <a:fld id="{DC84F40C-2DB8-4D63-BAD2-7DFC204D92E6}" type="slidenum">
              <a:t>49</a:t>
            </a:fld>
          </a:p>
        </p:txBody>
      </p:sp>
      <p:sp>
        <p:nvSpPr>
          <p:cNvPr id="5" name="PlaceHolder 4"/>
          <p:cNvSpPr>
            <a:spLocks noGrp="1"/>
          </p:cNvSpPr>
          <p:nvPr>
            <p:ph type="dt" idx="6"/>
          </p:nvPr>
        </p:nvSpPr>
        <p:spPr/>
        <p:txBody>
          <a:bodyPr/>
          <a:p>
            <a:fld id="{42125D2F-B7A7-4867-B307-C934FF6C6C13}" type="datetime1">
              <a:rPr lang="en-IN"/>
              <a:t>19/01/2025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Declaring and Managing Beans</a:t>
            </a:r>
            <a:endParaRPr b="0" lang="en-IN" sz="3300" spc="-1" strike="noStrike">
              <a:latin typeface="Arial"/>
            </a:endParaRPr>
          </a:p>
        </p:txBody>
      </p:sp>
      <p:sp>
        <p:nvSpPr>
          <p:cNvPr id="136"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Spring, beans are objects that are instantiated, configured, and managed by the Spring IoC (Inversion of Control) container. Beans are the backbone of any Spring application, and their lifecycle is managed by Spring’s IoC container. There are various ways to declare and manage beans in Spring, including XML configuration, annotation-based configuration, and Java-based configuration.  </a:t>
            </a:r>
            <a:endParaRPr b="0" lang="en-IN" sz="2400" spc="-1" strike="noStrike">
              <a:latin typeface="Arial"/>
            </a:endParaRPr>
          </a:p>
        </p:txBody>
      </p:sp>
      <p:sp>
        <p:nvSpPr>
          <p:cNvPr id="4" name="PlaceHolder 3"/>
          <p:cNvSpPr>
            <a:spLocks noGrp="1"/>
          </p:cNvSpPr>
          <p:nvPr>
            <p:ph type="sldNum" idx="5"/>
          </p:nvPr>
        </p:nvSpPr>
        <p:spPr/>
        <p:txBody>
          <a:bodyPr/>
          <a:p>
            <a:fld id="{DD595123-9C71-42D5-9AE8-E4B9F56919BB}" type="slidenum">
              <a:t>5</a:t>
            </a:fld>
          </a:p>
        </p:txBody>
      </p:sp>
      <p:sp>
        <p:nvSpPr>
          <p:cNvPr id="5" name="PlaceHolder 4"/>
          <p:cNvSpPr>
            <a:spLocks noGrp="1"/>
          </p:cNvSpPr>
          <p:nvPr>
            <p:ph type="dt" idx="6"/>
          </p:nvPr>
        </p:nvSpPr>
        <p:spPr/>
        <p:txBody>
          <a:bodyPr/>
          <a:p>
            <a:fld id="{0D095B7D-53D4-4128-89E8-85124B84560C}" type="datetime1">
              <a:rPr lang="en-IN"/>
              <a:t>19/01/2025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Front Controller Design Pattern</a:t>
            </a:r>
            <a:endParaRPr b="0" lang="en-IN" sz="4400" spc="-1" strike="noStrike">
              <a:latin typeface="Arial"/>
            </a:endParaRPr>
          </a:p>
        </p:txBody>
      </p:sp>
      <p:sp>
        <p:nvSpPr>
          <p:cNvPr id="248"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The Front Controller Design Pattern is a structural design pattern that provides a centralized entry point for handling all requests in a web application. It decouples the request-handling process from the business logic and can provide uniform handling of requests for different views. This pattern is commonly used in web frameworks like Spring MVC.</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Front Controller: This acts as the central controller for processing incoming requests. It intercepts requests and forwards them to the appropriate handler or controller for further processing.</a:t>
            </a:r>
            <a:endParaRPr b="0" lang="en-IN" sz="2400" spc="-1" strike="noStrike">
              <a:latin typeface="Arial"/>
            </a:endParaRPr>
          </a:p>
        </p:txBody>
      </p:sp>
      <p:sp>
        <p:nvSpPr>
          <p:cNvPr id="4" name="PlaceHolder 3"/>
          <p:cNvSpPr>
            <a:spLocks noGrp="1"/>
          </p:cNvSpPr>
          <p:nvPr>
            <p:ph type="sldNum" idx="5"/>
          </p:nvPr>
        </p:nvSpPr>
        <p:spPr/>
        <p:txBody>
          <a:bodyPr/>
          <a:p>
            <a:fld id="{71F1675C-DE7B-414D-9493-B6F3C9595CC8}" type="slidenum">
              <a:t>50</a:t>
            </a:fld>
          </a:p>
        </p:txBody>
      </p:sp>
      <p:sp>
        <p:nvSpPr>
          <p:cNvPr id="5" name="PlaceHolder 4"/>
          <p:cNvSpPr>
            <a:spLocks noGrp="1"/>
          </p:cNvSpPr>
          <p:nvPr>
            <p:ph type="dt" idx="6"/>
          </p:nvPr>
        </p:nvSpPr>
        <p:spPr/>
        <p:txBody>
          <a:bodyPr/>
          <a:p>
            <a:fld id="{DFEC4CA4-1C15-409E-9CDF-C61B3281A87A}" type="datetime1">
              <a:rPr lang="en-IN"/>
              <a:t>19/01/2025</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Spring MVC Basics</a:t>
            </a:r>
            <a:endParaRPr b="0" lang="en-IN" sz="4400" spc="-1" strike="noStrike">
              <a:latin typeface="Arial"/>
            </a:endParaRPr>
          </a:p>
        </p:txBody>
      </p:sp>
      <p:sp>
        <p:nvSpPr>
          <p:cNvPr id="250"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Architecture of Spring MVC.</a:t>
            </a:r>
            <a:endParaRPr b="0" lang="en-IN" sz="3200" spc="-1" strike="noStrike">
              <a:latin typeface="Arial"/>
            </a:endParaRPr>
          </a:p>
        </p:txBody>
      </p:sp>
      <p:pic>
        <p:nvPicPr>
          <p:cNvPr id="251" name="" descr=""/>
          <p:cNvPicPr/>
          <p:nvPr/>
        </p:nvPicPr>
        <p:blipFill>
          <a:blip r:embed="rId1"/>
          <a:stretch/>
        </p:blipFill>
        <p:spPr>
          <a:xfrm>
            <a:off x="2700000" y="1371960"/>
            <a:ext cx="6042600" cy="3745080"/>
          </a:xfrm>
          <a:prstGeom prst="rect">
            <a:avLst/>
          </a:prstGeom>
          <a:ln w="0">
            <a:noFill/>
          </a:ln>
        </p:spPr>
      </p:pic>
      <p:sp>
        <p:nvSpPr>
          <p:cNvPr id="4" name="PlaceHolder 3"/>
          <p:cNvSpPr>
            <a:spLocks noGrp="1"/>
          </p:cNvSpPr>
          <p:nvPr>
            <p:ph type="sldNum" idx="5"/>
          </p:nvPr>
        </p:nvSpPr>
        <p:spPr/>
        <p:txBody>
          <a:bodyPr/>
          <a:p>
            <a:fld id="{D17524DE-365B-4841-B2D6-24D98A8E7B24}" type="slidenum">
              <a:t>51</a:t>
            </a:fld>
          </a:p>
        </p:txBody>
      </p:sp>
      <p:sp>
        <p:nvSpPr>
          <p:cNvPr id="5" name="PlaceHolder 4"/>
          <p:cNvSpPr>
            <a:spLocks noGrp="1"/>
          </p:cNvSpPr>
          <p:nvPr>
            <p:ph type="dt" idx="6"/>
          </p:nvPr>
        </p:nvSpPr>
        <p:spPr/>
        <p:txBody>
          <a:bodyPr/>
          <a:p>
            <a:fld id="{8CC451A5-839E-47A5-8B32-6C689BB1AF10}" type="datetime1">
              <a:rPr lang="en-IN"/>
              <a:t>19/01/2025</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3600" spc="-1" strike="noStrike">
                <a:latin typeface="Arial"/>
              </a:rPr>
              <a:t>Configuration and the DispatcherServlet</a:t>
            </a:r>
            <a:endParaRPr b="0" lang="en-IN" sz="3600" spc="-1" strike="noStrike">
              <a:latin typeface="Arial"/>
            </a:endParaRPr>
          </a:p>
        </p:txBody>
      </p:sp>
      <p:sp>
        <p:nvSpPr>
          <p:cNvPr id="253"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2400" spc="-1" strike="noStrike">
                <a:latin typeface="Arial"/>
              </a:rPr>
              <a:t>The DispatcherServlet</a:t>
            </a:r>
            <a:r>
              <a:rPr b="0" lang="en-IN" sz="2400" spc="-1" strike="noStrike">
                <a:latin typeface="Arial"/>
              </a:rPr>
              <a:t> is the front controller in Spring MVC, responsible for handling incoming HTTP requests and dispatching them to appropriate handlers (controllers). It is a key component in the Spring MVC architecture that integrates and orchestrates the components in the MVC framework.</a:t>
            </a:r>
            <a:endParaRPr b="0" lang="en-IN" sz="2400" spc="-1" strike="noStrike">
              <a:latin typeface="Arial"/>
            </a:endParaRPr>
          </a:p>
          <a:p>
            <a:pPr marL="432000" indent="-324000">
              <a:spcBef>
                <a:spcPts val="1417"/>
              </a:spcBef>
              <a:buClr>
                <a:srgbClr val="000000"/>
              </a:buClr>
              <a:buSzPct val="45000"/>
              <a:buFont typeface="Wingdings" charset="2"/>
              <a:buChar char=""/>
            </a:pPr>
            <a:r>
              <a:rPr b="1" lang="en-IN" sz="2400" spc="-1" strike="noStrike">
                <a:latin typeface="Arial"/>
              </a:rPr>
              <a:t>Responsibilities of DistpatcherServlet</a:t>
            </a:r>
            <a:r>
              <a:rPr b="0" lang="en-IN" sz="2400" spc="-1" strike="noStrike">
                <a:latin typeface="Arial"/>
              </a:rPr>
              <a:t>: Intercepts all incoming HTTP requests mapped to it. Looks up appropriate handler methods (controller methods) based on request mappings. Manages the lifecycle of web application components, such as ViewResolver, HandlerMapping, and HandlerAdapter.</a:t>
            </a:r>
            <a:endParaRPr b="0" lang="en-IN" sz="2400" spc="-1" strike="noStrike">
              <a:latin typeface="Arial"/>
            </a:endParaRPr>
          </a:p>
        </p:txBody>
      </p:sp>
      <p:sp>
        <p:nvSpPr>
          <p:cNvPr id="4" name="PlaceHolder 3"/>
          <p:cNvSpPr>
            <a:spLocks noGrp="1"/>
          </p:cNvSpPr>
          <p:nvPr>
            <p:ph type="sldNum" idx="5"/>
          </p:nvPr>
        </p:nvSpPr>
        <p:spPr/>
        <p:txBody>
          <a:bodyPr/>
          <a:p>
            <a:fld id="{11EAEEBD-2E8E-45DE-B809-C8CA2533F1DA}" type="slidenum">
              <a:t>52</a:t>
            </a:fld>
          </a:p>
        </p:txBody>
      </p:sp>
      <p:sp>
        <p:nvSpPr>
          <p:cNvPr id="5" name="PlaceHolder 4"/>
          <p:cNvSpPr>
            <a:spLocks noGrp="1"/>
          </p:cNvSpPr>
          <p:nvPr>
            <p:ph type="dt" idx="6"/>
          </p:nvPr>
        </p:nvSpPr>
        <p:spPr/>
        <p:txBody>
          <a:bodyPr/>
          <a:p>
            <a:fld id="{4ED79A6E-5424-4280-B24F-AC5CDC4CE979}" type="datetime1">
              <a:rPr lang="en-IN"/>
              <a:t>19/01/2025</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3600" spc="-1" strike="noStrike">
                <a:latin typeface="Arial"/>
              </a:rPr>
              <a:t>@Controller, @RequestMapping (Handlers)</a:t>
            </a:r>
            <a:endParaRPr b="0" lang="en-IN" sz="3600" spc="-1" strike="noStrike">
              <a:latin typeface="Arial"/>
            </a:endParaRPr>
          </a:p>
        </p:txBody>
      </p:sp>
      <p:sp>
        <p:nvSpPr>
          <p:cNvPr id="255"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3200" spc="-1" strike="noStrike">
                <a:latin typeface="Arial"/>
              </a:rPr>
              <a:t>@Controller Annotation :</a:t>
            </a:r>
            <a:r>
              <a:rPr b="0" lang="en-IN" sz="3200" spc="-1" strike="noStrike">
                <a:latin typeface="Arial"/>
              </a:rPr>
              <a:t> Marks a class as a Spring MVC controller, responsible for handling web requests.</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@RequestMapping Annotation : </a:t>
            </a:r>
            <a:r>
              <a:rPr b="0" lang="en-IN" sz="3200" spc="-1" strike="noStrike">
                <a:latin typeface="Arial"/>
              </a:rPr>
              <a:t> Maps HTTP requests to specific controller methods or classes.</a:t>
            </a:r>
            <a:endParaRPr b="0" lang="en-IN" sz="3200" spc="-1" strike="noStrike">
              <a:latin typeface="Arial"/>
            </a:endParaRPr>
          </a:p>
        </p:txBody>
      </p:sp>
      <p:pic>
        <p:nvPicPr>
          <p:cNvPr id="256" name="" descr=""/>
          <p:cNvPicPr/>
          <p:nvPr/>
        </p:nvPicPr>
        <p:blipFill>
          <a:blip r:embed="rId1"/>
          <a:stretch/>
        </p:blipFill>
        <p:spPr>
          <a:xfrm>
            <a:off x="1440000" y="3960000"/>
            <a:ext cx="8077320" cy="1676160"/>
          </a:xfrm>
          <a:prstGeom prst="rect">
            <a:avLst/>
          </a:prstGeom>
          <a:ln w="0">
            <a:noFill/>
          </a:ln>
        </p:spPr>
      </p:pic>
      <p:sp>
        <p:nvSpPr>
          <p:cNvPr id="4" name="PlaceHolder 3"/>
          <p:cNvSpPr>
            <a:spLocks noGrp="1"/>
          </p:cNvSpPr>
          <p:nvPr>
            <p:ph type="sldNum" idx="5"/>
          </p:nvPr>
        </p:nvSpPr>
        <p:spPr/>
        <p:txBody>
          <a:bodyPr/>
          <a:p>
            <a:fld id="{3A23E33A-4845-4346-80B0-B654D67817F1}" type="slidenum">
              <a:t>53</a:t>
            </a:fld>
          </a:p>
        </p:txBody>
      </p:sp>
      <p:sp>
        <p:nvSpPr>
          <p:cNvPr id="5" name="PlaceHolder 4"/>
          <p:cNvSpPr>
            <a:spLocks noGrp="1"/>
          </p:cNvSpPr>
          <p:nvPr>
            <p:ph type="dt" idx="6"/>
          </p:nvPr>
        </p:nvSpPr>
        <p:spPr/>
        <p:txBody>
          <a:bodyPr/>
          <a:p>
            <a:fld id="{8F86EF9A-D609-4365-A677-CB70D3726143}" type="datetime1">
              <a:rPr lang="en-IN"/>
              <a:t>19/01/2025</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3600" spc="-1" strike="noStrike">
                <a:latin typeface="Arial"/>
              </a:rPr>
              <a:t>@RequestParam and Parameter Binding</a:t>
            </a:r>
            <a:endParaRPr b="0" lang="en-IN" sz="3600" spc="-1" strike="noStrike">
              <a:latin typeface="Arial"/>
            </a:endParaRPr>
          </a:p>
        </p:txBody>
      </p:sp>
      <p:sp>
        <p:nvSpPr>
          <p:cNvPr id="258"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In Spring MVC,  @RequestParam annotation is used to bind HTTP request parameters (e.g., query parameters or form data) to the method parameters in a controller. This is commonly used for extracting data sent via the GET or POST HTTP methods.</a:t>
            </a:r>
            <a:endParaRPr b="0" lang="en-IN" sz="2000" spc="-1" strike="noStrike">
              <a:latin typeface="Arial"/>
            </a:endParaRPr>
          </a:p>
        </p:txBody>
      </p:sp>
      <p:pic>
        <p:nvPicPr>
          <p:cNvPr id="259" name="" descr=""/>
          <p:cNvPicPr/>
          <p:nvPr/>
        </p:nvPicPr>
        <p:blipFill>
          <a:blip r:embed="rId1"/>
          <a:stretch/>
        </p:blipFill>
        <p:spPr>
          <a:xfrm>
            <a:off x="1980000" y="2160000"/>
            <a:ext cx="6606720" cy="3482280"/>
          </a:xfrm>
          <a:prstGeom prst="rect">
            <a:avLst/>
          </a:prstGeom>
          <a:ln w="0">
            <a:noFill/>
          </a:ln>
        </p:spPr>
      </p:pic>
      <p:sp>
        <p:nvSpPr>
          <p:cNvPr id="4" name="PlaceHolder 3"/>
          <p:cNvSpPr>
            <a:spLocks noGrp="1"/>
          </p:cNvSpPr>
          <p:nvPr>
            <p:ph type="sldNum" idx="5"/>
          </p:nvPr>
        </p:nvSpPr>
        <p:spPr/>
        <p:txBody>
          <a:bodyPr/>
          <a:p>
            <a:fld id="{4DB6A664-2C13-4065-8D1D-3BFB12691C77}" type="slidenum">
              <a:t>54</a:t>
            </a:fld>
          </a:p>
        </p:txBody>
      </p:sp>
      <p:sp>
        <p:nvSpPr>
          <p:cNvPr id="5" name="PlaceHolder 4"/>
          <p:cNvSpPr>
            <a:spLocks noGrp="1"/>
          </p:cNvSpPr>
          <p:nvPr>
            <p:ph type="dt" idx="6"/>
          </p:nvPr>
        </p:nvSpPr>
        <p:spPr/>
        <p:txBody>
          <a:bodyPr/>
          <a:p>
            <a:fld id="{F15B8260-5AF1-432C-8B64-F7E857A4A17B}" type="datetime1">
              <a:rPr lang="en-IN"/>
              <a:t>19/01/2025</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View Resolvers</a:t>
            </a:r>
            <a:endParaRPr b="0" lang="en-IN" sz="4400" spc="-1" strike="noStrike">
              <a:latin typeface="Arial"/>
            </a:endParaRPr>
          </a:p>
        </p:txBody>
      </p:sp>
      <p:sp>
        <p:nvSpPr>
          <p:cNvPr id="261"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800" spc="-1" strike="noStrike">
                <a:latin typeface="Arial"/>
              </a:rPr>
              <a:t>1. What is a View Resolver</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 View Resolver is a strategy interface provided by Spring MVC that maps a logical view name (returned from the controller) to a specific view implementation.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The framework provides various built-in implementations for handling different view technologies.</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2. How It Works :</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 controller method returns a logical view name (e.g., "home").</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The View Resolver translates this logical view name into a physical view resource path (e.g., /WEB-INF/views/home.jsp).</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The resolved view is then rendered by the framework.</a:t>
            </a:r>
            <a:endParaRPr b="0" lang="en-IN" sz="1800" spc="-1" strike="noStrike">
              <a:latin typeface="Arial"/>
            </a:endParaRPr>
          </a:p>
        </p:txBody>
      </p:sp>
      <p:sp>
        <p:nvSpPr>
          <p:cNvPr id="4" name="PlaceHolder 3"/>
          <p:cNvSpPr>
            <a:spLocks noGrp="1"/>
          </p:cNvSpPr>
          <p:nvPr>
            <p:ph type="sldNum" idx="5"/>
          </p:nvPr>
        </p:nvSpPr>
        <p:spPr/>
        <p:txBody>
          <a:bodyPr/>
          <a:p>
            <a:fld id="{A0A89712-8EA5-482E-8B71-82BEB2242B13}" type="slidenum">
              <a:t>55</a:t>
            </a:fld>
          </a:p>
        </p:txBody>
      </p:sp>
      <p:sp>
        <p:nvSpPr>
          <p:cNvPr id="5" name="PlaceHolder 4"/>
          <p:cNvSpPr>
            <a:spLocks noGrp="1"/>
          </p:cNvSpPr>
          <p:nvPr>
            <p:ph type="dt" idx="6"/>
          </p:nvPr>
        </p:nvSpPr>
        <p:spPr/>
        <p:txBody>
          <a:bodyPr/>
          <a:p>
            <a:fld id="{602B150E-A20A-4D39-AF0F-D1C9144B8667}" type="datetime1">
              <a:rPr lang="en-IN"/>
              <a:t>19/01/2025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2800" spc="-1" strike="noStrike">
                <a:latin typeface="Arial"/>
              </a:rPr>
              <a:t>Controller Details - @RequestParam, @PathVariable</a:t>
            </a:r>
            <a:endParaRPr b="0" lang="en-IN" sz="2800" spc="-1" strike="noStrike">
              <a:latin typeface="Arial"/>
            </a:endParaRPr>
          </a:p>
        </p:txBody>
      </p:sp>
      <p:sp>
        <p:nvSpPr>
          <p:cNvPr id="263"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Request Param is discussed in earlier slides.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@PathVariable : The @PathVariable annotation is used to extract values from the URI path itself. It is often used for RESTful APIs where the path defines resources.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64" name="" descr=""/>
          <p:cNvPicPr/>
          <p:nvPr/>
        </p:nvPicPr>
        <p:blipFill>
          <a:blip r:embed="rId1"/>
          <a:stretch/>
        </p:blipFill>
        <p:spPr>
          <a:xfrm>
            <a:off x="1724400" y="2577960"/>
            <a:ext cx="6720840" cy="2948760"/>
          </a:xfrm>
          <a:prstGeom prst="rect">
            <a:avLst/>
          </a:prstGeom>
          <a:ln w="0">
            <a:noFill/>
          </a:ln>
        </p:spPr>
      </p:pic>
      <p:sp>
        <p:nvSpPr>
          <p:cNvPr id="4" name="PlaceHolder 3"/>
          <p:cNvSpPr>
            <a:spLocks noGrp="1"/>
          </p:cNvSpPr>
          <p:nvPr>
            <p:ph type="sldNum" idx="5"/>
          </p:nvPr>
        </p:nvSpPr>
        <p:spPr/>
        <p:txBody>
          <a:bodyPr/>
          <a:p>
            <a:fld id="{8068E44B-41AF-4C60-AB30-C0C3E84E759A}" type="slidenum">
              <a:t>56</a:t>
            </a:fld>
          </a:p>
        </p:txBody>
      </p:sp>
      <p:sp>
        <p:nvSpPr>
          <p:cNvPr id="5" name="PlaceHolder 4"/>
          <p:cNvSpPr>
            <a:spLocks noGrp="1"/>
          </p:cNvSpPr>
          <p:nvPr>
            <p:ph type="dt" idx="6"/>
          </p:nvPr>
        </p:nvSpPr>
        <p:spPr/>
        <p:txBody>
          <a:bodyPr/>
          <a:p>
            <a:fld id="{134D335B-22F6-4389-8A8A-56BB2A53ED1C}" type="datetime1">
              <a:rPr lang="en-IN"/>
              <a:t>19/01/2025</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Model Data and @ModelAttribute</a:t>
            </a:r>
            <a:endParaRPr b="0" lang="en-IN" sz="4400" spc="-1" strike="noStrike">
              <a:latin typeface="Arial"/>
            </a:endParaRPr>
          </a:p>
        </p:txBody>
      </p:sp>
      <p:sp>
        <p:nvSpPr>
          <p:cNvPr id="266"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Purpose of @ModelAttribute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@ModelAttribute annotation is used to bind method parameters or return values to a named model attribute, which can be accessed in the view.</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It helps pass data between the controller and the view in a structured way.</a:t>
            </a:r>
            <a:endParaRPr b="0" lang="en-IN" sz="3200" spc="-1" strike="noStrike">
              <a:latin typeface="Arial"/>
            </a:endParaRPr>
          </a:p>
        </p:txBody>
      </p:sp>
      <p:sp>
        <p:nvSpPr>
          <p:cNvPr id="4" name="PlaceHolder 3"/>
          <p:cNvSpPr>
            <a:spLocks noGrp="1"/>
          </p:cNvSpPr>
          <p:nvPr>
            <p:ph type="sldNum" idx="5"/>
          </p:nvPr>
        </p:nvSpPr>
        <p:spPr/>
        <p:txBody>
          <a:bodyPr/>
          <a:p>
            <a:fld id="{56BFBE2C-4E11-4DDF-863B-59BAF004C90E}" type="slidenum">
              <a:t>57</a:t>
            </a:fld>
          </a:p>
        </p:txBody>
      </p:sp>
      <p:sp>
        <p:nvSpPr>
          <p:cNvPr id="5" name="PlaceHolder 4"/>
          <p:cNvSpPr>
            <a:spLocks noGrp="1"/>
          </p:cNvSpPr>
          <p:nvPr>
            <p:ph type="dt" idx="6"/>
          </p:nvPr>
        </p:nvSpPr>
        <p:spPr/>
        <p:txBody>
          <a:bodyPr/>
          <a:p>
            <a:fld id="{59DD4F80-7B16-4920-8FD9-CED932C69550}" type="datetime1">
              <a:rPr lang="en-IN"/>
              <a:t>19/01/2025</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RESTful Services with Spring</a:t>
            </a:r>
            <a:endParaRPr b="0" lang="en-IN" sz="4400" spc="-1" strike="noStrike">
              <a:latin typeface="Arial"/>
            </a:endParaRPr>
          </a:p>
        </p:txBody>
      </p:sp>
      <p:sp>
        <p:nvSpPr>
          <p:cNvPr id="268"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RESTful services (Representational State Transfer) are web services built on HTTP methods like GET, POST, PUT, DELETE, etc. These services expose endpoints (URLs) that clients can interact with over the web. Spring Framework provides a comprehensive way to build RESTful web services through Spring Web and Spring WebFlux modules.</a:t>
            </a:r>
            <a:endParaRPr b="0" lang="en-IN" sz="3200" spc="-1" strike="noStrike">
              <a:latin typeface="Arial"/>
            </a:endParaRPr>
          </a:p>
        </p:txBody>
      </p:sp>
      <p:sp>
        <p:nvSpPr>
          <p:cNvPr id="4" name="PlaceHolder 3"/>
          <p:cNvSpPr>
            <a:spLocks noGrp="1"/>
          </p:cNvSpPr>
          <p:nvPr>
            <p:ph type="sldNum" idx="5"/>
          </p:nvPr>
        </p:nvSpPr>
        <p:spPr/>
        <p:txBody>
          <a:bodyPr/>
          <a:p>
            <a:fld id="{A9671BCE-B860-45F6-B147-0DBB9657121E}" type="slidenum">
              <a:t>58</a:t>
            </a:fld>
          </a:p>
        </p:txBody>
      </p:sp>
      <p:sp>
        <p:nvSpPr>
          <p:cNvPr id="5" name="PlaceHolder 4"/>
          <p:cNvSpPr>
            <a:spLocks noGrp="1"/>
          </p:cNvSpPr>
          <p:nvPr>
            <p:ph type="dt" idx="6"/>
          </p:nvPr>
        </p:nvSpPr>
        <p:spPr/>
        <p:txBody>
          <a:bodyPr/>
          <a:p>
            <a:fld id="{CDEDD06D-3E5F-4692-AB62-D1CC2C5CB20F}" type="datetime1">
              <a:rPr lang="en-IN"/>
              <a:t>19/01/2025</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REST Overview, URI Templates</a:t>
            </a:r>
            <a:endParaRPr b="0" lang="en-IN" sz="4400" spc="-1" strike="noStrike">
              <a:latin typeface="Arial"/>
            </a:endParaRPr>
          </a:p>
        </p:txBody>
      </p:sp>
      <p:sp>
        <p:nvSpPr>
          <p:cNvPr id="270"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REST Overview : REST (Representational State Transfer) is an architectural style for designing networked applications. It relies on a stateless communication model and uses HTTP as the communication protocol. RESTful services are widely used for building web services and APIs because of their simplicity and scalability.</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HTTP Methods in REST: RESTful services typically use the following HTTP methods to perform actions on resources: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GET: Retrieve a resource or a list of resources.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POST: Create a new resource.</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PUT: Update an existing resource.</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DELETE: Delete a resource.</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PATCH: Partially update a resource.</a:t>
            </a:r>
            <a:endParaRPr b="0" lang="en-IN" sz="1600" spc="-1" strike="noStrike">
              <a:latin typeface="Arial"/>
            </a:endParaRPr>
          </a:p>
        </p:txBody>
      </p:sp>
      <p:sp>
        <p:nvSpPr>
          <p:cNvPr id="4" name="PlaceHolder 3"/>
          <p:cNvSpPr>
            <a:spLocks noGrp="1"/>
          </p:cNvSpPr>
          <p:nvPr>
            <p:ph type="sldNum" idx="5"/>
          </p:nvPr>
        </p:nvSpPr>
        <p:spPr/>
        <p:txBody>
          <a:bodyPr/>
          <a:p>
            <a:fld id="{252D52D8-36B3-4482-9351-AC20C3CBFCB0}" type="slidenum">
              <a:t>59</a:t>
            </a:fld>
          </a:p>
        </p:txBody>
      </p:sp>
      <p:sp>
        <p:nvSpPr>
          <p:cNvPr id="5" name="PlaceHolder 4"/>
          <p:cNvSpPr>
            <a:spLocks noGrp="1"/>
          </p:cNvSpPr>
          <p:nvPr>
            <p:ph type="dt" idx="6"/>
          </p:nvPr>
        </p:nvSpPr>
        <p:spPr/>
        <p:txBody>
          <a:bodyPr/>
          <a:p>
            <a:fld id="{6E8250F2-6E90-473C-81C9-48E998C21525}" type="datetime1">
              <a:rPr lang="en-IN"/>
              <a:t>19/01/2025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Inversion of Control Pattern</a:t>
            </a:r>
            <a:endParaRPr b="0" lang="en-IN" sz="3300" spc="-1" strike="noStrike">
              <a:latin typeface="Arial"/>
            </a:endParaRPr>
          </a:p>
        </p:txBody>
      </p:sp>
      <p:sp>
        <p:nvSpPr>
          <p:cNvPr id="138"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Inversion of Control (IoC) is a fundamental design principle in the Spring Framework. It refers to the delegation of control over object creation, lifecycle management, and dependencies to the Spring IoC container. Instead of the objects creating and managing their dependencies directly, the control is "inverted" and given to the container.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Key Concepts of IoC in Spring: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Dependency Injection (DI): IoC is primarily implemented in Spring through Dependency Injection, where the container injects required dependencies into the objects at runtime.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IoC Container: The Spring Framework provides an IoC container that is responsible for: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Instantiating beans.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Managing the lifecycle of beans.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Injecting dependencies into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Configuration: Dependencies can be configured in: </a:t>
            </a:r>
            <a:r>
              <a:rPr b="0" lang="en-IN" sz="1800" spc="-1" strike="noStrike">
                <a:latin typeface="Arial"/>
              </a:rPr>
              <a:t>XML-based configuration: Using &lt;bean&gt; and &lt;property&gt; tags.  Annotation-based configuration: Using @Component, @Autowired, and other annotations. Java-based configuration: Using @Configuration and @Bean.</a:t>
            </a:r>
            <a:endParaRPr b="0" lang="en-IN" sz="1800" spc="-1" strike="noStrike">
              <a:latin typeface="Arial"/>
            </a:endParaRPr>
          </a:p>
        </p:txBody>
      </p:sp>
      <p:sp>
        <p:nvSpPr>
          <p:cNvPr id="4" name="PlaceHolder 3"/>
          <p:cNvSpPr>
            <a:spLocks noGrp="1"/>
          </p:cNvSpPr>
          <p:nvPr>
            <p:ph type="sldNum" idx="5"/>
          </p:nvPr>
        </p:nvSpPr>
        <p:spPr/>
        <p:txBody>
          <a:bodyPr/>
          <a:p>
            <a:fld id="{AC516DF7-1156-4D2B-B2A8-CCABC1BC6163}" type="slidenum">
              <a:t>6</a:t>
            </a:fld>
          </a:p>
        </p:txBody>
      </p:sp>
      <p:sp>
        <p:nvSpPr>
          <p:cNvPr id="5" name="PlaceHolder 4"/>
          <p:cNvSpPr>
            <a:spLocks noGrp="1"/>
          </p:cNvSpPr>
          <p:nvPr>
            <p:ph type="dt" idx="6"/>
          </p:nvPr>
        </p:nvSpPr>
        <p:spPr/>
        <p:txBody>
          <a:bodyPr/>
          <a:p>
            <a:fld id="{9FF642EC-A484-4A45-B0FC-03ABDD73187E}" type="datetime1">
              <a:rPr lang="en-IN"/>
              <a:t>19/01/2025</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REST Overview, URI Templates</a:t>
            </a:r>
            <a:endParaRPr b="0" lang="en-IN" sz="4400" spc="-1" strike="noStrike">
              <a:latin typeface="Arial"/>
            </a:endParaRPr>
          </a:p>
        </p:txBody>
      </p:sp>
      <p:sp>
        <p:nvSpPr>
          <p:cNvPr id="272"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600" spc="-1" strike="noStrike">
                <a:latin typeface="Arial"/>
              </a:rPr>
              <a:t>URI Template Syntax:</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Path Variables:</a:t>
            </a:r>
            <a:r>
              <a:rPr b="0" lang="en-IN" sz="1600" spc="-1" strike="noStrike">
                <a:latin typeface="Arial"/>
              </a:rPr>
              <a:t> The curly braces {} are used to define variables in the URL, which are then extracted and passed to the controller method as arguments.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Example: /users/{id} - Here, {id} is a path variable, and Spring will map it to a method parameter.</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Query Parameters:</a:t>
            </a:r>
            <a:r>
              <a:rPr b="0" lang="en-IN" sz="1600" spc="-1" strike="noStrike">
                <a:latin typeface="Arial"/>
              </a:rPr>
              <a:t> You can also define query parameters using @RequestParam.</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Example: /users?id=1 where id=1 is a query parameter.</a:t>
            </a:r>
            <a:endParaRPr b="0" lang="en-IN" sz="1600" spc="-1" strike="noStrike">
              <a:latin typeface="Arial"/>
            </a:endParaRPr>
          </a:p>
        </p:txBody>
      </p:sp>
      <p:sp>
        <p:nvSpPr>
          <p:cNvPr id="4" name="PlaceHolder 3"/>
          <p:cNvSpPr>
            <a:spLocks noGrp="1"/>
          </p:cNvSpPr>
          <p:nvPr>
            <p:ph type="sldNum" idx="5"/>
          </p:nvPr>
        </p:nvSpPr>
        <p:spPr/>
        <p:txBody>
          <a:bodyPr/>
          <a:p>
            <a:fld id="{BB529899-6D52-427B-AD0D-9F11E64ACF21}" type="slidenum">
              <a:t>60</a:t>
            </a:fld>
          </a:p>
        </p:txBody>
      </p:sp>
      <p:sp>
        <p:nvSpPr>
          <p:cNvPr id="5" name="PlaceHolder 4"/>
          <p:cNvSpPr>
            <a:spLocks noGrp="1"/>
          </p:cNvSpPr>
          <p:nvPr>
            <p:ph type="dt" idx="6"/>
          </p:nvPr>
        </p:nvSpPr>
        <p:spPr/>
        <p:txBody>
          <a:bodyPr/>
          <a:p>
            <a:fld id="{97476564-D8E1-4569-B725-9944B4955622}" type="datetime1">
              <a:rPr lang="en-IN"/>
              <a:t>19/01/2025</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REST and Spring MVC</a:t>
            </a:r>
            <a:endParaRPr b="0" lang="en-IN" sz="4400" spc="-1" strike="noStrike">
              <a:latin typeface="Arial"/>
            </a:endParaRPr>
          </a:p>
        </p:txBody>
      </p:sp>
      <p:sp>
        <p:nvSpPr>
          <p:cNvPr id="274"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800" spc="-1" strike="noStrike">
                <a:latin typeface="Arial"/>
              </a:rPr>
              <a:t>REST (Representational State Transfer) is an architectural style for building web services that allows communication between systems using HTTP. It is a stateless, lightweight, and scalable approach to developing APIs. Spring MVC (Model-View-Controller) is a powerful framework used to build web applications in Java. It integrates seamlessly with RESTful web services and allows for the development of robust, maintainable, and testable applications.</a:t>
            </a:r>
            <a:endParaRPr b="0" lang="en-IN" sz="2800" spc="-1" strike="noStrike">
              <a:latin typeface="Arial"/>
            </a:endParaRPr>
          </a:p>
        </p:txBody>
      </p:sp>
      <p:sp>
        <p:nvSpPr>
          <p:cNvPr id="4" name="PlaceHolder 3"/>
          <p:cNvSpPr>
            <a:spLocks noGrp="1"/>
          </p:cNvSpPr>
          <p:nvPr>
            <p:ph type="sldNum" idx="5"/>
          </p:nvPr>
        </p:nvSpPr>
        <p:spPr/>
        <p:txBody>
          <a:bodyPr/>
          <a:p>
            <a:fld id="{26D81442-F5E1-4FEE-B379-6368C2732728}" type="slidenum">
              <a:t>61</a:t>
            </a:fld>
          </a:p>
        </p:txBody>
      </p:sp>
      <p:sp>
        <p:nvSpPr>
          <p:cNvPr id="5" name="PlaceHolder 4"/>
          <p:cNvSpPr>
            <a:spLocks noGrp="1"/>
          </p:cNvSpPr>
          <p:nvPr>
            <p:ph type="dt" idx="6"/>
          </p:nvPr>
        </p:nvSpPr>
        <p:spPr/>
        <p:txBody>
          <a:bodyPr/>
          <a:p>
            <a:fld id="{CB7CDD2B-1771-4321-BD3B-C2AEB4C14615}" type="datetime1">
              <a:rPr lang="en-IN"/>
              <a:t>19/01/2025</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Spring support for REST</a:t>
            </a:r>
            <a:endParaRPr b="0" lang="en-IN" sz="4400" spc="-1" strike="noStrike">
              <a:latin typeface="Arial"/>
            </a:endParaRPr>
          </a:p>
        </p:txBody>
      </p:sp>
      <p:sp>
        <p:nvSpPr>
          <p:cNvPr id="276"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Spring provides robust support for developing RESTful Web Services through the Spring Web module, which is part of the Spring Framework. The REST support is primarily available through Spring MVC, which can be easily configured to handle HTTP requests and responses in a RESTful manner.</a:t>
            </a:r>
            <a:endParaRPr b="0" lang="en-IN" sz="3200" spc="-1" strike="noStrike">
              <a:latin typeface="Arial"/>
            </a:endParaRPr>
          </a:p>
        </p:txBody>
      </p:sp>
      <p:sp>
        <p:nvSpPr>
          <p:cNvPr id="4" name="PlaceHolder 3"/>
          <p:cNvSpPr>
            <a:spLocks noGrp="1"/>
          </p:cNvSpPr>
          <p:nvPr>
            <p:ph type="sldNum" idx="5"/>
          </p:nvPr>
        </p:nvSpPr>
        <p:spPr/>
        <p:txBody>
          <a:bodyPr/>
          <a:p>
            <a:fld id="{DFDAD380-308B-42DC-8BD3-7DBB3F27FF54}" type="slidenum">
              <a:t>62</a:t>
            </a:fld>
          </a:p>
        </p:txBody>
      </p:sp>
      <p:sp>
        <p:nvSpPr>
          <p:cNvPr id="5" name="PlaceHolder 4"/>
          <p:cNvSpPr>
            <a:spLocks noGrp="1"/>
          </p:cNvSpPr>
          <p:nvPr>
            <p:ph type="dt" idx="6"/>
          </p:nvPr>
        </p:nvSpPr>
        <p:spPr/>
        <p:txBody>
          <a:bodyPr/>
          <a:p>
            <a:fld id="{D29B7701-5AAA-4F96-B11A-4C85391A772D}" type="datetime1">
              <a:rPr lang="en-IN"/>
              <a:t>19/01/2025</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2200" spc="-1" strike="noStrike">
                <a:latin typeface="Arial"/>
              </a:rPr>
              <a:t>@RequestMapping/@PathVariable, @RequestBody, @ResponseBody</a:t>
            </a:r>
            <a:endParaRPr b="0" lang="en-IN" sz="2200" spc="-1" strike="noStrike">
              <a:latin typeface="Arial"/>
            </a:endParaRPr>
          </a:p>
        </p:txBody>
      </p:sp>
      <p:sp>
        <p:nvSpPr>
          <p:cNvPr id="278"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Example of all these annotations.</a:t>
            </a:r>
            <a:endParaRPr b="0" lang="en-IN" sz="3200" spc="-1" strike="noStrike">
              <a:latin typeface="Arial"/>
            </a:endParaRPr>
          </a:p>
        </p:txBody>
      </p:sp>
      <p:sp>
        <p:nvSpPr>
          <p:cNvPr id="4" name="PlaceHolder 3"/>
          <p:cNvSpPr>
            <a:spLocks noGrp="1"/>
          </p:cNvSpPr>
          <p:nvPr>
            <p:ph type="sldNum" idx="5"/>
          </p:nvPr>
        </p:nvSpPr>
        <p:spPr/>
        <p:txBody>
          <a:bodyPr/>
          <a:p>
            <a:fld id="{A426ED58-B776-4E9D-8489-3F0E1BB95AFD}" type="slidenum">
              <a:t>63</a:t>
            </a:fld>
          </a:p>
        </p:txBody>
      </p:sp>
      <p:sp>
        <p:nvSpPr>
          <p:cNvPr id="5" name="PlaceHolder 4"/>
          <p:cNvSpPr>
            <a:spLocks noGrp="1"/>
          </p:cNvSpPr>
          <p:nvPr>
            <p:ph type="dt" idx="6"/>
          </p:nvPr>
        </p:nvSpPr>
        <p:spPr/>
        <p:txBody>
          <a:bodyPr/>
          <a:p>
            <a:fld id="{D013ABBD-2430-441C-B7E0-EFA1F68A90DF}" type="datetime1">
              <a:rPr lang="en-IN"/>
              <a:t>19/01/2025</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URI Templates and @PathVariable</a:t>
            </a:r>
            <a:endParaRPr b="0" lang="en-IN" sz="4400" spc="-1" strike="noStrike">
              <a:latin typeface="Arial"/>
            </a:endParaRPr>
          </a:p>
        </p:txBody>
      </p:sp>
      <p:sp>
        <p:nvSpPr>
          <p:cNvPr id="280"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endParaRPr b="0" lang="en-IN" sz="3200" spc="-1" strike="noStrike">
              <a:latin typeface="Arial"/>
            </a:endParaRPr>
          </a:p>
        </p:txBody>
      </p:sp>
      <p:pic>
        <p:nvPicPr>
          <p:cNvPr id="281" name="" descr=""/>
          <p:cNvPicPr/>
          <p:nvPr/>
        </p:nvPicPr>
        <p:blipFill>
          <a:blip r:embed="rId1"/>
          <a:stretch/>
        </p:blipFill>
        <p:spPr>
          <a:xfrm>
            <a:off x="720000" y="1010160"/>
            <a:ext cx="6530400" cy="1226520"/>
          </a:xfrm>
          <a:prstGeom prst="rect">
            <a:avLst/>
          </a:prstGeom>
          <a:ln w="0">
            <a:noFill/>
          </a:ln>
        </p:spPr>
      </p:pic>
      <p:sp>
        <p:nvSpPr>
          <p:cNvPr id="4" name="PlaceHolder 3"/>
          <p:cNvSpPr>
            <a:spLocks noGrp="1"/>
          </p:cNvSpPr>
          <p:nvPr>
            <p:ph type="sldNum" idx="5"/>
          </p:nvPr>
        </p:nvSpPr>
        <p:spPr/>
        <p:txBody>
          <a:bodyPr/>
          <a:p>
            <a:fld id="{7CBACDE7-169D-4BBC-B9EF-FAB9590799DA}" type="slidenum">
              <a:t>64</a:t>
            </a:fld>
          </a:p>
        </p:txBody>
      </p:sp>
      <p:sp>
        <p:nvSpPr>
          <p:cNvPr id="5" name="PlaceHolder 4"/>
          <p:cNvSpPr>
            <a:spLocks noGrp="1"/>
          </p:cNvSpPr>
          <p:nvPr>
            <p:ph type="dt" idx="6"/>
          </p:nvPr>
        </p:nvSpPr>
        <p:spPr/>
        <p:txBody>
          <a:bodyPr/>
          <a:p>
            <a:fld id="{DE8B6484-CA8A-40B9-8A39-72E75AACEBA9}" type="datetime1">
              <a:rPr lang="en-IN"/>
              <a:t>19/01/2025</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buNone/>
            </a:pPr>
            <a:r>
              <a:rPr b="0" lang="en-IN" sz="4400" spc="-1" strike="noStrike">
                <a:latin typeface="Arial"/>
              </a:rPr>
              <a:t>Controllers with @RestController</a:t>
            </a:r>
            <a:endParaRPr b="0" lang="en-IN" sz="4400" spc="-1" strike="noStrike">
              <a:latin typeface="Arial"/>
            </a:endParaRPr>
          </a:p>
        </p:txBody>
      </p:sp>
      <p:sp>
        <p:nvSpPr>
          <p:cNvPr id="283" name="PlaceHolder 2"/>
          <p:cNvSpPr>
            <a:spLocks noGrp="1"/>
          </p:cNvSpPr>
          <p:nvPr>
            <p:ph/>
          </p:nvPr>
        </p:nvSpPr>
        <p:spPr>
          <a:xfrm>
            <a:off x="360000" y="792360"/>
            <a:ext cx="9357840" cy="424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In Spring MVC, @RestController is a specialized version of @Controller used for building RESTful web services. It combines @Controller and @ResponseBody, making it simpler to handle HTTP requests and return data directly (usually in JSON or XML format) without the need to define a view (like JSP or Thymeleaf).</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@RestController Annotation : It is used to define a controller for RESTful APIs. Automatically serializes the returned object to JSON or XML, depending on the request's Accept header. You don't need to annotate each method with @ResponseBody because @RestController already includes it.</a:t>
            </a:r>
            <a:endParaRPr b="0" lang="en-IN" sz="2400" spc="-1" strike="noStrike">
              <a:latin typeface="Arial"/>
            </a:endParaRPr>
          </a:p>
        </p:txBody>
      </p:sp>
      <p:sp>
        <p:nvSpPr>
          <p:cNvPr id="4" name="PlaceHolder 3"/>
          <p:cNvSpPr>
            <a:spLocks noGrp="1"/>
          </p:cNvSpPr>
          <p:nvPr>
            <p:ph type="sldNum" idx="5"/>
          </p:nvPr>
        </p:nvSpPr>
        <p:spPr/>
        <p:txBody>
          <a:bodyPr/>
          <a:p>
            <a:fld id="{8A64D638-4DAF-42E4-87CA-0B9D918314A4}" type="slidenum">
              <a:t>65</a:t>
            </a:fld>
          </a:p>
        </p:txBody>
      </p:sp>
      <p:sp>
        <p:nvSpPr>
          <p:cNvPr id="5" name="PlaceHolder 4"/>
          <p:cNvSpPr>
            <a:spLocks noGrp="1"/>
          </p:cNvSpPr>
          <p:nvPr>
            <p:ph type="dt" idx="6"/>
          </p:nvPr>
        </p:nvSpPr>
        <p:spPr/>
        <p:txBody>
          <a:bodyPr/>
          <a:p>
            <a:fld id="{96D97A05-9292-4364-B2E5-5A58CF2F30F8}" type="datetime1">
              <a:rPr lang="en-IN"/>
              <a:t>19/01/2025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285"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81BA4489-8954-4779-B9C1-04061A8F1AA1}" type="slidenum">
              <a:t>66</a:t>
            </a:fld>
          </a:p>
        </p:txBody>
      </p:sp>
      <p:sp>
        <p:nvSpPr>
          <p:cNvPr id="5" name="PlaceHolder 4"/>
          <p:cNvSpPr>
            <a:spLocks noGrp="1"/>
          </p:cNvSpPr>
          <p:nvPr>
            <p:ph type="dt" idx="6"/>
          </p:nvPr>
        </p:nvSpPr>
        <p:spPr/>
        <p:txBody>
          <a:bodyPr/>
          <a:p>
            <a:fld id="{8EFE2A48-948B-4FAB-A446-FD78F81A8CA8}" type="datetime1">
              <a:rPr lang="en-IN"/>
              <a:t>19/01/2025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BeanFactory vs ApplicationContext</a:t>
            </a:r>
            <a:endParaRPr b="0" lang="en-IN" sz="3300" spc="-1" strike="noStrike">
              <a:latin typeface="Arial"/>
            </a:endParaRPr>
          </a:p>
        </p:txBody>
      </p:sp>
      <p:sp>
        <p:nvSpPr>
          <p:cNvPr id="140" name="PlaceHolder 2"/>
          <p:cNvSpPr>
            <a:spLocks noGrp="1"/>
          </p:cNvSpPr>
          <p:nvPr>
            <p:ph/>
          </p:nvPr>
        </p:nvSpPr>
        <p:spPr>
          <a:xfrm>
            <a:off x="360000" y="720360"/>
            <a:ext cx="9357840" cy="431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1. Core Purpose</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BeanFactory: The fundamental interface for accessing a Spring container.</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It provides basic dependency injection (DI) capabilities and bean lifecycle management. Uses lazy initialization by default. Beans are created only when explicitly requested. It has basic DI support. Lacks enterprise-level features like AOP, event handling, and declarative mechanisms.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2000" spc="-1" strike="noStrike">
                <a:latin typeface="Arial"/>
              </a:rPr>
              <a:t>ApplicationContext:</a:t>
            </a:r>
            <a:r>
              <a:rPr b="0" lang="en-IN" sz="2000" spc="-1" strike="noStrike">
                <a:latin typeface="Arial"/>
              </a:rPr>
              <a:t> A more advanced container built on top of BeanFactory. Provides additional features such as event propagation, internationalization, and integration with enterprise services. Initializes and instantiates all singleton beans eagerly at startup unless otherwise configured. Supports AOP.</a:t>
            </a:r>
            <a:endParaRPr b="0" lang="en-IN" sz="2000" spc="-1" strike="noStrike">
              <a:latin typeface="Arial"/>
            </a:endParaRPr>
          </a:p>
        </p:txBody>
      </p:sp>
      <p:sp>
        <p:nvSpPr>
          <p:cNvPr id="4" name="PlaceHolder 3"/>
          <p:cNvSpPr>
            <a:spLocks noGrp="1"/>
          </p:cNvSpPr>
          <p:nvPr>
            <p:ph type="sldNum" idx="5"/>
          </p:nvPr>
        </p:nvSpPr>
        <p:spPr/>
        <p:txBody>
          <a:bodyPr/>
          <a:p>
            <a:fld id="{B6024080-45EC-416A-B87C-631A8585C434}" type="slidenum">
              <a:t>7</a:t>
            </a:fld>
          </a:p>
        </p:txBody>
      </p:sp>
      <p:sp>
        <p:nvSpPr>
          <p:cNvPr id="5" name="PlaceHolder 4"/>
          <p:cNvSpPr>
            <a:spLocks noGrp="1"/>
          </p:cNvSpPr>
          <p:nvPr>
            <p:ph type="dt" idx="6"/>
          </p:nvPr>
        </p:nvSpPr>
        <p:spPr/>
        <p:txBody>
          <a:bodyPr/>
          <a:p>
            <a:fld id="{D27B5CC5-6699-4CA2-BD31-8E852EE493AF}" type="datetime1">
              <a:rPr lang="en-IN"/>
              <a:t>19/01/2025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Dependencies and Dependency Injection (DI)</a:t>
            </a:r>
            <a:endParaRPr b="0" lang="en-IN" sz="3300" spc="-1" strike="noStrike">
              <a:latin typeface="Arial"/>
            </a:endParaRPr>
          </a:p>
        </p:txBody>
      </p:sp>
      <p:sp>
        <p:nvSpPr>
          <p:cNvPr id="142" name="PlaceHolder 2"/>
          <p:cNvSpPr>
            <a:spLocks noGrp="1"/>
          </p:cNvSpPr>
          <p:nvPr>
            <p:ph/>
          </p:nvPr>
        </p:nvSpPr>
        <p:spPr>
          <a:xfrm>
            <a:off x="360000" y="720360"/>
            <a:ext cx="9357840" cy="43178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Dependencies in Spring : Dependencies refer to the objects that a class depends on to function properly. These are the required collaborators or services that a class uses. For example, a service class may depend on a DAO (Data Access Object) to retrieve or store data.  In Spring, dependency management is a critical concept where Spring manages the relationships between these objects.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800" spc="-1" strike="noStrike">
                <a:latin typeface="Arial"/>
              </a:rPr>
              <a:t>Dependency Injection (DI) : </a:t>
            </a:r>
            <a:r>
              <a:rPr b="0" lang="en-IN" sz="1800" spc="-1" strike="noStrike">
                <a:latin typeface="Arial"/>
              </a:rPr>
              <a:t>Dependency Injection (DI) is a design pattern used to achieve Inversion of Control (IoC). In DI, the control of creating and managing the required objects (dependencies) is given to a framework like Spring, rather than the class managing them itself.  There are two types of DI in Spring.  They are (1) Setter Based (2) Constructor based.</a:t>
            </a:r>
            <a:endParaRPr b="0" lang="en-IN" sz="1800" spc="-1" strike="noStrike">
              <a:latin typeface="Arial"/>
            </a:endParaRPr>
          </a:p>
        </p:txBody>
      </p:sp>
      <p:sp>
        <p:nvSpPr>
          <p:cNvPr id="4" name="PlaceHolder 3"/>
          <p:cNvSpPr>
            <a:spLocks noGrp="1"/>
          </p:cNvSpPr>
          <p:nvPr>
            <p:ph type="sldNum" idx="5"/>
          </p:nvPr>
        </p:nvSpPr>
        <p:spPr/>
        <p:txBody>
          <a:bodyPr/>
          <a:p>
            <a:fld id="{B9E39663-7165-490A-8989-2E49A7F91723}" type="slidenum">
              <a:t>8</a:t>
            </a:fld>
          </a:p>
        </p:txBody>
      </p:sp>
      <p:sp>
        <p:nvSpPr>
          <p:cNvPr id="5" name="PlaceHolder 4"/>
          <p:cNvSpPr>
            <a:spLocks noGrp="1"/>
          </p:cNvSpPr>
          <p:nvPr>
            <p:ph type="dt" idx="6"/>
          </p:nvPr>
        </p:nvSpPr>
        <p:spPr/>
        <p:txBody>
          <a:bodyPr/>
          <a:p>
            <a:fld id="{A168C5CA-7B54-48FB-A5E7-6CAE1AA11A68}" type="datetime1">
              <a:rPr lang="en-IN"/>
              <a:t>19/01/2025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XML Configuration of DI</a:t>
            </a:r>
            <a:endParaRPr b="0" lang="en-IN" sz="3300" spc="-1" strike="noStrike">
              <a:latin typeface="Arial"/>
            </a:endParaRPr>
          </a:p>
        </p:txBody>
      </p:sp>
      <p:sp>
        <p:nvSpPr>
          <p:cNvPr id="144"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Demonstrate the program for the same.</a:t>
            </a:r>
            <a:endParaRPr b="0" lang="en-IN" sz="1800" spc="-1" strike="noStrike">
              <a:latin typeface="Arial"/>
            </a:endParaRPr>
          </a:p>
        </p:txBody>
      </p:sp>
      <p:sp>
        <p:nvSpPr>
          <p:cNvPr id="4" name="PlaceHolder 3"/>
          <p:cNvSpPr>
            <a:spLocks noGrp="1"/>
          </p:cNvSpPr>
          <p:nvPr>
            <p:ph type="sldNum" idx="5"/>
          </p:nvPr>
        </p:nvSpPr>
        <p:spPr/>
        <p:txBody>
          <a:bodyPr/>
          <a:p>
            <a:fld id="{0CEB6A26-AD5F-4B20-B5C4-FC481BECB95D}" type="slidenum">
              <a:t>9</a:t>
            </a:fld>
          </a:p>
        </p:txBody>
      </p:sp>
      <p:sp>
        <p:nvSpPr>
          <p:cNvPr id="5" name="PlaceHolder 4"/>
          <p:cNvSpPr>
            <a:spLocks noGrp="1"/>
          </p:cNvSpPr>
          <p:nvPr>
            <p:ph type="dt" idx="6"/>
          </p:nvPr>
        </p:nvSpPr>
        <p:spPr/>
        <p:txBody>
          <a:bodyPr/>
          <a:p>
            <a:fld id="{9AFEB134-91AE-4D6D-BA83-DECCE665C5DC}" type="datetime1">
              <a:rPr lang="en-IN"/>
              <a:t>19/01/2025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1381</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2025-01-16T13:01:13Z</dcterms:created>
  <dc:creator/>
  <dc:description/>
  <dc:language>en-IN</dc:language>
  <cp:lastModifiedBy/>
  <dcterms:modified xsi:type="dcterms:W3CDTF">2025-01-19T23:12:20Z</dcterms:modified>
  <cp:revision>40</cp:revision>
  <dc:subject/>
  <dc:title>Blue Curve</dc:title>
</cp:coreProperties>
</file>

<file path=docProps/custom.xml><?xml version="1.0" encoding="utf-8"?>
<Properties xmlns="http://schemas.openxmlformats.org/officeDocument/2006/custom-properties" xmlns:vt="http://schemas.openxmlformats.org/officeDocument/2006/docPropsVTypes"/>
</file>