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8"/>
  </p:notesMasterIdLst>
  <p:sldIdLst>
    <p:sldId id="256" r:id="rId2"/>
    <p:sldId id="257" r:id="rId3"/>
    <p:sldId id="258" r:id="rId4"/>
    <p:sldId id="261" r:id="rId5"/>
    <p:sldId id="274" r:id="rId6"/>
    <p:sldId id="264" r:id="rId7"/>
    <p:sldId id="270" r:id="rId8"/>
    <p:sldId id="271" r:id="rId9"/>
    <p:sldId id="266" r:id="rId10"/>
    <p:sldId id="275" r:id="rId11"/>
    <p:sldId id="273" r:id="rId12"/>
    <p:sldId id="272" r:id="rId13"/>
    <p:sldId id="262" r:id="rId14"/>
    <p:sldId id="276" r:id="rId15"/>
    <p:sldId id="269"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CD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13"/>
    <p:restoredTop sz="65034"/>
  </p:normalViewPr>
  <p:slideViewPr>
    <p:cSldViewPr snapToGrid="0" snapToObjects="1">
      <p:cViewPr varScale="1">
        <p:scale>
          <a:sx n="81" d="100"/>
          <a:sy n="81" d="100"/>
        </p:scale>
        <p:origin x="21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7EF4E-B307-E94C-A9BF-80E66F1C1F64}" type="datetimeFigureOut">
              <a:rPr lang="en-US" smtClean="0"/>
              <a:t>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B458-3E08-C04D-B964-C78D3724C9D9}" type="slidenum">
              <a:rPr lang="en-US" smtClean="0"/>
              <a:t>‹#›</a:t>
            </a:fld>
            <a:endParaRPr lang="en-US"/>
          </a:p>
        </p:txBody>
      </p:sp>
    </p:spTree>
    <p:extLst>
      <p:ext uri="{BB962C8B-B14F-4D97-AF65-F5344CB8AC3E}">
        <p14:creationId xmlns:p14="http://schemas.microsoft.com/office/powerpoint/2010/main" val="634821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1 – Analyzing Spotify Playlists Overall</a:t>
            </a:r>
          </a:p>
          <a:p>
            <a:r>
              <a:rPr lang="en-US" dirty="0"/>
              <a:t>Part 2 – Analyzing within a targeted or focused area</a:t>
            </a:r>
          </a:p>
          <a:p>
            <a:r>
              <a:rPr lang="en-US" dirty="0"/>
              <a:t>Part 3 – Product Implementation </a:t>
            </a:r>
          </a:p>
        </p:txBody>
      </p:sp>
      <p:sp>
        <p:nvSpPr>
          <p:cNvPr id="4" name="Slide Number Placeholder 3"/>
          <p:cNvSpPr>
            <a:spLocks noGrp="1"/>
          </p:cNvSpPr>
          <p:nvPr>
            <p:ph type="sldNum" sz="quarter" idx="5"/>
          </p:nvPr>
        </p:nvSpPr>
        <p:spPr/>
        <p:txBody>
          <a:bodyPr/>
          <a:lstStyle/>
          <a:p>
            <a:fld id="{B192B458-3E08-C04D-B964-C78D3724C9D9}" type="slidenum">
              <a:rPr lang="en-US" smtClean="0"/>
              <a:t>1</a:t>
            </a:fld>
            <a:endParaRPr lang="en-US"/>
          </a:p>
        </p:txBody>
      </p:sp>
    </p:spTree>
    <p:extLst>
      <p:ext uri="{BB962C8B-B14F-4D97-AF65-F5344CB8AC3E}">
        <p14:creationId xmlns:p14="http://schemas.microsoft.com/office/powerpoint/2010/main" val="82908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a successful playlist?</a:t>
            </a:r>
          </a:p>
          <a:p>
            <a:endParaRPr lang="en-US" dirty="0"/>
          </a:p>
          <a:p>
            <a:r>
              <a:rPr lang="en-US" dirty="0"/>
              <a:t>There is no on size fits all. </a:t>
            </a:r>
          </a:p>
          <a:p>
            <a:endParaRPr lang="en-US" dirty="0"/>
          </a:p>
          <a:p>
            <a:r>
              <a:rPr lang="en-US" dirty="0"/>
              <a:t>Too few artists, tracks, and albums, or streams and a playlist can get repetitive quickly or suffer from being unknown. To many and a playlist can become </a:t>
            </a:r>
            <a:r>
              <a:rPr lang="en-US" dirty="0" err="1"/>
              <a:t>unrelevant</a:t>
            </a:r>
            <a:r>
              <a:rPr lang="en-US" dirty="0"/>
              <a:t> to a user’s current desires and interests.</a:t>
            </a:r>
          </a:p>
          <a:p>
            <a:endParaRPr lang="en-US" dirty="0"/>
          </a:p>
          <a:p>
            <a:r>
              <a:rPr lang="en-US" dirty="0"/>
              <a:t>The large variance in the data and lack of monotonicity shows that there is a goldilocks zone for playlists and that to accurately define a successful playlist, the definition should be defined consistently across all of Spotify but within a focused, targeted, context such as a genre, user, and/or mood.</a:t>
            </a:r>
          </a:p>
          <a:p>
            <a:endParaRPr lang="en-US" dirty="0"/>
          </a:p>
          <a:p>
            <a:r>
              <a:rPr lang="en-US" dirty="0"/>
              <a:t>Thus the next step, is to do a cluster analysis.</a:t>
            </a:r>
          </a:p>
          <a:p>
            <a:endParaRPr lang="en-US" dirty="0"/>
          </a:p>
          <a:p>
            <a:endParaRPr lang="en-US" dirty="0"/>
          </a:p>
        </p:txBody>
      </p:sp>
      <p:sp>
        <p:nvSpPr>
          <p:cNvPr id="4" name="Slide Number Placeholder 3"/>
          <p:cNvSpPr>
            <a:spLocks noGrp="1"/>
          </p:cNvSpPr>
          <p:nvPr>
            <p:ph type="sldNum" sz="quarter" idx="5"/>
          </p:nvPr>
        </p:nvSpPr>
        <p:spPr/>
        <p:txBody>
          <a:bodyPr/>
          <a:lstStyle/>
          <a:p>
            <a:fld id="{B192B458-3E08-C04D-B964-C78D3724C9D9}" type="slidenum">
              <a:rPr lang="en-US" smtClean="0"/>
              <a:t>10</a:t>
            </a:fld>
            <a:endParaRPr lang="en-US"/>
          </a:p>
        </p:txBody>
      </p:sp>
    </p:spTree>
    <p:extLst>
      <p:ext uri="{BB962C8B-B14F-4D97-AF65-F5344CB8AC3E}">
        <p14:creationId xmlns:p14="http://schemas.microsoft.com/office/powerpoint/2010/main" val="461795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an initial cluster analysis to prove the theory, you can expand into more data sets to get more specific and granular.</a:t>
            </a:r>
          </a:p>
          <a:p>
            <a:endParaRPr lang="en-US" dirty="0"/>
          </a:p>
          <a:p>
            <a:endParaRPr lang="en-US" dirty="0"/>
          </a:p>
          <a:p>
            <a:r>
              <a:rPr lang="en-US" dirty="0"/>
              <a:t>And then into implementations such as a system to identify the current interests of the customer at the time to make the most appropriate recommendations.</a:t>
            </a:r>
          </a:p>
        </p:txBody>
      </p:sp>
      <p:sp>
        <p:nvSpPr>
          <p:cNvPr id="4" name="Slide Number Placeholder 3"/>
          <p:cNvSpPr>
            <a:spLocks noGrp="1"/>
          </p:cNvSpPr>
          <p:nvPr>
            <p:ph type="sldNum" sz="quarter" idx="5"/>
          </p:nvPr>
        </p:nvSpPr>
        <p:spPr/>
        <p:txBody>
          <a:bodyPr/>
          <a:lstStyle/>
          <a:p>
            <a:fld id="{B192B458-3E08-C04D-B964-C78D3724C9D9}" type="slidenum">
              <a:rPr lang="en-US" smtClean="0"/>
              <a:t>11</a:t>
            </a:fld>
            <a:endParaRPr lang="en-US"/>
          </a:p>
        </p:txBody>
      </p:sp>
    </p:spTree>
    <p:extLst>
      <p:ext uri="{BB962C8B-B14F-4D97-AF65-F5344CB8AC3E}">
        <p14:creationId xmlns:p14="http://schemas.microsoft.com/office/powerpoint/2010/main" val="3649668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92B458-3E08-C04D-B964-C78D3724C9D9}" type="slidenum">
              <a:rPr lang="en-US" smtClean="0"/>
              <a:t>12</a:t>
            </a:fld>
            <a:endParaRPr lang="en-US"/>
          </a:p>
        </p:txBody>
      </p:sp>
    </p:spTree>
    <p:extLst>
      <p:ext uri="{BB962C8B-B14F-4D97-AF65-F5344CB8AC3E}">
        <p14:creationId xmlns:p14="http://schemas.microsoft.com/office/powerpoint/2010/main" val="1476374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 Find – Rap and Defiant are correlated</a:t>
            </a:r>
          </a:p>
        </p:txBody>
      </p:sp>
      <p:sp>
        <p:nvSpPr>
          <p:cNvPr id="4" name="Slide Number Placeholder 3"/>
          <p:cNvSpPr>
            <a:spLocks noGrp="1"/>
          </p:cNvSpPr>
          <p:nvPr>
            <p:ph type="sldNum" sz="quarter" idx="5"/>
          </p:nvPr>
        </p:nvSpPr>
        <p:spPr/>
        <p:txBody>
          <a:bodyPr/>
          <a:lstStyle/>
          <a:p>
            <a:fld id="{B192B458-3E08-C04D-B964-C78D3724C9D9}" type="slidenum">
              <a:rPr lang="en-US" smtClean="0"/>
              <a:t>13</a:t>
            </a:fld>
            <a:endParaRPr lang="en-US"/>
          </a:p>
        </p:txBody>
      </p:sp>
    </p:spTree>
    <p:extLst>
      <p:ext uri="{BB962C8B-B14F-4D97-AF65-F5344CB8AC3E}">
        <p14:creationId xmlns:p14="http://schemas.microsoft.com/office/powerpoint/2010/main" val="3979285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 Find – Rap and Defiant are correlated</a:t>
            </a:r>
          </a:p>
        </p:txBody>
      </p:sp>
      <p:sp>
        <p:nvSpPr>
          <p:cNvPr id="4" name="Slide Number Placeholder 3"/>
          <p:cNvSpPr>
            <a:spLocks noGrp="1"/>
          </p:cNvSpPr>
          <p:nvPr>
            <p:ph type="sldNum" sz="quarter" idx="5"/>
          </p:nvPr>
        </p:nvSpPr>
        <p:spPr/>
        <p:txBody>
          <a:bodyPr/>
          <a:lstStyle/>
          <a:p>
            <a:fld id="{B192B458-3E08-C04D-B964-C78D3724C9D9}" type="slidenum">
              <a:rPr lang="en-US" smtClean="0"/>
              <a:t>14</a:t>
            </a:fld>
            <a:endParaRPr lang="en-US"/>
          </a:p>
        </p:txBody>
      </p:sp>
    </p:spTree>
    <p:extLst>
      <p:ext uri="{BB962C8B-B14F-4D97-AF65-F5344CB8AC3E}">
        <p14:creationId xmlns:p14="http://schemas.microsoft.com/office/powerpoint/2010/main" val="1775268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92B458-3E08-C04D-B964-C78D3724C9D9}" type="slidenum">
              <a:rPr lang="en-US" smtClean="0"/>
              <a:t>15</a:t>
            </a:fld>
            <a:endParaRPr lang="en-US"/>
          </a:p>
        </p:txBody>
      </p:sp>
    </p:spTree>
    <p:extLst>
      <p:ext uri="{BB962C8B-B14F-4D97-AF65-F5344CB8AC3E}">
        <p14:creationId xmlns:p14="http://schemas.microsoft.com/office/powerpoint/2010/main" val="1828823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92B458-3E08-C04D-B964-C78D3724C9D9}" type="slidenum">
              <a:rPr lang="en-US" smtClean="0"/>
              <a:t>16</a:t>
            </a:fld>
            <a:endParaRPr lang="en-US"/>
          </a:p>
        </p:txBody>
      </p:sp>
    </p:spTree>
    <p:extLst>
      <p:ext uri="{BB962C8B-B14F-4D97-AF65-F5344CB8AC3E}">
        <p14:creationId xmlns:p14="http://schemas.microsoft.com/office/powerpoint/2010/main" val="2127795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you can see the conclusion is up-front; that is because we will be following the BLUF Technique – Bottom Line Up-Front</a:t>
            </a:r>
          </a:p>
        </p:txBody>
      </p:sp>
      <p:sp>
        <p:nvSpPr>
          <p:cNvPr id="4" name="Slide Number Placeholder 3"/>
          <p:cNvSpPr>
            <a:spLocks noGrp="1"/>
          </p:cNvSpPr>
          <p:nvPr>
            <p:ph type="sldNum" sz="quarter" idx="5"/>
          </p:nvPr>
        </p:nvSpPr>
        <p:spPr/>
        <p:txBody>
          <a:bodyPr/>
          <a:lstStyle/>
          <a:p>
            <a:fld id="{B192B458-3E08-C04D-B964-C78D3724C9D9}" type="slidenum">
              <a:rPr lang="en-US" smtClean="0"/>
              <a:t>2</a:t>
            </a:fld>
            <a:endParaRPr lang="en-US"/>
          </a:p>
        </p:txBody>
      </p:sp>
    </p:spTree>
    <p:extLst>
      <p:ext uri="{BB962C8B-B14F-4D97-AF65-F5344CB8AC3E}">
        <p14:creationId xmlns:p14="http://schemas.microsoft.com/office/powerpoint/2010/main" val="102598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 User as Opposed to Per Stream; we make money not by every stream that occurred but by every subscription that occurred</a:t>
            </a:r>
          </a:p>
          <a:p>
            <a:endParaRPr lang="en-US" dirty="0"/>
          </a:p>
          <a:p>
            <a:endParaRPr lang="en-US" dirty="0"/>
          </a:p>
          <a:p>
            <a:r>
              <a:rPr lang="en-US" dirty="0"/>
              <a:t>-Active / Total because our metric won’t be biased by a playlist promoted by a celebrity and would still be comparable to playlist of a non-celebrity</a:t>
            </a:r>
          </a:p>
          <a:p>
            <a:endParaRPr lang="en-US" dirty="0"/>
          </a:p>
          <a:p>
            <a:r>
              <a:rPr lang="en-US" dirty="0"/>
              <a:t>-Benefit:</a:t>
            </a:r>
          </a:p>
          <a:p>
            <a:r>
              <a:rPr lang="en-US" dirty="0"/>
              <a:t>-1 KPI is no confusion</a:t>
            </a:r>
          </a:p>
          <a:p>
            <a:r>
              <a:rPr lang="en-US" dirty="0"/>
              <a:t>-no conflicting priorities</a:t>
            </a:r>
          </a:p>
          <a:p>
            <a:r>
              <a:rPr lang="en-US" dirty="0"/>
              <a:t>-1 Cohesive idea</a:t>
            </a:r>
          </a:p>
          <a:p>
            <a:endParaRPr lang="en-US" dirty="0"/>
          </a:p>
          <a:p>
            <a:endParaRPr lang="en-US" dirty="0"/>
          </a:p>
          <a:p>
            <a:r>
              <a:rPr lang="en-US" dirty="0"/>
              <a:t>Classify it as successful if playlist is in Top 25%</a:t>
            </a:r>
          </a:p>
          <a:p>
            <a:endParaRPr lang="en-US" dirty="0"/>
          </a:p>
          <a:p>
            <a:endParaRPr lang="en-US" dirty="0"/>
          </a:p>
          <a:p>
            <a:r>
              <a:rPr lang="en-US" dirty="0"/>
              <a:t>Now we hare here to answer the question, What is a successful playlist?</a:t>
            </a:r>
          </a:p>
        </p:txBody>
      </p:sp>
      <p:sp>
        <p:nvSpPr>
          <p:cNvPr id="4" name="Slide Number Placeholder 3"/>
          <p:cNvSpPr>
            <a:spLocks noGrp="1"/>
          </p:cNvSpPr>
          <p:nvPr>
            <p:ph type="sldNum" sz="quarter" idx="5"/>
          </p:nvPr>
        </p:nvSpPr>
        <p:spPr/>
        <p:txBody>
          <a:bodyPr/>
          <a:lstStyle/>
          <a:p>
            <a:fld id="{B192B458-3E08-C04D-B964-C78D3724C9D9}" type="slidenum">
              <a:rPr lang="en-US" smtClean="0"/>
              <a:t>3</a:t>
            </a:fld>
            <a:endParaRPr lang="en-US"/>
          </a:p>
        </p:txBody>
      </p:sp>
    </p:spTree>
    <p:extLst>
      <p:ext uri="{BB962C8B-B14F-4D97-AF65-F5344CB8AC3E}">
        <p14:creationId xmlns:p14="http://schemas.microsoft.com/office/powerpoint/2010/main" val="304616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a successful playlist?</a:t>
            </a:r>
          </a:p>
          <a:p>
            <a:endParaRPr lang="en-US" dirty="0"/>
          </a:p>
          <a:p>
            <a:r>
              <a:rPr lang="en-US" dirty="0"/>
              <a:t>There is not one answer. There is no one size fits all. From an overall perspective, there is a goldilocks zone. Yet, the lack of monotonicity in many KPIs and high variation implies a focused or targeted playlist is ideal. In summary, a successful Christmas playlist has a very different composition than a successful party playlist or an MGMT playlist.</a:t>
            </a:r>
          </a:p>
          <a:p>
            <a:endParaRPr lang="en-US" dirty="0"/>
          </a:p>
          <a:p>
            <a:r>
              <a:rPr lang="en-US" dirty="0"/>
              <a:t>So what’s the point on the analysis. </a:t>
            </a:r>
          </a:p>
          <a:p>
            <a:endParaRPr lang="en-US" dirty="0"/>
          </a:p>
          <a:p>
            <a:r>
              <a:rPr lang="en-US" sz="1200" kern="1200" dirty="0">
                <a:solidFill>
                  <a:schemeClr val="tx1"/>
                </a:solidFill>
                <a:effectLst/>
                <a:latin typeface="+mn-lt"/>
                <a:ea typeface="+mn-ea"/>
                <a:cs typeface="+mn-cs"/>
              </a:rPr>
              <a:t>The analysis still benefit both Spotify and artists/brands in the following way: </a:t>
            </a:r>
            <a:endParaRPr lang="en-US" dirty="0">
              <a:effectLst/>
            </a:endParaRPr>
          </a:p>
          <a:p>
            <a:r>
              <a:rPr lang="en-US" sz="1200" kern="1200" dirty="0">
                <a:solidFill>
                  <a:schemeClr val="tx1"/>
                </a:solidFill>
                <a:effectLst/>
                <a:latin typeface="+mn-lt"/>
                <a:ea typeface="+mn-ea"/>
                <a:cs typeface="+mn-cs"/>
              </a:rPr>
              <a:t>-  By breaking down success, Spotify/users are able to measure and </a:t>
            </a:r>
            <a:endParaRPr lang="en-US" dirty="0">
              <a:effectLst/>
            </a:endParaRPr>
          </a:p>
          <a:p>
            <a:r>
              <a:rPr lang="en-US" sz="1200" kern="1200" dirty="0">
                <a:solidFill>
                  <a:schemeClr val="tx1"/>
                </a:solidFill>
                <a:effectLst/>
                <a:latin typeface="+mn-lt"/>
                <a:ea typeface="+mn-ea"/>
                <a:cs typeface="+mn-cs"/>
              </a:rPr>
              <a:t>control success from multiple dimensions (long term success, user success etc.) </a:t>
            </a:r>
            <a:endParaRPr lang="en-US" dirty="0">
              <a:effectLst/>
            </a:endParaRPr>
          </a:p>
          <a:p>
            <a:r>
              <a:rPr lang="en-US" sz="1200" kern="1200" dirty="0">
                <a:solidFill>
                  <a:schemeClr val="tx1"/>
                </a:solidFill>
                <a:effectLst/>
                <a:latin typeface="+mn-lt"/>
                <a:ea typeface="+mn-ea"/>
                <a:cs typeface="+mn-cs"/>
              </a:rPr>
              <a:t>-  Understanding the success patterns, users can set the optimal features </a:t>
            </a:r>
            <a:endParaRPr lang="en-US" dirty="0">
              <a:effectLst/>
            </a:endParaRPr>
          </a:p>
          <a:p>
            <a:r>
              <a:rPr lang="en-US" sz="1200" kern="1200" dirty="0">
                <a:solidFill>
                  <a:schemeClr val="tx1"/>
                </a:solidFill>
                <a:effectLst/>
                <a:latin typeface="+mn-lt"/>
                <a:ea typeface="+mn-ea"/>
                <a:cs typeface="+mn-cs"/>
              </a:rPr>
              <a:t>for their playlists, such as popular title, number of artists, genre, etc.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All this can happen within this targeted approach.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let’s investigate why and look into predictive metrics.</a:t>
            </a:r>
          </a:p>
        </p:txBody>
      </p:sp>
      <p:sp>
        <p:nvSpPr>
          <p:cNvPr id="4" name="Slide Number Placeholder 3"/>
          <p:cNvSpPr>
            <a:spLocks noGrp="1"/>
          </p:cNvSpPr>
          <p:nvPr>
            <p:ph type="sldNum" sz="quarter" idx="5"/>
          </p:nvPr>
        </p:nvSpPr>
        <p:spPr/>
        <p:txBody>
          <a:bodyPr/>
          <a:lstStyle/>
          <a:p>
            <a:fld id="{B192B458-3E08-C04D-B964-C78D3724C9D9}" type="slidenum">
              <a:rPr lang="en-US" smtClean="0"/>
              <a:t>4</a:t>
            </a:fld>
            <a:endParaRPr lang="en-US"/>
          </a:p>
        </p:txBody>
      </p:sp>
    </p:spTree>
    <p:extLst>
      <p:ext uri="{BB962C8B-B14F-4D97-AF65-F5344CB8AC3E}">
        <p14:creationId xmlns:p14="http://schemas.microsoft.com/office/powerpoint/2010/main" val="3193532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Predictive Metrics were chosen because we want to identify success in the future. It is not as helpful for us to know something was successful in the past.</a:t>
            </a:r>
          </a:p>
          <a:p>
            <a:endParaRPr lang="en-US" dirty="0"/>
          </a:p>
          <a:p>
            <a:r>
              <a:rPr lang="en-US" dirty="0"/>
              <a:t>Thus, this limits our metrics to two main categories – Pre-Usage or Composition KPIs and Pre-Analysis / Early Usage KPIs. Composition KPIs are metrics that can be known immediately upon playlist creation. Early usage are metrics that will be known before we can know our success KPI. Since our success KPI is defined in terms of current month, anything prior or smaller than a month is allowed.</a:t>
            </a:r>
          </a:p>
        </p:txBody>
      </p:sp>
      <p:sp>
        <p:nvSpPr>
          <p:cNvPr id="4" name="Slide Number Placeholder 3"/>
          <p:cNvSpPr>
            <a:spLocks noGrp="1"/>
          </p:cNvSpPr>
          <p:nvPr>
            <p:ph type="sldNum" sz="quarter" idx="5"/>
          </p:nvPr>
        </p:nvSpPr>
        <p:spPr/>
        <p:txBody>
          <a:bodyPr/>
          <a:lstStyle/>
          <a:p>
            <a:fld id="{B192B458-3E08-C04D-B964-C78D3724C9D9}" type="slidenum">
              <a:rPr lang="en-US" smtClean="0"/>
              <a:t>5</a:t>
            </a:fld>
            <a:endParaRPr lang="en-US"/>
          </a:p>
        </p:txBody>
      </p:sp>
    </p:spTree>
    <p:extLst>
      <p:ext uri="{BB962C8B-B14F-4D97-AF65-F5344CB8AC3E}">
        <p14:creationId xmlns:p14="http://schemas.microsoft.com/office/powerpoint/2010/main" val="3506029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begin on our composition KPIs. The track data shows that overall there is a negative relationship but that it is minimal and not statistically significant. It also shows that there is high variation in datapoints which leads to our conclusion that there is no one definition of a successful playlist for all playlist types.</a:t>
            </a:r>
          </a:p>
          <a:p>
            <a:endParaRPr lang="en-US" dirty="0"/>
          </a:p>
          <a:p>
            <a:endParaRPr lang="en-US" dirty="0"/>
          </a:p>
          <a:p>
            <a:endParaRPr lang="en-US" dirty="0"/>
          </a:p>
          <a:p>
            <a:r>
              <a:rPr lang="en-US" dirty="0"/>
              <a:t>Let’s move onto Artists and Albums</a:t>
            </a:r>
          </a:p>
        </p:txBody>
      </p:sp>
      <p:sp>
        <p:nvSpPr>
          <p:cNvPr id="4" name="Slide Number Placeholder 3"/>
          <p:cNvSpPr>
            <a:spLocks noGrp="1"/>
          </p:cNvSpPr>
          <p:nvPr>
            <p:ph type="sldNum" sz="quarter" idx="5"/>
          </p:nvPr>
        </p:nvSpPr>
        <p:spPr/>
        <p:txBody>
          <a:bodyPr/>
          <a:lstStyle/>
          <a:p>
            <a:fld id="{B192B458-3E08-C04D-B964-C78D3724C9D9}" type="slidenum">
              <a:rPr lang="en-US" smtClean="0"/>
              <a:t>6</a:t>
            </a:fld>
            <a:endParaRPr lang="en-US"/>
          </a:p>
        </p:txBody>
      </p:sp>
    </p:spTree>
    <p:extLst>
      <p:ext uri="{BB962C8B-B14F-4D97-AF65-F5344CB8AC3E}">
        <p14:creationId xmlns:p14="http://schemas.microsoft.com/office/powerpoint/2010/main" val="3359546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artists and albums there is an overall negative relationship meaning fewer artists and albums IN A SINGLE PLAYLIST overall had a higher percent success.</a:t>
            </a:r>
          </a:p>
          <a:p>
            <a:endParaRPr lang="en-US" dirty="0"/>
          </a:p>
          <a:p>
            <a:r>
              <a:rPr lang="en-US" dirty="0"/>
              <a:t>However, playlists classified as success had on average 50 artists and albums and there was higher percent success at both the lower and higher end thus showing the goldilocks zone.</a:t>
            </a:r>
          </a:p>
          <a:p>
            <a:endParaRPr lang="en-US" dirty="0"/>
          </a:p>
          <a:p>
            <a:endParaRPr lang="en-US" dirty="0"/>
          </a:p>
        </p:txBody>
      </p:sp>
      <p:sp>
        <p:nvSpPr>
          <p:cNvPr id="4" name="Slide Number Placeholder 3"/>
          <p:cNvSpPr>
            <a:spLocks noGrp="1"/>
          </p:cNvSpPr>
          <p:nvPr>
            <p:ph type="sldNum" sz="quarter" idx="5"/>
          </p:nvPr>
        </p:nvSpPr>
        <p:spPr/>
        <p:txBody>
          <a:bodyPr/>
          <a:lstStyle/>
          <a:p>
            <a:fld id="{B192B458-3E08-C04D-B964-C78D3724C9D9}" type="slidenum">
              <a:rPr lang="en-US" smtClean="0"/>
              <a:t>7</a:t>
            </a:fld>
            <a:endParaRPr lang="en-US"/>
          </a:p>
        </p:txBody>
      </p:sp>
    </p:spTree>
    <p:extLst>
      <p:ext uri="{BB962C8B-B14F-4D97-AF65-F5344CB8AC3E}">
        <p14:creationId xmlns:p14="http://schemas.microsoft.com/office/powerpoint/2010/main" val="50511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onto genre – you can see a large variation of success count percent within genre. Holiday had the highest percent success; along with religious. While these two categories were not statistically correlated, further investigation could show that the same users are common to both categories because many holidays are religious-based.</a:t>
            </a:r>
          </a:p>
          <a:p>
            <a:endParaRPr lang="en-US" dirty="0"/>
          </a:p>
          <a:p>
            <a:r>
              <a:rPr lang="en-US" dirty="0"/>
              <a:t>Genre was not monotonically correlated to percent success.</a:t>
            </a:r>
          </a:p>
          <a:p>
            <a:endParaRPr lang="en-US" dirty="0"/>
          </a:p>
        </p:txBody>
      </p:sp>
      <p:sp>
        <p:nvSpPr>
          <p:cNvPr id="4" name="Slide Number Placeholder 3"/>
          <p:cNvSpPr>
            <a:spLocks noGrp="1"/>
          </p:cNvSpPr>
          <p:nvPr>
            <p:ph type="sldNum" sz="quarter" idx="5"/>
          </p:nvPr>
        </p:nvSpPr>
        <p:spPr/>
        <p:txBody>
          <a:bodyPr/>
          <a:lstStyle/>
          <a:p>
            <a:fld id="{B192B458-3E08-C04D-B964-C78D3724C9D9}" type="slidenum">
              <a:rPr lang="en-US" smtClean="0"/>
              <a:t>8</a:t>
            </a:fld>
            <a:endParaRPr lang="en-US"/>
          </a:p>
        </p:txBody>
      </p:sp>
    </p:spTree>
    <p:extLst>
      <p:ext uri="{BB962C8B-B14F-4D97-AF65-F5344CB8AC3E}">
        <p14:creationId xmlns:p14="http://schemas.microsoft.com/office/powerpoint/2010/main" val="1792482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Mood music shows a high variation too with Gritty mood music having the highest success count percent within the mood. Gritty music is </a:t>
            </a:r>
            <a:r>
              <a:rPr lang="en-US" sz="1200" b="0" i="0" u="none" strike="noStrike" kern="1200" dirty="0">
                <a:solidFill>
                  <a:schemeClr val="tx1"/>
                </a:solidFill>
                <a:effectLst/>
                <a:latin typeface="+mn-lt"/>
                <a:ea typeface="+mn-ea"/>
                <a:cs typeface="+mn-cs"/>
              </a:rPr>
              <a:t>unrefined sound; a common trait is obvious </a:t>
            </a:r>
            <a:r>
              <a:rPr lang="en-US" sz="1200" b="0" i="0" u="none" strike="noStrike" kern="1200" dirty="0" err="1">
                <a:solidFill>
                  <a:schemeClr val="tx1"/>
                </a:solidFill>
                <a:effectLst/>
                <a:latin typeface="+mn-lt"/>
                <a:ea typeface="+mn-ea"/>
                <a:cs typeface="+mn-cs"/>
              </a:rPr>
              <a:t>drumset</a:t>
            </a:r>
            <a:r>
              <a:rPr lang="en-US" sz="1200" b="0" i="0" u="none" strike="noStrike" kern="1200" dirty="0">
                <a:solidFill>
                  <a:schemeClr val="tx1"/>
                </a:solidFill>
                <a:effectLst/>
                <a:latin typeface="+mn-lt"/>
                <a:ea typeface="+mn-ea"/>
                <a:cs typeface="+mn-cs"/>
              </a:rPr>
              <a:t> on instrumental (ex. American Rejects; Phoenix) but mood can be subjective.</a:t>
            </a:r>
            <a:endParaRPr lang="en-US" dirty="0"/>
          </a:p>
          <a:p>
            <a:endParaRPr lang="en-US" dirty="0"/>
          </a:p>
          <a:p>
            <a:r>
              <a:rPr lang="en-US" dirty="0"/>
              <a:t>Like genre, mood was not correlated to percent success.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192B458-3E08-C04D-B964-C78D3724C9D9}" type="slidenum">
              <a:rPr lang="en-US" smtClean="0"/>
              <a:t>9</a:t>
            </a:fld>
            <a:endParaRPr lang="en-US"/>
          </a:p>
        </p:txBody>
      </p:sp>
    </p:spTree>
    <p:extLst>
      <p:ext uri="{BB962C8B-B14F-4D97-AF65-F5344CB8AC3E}">
        <p14:creationId xmlns:p14="http://schemas.microsoft.com/office/powerpoint/2010/main" val="38141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50CD58"/>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11/7/20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071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11/7/20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651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11/7/20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59828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11/7/20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99027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11/7/20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38253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11/7/20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39954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11/7/20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8171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11/7/20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0300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11/7/20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488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11/7/20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154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11/7/20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546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11/7/20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160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11/7/20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89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11/7/20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57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11/7/20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564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11/7/20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910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11/7/20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8583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rgbClr val="50CD58"/>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4FDD475-47EA-9240-8CB8-6B89AFC732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62" r="44562"/>
          <a:stretch/>
        </p:blipFill>
        <p:spPr bwMode="auto">
          <a:xfrm>
            <a:off x="20" y="10"/>
            <a:ext cx="5897982" cy="6857990"/>
          </a:xfrm>
          <a:custGeom>
            <a:avLst/>
            <a:gdLst/>
            <a:ahLst/>
            <a:cxnLst/>
            <a:rect l="l" t="t" r="r" b="b"/>
            <a:pathLst>
              <a:path w="5898002" h="6858000">
                <a:moveTo>
                  <a:pt x="0" y="0"/>
                </a:moveTo>
                <a:lnTo>
                  <a:pt x="5898002" y="0"/>
                </a:lnTo>
                <a:lnTo>
                  <a:pt x="48736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1" name="Isosceles Triangle 30">
            <a:extLst>
              <a:ext uri="{FF2B5EF4-FFF2-40B4-BE49-F238E27FC236}">
                <a16:creationId xmlns:a16="http://schemas.microsoft.com/office/drawing/2014/main" id="{2F9F6FEB-DD01-4F04-A465-6BB9A3560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3" name="Picture 2">
            <a:extLst>
              <a:ext uri="{FF2B5EF4-FFF2-40B4-BE49-F238E27FC236}">
                <a16:creationId xmlns:a16="http://schemas.microsoft.com/office/drawing/2014/main" id="{F305B43D-A7AD-484E-A048-9D37D128E2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2" r="38762"/>
          <a:stretch/>
        </p:blipFill>
        <p:spPr bwMode="auto">
          <a:xfrm>
            <a:off x="4869095" y="10"/>
            <a:ext cx="7312272" cy="6857990"/>
          </a:xfrm>
          <a:custGeom>
            <a:avLst/>
            <a:gdLst/>
            <a:ahLst/>
            <a:cxnLst/>
            <a:rect l="l" t="t" r="r" b="b"/>
            <a:pathLst>
              <a:path w="7312272" h="6858000">
                <a:moveTo>
                  <a:pt x="1024379" y="0"/>
                </a:moveTo>
                <a:lnTo>
                  <a:pt x="7312272" y="0"/>
                </a:lnTo>
                <a:lnTo>
                  <a:pt x="731227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Freeform 52">
            <a:extLst>
              <a:ext uri="{FF2B5EF4-FFF2-40B4-BE49-F238E27FC236}">
                <a16:creationId xmlns:a16="http://schemas.microsoft.com/office/drawing/2014/main" id="{3A459D44-E95C-4AB2-9D79-7C182560C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649" y="3576484"/>
            <a:ext cx="8522979" cy="3281517"/>
          </a:xfrm>
          <a:custGeom>
            <a:avLst/>
            <a:gdLst>
              <a:gd name="connsiteX0" fmla="*/ 8516100 w 8522979"/>
              <a:gd name="connsiteY0" fmla="*/ 0 h 3281517"/>
              <a:gd name="connsiteX1" fmla="*/ 8522979 w 8522979"/>
              <a:gd name="connsiteY1" fmla="*/ 3281517 h 3281517"/>
              <a:gd name="connsiteX2" fmla="*/ 650153 w 8522979"/>
              <a:gd name="connsiteY2" fmla="*/ 3281517 h 3281517"/>
              <a:gd name="connsiteX3" fmla="*/ 0 w 8522979"/>
              <a:gd name="connsiteY3" fmla="*/ 3003752 h 3281517"/>
              <a:gd name="connsiteX4" fmla="*/ 879142 w 8522979"/>
              <a:gd name="connsiteY4" fmla="*/ 690551 h 3281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2979" h="3281517">
                <a:moveTo>
                  <a:pt x="8516100" y="0"/>
                </a:moveTo>
                <a:lnTo>
                  <a:pt x="8522979" y="3281517"/>
                </a:lnTo>
                <a:lnTo>
                  <a:pt x="650153" y="3281517"/>
                </a:lnTo>
                <a:lnTo>
                  <a:pt x="0" y="3003752"/>
                </a:lnTo>
                <a:lnTo>
                  <a:pt x="879142" y="690551"/>
                </a:lnTo>
                <a:close/>
              </a:path>
            </a:pathLst>
          </a:custGeom>
          <a:solidFill>
            <a:srgbClr val="00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2F37062B-29B9-48EA-B20D-914634A68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678411DE-368F-4426-8868-B6EEB07F72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6D3E764F-DD76-4E74-8C36-7CEE8231E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087944EB-94D5-45B3-801D-DCE3F5264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24">
            <a:extLst>
              <a:ext uri="{FF2B5EF4-FFF2-40B4-BE49-F238E27FC236}">
                <a16:creationId xmlns:a16="http://schemas.microsoft.com/office/drawing/2014/main" id="{E6C6DF53-20EC-4B92-9ADE-C0B7B4056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ED3920F-3165-4547-9210-9BC2361FA745}"/>
              </a:ext>
            </a:extLst>
          </p:cNvPr>
          <p:cNvSpPr>
            <a:spLocks noGrp="1"/>
          </p:cNvSpPr>
          <p:nvPr>
            <p:ph type="ctrTitle"/>
          </p:nvPr>
        </p:nvSpPr>
        <p:spPr>
          <a:xfrm>
            <a:off x="3883660" y="4444812"/>
            <a:ext cx="7055338" cy="1329677"/>
          </a:xfrm>
        </p:spPr>
        <p:txBody>
          <a:bodyPr>
            <a:normAutofit fontScale="90000"/>
          </a:bodyPr>
          <a:lstStyle/>
          <a:p>
            <a:r>
              <a:rPr lang="en-US" sz="4400" dirty="0">
                <a:solidFill>
                  <a:schemeClr val="bg1"/>
                </a:solidFill>
              </a:rPr>
              <a:t>What is a Successful Playlist?</a:t>
            </a:r>
          </a:p>
        </p:txBody>
      </p:sp>
      <p:sp>
        <p:nvSpPr>
          <p:cNvPr id="85" name="Rectangle 27">
            <a:extLst>
              <a:ext uri="{FF2B5EF4-FFF2-40B4-BE49-F238E27FC236}">
                <a16:creationId xmlns:a16="http://schemas.microsoft.com/office/drawing/2014/main" id="{5AA3CC08-5871-4D9C-8C6A-A90142CB0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2872F700-90BF-4EFD-9F34-06E9EFB27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F863767A-3540-4676-A852-0E8A7A2EE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29">
            <a:extLst>
              <a:ext uri="{FF2B5EF4-FFF2-40B4-BE49-F238E27FC236}">
                <a16:creationId xmlns:a16="http://schemas.microsoft.com/office/drawing/2014/main" id="{10D8237D-B0CE-41F6-B238-F6F84B855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Title 1">
            <a:extLst>
              <a:ext uri="{FF2B5EF4-FFF2-40B4-BE49-F238E27FC236}">
                <a16:creationId xmlns:a16="http://schemas.microsoft.com/office/drawing/2014/main" id="{BB6865F8-C48E-7848-AF64-05D1691980FC}"/>
              </a:ext>
            </a:extLst>
          </p:cNvPr>
          <p:cNvSpPr txBox="1">
            <a:spLocks/>
          </p:cNvSpPr>
          <p:nvPr/>
        </p:nvSpPr>
        <p:spPr>
          <a:xfrm>
            <a:off x="4401879" y="5773093"/>
            <a:ext cx="4683730" cy="527068"/>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rgbClr val="50CD58"/>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bg1"/>
                </a:solidFill>
              </a:rPr>
              <a:t>Part 1</a:t>
            </a:r>
          </a:p>
        </p:txBody>
      </p:sp>
    </p:spTree>
    <p:extLst>
      <p:ext uri="{BB962C8B-B14F-4D97-AF65-F5344CB8AC3E}">
        <p14:creationId xmlns:p14="http://schemas.microsoft.com/office/powerpoint/2010/main" val="414748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D5DC-87EC-244A-8F8B-95AB68F28837}"/>
              </a:ext>
            </a:extLst>
          </p:cNvPr>
          <p:cNvSpPr>
            <a:spLocks noGrp="1"/>
          </p:cNvSpPr>
          <p:nvPr>
            <p:ph type="title"/>
          </p:nvPr>
        </p:nvSpPr>
        <p:spPr/>
        <p:txBody>
          <a:bodyPr/>
          <a:lstStyle/>
          <a:p>
            <a:r>
              <a:rPr lang="en-US" dirty="0"/>
              <a:t>Next Step</a:t>
            </a:r>
          </a:p>
        </p:txBody>
      </p:sp>
      <p:sp>
        <p:nvSpPr>
          <p:cNvPr id="3" name="Content Placeholder 2">
            <a:extLst>
              <a:ext uri="{FF2B5EF4-FFF2-40B4-BE49-F238E27FC236}">
                <a16:creationId xmlns:a16="http://schemas.microsoft.com/office/drawing/2014/main" id="{9C1ECE10-5B58-E342-869C-74215EE48518}"/>
              </a:ext>
            </a:extLst>
          </p:cNvPr>
          <p:cNvSpPr>
            <a:spLocks noGrp="1"/>
          </p:cNvSpPr>
          <p:nvPr>
            <p:ph idx="1"/>
          </p:nvPr>
        </p:nvSpPr>
        <p:spPr>
          <a:xfrm>
            <a:off x="677334" y="1930400"/>
            <a:ext cx="8596668" cy="4110963"/>
          </a:xfrm>
        </p:spPr>
        <p:txBody>
          <a:bodyPr>
            <a:normAutofit/>
          </a:bodyPr>
          <a:lstStyle/>
          <a:p>
            <a:r>
              <a:rPr lang="en-US" dirty="0"/>
              <a:t>Cluster Analysis of Successful Playlists within a User, Genre, and/or Mood Demographic</a:t>
            </a:r>
          </a:p>
        </p:txBody>
      </p:sp>
    </p:spTree>
    <p:extLst>
      <p:ext uri="{BB962C8B-B14F-4D97-AF65-F5344CB8AC3E}">
        <p14:creationId xmlns:p14="http://schemas.microsoft.com/office/powerpoint/2010/main" val="217064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D5DC-87EC-244A-8F8B-95AB68F28837}"/>
              </a:ext>
            </a:extLst>
          </p:cNvPr>
          <p:cNvSpPr>
            <a:spLocks noGrp="1"/>
          </p:cNvSpPr>
          <p:nvPr>
            <p:ph type="title"/>
          </p:nvPr>
        </p:nvSpPr>
        <p:spPr/>
        <p:txBody>
          <a:bodyPr/>
          <a:lstStyle/>
          <a:p>
            <a:r>
              <a:rPr lang="en-US" dirty="0"/>
              <a:t>Future Research &amp; Implementation</a:t>
            </a:r>
          </a:p>
        </p:txBody>
      </p:sp>
      <p:sp>
        <p:nvSpPr>
          <p:cNvPr id="3" name="Content Placeholder 2">
            <a:extLst>
              <a:ext uri="{FF2B5EF4-FFF2-40B4-BE49-F238E27FC236}">
                <a16:creationId xmlns:a16="http://schemas.microsoft.com/office/drawing/2014/main" id="{9C1ECE10-5B58-E342-869C-74215EE48518}"/>
              </a:ext>
            </a:extLst>
          </p:cNvPr>
          <p:cNvSpPr>
            <a:spLocks noGrp="1"/>
          </p:cNvSpPr>
          <p:nvPr>
            <p:ph idx="1"/>
          </p:nvPr>
        </p:nvSpPr>
        <p:spPr>
          <a:xfrm>
            <a:off x="677334" y="1930400"/>
            <a:ext cx="8596668" cy="4110963"/>
          </a:xfrm>
        </p:spPr>
        <p:txBody>
          <a:bodyPr>
            <a:normAutofit/>
          </a:bodyPr>
          <a:lstStyle/>
          <a:p>
            <a:r>
              <a:rPr lang="en-US" dirty="0"/>
              <a:t>Future Research</a:t>
            </a:r>
          </a:p>
          <a:p>
            <a:pPr lvl="1"/>
            <a:r>
              <a:rPr lang="en-US" dirty="0"/>
              <a:t>Include Artists/Songs Market Data and Number of Followers</a:t>
            </a:r>
          </a:p>
          <a:p>
            <a:pPr lvl="1"/>
            <a:r>
              <a:rPr lang="en-US" dirty="0"/>
              <a:t>Fit selected features into a predictive model and interpret feature importance</a:t>
            </a:r>
          </a:p>
          <a:p>
            <a:pPr lvl="1"/>
            <a:r>
              <a:rPr lang="en-US" dirty="0"/>
              <a:t>Expand to include more US data and more countries</a:t>
            </a:r>
          </a:p>
          <a:p>
            <a:pPr lvl="1"/>
            <a:endParaRPr lang="en-US" dirty="0"/>
          </a:p>
          <a:p>
            <a:pPr lvl="1"/>
            <a:endParaRPr lang="en-US" dirty="0"/>
          </a:p>
          <a:p>
            <a:pPr lvl="1"/>
            <a:endParaRPr lang="en-US" dirty="0"/>
          </a:p>
          <a:p>
            <a:r>
              <a:rPr lang="en-US" dirty="0"/>
              <a:t>Future Implementation</a:t>
            </a:r>
          </a:p>
          <a:p>
            <a:pPr lvl="1"/>
            <a:r>
              <a:rPr lang="en-US" dirty="0"/>
              <a:t>Targeted Questions behind Goals and Interests to Determine Recommended Playlist</a:t>
            </a:r>
          </a:p>
          <a:p>
            <a:pPr lvl="1"/>
            <a:endParaRPr lang="en-US" dirty="0"/>
          </a:p>
        </p:txBody>
      </p:sp>
    </p:spTree>
    <p:extLst>
      <p:ext uri="{BB962C8B-B14F-4D97-AF65-F5344CB8AC3E}">
        <p14:creationId xmlns:p14="http://schemas.microsoft.com/office/powerpoint/2010/main" val="143142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46E2C1D0-2072-4664-9C67-3B12866F5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7" y="-1"/>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9" name="Rectangle 8">
            <a:extLst>
              <a:ext uri="{FF2B5EF4-FFF2-40B4-BE49-F238E27FC236}">
                <a16:creationId xmlns:a16="http://schemas.microsoft.com/office/drawing/2014/main" id="{27D3651E-CC7A-0640-AF10-3176BF132406}"/>
              </a:ext>
            </a:extLst>
          </p:cNvPr>
          <p:cNvSpPr/>
          <p:nvPr/>
        </p:nvSpPr>
        <p:spPr>
          <a:xfrm>
            <a:off x="0" y="0"/>
            <a:ext cx="12264607" cy="68613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pic>
        <p:nvPicPr>
          <p:cNvPr id="11268" name="Picture 4">
            <a:extLst>
              <a:ext uri="{FF2B5EF4-FFF2-40B4-BE49-F238E27FC236}">
                <a16:creationId xmlns:a16="http://schemas.microsoft.com/office/drawing/2014/main" id="{8981E065-A502-5944-B0DC-E134FCDB14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 t="13153" r="41309" b="-1"/>
          <a:stretch/>
        </p:blipFill>
        <p:spPr bwMode="auto">
          <a:xfrm>
            <a:off x="0" y="0"/>
            <a:ext cx="8123275" cy="6857999"/>
          </a:xfrm>
          <a:custGeom>
            <a:avLst/>
            <a:gdLst/>
            <a:ahLst/>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11267" name="Picture 3">
            <a:extLst>
              <a:ext uri="{FF2B5EF4-FFF2-40B4-BE49-F238E27FC236}">
                <a16:creationId xmlns:a16="http://schemas.microsoft.com/office/drawing/2014/main" id="{386087EF-0EDE-6D42-BD9B-2DAB23A6B1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653" t="5596" r="15259" b="584"/>
          <a:stretch/>
        </p:blipFill>
        <p:spPr bwMode="auto">
          <a:xfrm>
            <a:off x="6613451" y="-3354"/>
            <a:ext cx="5651156" cy="6861354"/>
          </a:xfrm>
          <a:custGeom>
            <a:avLst/>
            <a:gdLst/>
            <a:ahLst/>
            <a:cxnLst/>
            <a:rect l="l" t="t" r="r" b="b"/>
            <a:pathLst>
              <a:path w="5997632" h="6858000">
                <a:moveTo>
                  <a:pt x="0" y="0"/>
                </a:moveTo>
                <a:lnTo>
                  <a:pt x="5997632" y="0"/>
                </a:lnTo>
                <a:lnTo>
                  <a:pt x="5997632" y="6858000"/>
                </a:lnTo>
                <a:lnTo>
                  <a:pt x="3178693" y="6858000"/>
                </a:lnTo>
                <a:close/>
              </a:path>
            </a:pathLst>
          </a:custGeom>
          <a:noFill/>
          <a:extLst>
            <a:ext uri="{909E8E84-426E-40DD-AFC4-6F175D3DCCD1}">
              <a14:hiddenFill xmlns:a14="http://schemas.microsoft.com/office/drawing/2010/main">
                <a:solidFill>
                  <a:srgbClr val="FFFFFF"/>
                </a:solidFill>
              </a14:hiddenFill>
            </a:ext>
          </a:extLst>
        </p:spPr>
      </p:pic>
      <p:sp>
        <p:nvSpPr>
          <p:cNvPr id="77" name="Freeform: Shape 76">
            <a:extLst>
              <a:ext uri="{FF2B5EF4-FFF2-40B4-BE49-F238E27FC236}">
                <a16:creationId xmlns:a16="http://schemas.microsoft.com/office/drawing/2014/main" id="{37FEB674-D811-4FFE-A878-29D0C0ED1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73847"/>
            <a:ext cx="6434783" cy="3310306"/>
          </a:xfrm>
          <a:custGeom>
            <a:avLst/>
            <a:gdLst>
              <a:gd name="connsiteX0" fmla="*/ 0 w 6434783"/>
              <a:gd name="connsiteY0" fmla="*/ 0 h 3310306"/>
              <a:gd name="connsiteX1" fmla="*/ 3829872 w 6434783"/>
              <a:gd name="connsiteY1" fmla="*/ 0 h 3310306"/>
              <a:gd name="connsiteX2" fmla="*/ 4896100 w 6434783"/>
              <a:gd name="connsiteY2" fmla="*/ 0 h 3310306"/>
              <a:gd name="connsiteX3" fmla="*/ 4901677 w 6434783"/>
              <a:gd name="connsiteY3" fmla="*/ 0 h 3310306"/>
              <a:gd name="connsiteX4" fmla="*/ 6434783 w 6434783"/>
              <a:gd name="connsiteY4" fmla="*/ 3310306 h 3310306"/>
              <a:gd name="connsiteX5" fmla="*/ 0 w 6434783"/>
              <a:gd name="connsiteY5" fmla="*/ 3310306 h 331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4783" h="3310306">
                <a:moveTo>
                  <a:pt x="0" y="0"/>
                </a:moveTo>
                <a:lnTo>
                  <a:pt x="3829872" y="0"/>
                </a:lnTo>
                <a:lnTo>
                  <a:pt x="4896100" y="0"/>
                </a:lnTo>
                <a:lnTo>
                  <a:pt x="4901677" y="0"/>
                </a:lnTo>
                <a:lnTo>
                  <a:pt x="6434783" y="3310306"/>
                </a:lnTo>
                <a:lnTo>
                  <a:pt x="0" y="3310306"/>
                </a:lnTo>
                <a:close/>
              </a:path>
            </a:pathLst>
          </a:cu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68CD1B-CF5E-724F-A459-1D5BA340B098}"/>
              </a:ext>
            </a:extLst>
          </p:cNvPr>
          <p:cNvSpPr>
            <a:spLocks noGrp="1"/>
          </p:cNvSpPr>
          <p:nvPr>
            <p:ph type="title"/>
          </p:nvPr>
        </p:nvSpPr>
        <p:spPr>
          <a:xfrm>
            <a:off x="618064" y="2986830"/>
            <a:ext cx="4193810" cy="880985"/>
          </a:xfrm>
        </p:spPr>
        <p:txBody>
          <a:bodyPr anchor="ctr">
            <a:normAutofit/>
          </a:bodyPr>
          <a:lstStyle/>
          <a:p>
            <a:r>
              <a:rPr lang="en-US" sz="4800" dirty="0"/>
              <a:t>Thank You</a:t>
            </a:r>
          </a:p>
        </p:txBody>
      </p:sp>
      <p:pic>
        <p:nvPicPr>
          <p:cNvPr id="11266" name="Picture 2">
            <a:extLst>
              <a:ext uri="{FF2B5EF4-FFF2-40B4-BE49-F238E27FC236}">
                <a16:creationId xmlns:a16="http://schemas.microsoft.com/office/drawing/2014/main" id="{6C2133CF-D982-FD43-83A4-9C4854DEE8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555" y="-20451763"/>
            <a:ext cx="16256000" cy="91440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C296FFC8-607B-2644-95CE-AF4CB2E6E8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555" y="14660562"/>
            <a:ext cx="16256000" cy="9144000"/>
          </a:xfrm>
          <a:prstGeom prst="rect">
            <a:avLst/>
          </a:prstGeom>
          <a:noFill/>
          <a:extLst>
            <a:ext uri="{909E8E84-426E-40DD-AFC4-6F175D3DCCD1}">
              <a14:hiddenFill xmlns:a14="http://schemas.microsoft.com/office/drawing/2010/main">
                <a:solidFill>
                  <a:srgbClr val="FFFFFF"/>
                </a:solidFill>
              </a14:hiddenFill>
            </a:ext>
          </a:extLst>
        </p:spPr>
      </p:pic>
      <p:sp>
        <p:nvSpPr>
          <p:cNvPr id="30" name="Title 1">
            <a:extLst>
              <a:ext uri="{FF2B5EF4-FFF2-40B4-BE49-F238E27FC236}">
                <a16:creationId xmlns:a16="http://schemas.microsoft.com/office/drawing/2014/main" id="{0DD2350F-C9DB-FB42-AF4E-0065C327DF1B}"/>
              </a:ext>
            </a:extLst>
          </p:cNvPr>
          <p:cNvSpPr txBox="1">
            <a:spLocks/>
          </p:cNvSpPr>
          <p:nvPr/>
        </p:nvSpPr>
        <p:spPr>
          <a:xfrm>
            <a:off x="128144" y="4074726"/>
            <a:ext cx="4683730" cy="527068"/>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rgbClr val="50CD58"/>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tx1"/>
                </a:solidFill>
              </a:rPr>
              <a:t>Questions?</a:t>
            </a:r>
          </a:p>
        </p:txBody>
      </p:sp>
    </p:spTree>
    <p:extLst>
      <p:ext uri="{BB962C8B-B14F-4D97-AF65-F5344CB8AC3E}">
        <p14:creationId xmlns:p14="http://schemas.microsoft.com/office/powerpoint/2010/main" val="87706646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F6CF-EAD6-B74A-8679-E69BDF9C2F11}"/>
              </a:ext>
            </a:extLst>
          </p:cNvPr>
          <p:cNvSpPr>
            <a:spLocks noGrp="1"/>
          </p:cNvSpPr>
          <p:nvPr>
            <p:ph type="title"/>
          </p:nvPr>
        </p:nvSpPr>
        <p:spPr/>
        <p:txBody>
          <a:bodyPr/>
          <a:lstStyle/>
          <a:p>
            <a:r>
              <a:rPr lang="en-US" dirty="0"/>
              <a:t>Appendix - Process</a:t>
            </a:r>
          </a:p>
        </p:txBody>
      </p:sp>
      <p:sp>
        <p:nvSpPr>
          <p:cNvPr id="3" name="Content Placeholder 2">
            <a:extLst>
              <a:ext uri="{FF2B5EF4-FFF2-40B4-BE49-F238E27FC236}">
                <a16:creationId xmlns:a16="http://schemas.microsoft.com/office/drawing/2014/main" id="{6D3AEBC7-7D3F-5A4A-B564-82CEA3289341}"/>
              </a:ext>
            </a:extLst>
          </p:cNvPr>
          <p:cNvSpPr>
            <a:spLocks noGrp="1"/>
          </p:cNvSpPr>
          <p:nvPr>
            <p:ph idx="1"/>
          </p:nvPr>
        </p:nvSpPr>
        <p:spPr>
          <a:xfrm>
            <a:off x="677334" y="2160589"/>
            <a:ext cx="6278032" cy="3880773"/>
          </a:xfrm>
        </p:spPr>
        <p:txBody>
          <a:bodyPr/>
          <a:lstStyle/>
          <a:p>
            <a:r>
              <a:rPr lang="en-US" dirty="0"/>
              <a:t>Applies to US Spotify Only</a:t>
            </a:r>
          </a:p>
          <a:p>
            <a:r>
              <a:rPr lang="en-US" dirty="0"/>
              <a:t>Non-Normal Distribution</a:t>
            </a:r>
          </a:p>
          <a:p>
            <a:pPr lvl="1"/>
            <a:r>
              <a:rPr lang="en-US" dirty="0"/>
              <a:t>Outliers removed using IQR (Median)</a:t>
            </a:r>
          </a:p>
          <a:p>
            <a:pPr lvl="1"/>
            <a:r>
              <a:rPr lang="en-US" dirty="0"/>
              <a:t>Spearman’s Correlation Used</a:t>
            </a:r>
          </a:p>
          <a:p>
            <a:pPr lvl="1"/>
            <a:r>
              <a:rPr lang="en-US" dirty="0"/>
              <a:t>Min 35 MAU playlists used</a:t>
            </a:r>
          </a:p>
          <a:p>
            <a:r>
              <a:rPr lang="en-US" dirty="0"/>
              <a:t>Genre and Mood only used the 1</a:t>
            </a:r>
            <a:r>
              <a:rPr lang="en-US" baseline="30000" dirty="0"/>
              <a:t>st</a:t>
            </a:r>
            <a:r>
              <a:rPr lang="en-US" dirty="0"/>
              <a:t> / Highest Weighted Category</a:t>
            </a:r>
          </a:p>
          <a:p>
            <a:r>
              <a:rPr lang="en-US" dirty="0"/>
              <a:t>Analysis in terms of current Success Definition</a:t>
            </a:r>
          </a:p>
        </p:txBody>
      </p:sp>
    </p:spTree>
    <p:extLst>
      <p:ext uri="{BB962C8B-B14F-4D97-AF65-F5344CB8AC3E}">
        <p14:creationId xmlns:p14="http://schemas.microsoft.com/office/powerpoint/2010/main" val="349578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2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842F6CF-EAD6-B74A-8679-E69BDF9C2F11}"/>
              </a:ext>
            </a:extLst>
          </p:cNvPr>
          <p:cNvSpPr>
            <a:spLocks noGrp="1"/>
          </p:cNvSpPr>
          <p:nvPr>
            <p:ph type="title"/>
          </p:nvPr>
        </p:nvSpPr>
        <p:spPr>
          <a:xfrm>
            <a:off x="1151115" y="1413032"/>
            <a:ext cx="4335468" cy="2011734"/>
          </a:xfrm>
        </p:spPr>
        <p:txBody>
          <a:bodyPr vert="horz" lIns="91440" tIns="45720" rIns="91440" bIns="45720" rtlCol="0" anchor="b">
            <a:normAutofit/>
          </a:bodyPr>
          <a:lstStyle/>
          <a:p>
            <a:r>
              <a:rPr lang="en-US" sz="5400" kern="1200" dirty="0">
                <a:latin typeface="+mj-lt"/>
                <a:ea typeface="+mj-ea"/>
                <a:cs typeface="+mj-cs"/>
              </a:rPr>
              <a:t>Appendix - Correlation</a:t>
            </a:r>
          </a:p>
        </p:txBody>
      </p:sp>
      <p:pic>
        <p:nvPicPr>
          <p:cNvPr id="4" name="Picture 3" descr="Table&#10;&#10;Description automatically generated">
            <a:extLst>
              <a:ext uri="{FF2B5EF4-FFF2-40B4-BE49-F238E27FC236}">
                <a16:creationId xmlns:a16="http://schemas.microsoft.com/office/drawing/2014/main" id="{486C8B2D-2FD7-1644-89A6-92B2ED878A85}"/>
              </a:ext>
            </a:extLst>
          </p:cNvPr>
          <p:cNvPicPr>
            <a:picLocks noChangeAspect="1"/>
          </p:cNvPicPr>
          <p:nvPr/>
        </p:nvPicPr>
        <p:blipFill>
          <a:blip r:embed="rId3"/>
          <a:stretch>
            <a:fillRect/>
          </a:stretch>
        </p:blipFill>
        <p:spPr>
          <a:xfrm>
            <a:off x="5419506" y="734842"/>
            <a:ext cx="4953467" cy="5710049"/>
          </a:xfrm>
          <a:prstGeom prst="rect">
            <a:avLst/>
          </a:prstGeom>
        </p:spPr>
      </p:pic>
    </p:spTree>
    <p:extLst>
      <p:ext uri="{BB962C8B-B14F-4D97-AF65-F5344CB8AC3E}">
        <p14:creationId xmlns:p14="http://schemas.microsoft.com/office/powerpoint/2010/main" val="4236050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7" name="Group 76">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78" name="Straight Connector 77">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8" name="Rectangle 87">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Chart, scatter chart&#10;&#10;Description automatically generated">
            <a:extLst>
              <a:ext uri="{FF2B5EF4-FFF2-40B4-BE49-F238E27FC236}">
                <a16:creationId xmlns:a16="http://schemas.microsoft.com/office/drawing/2014/main" id="{B325C8FC-50F1-1149-89CF-BA5F92DC9E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28001" y="1229075"/>
            <a:ext cx="3415776" cy="22829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42F6CF-EAD6-B74A-8679-E69BDF9C2F11}"/>
              </a:ext>
            </a:extLst>
          </p:cNvPr>
          <p:cNvSpPr>
            <a:spLocks noGrp="1"/>
          </p:cNvSpPr>
          <p:nvPr>
            <p:ph type="title"/>
          </p:nvPr>
        </p:nvSpPr>
        <p:spPr>
          <a:xfrm>
            <a:off x="677334" y="4811501"/>
            <a:ext cx="4441743" cy="1563899"/>
          </a:xfrm>
        </p:spPr>
        <p:txBody>
          <a:bodyPr anchor="ctr">
            <a:normAutofit/>
          </a:bodyPr>
          <a:lstStyle/>
          <a:p>
            <a:r>
              <a:rPr lang="en-US" dirty="0"/>
              <a:t>Appendix – Composition Graphs</a:t>
            </a:r>
          </a:p>
        </p:txBody>
      </p:sp>
      <p:pic>
        <p:nvPicPr>
          <p:cNvPr id="8198" name="Picture 6">
            <a:extLst>
              <a:ext uri="{FF2B5EF4-FFF2-40B4-BE49-F238E27FC236}">
                <a16:creationId xmlns:a16="http://schemas.microsoft.com/office/drawing/2014/main" id="{C4699D58-2F55-8543-B5E0-B62393259F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5041" y="1237187"/>
            <a:ext cx="3441917" cy="2282993"/>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8A9B9DEF-81F6-6F46-BD20-72049004BB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226" y="1229075"/>
            <a:ext cx="3476772" cy="228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8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F6CF-EAD6-B74A-8679-E69BDF9C2F11}"/>
              </a:ext>
            </a:extLst>
          </p:cNvPr>
          <p:cNvSpPr>
            <a:spLocks noGrp="1"/>
          </p:cNvSpPr>
          <p:nvPr>
            <p:ph type="title"/>
          </p:nvPr>
        </p:nvSpPr>
        <p:spPr/>
        <p:txBody>
          <a:bodyPr/>
          <a:lstStyle/>
          <a:p>
            <a:r>
              <a:rPr lang="en-US" dirty="0"/>
              <a:t>Appendix – Code</a:t>
            </a:r>
          </a:p>
        </p:txBody>
      </p:sp>
      <p:sp>
        <p:nvSpPr>
          <p:cNvPr id="3" name="Content Placeholder 2">
            <a:extLst>
              <a:ext uri="{FF2B5EF4-FFF2-40B4-BE49-F238E27FC236}">
                <a16:creationId xmlns:a16="http://schemas.microsoft.com/office/drawing/2014/main" id="{6D3AEBC7-7D3F-5A4A-B564-82CEA3289341}"/>
              </a:ext>
            </a:extLst>
          </p:cNvPr>
          <p:cNvSpPr>
            <a:spLocks noGrp="1"/>
          </p:cNvSpPr>
          <p:nvPr>
            <p:ph idx="1"/>
          </p:nvPr>
        </p:nvSpPr>
        <p:spPr>
          <a:xfrm>
            <a:off x="677333" y="2160589"/>
            <a:ext cx="9317271" cy="3880773"/>
          </a:xfrm>
        </p:spPr>
        <p:txBody>
          <a:bodyPr/>
          <a:lstStyle/>
          <a:p>
            <a:r>
              <a:rPr lang="en-US" dirty="0"/>
              <a:t>Utilized Python Pandas, </a:t>
            </a:r>
            <a:r>
              <a:rPr lang="en-US" dirty="0" err="1"/>
              <a:t>Numpy</a:t>
            </a:r>
            <a:r>
              <a:rPr lang="en-US" dirty="0"/>
              <a:t>, Seaborn, Matplotlib, and </a:t>
            </a:r>
            <a:r>
              <a:rPr lang="en-US" dirty="0" err="1"/>
              <a:t>Scipy</a:t>
            </a:r>
            <a:endParaRPr lang="en-US" dirty="0"/>
          </a:p>
        </p:txBody>
      </p:sp>
    </p:spTree>
    <p:extLst>
      <p:ext uri="{BB962C8B-B14F-4D97-AF65-F5344CB8AC3E}">
        <p14:creationId xmlns:p14="http://schemas.microsoft.com/office/powerpoint/2010/main" val="73265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09DA-75E0-7A47-AA00-8CB6DC7E40B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0F3007C-58A9-674A-A31E-073ABBBE7482}"/>
              </a:ext>
            </a:extLst>
          </p:cNvPr>
          <p:cNvSpPr>
            <a:spLocks noGrp="1"/>
          </p:cNvSpPr>
          <p:nvPr>
            <p:ph idx="1"/>
          </p:nvPr>
        </p:nvSpPr>
        <p:spPr/>
        <p:txBody>
          <a:bodyPr/>
          <a:lstStyle/>
          <a:p>
            <a:r>
              <a:rPr lang="en-US" dirty="0"/>
              <a:t>What is success?</a:t>
            </a:r>
          </a:p>
          <a:p>
            <a:endParaRPr lang="en-US" dirty="0"/>
          </a:p>
          <a:p>
            <a:r>
              <a:rPr lang="en-US" dirty="0"/>
              <a:t>Conclusion</a:t>
            </a:r>
          </a:p>
          <a:p>
            <a:endParaRPr lang="en-US" dirty="0"/>
          </a:p>
          <a:p>
            <a:r>
              <a:rPr lang="en-US" dirty="0"/>
              <a:t>Potential Predictive Metrics</a:t>
            </a:r>
          </a:p>
          <a:p>
            <a:endParaRPr lang="en-US" dirty="0"/>
          </a:p>
          <a:p>
            <a:r>
              <a:rPr lang="en-US" dirty="0"/>
              <a:t>Future Research and Implementation</a:t>
            </a:r>
          </a:p>
          <a:p>
            <a:endParaRPr lang="en-US" dirty="0"/>
          </a:p>
        </p:txBody>
      </p:sp>
    </p:spTree>
    <p:extLst>
      <p:ext uri="{BB962C8B-B14F-4D97-AF65-F5344CB8AC3E}">
        <p14:creationId xmlns:p14="http://schemas.microsoft.com/office/powerpoint/2010/main" val="421321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4F7E-6295-384C-BDBA-CE32C3794455}"/>
              </a:ext>
            </a:extLst>
          </p:cNvPr>
          <p:cNvSpPr>
            <a:spLocks noGrp="1"/>
          </p:cNvSpPr>
          <p:nvPr>
            <p:ph type="title"/>
          </p:nvPr>
        </p:nvSpPr>
        <p:spPr/>
        <p:txBody>
          <a:bodyPr/>
          <a:lstStyle/>
          <a:p>
            <a:r>
              <a:rPr lang="en-US" dirty="0"/>
              <a:t>Defining Success</a:t>
            </a:r>
          </a:p>
        </p:txBody>
      </p:sp>
      <p:sp>
        <p:nvSpPr>
          <p:cNvPr id="3" name="Content Placeholder 2">
            <a:extLst>
              <a:ext uri="{FF2B5EF4-FFF2-40B4-BE49-F238E27FC236}">
                <a16:creationId xmlns:a16="http://schemas.microsoft.com/office/drawing/2014/main" id="{8DFF70A6-75D9-BD4F-BF0F-392180EF825D}"/>
              </a:ext>
            </a:extLst>
          </p:cNvPr>
          <p:cNvSpPr>
            <a:spLocks noGrp="1"/>
          </p:cNvSpPr>
          <p:nvPr>
            <p:ph idx="1"/>
          </p:nvPr>
        </p:nvSpPr>
        <p:spPr/>
        <p:txBody>
          <a:bodyPr/>
          <a:lstStyle/>
          <a:p>
            <a:r>
              <a:rPr lang="en-US" b="1" dirty="0"/>
              <a:t>Success: </a:t>
            </a:r>
            <a:r>
              <a:rPr lang="en-US" dirty="0"/>
              <a:t>Active Users / Total Users [MAU/Users]</a:t>
            </a:r>
          </a:p>
          <a:p>
            <a:r>
              <a:rPr lang="en-US" b="1" dirty="0"/>
              <a:t>Why:</a:t>
            </a:r>
          </a:p>
          <a:p>
            <a:pPr lvl="1"/>
            <a:r>
              <a:rPr lang="en-US" dirty="0"/>
              <a:t>Return on Ad Spend (ROAS) and Subscriptions per a User</a:t>
            </a:r>
          </a:p>
          <a:p>
            <a:pPr lvl="1"/>
            <a:r>
              <a:rPr lang="en-US" dirty="0"/>
              <a:t>Active / Total normalizes for marketing efforts</a:t>
            </a:r>
          </a:p>
          <a:p>
            <a:pPr lvl="1"/>
            <a:r>
              <a:rPr lang="en-US" dirty="0"/>
              <a:t>MAU user count based on &gt;30 seconds</a:t>
            </a:r>
          </a:p>
          <a:p>
            <a:pPr lvl="1"/>
            <a:endParaRPr lang="en-US" dirty="0"/>
          </a:p>
          <a:p>
            <a:r>
              <a:rPr lang="en-US" dirty="0"/>
              <a:t>Classification Process</a:t>
            </a:r>
          </a:p>
          <a:p>
            <a:pPr lvl="1"/>
            <a:r>
              <a:rPr lang="en-US" dirty="0"/>
              <a:t>Calculate and Rank by Success</a:t>
            </a:r>
          </a:p>
          <a:p>
            <a:pPr lvl="1"/>
            <a:r>
              <a:rPr lang="en-US" dirty="0"/>
              <a:t>If in Top 25% then classified as successful</a:t>
            </a:r>
          </a:p>
        </p:txBody>
      </p:sp>
    </p:spTree>
    <p:extLst>
      <p:ext uri="{BB962C8B-B14F-4D97-AF65-F5344CB8AC3E}">
        <p14:creationId xmlns:p14="http://schemas.microsoft.com/office/powerpoint/2010/main" val="6066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D5DC-87EC-244A-8F8B-95AB68F2883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C1ECE10-5B58-E342-869C-74215EE48518}"/>
              </a:ext>
            </a:extLst>
          </p:cNvPr>
          <p:cNvSpPr>
            <a:spLocks noGrp="1"/>
          </p:cNvSpPr>
          <p:nvPr>
            <p:ph idx="1"/>
          </p:nvPr>
        </p:nvSpPr>
        <p:spPr>
          <a:xfrm>
            <a:off x="677334" y="1930400"/>
            <a:ext cx="8596668" cy="4110963"/>
          </a:xfrm>
        </p:spPr>
        <p:txBody>
          <a:bodyPr>
            <a:normAutofit/>
          </a:bodyPr>
          <a:lstStyle/>
          <a:p>
            <a:pPr marL="0" indent="0" algn="ctr">
              <a:buNone/>
            </a:pPr>
            <a:r>
              <a:rPr lang="en-US" b="1" dirty="0"/>
              <a:t>There is No One Size Fits All</a:t>
            </a:r>
          </a:p>
          <a:p>
            <a:endParaRPr lang="en-US" dirty="0"/>
          </a:p>
          <a:p>
            <a:endParaRPr lang="en-US" dirty="0"/>
          </a:p>
          <a:p>
            <a:endParaRPr lang="en-US" dirty="0"/>
          </a:p>
          <a:p>
            <a:r>
              <a:rPr lang="en-US" dirty="0"/>
              <a:t>Goldilocks-Zone is ideal in overall data</a:t>
            </a:r>
          </a:p>
          <a:p>
            <a:r>
              <a:rPr lang="en-US" dirty="0"/>
              <a:t>Lack of monotonicity in many KPIs and high variation implies a “focused” playlist is ideal</a:t>
            </a:r>
          </a:p>
        </p:txBody>
      </p:sp>
      <p:pic>
        <p:nvPicPr>
          <p:cNvPr id="1025" name="Picture 1" descr="page12image4137454864">
            <a:extLst>
              <a:ext uri="{FF2B5EF4-FFF2-40B4-BE49-F238E27FC236}">
                <a16:creationId xmlns:a16="http://schemas.microsoft.com/office/drawing/2014/main" id="{863419F9-018B-6548-B98E-CF51E4B63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29300" cy="3937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2image4137454864">
            <a:extLst>
              <a:ext uri="{FF2B5EF4-FFF2-40B4-BE49-F238E27FC236}">
                <a16:creationId xmlns:a16="http://schemas.microsoft.com/office/drawing/2014/main" id="{F9375D4A-6A51-3049-B406-5F618840D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29300" cy="393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94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4F7E-6295-384C-BDBA-CE32C3794455}"/>
              </a:ext>
            </a:extLst>
          </p:cNvPr>
          <p:cNvSpPr>
            <a:spLocks noGrp="1"/>
          </p:cNvSpPr>
          <p:nvPr>
            <p:ph type="title"/>
          </p:nvPr>
        </p:nvSpPr>
        <p:spPr/>
        <p:txBody>
          <a:bodyPr/>
          <a:lstStyle/>
          <a:p>
            <a:r>
              <a:rPr lang="en-US" dirty="0"/>
              <a:t>Potential Predictive Metrics</a:t>
            </a:r>
          </a:p>
        </p:txBody>
      </p:sp>
      <p:sp>
        <p:nvSpPr>
          <p:cNvPr id="3" name="Content Placeholder 2">
            <a:extLst>
              <a:ext uri="{FF2B5EF4-FFF2-40B4-BE49-F238E27FC236}">
                <a16:creationId xmlns:a16="http://schemas.microsoft.com/office/drawing/2014/main" id="{8DFF70A6-75D9-BD4F-BF0F-392180EF825D}"/>
              </a:ext>
            </a:extLst>
          </p:cNvPr>
          <p:cNvSpPr>
            <a:spLocks noGrp="1"/>
          </p:cNvSpPr>
          <p:nvPr>
            <p:ph idx="1"/>
          </p:nvPr>
        </p:nvSpPr>
        <p:spPr/>
        <p:txBody>
          <a:bodyPr/>
          <a:lstStyle/>
          <a:p>
            <a:r>
              <a:rPr lang="en-US" b="1" dirty="0"/>
              <a:t>Pre-Usage / Composition KPIs</a:t>
            </a:r>
          </a:p>
          <a:p>
            <a:pPr lvl="1"/>
            <a:r>
              <a:rPr lang="en-US" dirty="0"/>
              <a:t>Tracks, Artists, Albums</a:t>
            </a:r>
          </a:p>
          <a:p>
            <a:r>
              <a:rPr lang="en-US" b="1" dirty="0"/>
              <a:t>Pre-Analysis / Early Usage KPIs</a:t>
            </a:r>
          </a:p>
          <a:p>
            <a:pPr lvl="1"/>
            <a:r>
              <a:rPr lang="en-US" dirty="0"/>
              <a:t>Daily Streams, DAU, MAU Previous Month</a:t>
            </a:r>
          </a:p>
        </p:txBody>
      </p:sp>
      <p:pic>
        <p:nvPicPr>
          <p:cNvPr id="4" name="Picture 2" descr="Chart, scatter chart&#10;&#10;Description automatically generated">
            <a:extLst>
              <a:ext uri="{FF2B5EF4-FFF2-40B4-BE49-F238E27FC236}">
                <a16:creationId xmlns:a16="http://schemas.microsoft.com/office/drawing/2014/main" id="{33D04FFA-8122-6C46-8A38-F91A323BE6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8284" y="4162071"/>
            <a:ext cx="3420534" cy="22861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hart, scatter chart&#10;&#10;Description automatically generated">
            <a:extLst>
              <a:ext uri="{FF2B5EF4-FFF2-40B4-BE49-F238E27FC236}">
                <a16:creationId xmlns:a16="http://schemas.microsoft.com/office/drawing/2014/main" id="{F75B8D11-23D0-664C-9C75-8A33758CE43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82014" y="4162071"/>
            <a:ext cx="3411020" cy="23152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Chart, scatter chart&#10;&#10;Description automatically generated">
            <a:extLst>
              <a:ext uri="{FF2B5EF4-FFF2-40B4-BE49-F238E27FC236}">
                <a16:creationId xmlns:a16="http://schemas.microsoft.com/office/drawing/2014/main" id="{D277DB37-CB27-5540-B060-88BEDADC81F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086229" y="4165251"/>
            <a:ext cx="3415776" cy="228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21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C529-43BB-BD40-B458-5799B23651AD}"/>
              </a:ext>
            </a:extLst>
          </p:cNvPr>
          <p:cNvSpPr>
            <a:spLocks noGrp="1"/>
          </p:cNvSpPr>
          <p:nvPr>
            <p:ph type="title"/>
          </p:nvPr>
        </p:nvSpPr>
        <p:spPr/>
        <p:txBody>
          <a:bodyPr/>
          <a:lstStyle/>
          <a:p>
            <a:r>
              <a:rPr lang="en-US" dirty="0"/>
              <a:t>Tracks</a:t>
            </a:r>
          </a:p>
        </p:txBody>
      </p:sp>
      <p:sp>
        <p:nvSpPr>
          <p:cNvPr id="3" name="Content Placeholder 2">
            <a:extLst>
              <a:ext uri="{FF2B5EF4-FFF2-40B4-BE49-F238E27FC236}">
                <a16:creationId xmlns:a16="http://schemas.microsoft.com/office/drawing/2014/main" id="{B7752912-07E7-CF44-8BF6-FEA96B078CCA}"/>
              </a:ext>
            </a:extLst>
          </p:cNvPr>
          <p:cNvSpPr>
            <a:spLocks noGrp="1"/>
          </p:cNvSpPr>
          <p:nvPr>
            <p:ph idx="1"/>
          </p:nvPr>
        </p:nvSpPr>
        <p:spPr>
          <a:xfrm>
            <a:off x="677334" y="5257799"/>
            <a:ext cx="8596668" cy="783563"/>
          </a:xfrm>
        </p:spPr>
        <p:txBody>
          <a:bodyPr/>
          <a:lstStyle/>
          <a:p>
            <a:r>
              <a:rPr lang="en-US" dirty="0"/>
              <a:t>Minimal Overall Negative Relationship</a:t>
            </a:r>
          </a:p>
          <a:p>
            <a:r>
              <a:rPr lang="en-US" dirty="0"/>
              <a:t>More Variance as number of Tracks Increases</a:t>
            </a:r>
          </a:p>
        </p:txBody>
      </p:sp>
      <p:pic>
        <p:nvPicPr>
          <p:cNvPr id="3082" name="Picture 10">
            <a:extLst>
              <a:ext uri="{FF2B5EF4-FFF2-40B4-BE49-F238E27FC236}">
                <a16:creationId xmlns:a16="http://schemas.microsoft.com/office/drawing/2014/main" id="{ED735E7A-FDA4-BC4E-879B-2AC86C329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739" y="1600201"/>
            <a:ext cx="4940300" cy="33274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28AAB25A-70DA-494F-A9CC-FD59FA3BE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4" y="1600201"/>
            <a:ext cx="50673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16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C529-43BB-BD40-B458-5799B23651AD}"/>
              </a:ext>
            </a:extLst>
          </p:cNvPr>
          <p:cNvSpPr>
            <a:spLocks noGrp="1"/>
          </p:cNvSpPr>
          <p:nvPr>
            <p:ph type="title"/>
          </p:nvPr>
        </p:nvSpPr>
        <p:spPr/>
        <p:txBody>
          <a:bodyPr/>
          <a:lstStyle/>
          <a:p>
            <a:r>
              <a:rPr lang="en-US" dirty="0"/>
              <a:t>Artists &amp; Albums</a:t>
            </a:r>
          </a:p>
        </p:txBody>
      </p:sp>
      <p:sp>
        <p:nvSpPr>
          <p:cNvPr id="3" name="Content Placeholder 2">
            <a:extLst>
              <a:ext uri="{FF2B5EF4-FFF2-40B4-BE49-F238E27FC236}">
                <a16:creationId xmlns:a16="http://schemas.microsoft.com/office/drawing/2014/main" id="{B7752912-07E7-CF44-8BF6-FEA96B078CCA}"/>
              </a:ext>
            </a:extLst>
          </p:cNvPr>
          <p:cNvSpPr>
            <a:spLocks noGrp="1"/>
          </p:cNvSpPr>
          <p:nvPr>
            <p:ph idx="1"/>
          </p:nvPr>
        </p:nvSpPr>
        <p:spPr>
          <a:xfrm>
            <a:off x="677334" y="4927601"/>
            <a:ext cx="8596668" cy="1113761"/>
          </a:xfrm>
        </p:spPr>
        <p:txBody>
          <a:bodyPr/>
          <a:lstStyle/>
          <a:p>
            <a:r>
              <a:rPr lang="en-US" dirty="0"/>
              <a:t>Overall Negative Relationship</a:t>
            </a:r>
          </a:p>
          <a:p>
            <a:r>
              <a:rPr lang="en-US" dirty="0"/>
              <a:t>But Both low and high # of Artists/Albums can result in High Percent Success</a:t>
            </a:r>
          </a:p>
        </p:txBody>
      </p:sp>
      <p:pic>
        <p:nvPicPr>
          <p:cNvPr id="3074" name="Picture 2">
            <a:extLst>
              <a:ext uri="{FF2B5EF4-FFF2-40B4-BE49-F238E27FC236}">
                <a16:creationId xmlns:a16="http://schemas.microsoft.com/office/drawing/2014/main" id="{3BD8AF28-C97E-D544-ABF2-3804B7921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189" y="1600201"/>
            <a:ext cx="4851400" cy="33274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48D3798-B03D-F34B-8F1A-0189F3380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98" y="1600201"/>
            <a:ext cx="48514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32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C529-43BB-BD40-B458-5799B23651AD}"/>
              </a:ext>
            </a:extLst>
          </p:cNvPr>
          <p:cNvSpPr>
            <a:spLocks noGrp="1"/>
          </p:cNvSpPr>
          <p:nvPr>
            <p:ph type="title"/>
          </p:nvPr>
        </p:nvSpPr>
        <p:spPr/>
        <p:txBody>
          <a:bodyPr/>
          <a:lstStyle/>
          <a:p>
            <a:r>
              <a:rPr lang="en-US" dirty="0"/>
              <a:t>Genre</a:t>
            </a:r>
            <a:br>
              <a:rPr lang="en-US" dirty="0"/>
            </a:br>
            <a:endParaRPr lang="en-US" dirty="0"/>
          </a:p>
        </p:txBody>
      </p:sp>
      <p:sp>
        <p:nvSpPr>
          <p:cNvPr id="3" name="Content Placeholder 2">
            <a:extLst>
              <a:ext uri="{FF2B5EF4-FFF2-40B4-BE49-F238E27FC236}">
                <a16:creationId xmlns:a16="http://schemas.microsoft.com/office/drawing/2014/main" id="{B7752912-07E7-CF44-8BF6-FEA96B078CCA}"/>
              </a:ext>
            </a:extLst>
          </p:cNvPr>
          <p:cNvSpPr>
            <a:spLocks noGrp="1"/>
          </p:cNvSpPr>
          <p:nvPr>
            <p:ph idx="1"/>
          </p:nvPr>
        </p:nvSpPr>
        <p:spPr>
          <a:xfrm>
            <a:off x="677334" y="5257800"/>
            <a:ext cx="8596668" cy="783562"/>
          </a:xfrm>
        </p:spPr>
        <p:txBody>
          <a:bodyPr/>
          <a:lstStyle/>
          <a:p>
            <a:r>
              <a:rPr lang="en-US" dirty="0"/>
              <a:t>Holiday has the highest proportion of success</a:t>
            </a:r>
          </a:p>
        </p:txBody>
      </p:sp>
      <p:pic>
        <p:nvPicPr>
          <p:cNvPr id="5" name="Picture 2">
            <a:extLst>
              <a:ext uri="{FF2B5EF4-FFF2-40B4-BE49-F238E27FC236}">
                <a16:creationId xmlns:a16="http://schemas.microsoft.com/office/drawing/2014/main" id="{C2FBFAF0-3EA2-1748-A329-AA377A3A0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360" y="1365692"/>
            <a:ext cx="6533402" cy="381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81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C529-43BB-BD40-B458-5799B23651AD}"/>
              </a:ext>
            </a:extLst>
          </p:cNvPr>
          <p:cNvSpPr>
            <a:spLocks noGrp="1"/>
          </p:cNvSpPr>
          <p:nvPr>
            <p:ph type="title"/>
          </p:nvPr>
        </p:nvSpPr>
        <p:spPr/>
        <p:txBody>
          <a:bodyPr/>
          <a:lstStyle/>
          <a:p>
            <a:r>
              <a:rPr lang="en-US" dirty="0"/>
              <a:t>Mood</a:t>
            </a:r>
          </a:p>
        </p:txBody>
      </p:sp>
      <p:sp>
        <p:nvSpPr>
          <p:cNvPr id="3" name="Content Placeholder 2">
            <a:extLst>
              <a:ext uri="{FF2B5EF4-FFF2-40B4-BE49-F238E27FC236}">
                <a16:creationId xmlns:a16="http://schemas.microsoft.com/office/drawing/2014/main" id="{B7752912-07E7-CF44-8BF6-FEA96B078CCA}"/>
              </a:ext>
            </a:extLst>
          </p:cNvPr>
          <p:cNvSpPr>
            <a:spLocks noGrp="1"/>
          </p:cNvSpPr>
          <p:nvPr>
            <p:ph idx="1"/>
          </p:nvPr>
        </p:nvSpPr>
        <p:spPr>
          <a:xfrm>
            <a:off x="677334" y="5257800"/>
            <a:ext cx="8596668" cy="783562"/>
          </a:xfrm>
        </p:spPr>
        <p:txBody>
          <a:bodyPr/>
          <a:lstStyle/>
          <a:p>
            <a:r>
              <a:rPr lang="en-US" dirty="0"/>
              <a:t>Gritty had the highest proportion of success</a:t>
            </a:r>
          </a:p>
        </p:txBody>
      </p:sp>
      <p:pic>
        <p:nvPicPr>
          <p:cNvPr id="5122" name="Picture 2">
            <a:extLst>
              <a:ext uri="{FF2B5EF4-FFF2-40B4-BE49-F238E27FC236}">
                <a16:creationId xmlns:a16="http://schemas.microsoft.com/office/drawing/2014/main" id="{FE63D909-8057-854D-81C6-D9E83B1C2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717" y="1269999"/>
            <a:ext cx="6651408" cy="398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2635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TotalTime>
  <Words>1191</Words>
  <Application>Microsoft Macintosh PowerPoint</Application>
  <PresentationFormat>Widescreen</PresentationFormat>
  <Paragraphs>152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What is a Successful Playlist?</vt:lpstr>
      <vt:lpstr>Agenda</vt:lpstr>
      <vt:lpstr>Defining Success</vt:lpstr>
      <vt:lpstr>Conclusion</vt:lpstr>
      <vt:lpstr>Potential Predictive Metrics</vt:lpstr>
      <vt:lpstr>Tracks</vt:lpstr>
      <vt:lpstr>Artists &amp; Albums</vt:lpstr>
      <vt:lpstr>Genre </vt:lpstr>
      <vt:lpstr>Mood</vt:lpstr>
      <vt:lpstr>Next Step</vt:lpstr>
      <vt:lpstr>Future Research &amp; Implementation</vt:lpstr>
      <vt:lpstr>Thank You</vt:lpstr>
      <vt:lpstr>Appendix - Process</vt:lpstr>
      <vt:lpstr>Appendix - Correlation</vt:lpstr>
      <vt:lpstr>Appendix – Composition Graphs</vt:lpstr>
      <vt:lpstr>Appendix –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Successful Playlist?</dc:title>
  <dc:creator>Cheberenchick, Kevin M</dc:creator>
  <cp:lastModifiedBy>Cheberenchick, Kevin M</cp:lastModifiedBy>
  <cp:revision>7</cp:revision>
  <cp:lastPrinted>2020-09-29T12:26:28Z</cp:lastPrinted>
  <dcterms:created xsi:type="dcterms:W3CDTF">2020-09-28T18:59:54Z</dcterms:created>
  <dcterms:modified xsi:type="dcterms:W3CDTF">2020-11-08T00:17:12Z</dcterms:modified>
</cp:coreProperties>
</file>