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7" r:id="rId5"/>
    <p:sldId id="308" r:id="rId6"/>
    <p:sldId id="296" r:id="rId7"/>
    <p:sldId id="311" r:id="rId8"/>
    <p:sldId id="318" r:id="rId9"/>
    <p:sldId id="258" r:id="rId10"/>
    <p:sldId id="293" r:id="rId11"/>
    <p:sldId id="284" r:id="rId12"/>
    <p:sldId id="274" r:id="rId13"/>
    <p:sldId id="268" r:id="rId14"/>
    <p:sldId id="275" r:id="rId15"/>
    <p:sldId id="269" r:id="rId16"/>
    <p:sldId id="276" r:id="rId17"/>
    <p:sldId id="312" r:id="rId18"/>
    <p:sldId id="287" r:id="rId19"/>
    <p:sldId id="300" r:id="rId20"/>
    <p:sldId id="303" r:id="rId21"/>
    <p:sldId id="313" r:id="rId22"/>
    <p:sldId id="314" r:id="rId23"/>
    <p:sldId id="285" r:id="rId24"/>
    <p:sldId id="294" r:id="rId25"/>
    <p:sldId id="270" r:id="rId26"/>
    <p:sldId id="277" r:id="rId27"/>
    <p:sldId id="271" r:id="rId28"/>
    <p:sldId id="278" r:id="rId29"/>
    <p:sldId id="272" r:id="rId30"/>
    <p:sldId id="279" r:id="rId31"/>
    <p:sldId id="315" r:id="rId32"/>
    <p:sldId id="291" r:id="rId33"/>
    <p:sldId id="288" r:id="rId34"/>
    <p:sldId id="297" r:id="rId35"/>
    <p:sldId id="301" r:id="rId36"/>
    <p:sldId id="304" r:id="rId37"/>
    <p:sldId id="298" r:id="rId38"/>
    <p:sldId id="305" r:id="rId39"/>
    <p:sldId id="306" r:id="rId40"/>
    <p:sldId id="322" r:id="rId41"/>
    <p:sldId id="316" r:id="rId42"/>
    <p:sldId id="317" r:id="rId43"/>
    <p:sldId id="325" r:id="rId44"/>
    <p:sldId id="323" r:id="rId45"/>
    <p:sldId id="326" r:id="rId46"/>
    <p:sldId id="324" r:id="rId47"/>
    <p:sldId id="331" r:id="rId48"/>
    <p:sldId id="327" r:id="rId49"/>
    <p:sldId id="329" r:id="rId50"/>
    <p:sldId id="328" r:id="rId51"/>
    <p:sldId id="330" r:id="rId52"/>
    <p:sldId id="321" r:id="rId53"/>
    <p:sldId id="319" r:id="rId54"/>
    <p:sldId id="286" r:id="rId55"/>
    <p:sldId id="295" r:id="rId56"/>
    <p:sldId id="273" r:id="rId57"/>
    <p:sldId id="280" r:id="rId58"/>
    <p:sldId id="320" r:id="rId59"/>
    <p:sldId id="292" r:id="rId60"/>
    <p:sldId id="289" r:id="rId61"/>
    <p:sldId id="299" r:id="rId62"/>
    <p:sldId id="30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59F157-D032-4B47-B990-81708EE7D82A}">
          <p14:sldIdLst>
            <p14:sldId id="307"/>
            <p14:sldId id="308"/>
            <p14:sldId id="296"/>
          </p14:sldIdLst>
        </p14:section>
        <p14:section name="7/18/2022" id="{94124ADF-9ABE-4E0B-B40D-2BE979F980B0}">
          <p14:sldIdLst>
            <p14:sldId id="311"/>
            <p14:sldId id="318"/>
            <p14:sldId id="258"/>
            <p14:sldId id="293"/>
            <p14:sldId id="284"/>
            <p14:sldId id="274"/>
            <p14:sldId id="268"/>
            <p14:sldId id="275"/>
            <p14:sldId id="269"/>
            <p14:sldId id="276"/>
            <p14:sldId id="312"/>
            <p14:sldId id="287"/>
            <p14:sldId id="300"/>
            <p14:sldId id="303"/>
          </p14:sldIdLst>
        </p14:section>
        <p14:section name="7/19/2022" id="{9C6A4269-6448-4336-B925-F34AFF75F587}">
          <p14:sldIdLst>
            <p14:sldId id="313"/>
            <p14:sldId id="314"/>
            <p14:sldId id="285"/>
            <p14:sldId id="294"/>
            <p14:sldId id="270"/>
            <p14:sldId id="277"/>
            <p14:sldId id="271"/>
            <p14:sldId id="278"/>
            <p14:sldId id="272"/>
            <p14:sldId id="279"/>
            <p14:sldId id="315"/>
            <p14:sldId id="291"/>
            <p14:sldId id="288"/>
            <p14:sldId id="297"/>
            <p14:sldId id="301"/>
            <p14:sldId id="304"/>
            <p14:sldId id="298"/>
            <p14:sldId id="305"/>
            <p14:sldId id="306"/>
            <p14:sldId id="322"/>
            <p14:sldId id="316"/>
            <p14:sldId id="317"/>
            <p14:sldId id="325"/>
            <p14:sldId id="323"/>
            <p14:sldId id="326"/>
            <p14:sldId id="324"/>
            <p14:sldId id="331"/>
            <p14:sldId id="327"/>
            <p14:sldId id="329"/>
            <p14:sldId id="328"/>
            <p14:sldId id="330"/>
          </p14:sldIdLst>
        </p14:section>
        <p14:section name="7/20/2022" id="{F6F904A9-02EA-4F77-980F-C3937069E2DA}">
          <p14:sldIdLst>
            <p14:sldId id="321"/>
            <p14:sldId id="319"/>
            <p14:sldId id="286"/>
            <p14:sldId id="295"/>
            <p14:sldId id="273"/>
            <p14:sldId id="280"/>
            <p14:sldId id="320"/>
            <p14:sldId id="292"/>
            <p14:sldId id="289"/>
            <p14:sldId id="29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9B6C-F072-8086-DFD1-94842499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3F497-1CA0-0D2C-6EF6-56641706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E4B1-5CF0-79C3-F257-C16C71AF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4CE9-B403-1ABC-8675-0EB8F07E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80BE-528C-6AC8-B365-7D9AD6E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1FC7-C17A-B28C-F7F8-C48A55E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71CA2-2437-E16E-5D41-F6BAE8ECD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DE78-68D8-9577-95C8-ED5FE6D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6318-AEDB-7363-B09F-1B994835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C2AE-8C57-5DBA-80CD-192DFCDF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5DF92-B96F-9FCA-0D12-972E71E07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91FBD-651D-677F-0B37-2FE34D77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B210-DC5E-1D45-602F-5F3DB4A3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F165-EC65-236D-7978-EB02C63F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1D1C-29E4-D599-F148-217B0E1E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640-AABA-9AD4-2F8D-66085668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B346-5A7E-CAAF-EC07-70FAACE5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87A9-2B1B-18D5-5B86-42F7B4F6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7A90-5393-0CDB-6954-D6F1F7A2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005-397E-8806-265A-4457BBA7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28CE-E9E5-0F47-96DA-7004019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E54F-D806-55E9-64AC-30C1EE0D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DDA4-651E-3A7F-286F-1EB5E3D4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5D63-2988-A328-8C4F-DC7EDBF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E7EC-899A-AF12-DA52-37778630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7B8B-26E3-4364-DE61-CDCF2ED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AE82-BC1C-D7D0-C26F-7D25B51A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6A8A4-7D62-C996-1071-5D92BB06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5BE7-896A-A0C3-6955-679B2EB8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5D7D-F1EE-7748-328E-61120A46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8D47E-B835-3D00-C5C5-34F65480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437-FA9B-DEBE-B8D4-58567FA2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34A2-21C1-20A8-881A-F83499A5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6F7F-55CF-B701-ECD0-0B4C0EED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1D742-96E7-7047-3BCC-09FB13448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726EA-E692-F533-7DCF-A0112CCF5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860A0-03F8-281B-9755-4A23C092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0DF23-91D8-03B9-A8D0-DD8F8F1A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73BBE-38FE-0BDB-3F8A-52C70CE7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FAA6-4661-E03F-AE9A-7572ECD1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A642-99EE-540E-BC3B-0BBB28A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B20F-2007-4696-FC28-98A2DDDB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4E9B7-ACA2-A3E7-48E2-96B92B0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65606-13FA-BFB3-195A-969381AE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974F7-2B60-322D-8EF2-CE1130D9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7B69-DE76-BBA8-D773-DCBCB87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8177-696A-D927-5ED4-969D15B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EE8F-4A58-F740-1AF7-247549A4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E4DED-4AC0-8FD1-7F8C-E1E05D99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D0370-7383-AAF3-15A5-375AFE12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05AF6-9D23-79F9-1C90-A68E6E2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F02-8EDC-1F3A-695A-63AA94BE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ED14-ACF5-C1F9-6504-E00440E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B29E6-E2A9-0F6C-9FEE-AE175252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3A269-F26E-D6F9-0DD9-C365B3F3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F8D6-CC5C-3D58-4588-810487A8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A41F-8909-3E6D-A7E1-CFC07EE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2D46-AE89-F0F2-D66D-F3B189D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7201D-9AF8-2F1B-6108-50B74FD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85D7-21D6-CA28-0664-EA6A47D9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6EFB-94CD-239C-39F1-16ED62B0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E7DF-BBD0-4448-8188-F55C514C17A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CDE3-3361-A383-7164-06E39DAE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F839-7EA9-6A77-9CEE-AE276C4E9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3BE7-84A8-4293-B02A-8F23A94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5767-968D-B680-5EC9-E530E3526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Geomagnetic 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352C-894D-756C-3B6D-32DC22966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7/18/2022 – 7/21/2022</a:t>
            </a:r>
          </a:p>
          <a:p>
            <a:endParaRPr lang="en-US" dirty="0"/>
          </a:p>
          <a:p>
            <a:r>
              <a:rPr lang="en-US" dirty="0"/>
              <a:t>Brought to you by: Kai Chen</a:t>
            </a:r>
          </a:p>
          <a:p>
            <a:r>
              <a:rPr lang="en-US" dirty="0"/>
              <a:t>Mentored by Dr. Mei-Ching, Cristian, and Suk-Bin</a:t>
            </a:r>
          </a:p>
        </p:txBody>
      </p:sp>
    </p:spTree>
    <p:extLst>
      <p:ext uri="{BB962C8B-B14F-4D97-AF65-F5344CB8AC3E}">
        <p14:creationId xmlns:p14="http://schemas.microsoft.com/office/powerpoint/2010/main" val="37142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(12:46:48 – 13:06:42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1D5E02-BF73-CDCE-08E4-2DBE0FB81501}"/>
              </a:ext>
            </a:extLst>
          </p:cNvPr>
          <p:cNvCxnSpPr>
            <a:cxnSpLocks/>
          </p:cNvCxnSpPr>
          <p:nvPr/>
        </p:nvCxnSpPr>
        <p:spPr>
          <a:xfrm>
            <a:off x="838962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8AA267C-2B91-6CA2-5E00-36A2D24F6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4922" r="2409"/>
          <a:stretch/>
        </p:blipFill>
        <p:spPr>
          <a:xfrm>
            <a:off x="1469136" y="1267968"/>
            <a:ext cx="9601197" cy="5590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23281-D2CD-CAFC-381E-37D2E055D536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4B59F-6459-884F-4F58-FA8D970FD66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58711-845E-942D-B7B0-4DB951F901AE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CFED5-DDC4-9EF7-6B47-0EEF3C7297AF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313D0-0F17-B4D3-1757-7B22F8EB239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C60DE-0AB0-C60B-BA96-A51AC0BA51C7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E4D73-CC4D-D4A5-1DC9-F392BFDF52FA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26264-F6E9-3BDE-5BD5-A9012B5CCC43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85E57-CD70-8F67-FD26-45E390E2833E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A8EF0-6B21-85CF-4956-58C5D579CCB9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alt=349km,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3A43033-C108-592D-40CE-F62C3DC69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8053" r="93796" b="3043"/>
          <a:stretch/>
        </p:blipFill>
        <p:spPr>
          <a:xfrm>
            <a:off x="1101090" y="6160769"/>
            <a:ext cx="822958" cy="6640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BDE387-EFC3-5192-6A6A-FDC55B8181F9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(12:46:48 – 13:06:42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1D5E02-BF73-CDCE-08E4-2DBE0FB81501}"/>
              </a:ext>
            </a:extLst>
          </p:cNvPr>
          <p:cNvCxnSpPr>
            <a:cxnSpLocks/>
          </p:cNvCxnSpPr>
          <p:nvPr/>
        </p:nvCxnSpPr>
        <p:spPr>
          <a:xfrm>
            <a:off x="838962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052CB6-DB5D-4C18-4123-A6D76DA5B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4999" r="2570"/>
          <a:stretch/>
        </p:blipFill>
        <p:spPr>
          <a:xfrm>
            <a:off x="1488141" y="1272540"/>
            <a:ext cx="9565341" cy="558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62CDD-344C-AC65-984C-FB4D7AC23E46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96140-783E-3AD3-7925-7C70F391748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311AE-43EF-4390-4E45-43362D33C659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876B1-F393-A88A-31BF-12F5D0C50E0A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4858-7B76-F798-0D50-1BBEA21AA298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C203E-B8BE-980D-E9C1-E01DF2BB0ACF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CFDE-2452-AA70-EC58-F7FCD2FF2936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84532-C433-47EF-050E-7E05A6B5CC1B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8F548-2EB0-2852-667F-E092E38F32EC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FF6F5-2007-B1F0-0A31-E6679BEACC34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alt=349km, South Ascending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F5FC4AC-B9CB-2423-EE5F-361764B38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7860" r="93827" b="2718"/>
          <a:stretch/>
        </p:blipFill>
        <p:spPr>
          <a:xfrm>
            <a:off x="842683" y="6153925"/>
            <a:ext cx="803238" cy="689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2A162-658B-E42E-2729-2E09B6168E72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6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(23:42:26 – 23:48:28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315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CE66AD9A-972E-5441-182E-F188F5198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4900" r="2377"/>
          <a:stretch/>
        </p:blipFill>
        <p:spPr>
          <a:xfrm>
            <a:off x="1504949" y="1268730"/>
            <a:ext cx="9566911" cy="5589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8BBFE-271C-DDBE-EAB1-8B1087EDB9CF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F5B03-F1CA-D337-2EB7-89FF79D8C807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062B9-29C7-7620-19D5-ACD767FEA498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40EAE-31A2-C5B1-0709-9365DEA75AC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9DC9-923B-2104-2ED3-18952CBB3D0D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1EEE9-FD77-E077-82CE-36AA33E6574B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C9482-B773-FFFC-158D-9D460C6B285F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2432A-9E4A-EF93-912E-3F45DB5EF3FA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3E9DC-8A46-2367-1AFE-F963118598E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F705F-0DD3-7EF5-6D17-4A5E0C630FF2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alt=351km, South Ascending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B488B38E-934F-F4CB-2E59-C036804E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89465" r="93941" b="1454"/>
          <a:stretch/>
        </p:blipFill>
        <p:spPr>
          <a:xfrm>
            <a:off x="741145" y="6180974"/>
            <a:ext cx="757989" cy="64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923163-1F31-05B8-6B2C-6182541E8DAA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(23:42:26 – 23:48:28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315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A4E1DA5-AE01-4073-593F-FB5CAE2DF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t="5179" r="2508"/>
          <a:stretch/>
        </p:blipFill>
        <p:spPr>
          <a:xfrm>
            <a:off x="1493520" y="1285240"/>
            <a:ext cx="9564624" cy="5572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09138-42F9-6387-0CEC-311F6B9323B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4EC76-6EB9-153F-1587-4B98AD8C0428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28D9C-28DD-7E9E-E76A-6670FC49826D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830C7-B822-49D6-126A-252DC7BC97D0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CC21B-72BD-B6AF-92B4-BCA40BA1D3E3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B2B4D-992B-016C-B2C6-FC1ACC63E2BA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A1177-BFBE-C4FC-A386-93536BA50D3E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6E7E1-E0BD-4124-6FC2-FBCFA6A6C9E0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FC26D-50C7-DE15-A852-8BC988881341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C7FD7-7631-2AF3-2FC3-70491810225C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alt=351km, South Ascending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A8CEFD7-7EFF-51BB-8BC2-2D8EB8CB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89466" r="94050" b="1871"/>
          <a:stretch/>
        </p:blipFill>
        <p:spPr>
          <a:xfrm>
            <a:off x="725031" y="6181376"/>
            <a:ext cx="768489" cy="627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F023-606E-F2D7-302A-9A012D435D6E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5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electrons/ions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3248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4EF49-F55C-23F4-9DBC-CC0C8B750892}"/>
              </a:ext>
            </a:extLst>
          </p:cNvPr>
          <p:cNvSpPr txBox="1">
            <a:spLocks/>
          </p:cNvSpPr>
          <p:nvPr/>
        </p:nvSpPr>
        <p:spPr>
          <a:xfrm>
            <a:off x="838200" y="2002631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[missing 2022-07-18 ELFIN-B data]</a:t>
            </a:r>
          </a:p>
        </p:txBody>
      </p:sp>
    </p:spTree>
    <p:extLst>
      <p:ext uri="{BB962C8B-B14F-4D97-AF65-F5344CB8AC3E}">
        <p14:creationId xmlns:p14="http://schemas.microsoft.com/office/powerpoint/2010/main" val="374554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3248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9A566F3-77E4-78C8-7389-FF25A51823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4974" r="2550"/>
          <a:stretch/>
        </p:blipFill>
        <p:spPr>
          <a:xfrm>
            <a:off x="1498600" y="1276350"/>
            <a:ext cx="9552305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F9348-59C0-0A79-D7C2-DAEFCD138AFB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21724-FD44-9922-DDE5-F8DF6C4DE789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32B02-51AA-768B-C182-67D837A0D203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04D61-85F8-4C12-5189-746DD7223C7D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5C3D2-6A71-8373-D405-756B0B057215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9F259-4A55-70FE-671B-E5F1B2D7DCF3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509E2-5BBD-1219-77A8-5F047D710486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5C3D4-7C82-873D-6C0F-6EC02C7F65DA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AD163-D1C0-1547-AF21-F3550963F53D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D5C7F-3EEC-119B-0603-2F9A0E1C98A6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alt=358km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B960-B7D6-66AA-BC7F-1B76004DD055}"/>
              </a:ext>
            </a:extLst>
          </p:cNvPr>
          <p:cNvSpPr txBox="1"/>
          <p:nvPr/>
        </p:nvSpPr>
        <p:spPr>
          <a:xfrm rot="20382897">
            <a:off x="-490196" y="1914691"/>
            <a:ext cx="13172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[BAD COVERAGE]</a:t>
            </a:r>
          </a:p>
        </p:txBody>
      </p:sp>
    </p:spTree>
    <p:extLst>
      <p:ext uri="{BB962C8B-B14F-4D97-AF65-F5344CB8AC3E}">
        <p14:creationId xmlns:p14="http://schemas.microsoft.com/office/powerpoint/2010/main" val="88898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(11:30:26 – 11:35:50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EAAD4-376A-ADC4-9886-5AECFAA60821}"/>
              </a:ext>
            </a:extLst>
          </p:cNvPr>
          <p:cNvCxnSpPr>
            <a:cxnSpLocks/>
          </p:cNvCxnSpPr>
          <p:nvPr/>
        </p:nvCxnSpPr>
        <p:spPr>
          <a:xfrm>
            <a:off x="8380095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9BB99109-45B0-E78E-6C94-84499CDF5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t="5049" r="2498"/>
          <a:stretch/>
        </p:blipFill>
        <p:spPr>
          <a:xfrm>
            <a:off x="1488440" y="1277620"/>
            <a:ext cx="9570720" cy="55803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55579-0F87-8094-1070-13EAA15BB9CC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7B4AB-DE0C-C82C-6C5C-E564C46981C3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2715D-EA8A-D1DE-DBD7-BFDF8F0CCDB2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07580-61DC-66D0-322A-2AE8DAA6BD59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657C3-0B10-4004-8B6D-9DEB81694303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87E2F-C5BA-9100-2CE5-A1B0B20C9019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EFA23-D6D4-7F61-3B74-0955F3BA4467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BF2EA-F7A3-E72F-7378-0816BE545330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61A63-055B-0EE8-3029-64773761C3D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69BA7B-A26B-1D92-B946-9DB844E41C9C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alt=365km, North Descending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08A08-3880-89D8-DCD5-C5BE67ED0D55}"/>
              </a:ext>
            </a:extLst>
          </p:cNvPr>
          <p:cNvSpPr txBox="1"/>
          <p:nvPr/>
        </p:nvSpPr>
        <p:spPr>
          <a:xfrm rot="20382897">
            <a:off x="-490196" y="1914691"/>
            <a:ext cx="13172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[BAD COVERAGE]</a:t>
            </a:r>
          </a:p>
        </p:txBody>
      </p:sp>
    </p:spTree>
    <p:extLst>
      <p:ext uri="{BB962C8B-B14F-4D97-AF65-F5344CB8AC3E}">
        <p14:creationId xmlns:p14="http://schemas.microsoft.com/office/powerpoint/2010/main" val="412912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(23:43:38 – 23:48:28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EAAD4-376A-ADC4-9886-5AECFAA60821}"/>
              </a:ext>
            </a:extLst>
          </p:cNvPr>
          <p:cNvCxnSpPr>
            <a:cxnSpLocks/>
          </p:cNvCxnSpPr>
          <p:nvPr/>
        </p:nvCxnSpPr>
        <p:spPr>
          <a:xfrm>
            <a:off x="84315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857EDD-4B43-2A62-D71D-A96C2DE17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5179" r="2449"/>
          <a:stretch/>
        </p:blipFill>
        <p:spPr>
          <a:xfrm>
            <a:off x="1498600" y="1285240"/>
            <a:ext cx="9565640" cy="5572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788F16-47CB-E0EC-B455-5C3AF3A31608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4F9B7-7DAA-C081-81AF-0AA757ED5E9D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8212A-D3AB-5E39-DF90-65DE44436CEE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8F278-D87F-2569-24E2-42038D152C3C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DDF1E-C1C9-056A-BA23-34B67C035E25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28F13-422D-2FDD-48BA-C3424FD729D6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458BA-5EC2-3498-E024-CAFE65EC4D6F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3A912-138A-71BF-03E4-AF3A6BD96F36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0F80-DB1E-F00E-AA96-077462494FA0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980EB-5719-2C05-4938-ED94D4A5F58E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alt=365km, North Descending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93081-0E8C-59F4-0F4A-940F8C826C45}"/>
              </a:ext>
            </a:extLst>
          </p:cNvPr>
          <p:cNvSpPr txBox="1"/>
          <p:nvPr/>
        </p:nvSpPr>
        <p:spPr>
          <a:xfrm rot="20382897">
            <a:off x="-490196" y="1914691"/>
            <a:ext cx="13172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[BAD COVERAGE]</a:t>
            </a:r>
          </a:p>
        </p:txBody>
      </p:sp>
    </p:spTree>
    <p:extLst>
      <p:ext uri="{BB962C8B-B14F-4D97-AF65-F5344CB8AC3E}">
        <p14:creationId xmlns:p14="http://schemas.microsoft.com/office/powerpoint/2010/main" val="286542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CF6-5120-58E2-1C99-3FAC7B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7/19/2022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C083C7-2127-6DBA-686D-52F1E44C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8" y="1329272"/>
            <a:ext cx="10266444" cy="312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0106E6-504B-5CE9-5B92-2287C0B2873E}"/>
              </a:ext>
            </a:extLst>
          </p:cNvPr>
          <p:cNvSpPr/>
          <p:nvPr/>
        </p:nvSpPr>
        <p:spPr>
          <a:xfrm>
            <a:off x="6983507" y="1770367"/>
            <a:ext cx="308833" cy="2117444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A976-DE40-BD38-CD73-1E5870311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2"/>
          <a:stretch/>
        </p:blipFill>
        <p:spPr>
          <a:xfrm>
            <a:off x="838200" y="5443123"/>
            <a:ext cx="10432490" cy="1414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8EF17-6925-4FD8-A3CE-2859C82DF5FA}"/>
              </a:ext>
            </a:extLst>
          </p:cNvPr>
          <p:cNvSpPr/>
          <p:nvPr/>
        </p:nvSpPr>
        <p:spPr>
          <a:xfrm>
            <a:off x="921310" y="6276594"/>
            <a:ext cx="10171947" cy="216281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C25ED-B5A0-53F4-32DC-C0A825EB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50"/>
          <a:stretch/>
        </p:blipFill>
        <p:spPr>
          <a:xfrm>
            <a:off x="838200" y="4304722"/>
            <a:ext cx="1043249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 -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92" y="2788025"/>
            <a:ext cx="2777268" cy="133405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ordered ELFIN-A spectrograms showing electron-flux first then ion-flux because they both cover the exact same time period, so that way, you can make a quick glance of a comparison between the e-flux and ion-flux.</a:t>
            </a:r>
          </a:p>
        </p:txBody>
      </p:sp>
    </p:spTree>
    <p:extLst>
      <p:ext uri="{BB962C8B-B14F-4D97-AF65-F5344CB8AC3E}">
        <p14:creationId xmlns:p14="http://schemas.microsoft.com/office/powerpoint/2010/main" val="595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CF6-5120-58E2-1C99-3FAC7B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range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BED676-0B8E-A248-604A-9C0F20BD3521}"/>
              </a:ext>
            </a:extLst>
          </p:cNvPr>
          <p:cNvGrpSpPr/>
          <p:nvPr/>
        </p:nvGrpSpPr>
        <p:grpSpPr>
          <a:xfrm>
            <a:off x="962778" y="1329272"/>
            <a:ext cx="10266444" cy="3121554"/>
            <a:chOff x="962778" y="1329272"/>
            <a:chExt cx="10266444" cy="312155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0C083C7-2127-6DBA-686D-52F1E44CA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78" y="1329272"/>
              <a:ext cx="10266444" cy="312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0106E6-504B-5CE9-5B92-2287C0B2873E}"/>
                </a:ext>
              </a:extLst>
            </p:cNvPr>
            <p:cNvSpPr/>
            <p:nvPr/>
          </p:nvSpPr>
          <p:spPr>
            <a:xfrm>
              <a:off x="6678707" y="1775012"/>
              <a:ext cx="912158" cy="2117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effectLst>
              <a:reflection stA="0" endPos="65000" dist="50800" dir="5400000" sy="-100000" algn="bl" rotWithShape="0"/>
              <a:softEdge rad="1270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50C303-C3AD-188D-EB7C-DC72F40C2BCC}"/>
              </a:ext>
            </a:extLst>
          </p:cNvPr>
          <p:cNvGrpSpPr/>
          <p:nvPr/>
        </p:nvGrpSpPr>
        <p:grpSpPr>
          <a:xfrm>
            <a:off x="838200" y="4304722"/>
            <a:ext cx="10432490" cy="2553278"/>
            <a:chOff x="838200" y="4304722"/>
            <a:chExt cx="10432490" cy="2553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BFA976-DE40-BD38-CD73-1E5870311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532"/>
            <a:stretch/>
          </p:blipFill>
          <p:spPr>
            <a:xfrm>
              <a:off x="838200" y="5443123"/>
              <a:ext cx="10432490" cy="141487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F8EF17-6925-4FD8-A3CE-2859C82DF5FA}"/>
                </a:ext>
              </a:extLst>
            </p:cNvPr>
            <p:cNvSpPr/>
            <p:nvPr/>
          </p:nvSpPr>
          <p:spPr>
            <a:xfrm>
              <a:off x="921223" y="6070219"/>
              <a:ext cx="10171947" cy="63462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effectLst>
              <a:reflection stA="0" endPos="65000" dist="50800" dir="5400000" sy="-100000" algn="bl" rotWithShape="0"/>
              <a:softEdge rad="1270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C25ED-B5A0-53F4-32DC-C0A825EBD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950"/>
            <a:stretch/>
          </p:blipFill>
          <p:spPr>
            <a:xfrm>
              <a:off x="838200" y="4304722"/>
              <a:ext cx="10432490" cy="1325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68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7/19/2022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441055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C51AA4-1405-0C47-2B37-A68FE3505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5126" r="2422"/>
          <a:stretch/>
        </p:blipFill>
        <p:spPr>
          <a:xfrm>
            <a:off x="1493519" y="1285240"/>
            <a:ext cx="9570721" cy="557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4207C-52FC-6F16-77DA-31231627A1A0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20D1E-3310-6917-EBEE-80B68D5CA3D4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7640A-53CA-8FBD-984D-D2ED19B81802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9CC17-59F7-8672-24FD-04EE69F2FC4C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2E02A-9B6E-85A2-501D-2D227053ED4B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1551B-C29E-0DF3-1BAE-8CE5425A2708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19C4E-37A4-77CD-D62D-46C556368321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6AE14-678E-C29E-8D75-4B471705FB51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D2EA7-0BB6-9DCD-E8C3-C2ED05BF202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57A95-D581-AA29-2CC5-A4E851B8AE00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alt=347km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5AEA32-A99C-7ABD-6BF9-00AEB888C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87849" r="94075" b="3048"/>
          <a:stretch/>
        </p:blipFill>
        <p:spPr>
          <a:xfrm>
            <a:off x="906780" y="6142378"/>
            <a:ext cx="586739" cy="534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DFAE9C-84EF-047D-AB65-DF429302D3E1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7/19/2022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441055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421CE87-F9B4-ABEE-7D09-CB7A59C63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4936" r="2481"/>
          <a:stretch/>
        </p:blipFill>
        <p:spPr>
          <a:xfrm>
            <a:off x="1487423" y="1274064"/>
            <a:ext cx="9570721" cy="558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6CD1F-F829-CD1E-FE9D-897462EC825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BDCAB-1EFA-E6AC-5B50-ED331B5F71AF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87699-3E94-3BF5-6D2B-3A18D56C3AC7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ED78E-2E2D-6459-180C-13C689A744FD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9B80E-C649-0939-D690-6F5BC21ED5F7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56F1D-CB97-2AD4-7794-555617A38DCE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F2F7-0C63-537C-1B99-D33CAF934EF1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39511-C115-D145-611E-FE60F7CE402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5F894-58F9-ABF0-D210-52BE20D8B89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474B9-69E5-8BFD-69D9-C6413C75435D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alt=347km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B5A906-04B8-4D24-0293-E4F466C81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88033" r="94019" b="3044"/>
          <a:stretch/>
        </p:blipFill>
        <p:spPr>
          <a:xfrm>
            <a:off x="897778" y="6156960"/>
            <a:ext cx="607171" cy="520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54B6F-ECA4-2274-122C-61E97EA54785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5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(10:21:23 – 10:27:24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FC2331B-A77E-4654-14F4-73E8F74DE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5093" r="2547"/>
          <a:stretch/>
        </p:blipFill>
        <p:spPr>
          <a:xfrm>
            <a:off x="1513840" y="1280160"/>
            <a:ext cx="9540240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EF646-7658-8400-2FE1-99905F2BD09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FA4DB-8441-09FA-A86C-6B5416B5FCC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54B2F-F1EA-FA9C-914A-8F05AFBEFE2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E5828-7564-4028-DB3A-461341FE1465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81F11-BE7B-9C43-5916-B6E439A04E9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3F52-982F-EC77-DF39-8EC10CB778A5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BE724-6AE7-806A-809A-90B76D2AD70F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E2308-7040-7FC5-BDFB-6496450FDFC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DCE13-3DF6-9A78-18AE-7C991DD635F0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15304-3989-7617-AD72-832FDF325704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alt=351km, South Ascending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D82820-996C-353F-6AF5-174170581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89455" r="93855" b="1454"/>
          <a:stretch/>
        </p:blipFill>
        <p:spPr>
          <a:xfrm>
            <a:off x="795020" y="6181376"/>
            <a:ext cx="774699" cy="6515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B92D56-D327-1E25-D5EF-7018B403649E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1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(10:21:23 – 10:27:24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45BAE001-B216-5077-5967-CBAE3D1B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5093" r="2449"/>
          <a:stretch/>
        </p:blipFill>
        <p:spPr>
          <a:xfrm>
            <a:off x="1498600" y="1280160"/>
            <a:ext cx="95656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3F4C8-1F4B-5667-8E73-CB07B43DC5E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5F432-DBD1-158E-BAE9-055EFA1FA98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6A59F-22B7-5ECA-2AFD-2DC05545BED8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D7AEF-0030-DD25-A918-B59A9CE9420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6DEC5-0E05-0880-6A9D-4F690777ED2E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9436E-3C00-28E9-33DE-5732A9B1D1D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EC808-7783-C28F-595F-757D554C13A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32DAD-A28F-384F-2022-720EAB1887F4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9065C-E4FD-8454-BFCC-5515CCA2D175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A01D7-BBDC-E2BD-8C77-2388F499381F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alt=351km,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ED90F432-46A7-0B7B-DC9B-8020708FC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89368" r="94002" b="1453"/>
          <a:stretch/>
        </p:blipFill>
        <p:spPr>
          <a:xfrm>
            <a:off x="770182" y="6180109"/>
            <a:ext cx="732790" cy="6511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7BA171-B902-9A5E-8089-BA5BB95A1194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5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(11:38:19 – 11:58:20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8680" y="16764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D521A8F-E3F1-DE56-EC0A-0B60FE044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t="5062" r="2427"/>
          <a:stretch/>
        </p:blipFill>
        <p:spPr>
          <a:xfrm>
            <a:off x="1475232" y="1274064"/>
            <a:ext cx="9595104" cy="5583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28465-C6BA-3B88-9A3C-5E90FC596AB9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DF9F2-1AE6-963F-30FE-17E4477654A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AE223-0816-7E86-BE9F-ACB8A22ADB54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6981-2CA1-BBAD-8FEE-7007B307AD3A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59F22-9F88-FEE4-62ED-34FEA2444F5D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F80E4-058A-94D9-D712-328BA76F60E7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9BFE-5B31-7324-58EF-5E03620CA05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AD56C-D3C4-38B2-8BAC-68B281424FD0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5B01E-9C4A-19E0-D2DA-A9AFADAF53A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D725C-5A76-31BF-497B-7161A790F33F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alt=348km,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693989E-528C-D4D7-1187-2D5D86F5A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87541" r="93833" b="2778"/>
          <a:stretch/>
        </p:blipFill>
        <p:spPr>
          <a:xfrm>
            <a:off x="1347923" y="6133735"/>
            <a:ext cx="776470" cy="691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8CFDB8-9655-9E53-B8C3-0D8ED4D88CDD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8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(11:38:19 – 11:58:20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8680" y="16764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D16209E-B6EB-B0F6-7D85-33D2E52D9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320" r="2484"/>
          <a:stretch/>
        </p:blipFill>
        <p:spPr>
          <a:xfrm>
            <a:off x="1478280" y="1285240"/>
            <a:ext cx="9585960" cy="5568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BACA2-C459-BB2B-0320-A23DB6A462AF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239C-1D51-4E3F-077F-B74B2BAC1A87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20655-5BCC-2ABF-B1FC-D89E175DE08F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CD8BF-99BE-E98C-9073-86CD577A59C5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1BD04-19FA-3180-0748-5E5E0F302AB4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729A1-EE57-7340-7963-A4B353A579B3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CFFF24-C54F-777B-BD92-8FC2ED0B7195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14EEC-22C8-12D2-3312-8DC8B4869222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8C3B1-72C1-A76A-6C1C-3B885BFE3719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0AD3B-852C-9D88-7679-CD4FA63ECF7E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alt=348km,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25666D9-1397-1F18-4EBE-247FDDD4B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87609" r="93853" b="2710"/>
          <a:stretch/>
        </p:blipFill>
        <p:spPr>
          <a:xfrm>
            <a:off x="1392435" y="6140275"/>
            <a:ext cx="762863" cy="68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A9FA3C-5E8C-6177-CEAD-630FB4231379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(13:22:20 – 13:28:20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50201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FE0EF97-2A10-5F3E-C2D0-7497B27ED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5052" r="2430" b="1"/>
          <a:stretch/>
        </p:blipFill>
        <p:spPr>
          <a:xfrm>
            <a:off x="1508760" y="1280160"/>
            <a:ext cx="9555480" cy="557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F762B-92CB-8187-6ABD-77F1AA53C666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CBFE3-979E-A43F-95BC-CADC2C8DFEA8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17F02E-6024-1690-000F-AF74D5F29239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CE115-6161-D1E6-FE24-380C51E8A3B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25304-3084-18C1-BC5D-923B511037B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109B6-A4E4-A646-BAA7-167E15AA0BBD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14367-1FFA-3EC1-D995-363814F925CD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4888C-7559-95D8-09AB-341392A8801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BE0CBD-59E9-A212-97AB-BEBAA406B5AA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A44E7-E7ED-FB08-A62C-1606E15A47B0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alt=350km,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7F8DDDF-14F9-8D46-9FCC-4C12479C7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9136" r="93921" b="1455"/>
          <a:stretch/>
        </p:blipFill>
        <p:spPr>
          <a:xfrm>
            <a:off x="849631" y="6150153"/>
            <a:ext cx="777240" cy="676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E4C2A-F13C-7B3E-201A-DEE0F35D74F0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(13:22:20 – 13:28:20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50201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E983BA0-569C-16EA-2546-2A0C0C6AE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t="5215" r="2515"/>
          <a:stretch/>
        </p:blipFill>
        <p:spPr>
          <a:xfrm>
            <a:off x="1493520" y="1285240"/>
            <a:ext cx="9565640" cy="5572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11256-142B-EAE1-B946-50882F73B3B8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4C9F9-3D64-25CE-7649-37F3B23DE130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3111-347B-7B09-70F6-9FF685F904A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63F2-18A0-92B4-FE87-A25CBFA7EA8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C33A5-3282-4271-A34A-80AD2743A525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59A7D-BDF6-3D5E-3990-641327301D22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FC8D7-84A1-29DA-97D1-039E12B1884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1C1DE-6141-3AAE-6BE4-D14E141851CD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CF8E5-74D0-8015-AD2F-369F38D468E8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705DD-DC92-B7C3-D6F4-E1F6C699B23E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alt=350km,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98690A0-B3A8-1D50-E80E-E3AC41B52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89124" r="93869" b="1453"/>
          <a:stretch/>
        </p:blipFill>
        <p:spPr>
          <a:xfrm>
            <a:off x="861060" y="6139775"/>
            <a:ext cx="775335" cy="700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BB481-B902-CAD2-62A4-2D6EF0D8D176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 - 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62" y="2976807"/>
            <a:ext cx="2777268" cy="90438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B/STAR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ordered ELFIN-B spectrograms showing electron-flux first then ion-flux because they both cover the exact same time period, so that way, you can make a quick glance of a comparison between the e-flux and ion-flux.</a:t>
            </a:r>
          </a:p>
        </p:txBody>
      </p:sp>
    </p:spTree>
    <p:extLst>
      <p:ext uri="{BB962C8B-B14F-4D97-AF65-F5344CB8AC3E}">
        <p14:creationId xmlns:p14="http://schemas.microsoft.com/office/powerpoint/2010/main" val="330769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7/19/2022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441055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B567FB3-B20B-82FF-605A-818088C825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" t="4952" r="2481"/>
          <a:stretch/>
        </p:blipFill>
        <p:spPr>
          <a:xfrm>
            <a:off x="1508760" y="1275080"/>
            <a:ext cx="9549384" cy="5582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DD9AA-B3E9-8F08-75AB-EF2EF6C8FCE3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FE090-794B-8BC0-0D6F-970A23F884C3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8F0F8-3463-5B29-42C6-DC03FCFACA5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FA23D-6A3F-E0CD-5C8B-143C539D75D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93E31-149B-B67B-6FF9-DEE3BFEF4114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33CF-745A-CB10-4423-31F34D6BFE85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22D81-CAEF-EB7C-9843-74A5258D109D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01B18-EC75-2D2A-3913-7BA8B3A79608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ED5EC-D9B9-903E-6AE3-75742979EA0A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58BB3-AE70-12DE-D173-6033647BD7E2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alt=357km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7B558AE-9BB8-F95D-2534-16ED6D498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t="87849" r="93929" b="2457"/>
          <a:stretch/>
        </p:blipFill>
        <p:spPr>
          <a:xfrm>
            <a:off x="838222" y="6144282"/>
            <a:ext cx="635000" cy="569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4748F4-EB51-839D-1D5D-B720C239E980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8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E6B0-A2C8-274D-489E-9819E01A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Colin’s Note on Reading Position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D0160-3E1D-95A1-9097-FC88C3F3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880907"/>
            <a:ext cx="1065043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46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7/19/2022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441055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507C32A-693F-463C-0B46-C185157A8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4974" r="2472"/>
          <a:stretch/>
        </p:blipFill>
        <p:spPr>
          <a:xfrm>
            <a:off x="1488439" y="1276350"/>
            <a:ext cx="9570721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9280A-D345-0A00-BE4C-EB3288B288D3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3E9CB-96CD-E49D-3FD0-774BB7605F7E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1B844-835F-708C-A8D6-08501D927FC1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6F17B-4A28-9CD6-C3A6-BCBF2211F52C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1410A-77CD-7178-61C3-7F8265602CDC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87525-78C6-2B6E-5D68-FF7CE822473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6ECB2-AC81-B0D9-7294-CBDB379D9C70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0CB6E-A2C1-DC16-3E1D-83D6EC0D65DC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06FD4-F822-A641-45D2-503AD85B6E9A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0BF40-1498-3AE1-A104-29592A6CCF32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alt=357km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C8BD623-9A3E-B153-6B24-566B309E4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87849" r="93839" b="2984"/>
          <a:stretch/>
        </p:blipFill>
        <p:spPr>
          <a:xfrm>
            <a:off x="897255" y="6146187"/>
            <a:ext cx="619125" cy="538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04D3A-6051-DB14-4444-031EE7ABF2D1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3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(10:06:23 – 10:09:24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D7F6E81-E466-B787-1F0E-26B931A99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 t="5009" r="2607" b="41"/>
          <a:stretch/>
        </p:blipFill>
        <p:spPr>
          <a:xfrm>
            <a:off x="1511300" y="1290320"/>
            <a:ext cx="9527540" cy="5570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DCB92-CDFF-0701-91F0-AC64A7B9373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678CE-CB4A-0DAE-3DA0-32AC6399EF7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3C56C-23D9-2F4A-1E18-5522DAAF13A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18A14-CD60-C8AC-AA90-552DA56B135E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47789-615E-2250-F0DF-160DA995B567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5B81A-C48A-4F67-103F-2B007FF2745A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0314E-F93B-D7C2-EC55-64F20BFF4404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B4F1C-6E86-4FBC-270F-24A980A1DCDF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233C-76D6-52DA-4BBF-9433E905BFA8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1C67C-D2E9-0D26-8A79-9E6251FC9A38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alt=359km, South Ascending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223486-FBD9-4DC3-72C5-7D5AF5283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89515" r="93818" b="1797"/>
          <a:stretch/>
        </p:blipFill>
        <p:spPr>
          <a:xfrm>
            <a:off x="1371600" y="6181376"/>
            <a:ext cx="754380" cy="624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2767C-7BA6-3FE4-15D0-DE108A51699A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(10:06:23 – 10:09:24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A54182D-F4D2-6189-F5D6-FB724A3F0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5019" r="2465"/>
          <a:stretch/>
        </p:blipFill>
        <p:spPr>
          <a:xfrm>
            <a:off x="1539237" y="1295400"/>
            <a:ext cx="9505953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7F5D2-008B-ED93-B350-A460BC29D3E2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88B06-2ECC-E44F-DA35-54035740CC8B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A67B7-5385-AADC-4AD3-F60FFBA9CF7D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809CA-3C9D-A905-9B91-EABA44C25B75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24088-6FA6-52F1-6BB5-85DD7FC10CD8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F9F7A-00C5-FEBB-4D47-3B57E8F065F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02FB9-E9AC-CD41-EB43-FD3764F79687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A777-D863-DAF3-9D1F-D2A58CF3E1E9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20DEF-BB66-B7F8-EEFF-380C3D77853B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8D516-3614-1C86-A958-4FB592032951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alt=359km, South Ascending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0E31E3-01C0-0AF7-C83F-1328686CE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t="89269" r="93766" b="1691"/>
          <a:stretch/>
        </p:blipFill>
        <p:spPr>
          <a:xfrm>
            <a:off x="1403158" y="6168891"/>
            <a:ext cx="752472" cy="643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8696DE-5684-1751-C5E8-A963D8DDE445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6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(10:21:52 – 10:27:24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4235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B1544478-C8BA-E6F0-BE31-03D2C890E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5006" r="2547"/>
          <a:stretch/>
        </p:blipFill>
        <p:spPr>
          <a:xfrm>
            <a:off x="1513840" y="1275080"/>
            <a:ext cx="9540240" cy="558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E6F36-A0B6-941B-EE2D-499C026FA6D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5BA52-93CA-B130-864C-DB04DA0D5682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BE877-8B84-C487-4B03-1D7C4D92A20C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65191-2320-64D8-F7FC-2800E280EEBC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D5347-1B7C-0EB3-0032-593E8914E655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C6A14-EFC8-4D8F-589E-D98B0BDC9301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CE60A-1173-F70E-E3A6-7988B693CD78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1C58E-6502-1F12-340A-F3FB657533B0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125F3-AD67-9E24-A7BC-CFA31F8062EE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F704A-3C29-C14A-ABB4-8DC265BB4182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alt=364km, North Descending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09C2-8E31-69BC-D10E-8C97B44E365B}"/>
              </a:ext>
            </a:extLst>
          </p:cNvPr>
          <p:cNvSpPr txBox="1"/>
          <p:nvPr/>
        </p:nvSpPr>
        <p:spPr>
          <a:xfrm rot="20382897">
            <a:off x="-490196" y="1914691"/>
            <a:ext cx="13172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[BAD COVERAGE]</a:t>
            </a:r>
          </a:p>
        </p:txBody>
      </p:sp>
    </p:spTree>
    <p:extLst>
      <p:ext uri="{BB962C8B-B14F-4D97-AF65-F5344CB8AC3E}">
        <p14:creationId xmlns:p14="http://schemas.microsoft.com/office/powerpoint/2010/main" val="1607804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timeline&#10;&#10;Description automatically generated">
            <a:extLst>
              <a:ext uri="{FF2B5EF4-FFF2-40B4-BE49-F238E27FC236}">
                <a16:creationId xmlns:a16="http://schemas.microsoft.com/office/drawing/2014/main" id="{4F4979D4-2841-73F0-7C14-38B1A81DE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5067" r="2550"/>
          <a:stretch/>
        </p:blipFill>
        <p:spPr>
          <a:xfrm>
            <a:off x="1539238" y="1305243"/>
            <a:ext cx="9487628" cy="5546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(13:07:41 – 13:13:42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9947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487BD0-AA21-92BF-4DC8-EA7CA279D1CA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8A7C1-C768-EB4D-77C6-B5D4FEC0EC60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7631E-364A-482A-2FF6-C7F85A46552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2F094-B66A-F19A-BBB1-25F5D3034DD2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7E39-3C7A-FA68-BF67-ED09D6CE2E6C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8234C-9227-340C-0C4C-6EDD31FE5C62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FC3A5-3047-D8A0-7E55-199C2A3CA287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1616B-DA07-B368-01F2-6E5896672EDC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F8745-1F5E-B511-DDEC-127BDB50F843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18D0B-BA6F-358A-C80A-8A0254EEABF4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alt=359km, South Ascending</a:t>
            </a:r>
          </a:p>
        </p:txBody>
      </p:sp>
      <p:pic>
        <p:nvPicPr>
          <p:cNvPr id="19" name="Picture 18" descr="Chart, timeline&#10;&#10;Description automatically generated">
            <a:extLst>
              <a:ext uri="{FF2B5EF4-FFF2-40B4-BE49-F238E27FC236}">
                <a16:creationId xmlns:a16="http://schemas.microsoft.com/office/drawing/2014/main" id="{E59F927F-6D00-C51C-39FA-0F6BDBF23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88918" r="93754" b="1413"/>
          <a:stretch/>
        </p:blipFill>
        <p:spPr>
          <a:xfrm>
            <a:off x="963930" y="6136402"/>
            <a:ext cx="772190" cy="70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D86D7-883B-CDC9-698F-928FEC14199E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5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(13:07:41 – 13:13:42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99475" y="17335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A5603DC8-FB68-69FB-EC19-45B5F069E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5049" r="2426"/>
          <a:stretch/>
        </p:blipFill>
        <p:spPr>
          <a:xfrm>
            <a:off x="1502071" y="1277620"/>
            <a:ext cx="9547860" cy="5580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AE7FC-2833-9BC2-4918-F2A4639EEBB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8D90-C640-3A27-485F-3D302E70C734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223FE-EE6D-9F28-4245-09E9739B19A8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6D623-0522-76D2-233E-1E23275F2D61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09027-E7B7-9830-C6AB-E6550AB5A4D4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27F9A-7532-CC68-3253-822800D8707B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02262-86CA-D6B4-B025-EDEDD1D69D16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CC247-86F1-E37E-3451-B57C710BAA5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7F52B-AA59-4BEE-EC62-BD010118670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74F38-A559-9CFD-3805-1BA55C11133A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alt=359km,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ACE5BE6-3D15-4402-53EA-7133C837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89174" r="93807" b="1454"/>
          <a:stretch/>
        </p:blipFill>
        <p:spPr>
          <a:xfrm>
            <a:off x="1022793" y="6159470"/>
            <a:ext cx="760729" cy="674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2E5C3A-6FE7-B610-6569-6446FFCF4AD3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(13:22:20 – 13:27:05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50138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7C999246-1EB1-F097-96A9-81EE96B41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t="5138" r="2473"/>
          <a:stretch/>
        </p:blipFill>
        <p:spPr>
          <a:xfrm>
            <a:off x="1488440" y="1287779"/>
            <a:ext cx="9573260" cy="557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E6D7-49BB-8F3E-7943-1182F8AF8B7B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88658-37B2-4489-89BD-3AB11A3D7FDD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97683-1CB5-F5D3-3F0B-E9492829372F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29269-295E-A44B-08C8-C277F962082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ED782-C27A-F88C-1303-1AE2502AEE9D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90629-0B12-1CEC-C59E-BE7B11B33EE7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8B367-92A8-7705-376B-08A2904F2C64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CD75-7984-BF66-BF72-1343F1C0A26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BDC32-A8C4-2FE2-D18F-0A28DD2649C3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1447A-96D3-0EDD-B8EA-A6C02241BC75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alt=363km, North Descending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3E78D-C291-F6EE-9280-B109BD27EACE}"/>
              </a:ext>
            </a:extLst>
          </p:cNvPr>
          <p:cNvSpPr txBox="1"/>
          <p:nvPr/>
        </p:nvSpPr>
        <p:spPr>
          <a:xfrm rot="20382897">
            <a:off x="-490196" y="1914691"/>
            <a:ext cx="13172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[BAD COVERAGE]</a:t>
            </a:r>
          </a:p>
        </p:txBody>
      </p:sp>
    </p:spTree>
    <p:extLst>
      <p:ext uri="{BB962C8B-B14F-4D97-AF65-F5344CB8AC3E}">
        <p14:creationId xmlns:p14="http://schemas.microsoft.com/office/powerpoint/2010/main" val="20870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ELFIN-A vs 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62" y="2976807"/>
            <a:ext cx="2777268" cy="90438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A vs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paired the ELFIN-A e-flux spectrograms which are close in time (within 30 minutes of each other) and position (within +/-10 MLAT of each other) with the ELFIN-B e-flux spectrograms. I did the same pairing with ELFIN-A ion-flux and ELFIN-B ion-flux spectrograms</a:t>
            </a:r>
          </a:p>
        </p:txBody>
      </p:sp>
    </p:spTree>
    <p:extLst>
      <p:ext uri="{BB962C8B-B14F-4D97-AF65-F5344CB8AC3E}">
        <p14:creationId xmlns:p14="http://schemas.microsoft.com/office/powerpoint/2010/main" val="253659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D7A4DDB-727A-40CE-2614-7243D560D4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9585" r="11365" b="46235"/>
          <a:stretch/>
        </p:blipFill>
        <p:spPr bwMode="auto">
          <a:xfrm>
            <a:off x="5801361" y="521530"/>
            <a:ext cx="6390640" cy="46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419E-C3A3-5E54-D39B-19F01E31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Read 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6F885F-2946-CD6E-00B1-17075F36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 want to show the times where </a:t>
            </a:r>
            <a:r>
              <a:rPr lang="en-US" dirty="0">
                <a:solidFill>
                  <a:srgbClr val="00B0F0"/>
                </a:solidFill>
              </a:rPr>
              <a:t>ELFIN-A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ELFIN-B</a:t>
            </a:r>
            <a:r>
              <a:rPr lang="en-US" dirty="0"/>
              <a:t> are close in time and position and capture data over the same rough area.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1A2CF2D-3C43-3C46-81F7-1B1DD5DB90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53643" r="11365" b="14462"/>
          <a:stretch/>
        </p:blipFill>
        <p:spPr bwMode="auto">
          <a:xfrm>
            <a:off x="0" y="3738880"/>
            <a:ext cx="5889255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EDE5A1-2263-A14C-FA70-A48599EADF4A}"/>
              </a:ext>
            </a:extLst>
          </p:cNvPr>
          <p:cNvSpPr/>
          <p:nvPr/>
        </p:nvSpPr>
        <p:spPr>
          <a:xfrm>
            <a:off x="3091253" y="4954903"/>
            <a:ext cx="2710108" cy="546737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70721-A005-590D-7561-DB8382513650}"/>
              </a:ext>
            </a:extLst>
          </p:cNvPr>
          <p:cNvSpPr/>
          <p:nvPr/>
        </p:nvSpPr>
        <p:spPr>
          <a:xfrm>
            <a:off x="3091253" y="5495289"/>
            <a:ext cx="1400737" cy="141288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5B4987-3222-4A5E-AA09-1D2378ADC07A}"/>
              </a:ext>
            </a:extLst>
          </p:cNvPr>
          <p:cNvCxnSpPr>
            <a:cxnSpLocks/>
          </p:cNvCxnSpPr>
          <p:nvPr/>
        </p:nvCxnSpPr>
        <p:spPr>
          <a:xfrm flipV="1">
            <a:off x="7391400" y="2737802"/>
            <a:ext cx="878840" cy="22637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202A5B-3905-BA8C-8092-5EBC9515E17A}"/>
              </a:ext>
            </a:extLst>
          </p:cNvPr>
          <p:cNvSpPr txBox="1"/>
          <p:nvPr/>
        </p:nvSpPr>
        <p:spPr>
          <a:xfrm>
            <a:off x="6447406" y="2896274"/>
            <a:ext cx="1359668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ELFIN-B END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7CD163-3871-EEDC-4B3C-BD1C81C2F6D2}"/>
              </a:ext>
            </a:extLst>
          </p:cNvPr>
          <p:cNvCxnSpPr>
            <a:cxnSpLocks/>
          </p:cNvCxnSpPr>
          <p:nvPr/>
        </p:nvCxnSpPr>
        <p:spPr>
          <a:xfrm flipV="1">
            <a:off x="8158480" y="1993265"/>
            <a:ext cx="589278" cy="21653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3E1-953F-D5A4-66A2-FBFCB7BCF319}"/>
              </a:ext>
            </a:extLst>
          </p:cNvPr>
          <p:cNvSpPr txBox="1"/>
          <p:nvPr/>
        </p:nvSpPr>
        <p:spPr>
          <a:xfrm>
            <a:off x="8453119" y="1692316"/>
            <a:ext cx="1522148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ELFIN-B START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35A301-DB8C-5D5B-60D1-2B4A2B48646E}"/>
              </a:ext>
            </a:extLst>
          </p:cNvPr>
          <p:cNvCxnSpPr>
            <a:cxnSpLocks/>
          </p:cNvCxnSpPr>
          <p:nvPr/>
        </p:nvCxnSpPr>
        <p:spPr>
          <a:xfrm flipV="1">
            <a:off x="8586420" y="2898061"/>
            <a:ext cx="878840" cy="226378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1A934C-9CF6-F786-992C-B067C06DA023}"/>
              </a:ext>
            </a:extLst>
          </p:cNvPr>
          <p:cNvSpPr txBox="1"/>
          <p:nvPr/>
        </p:nvSpPr>
        <p:spPr>
          <a:xfrm>
            <a:off x="9150213" y="2328275"/>
            <a:ext cx="1177128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ELFIN-A</a:t>
            </a:r>
          </a:p>
          <a:p>
            <a:r>
              <a:rPr lang="en-US" dirty="0">
                <a:solidFill>
                  <a:schemeClr val="accent1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HALFWAY</a:t>
            </a:r>
          </a:p>
        </p:txBody>
      </p:sp>
    </p:spTree>
    <p:extLst>
      <p:ext uri="{BB962C8B-B14F-4D97-AF65-F5344CB8AC3E}">
        <p14:creationId xmlns:p14="http://schemas.microsoft.com/office/powerpoint/2010/main" val="1261182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573A401-B76B-4130-5C43-222194B027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3E1E22-53AF-8904-2AC9-62C40B223953}"/>
              </a:ext>
            </a:extLst>
          </p:cNvPr>
          <p:cNvSpPr/>
          <p:nvPr/>
        </p:nvSpPr>
        <p:spPr>
          <a:xfrm>
            <a:off x="7166610" y="864870"/>
            <a:ext cx="922020" cy="29337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4909-75F7-6BF2-640C-F24B0C334B02}"/>
              </a:ext>
            </a:extLst>
          </p:cNvPr>
          <p:cNvSpPr txBox="1"/>
          <p:nvPr/>
        </p:nvSpPr>
        <p:spPr>
          <a:xfrm>
            <a:off x="1724162" y="3746510"/>
            <a:ext cx="544244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ELFIN-B (10:06:23 – 10:09:24 UTC)*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0CEEC-413D-EBAB-FA32-89C2B64CAF76}"/>
              </a:ext>
            </a:extLst>
          </p:cNvPr>
          <p:cNvSpPr txBox="1"/>
          <p:nvPr/>
        </p:nvSpPr>
        <p:spPr>
          <a:xfrm>
            <a:off x="1678465" y="2696318"/>
            <a:ext cx="544244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ELFIN-A (10:21:23 – 10:27:24 UTC)*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30AAB00-F1E3-406E-341B-58DB89286BDE}"/>
              </a:ext>
            </a:extLst>
          </p:cNvPr>
          <p:cNvSpPr/>
          <p:nvPr/>
        </p:nvSpPr>
        <p:spPr>
          <a:xfrm rot="4778708">
            <a:off x="3379597" y="2737145"/>
            <a:ext cx="210396" cy="1139682"/>
          </a:xfrm>
          <a:prstGeom prst="leftBrace">
            <a:avLst>
              <a:gd name="adj1" fmla="val 76891"/>
              <a:gd name="adj2" fmla="val 50000"/>
            </a:avLst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33C0F7B-3645-99B7-3820-D590450D7101}"/>
              </a:ext>
            </a:extLst>
          </p:cNvPr>
          <p:cNvSpPr/>
          <p:nvPr/>
        </p:nvSpPr>
        <p:spPr>
          <a:xfrm rot="15587489">
            <a:off x="3220244" y="3332909"/>
            <a:ext cx="204281" cy="681869"/>
          </a:xfrm>
          <a:prstGeom prst="leftBrace">
            <a:avLst>
              <a:gd name="adj1" fmla="val 76891"/>
              <a:gd name="adj2" fmla="val 50000"/>
            </a:avLst>
          </a:prstGeom>
          <a:ln w="254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33B10-ECD7-703F-472A-3804FE999158}"/>
              </a:ext>
            </a:extLst>
          </p:cNvPr>
          <p:cNvSpPr txBox="1"/>
          <p:nvPr/>
        </p:nvSpPr>
        <p:spPr>
          <a:xfrm>
            <a:off x="10668000" y="456251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ranges I drew are rough estimations and are not pixel-perfect accurate</a:t>
            </a:r>
          </a:p>
        </p:txBody>
      </p:sp>
    </p:spTree>
    <p:extLst>
      <p:ext uri="{BB962C8B-B14F-4D97-AF65-F5344CB8AC3E}">
        <p14:creationId xmlns:p14="http://schemas.microsoft.com/office/powerpoint/2010/main" val="30639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CF6-5120-58E2-1C99-3FAC7B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7/18/2022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C083C7-2127-6DBA-686D-52F1E44C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8" y="1329272"/>
            <a:ext cx="10266444" cy="312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0106E6-504B-5CE9-5B92-2287C0B2873E}"/>
              </a:ext>
            </a:extLst>
          </p:cNvPr>
          <p:cNvSpPr/>
          <p:nvPr/>
        </p:nvSpPr>
        <p:spPr>
          <a:xfrm>
            <a:off x="6678707" y="1775012"/>
            <a:ext cx="308833" cy="2117444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A976-DE40-BD38-CD73-1E5870311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2"/>
          <a:stretch/>
        </p:blipFill>
        <p:spPr>
          <a:xfrm>
            <a:off x="838200" y="5443123"/>
            <a:ext cx="10432490" cy="1414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8EF17-6925-4FD8-A3CE-2859C82DF5FA}"/>
              </a:ext>
            </a:extLst>
          </p:cNvPr>
          <p:cNvSpPr/>
          <p:nvPr/>
        </p:nvSpPr>
        <p:spPr>
          <a:xfrm>
            <a:off x="921223" y="6070219"/>
            <a:ext cx="10171947" cy="216281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C25ED-B5A0-53F4-32DC-C0A825EB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50"/>
          <a:stretch/>
        </p:blipFill>
        <p:spPr>
          <a:xfrm>
            <a:off x="838200" y="4304722"/>
            <a:ext cx="1043249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5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(10:06:23 – 10:09:24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D7F6E81-E466-B787-1F0E-26B931A99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 t="5009" r="2607" b="41"/>
          <a:stretch/>
        </p:blipFill>
        <p:spPr>
          <a:xfrm>
            <a:off x="1511300" y="1290320"/>
            <a:ext cx="9527540" cy="5570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DCB92-CDFF-0701-91F0-AC64A7B9373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678CE-CB4A-0DAE-3DA0-32AC6399EF7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3C56C-23D9-2F4A-1E18-5522DAAF13A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18A14-CD60-C8AC-AA90-552DA56B135E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47789-615E-2250-F0DF-160DA995B567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5B81A-C48A-4F67-103F-2B007FF2745A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0314E-F93B-D7C2-EC55-64F20BFF4404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B4F1C-6E86-4FBC-270F-24A980A1DCDF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233C-76D6-52DA-4BBF-9433E905BFA8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1C67C-D2E9-0D26-8A79-9E6251FC9A38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alt=359km, South Ascending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223486-FBD9-4DC3-72C5-7D5AF5283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89515" r="93818" b="1797"/>
          <a:stretch/>
        </p:blipFill>
        <p:spPr>
          <a:xfrm>
            <a:off x="1371600" y="6181376"/>
            <a:ext cx="754380" cy="624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D8A24-33DD-F519-2E63-595905FA89A0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62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(10:21:23 – 10:27:24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FC2331B-A77E-4654-14F4-73E8F74DE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5093" r="2547"/>
          <a:stretch/>
        </p:blipFill>
        <p:spPr>
          <a:xfrm>
            <a:off x="1513840" y="1280160"/>
            <a:ext cx="9540240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EF646-7658-8400-2FE1-99905F2BD09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FA4DB-8441-09FA-A86C-6B5416B5FCC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54B2F-F1EA-FA9C-914A-8F05AFBEFE2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E5828-7564-4028-DB3A-461341FE1465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81F11-BE7B-9C43-5916-B6E439A04E9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3F52-982F-EC77-DF39-8EC10CB778A5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BE724-6AE7-806A-809A-90B76D2AD70F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E2308-7040-7FC5-BDFB-6496450FDFC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DCE13-3DF6-9A78-18AE-7C991DD635F0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15304-3989-7617-AD72-832FDF325704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alt=351km, South Ascending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D82820-996C-353F-6AF5-174170581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89455" r="93855" b="1454"/>
          <a:stretch/>
        </p:blipFill>
        <p:spPr>
          <a:xfrm>
            <a:off x="795020" y="6181376"/>
            <a:ext cx="774699" cy="6515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90EA8-EFB6-ED0F-D73D-003D55F374C6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(10:06:23 – 10:09:24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A54182D-F4D2-6189-F5D6-FB724A3F0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5019" r="2465"/>
          <a:stretch/>
        </p:blipFill>
        <p:spPr>
          <a:xfrm>
            <a:off x="1539237" y="1295400"/>
            <a:ext cx="9505953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7F5D2-008B-ED93-B350-A460BC29D3E2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88B06-2ECC-E44F-DA35-54035740CC8B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A67B7-5385-AADC-4AD3-F60FFBA9CF7D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809CA-3C9D-A905-9B91-EABA44C25B75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24088-6FA6-52F1-6BB5-85DD7FC10CD8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F9F7A-00C5-FEBB-4D47-3B57E8F065F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02FB9-E9AC-CD41-EB43-FD3764F79687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CA777-D863-DAF3-9D1F-D2A58CF3E1E9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20DEF-BB66-B7F8-EEFF-380C3D77853B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8D516-3614-1C86-A958-4FB592032951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alt=359km, South Ascending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0E31E3-01C0-0AF7-C83F-1328686CE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t="89269" r="93766" b="1691"/>
          <a:stretch/>
        </p:blipFill>
        <p:spPr>
          <a:xfrm>
            <a:off x="1403158" y="6168891"/>
            <a:ext cx="752472" cy="643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D825B1-579F-B9DE-654E-B677AC75E843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78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(10:21:23 – 10:27:24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8233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45BAE001-B216-5077-5967-CBAE3D1B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5093" r="2449"/>
          <a:stretch/>
        </p:blipFill>
        <p:spPr>
          <a:xfrm>
            <a:off x="1498600" y="1280160"/>
            <a:ext cx="95656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3F4C8-1F4B-5667-8E73-CB07B43DC5E4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5F432-DBD1-158E-BAE9-055EFA1FA985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6A59F-22B7-5ECA-2AFD-2DC05545BED8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D7AEF-0030-DD25-A918-B59A9CE9420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6DEC5-0E05-0880-6A9D-4F690777ED2E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9436E-3C00-28E9-33DE-5732A9B1D1D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EC808-7783-C28F-595F-757D554C13A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32DAD-A28F-384F-2022-720EAB1887F4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9065C-E4FD-8454-BFCC-5515CCA2D175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A01D7-BBDC-E2BD-8C77-2388F499381F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alt=351km,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ED90F432-46A7-0B7B-DC9B-8020708FC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89368" r="94002" b="1453"/>
          <a:stretch/>
        </p:blipFill>
        <p:spPr>
          <a:xfrm>
            <a:off x="770182" y="6180109"/>
            <a:ext cx="732790" cy="6511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09192A-B251-E05A-F0CD-CA99A40C0437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56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655D79-1D7E-B099-0ECD-A7F82CCCBC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B8DE0-EA31-DA42-2145-F2ECBC021C3D}"/>
              </a:ext>
            </a:extLst>
          </p:cNvPr>
          <p:cNvSpPr txBox="1"/>
          <p:nvPr/>
        </p:nvSpPr>
        <p:spPr>
          <a:xfrm>
            <a:off x="1724162" y="3746510"/>
            <a:ext cx="544244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ELFIN-B (13:07:41 – 13:13:42 UTC)*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CEC2A-829F-27E3-BCC0-D1409F0ECA40}"/>
              </a:ext>
            </a:extLst>
          </p:cNvPr>
          <p:cNvSpPr txBox="1"/>
          <p:nvPr/>
        </p:nvSpPr>
        <p:spPr>
          <a:xfrm>
            <a:off x="1678465" y="2696318"/>
            <a:ext cx="5488145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>
                  <a:outerShdw blurRad="1524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ELFIN-A (13:22:20 – 13:28:20 UTC)*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AD6C24B-2BE5-492D-9D2A-E0EC7B5EFAC5}"/>
              </a:ext>
            </a:extLst>
          </p:cNvPr>
          <p:cNvSpPr/>
          <p:nvPr/>
        </p:nvSpPr>
        <p:spPr>
          <a:xfrm rot="4778708">
            <a:off x="3299307" y="2849158"/>
            <a:ext cx="235062" cy="1159683"/>
          </a:xfrm>
          <a:prstGeom prst="leftBrace">
            <a:avLst>
              <a:gd name="adj1" fmla="val 76891"/>
              <a:gd name="adj2" fmla="val 50000"/>
            </a:avLst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A5B17C3-8DF3-2C72-1828-C5B98F234A16}"/>
              </a:ext>
            </a:extLst>
          </p:cNvPr>
          <p:cNvSpPr/>
          <p:nvPr/>
        </p:nvSpPr>
        <p:spPr>
          <a:xfrm rot="15587489">
            <a:off x="3398894" y="3128170"/>
            <a:ext cx="195909" cy="1166796"/>
          </a:xfrm>
          <a:prstGeom prst="leftBrace">
            <a:avLst>
              <a:gd name="adj1" fmla="val 76891"/>
              <a:gd name="adj2" fmla="val 50000"/>
            </a:avLst>
          </a:prstGeom>
          <a:ln w="254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3E5C3-0AC6-84C2-784D-A45ABEFC54DF}"/>
              </a:ext>
            </a:extLst>
          </p:cNvPr>
          <p:cNvSpPr txBox="1"/>
          <p:nvPr/>
        </p:nvSpPr>
        <p:spPr>
          <a:xfrm>
            <a:off x="10668000" y="456251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ranges I drew are rough estimations and are not pixel-perfect accurate</a:t>
            </a:r>
          </a:p>
        </p:txBody>
      </p:sp>
    </p:spTree>
    <p:extLst>
      <p:ext uri="{BB962C8B-B14F-4D97-AF65-F5344CB8AC3E}">
        <p14:creationId xmlns:p14="http://schemas.microsoft.com/office/powerpoint/2010/main" val="2601269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(13:22:20 – 13:28:20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50201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FE0EF97-2A10-5F3E-C2D0-7497B27ED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5052" r="2430" b="1"/>
          <a:stretch/>
        </p:blipFill>
        <p:spPr>
          <a:xfrm>
            <a:off x="1508760" y="1280160"/>
            <a:ext cx="9555480" cy="557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F762B-92CB-8187-6ABD-77F1AA53C666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CBFE3-979E-A43F-95BC-CADC2C8DFEA8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17F02E-6024-1690-000F-AF74D5F29239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CE115-6161-D1E6-FE24-380C51E8A3B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25304-3084-18C1-BC5D-923B511037B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109B6-A4E4-A646-BAA7-167E15AA0BBD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14367-1FFA-3EC1-D995-363814F925CD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4888C-7559-95D8-09AB-341392A8801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BE0CBD-59E9-A212-97AB-BEBAA406B5AA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A44E7-E7ED-FB08-A62C-1606E15A47B0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alt=350km,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7F8DDDF-14F9-8D46-9FCC-4C12479C7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9136" r="93921" b="1455"/>
          <a:stretch/>
        </p:blipFill>
        <p:spPr>
          <a:xfrm>
            <a:off x="849631" y="6150153"/>
            <a:ext cx="777240" cy="676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A38AB-66FB-4DA1-3611-E95C72FF9A37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98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timeline&#10;&#10;Description automatically generated">
            <a:extLst>
              <a:ext uri="{FF2B5EF4-FFF2-40B4-BE49-F238E27FC236}">
                <a16:creationId xmlns:a16="http://schemas.microsoft.com/office/drawing/2014/main" id="{4F4979D4-2841-73F0-7C14-38B1A81DE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5067" r="2550"/>
          <a:stretch/>
        </p:blipFill>
        <p:spPr>
          <a:xfrm>
            <a:off x="1539238" y="1305243"/>
            <a:ext cx="9487628" cy="5546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(13:07:41 – 13:13:42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9947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487BD0-AA21-92BF-4DC8-EA7CA279D1CA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8A7C1-C768-EB4D-77C6-B5D4FEC0EC60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7631E-364A-482A-2FF6-C7F85A46552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2F094-B66A-F19A-BBB1-25F5D3034DD2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7E39-3C7A-FA68-BF67-ED09D6CE2E6C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8234C-9227-340C-0C4C-6EDD31FE5C62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FC3A5-3047-D8A0-7E55-199C2A3CA287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1616B-DA07-B368-01F2-6E5896672EDC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F8745-1F5E-B511-DDEC-127BDB50F843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18D0B-BA6F-358A-C80A-8A0254EEABF4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alt=359km, South Ascending</a:t>
            </a:r>
          </a:p>
        </p:txBody>
      </p:sp>
      <p:pic>
        <p:nvPicPr>
          <p:cNvPr id="19" name="Picture 18" descr="Chart, timeline&#10;&#10;Description automatically generated">
            <a:extLst>
              <a:ext uri="{FF2B5EF4-FFF2-40B4-BE49-F238E27FC236}">
                <a16:creationId xmlns:a16="http://schemas.microsoft.com/office/drawing/2014/main" id="{E59F927F-6D00-C51C-39FA-0F6BDBF23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88918" r="93754" b="1413"/>
          <a:stretch/>
        </p:blipFill>
        <p:spPr>
          <a:xfrm>
            <a:off x="963930" y="6136402"/>
            <a:ext cx="772190" cy="70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7FF6E-340E-399B-E6AE-3D7E2F5EC763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8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(13:22:20 – 13:28:20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50201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E983BA0-569C-16EA-2546-2A0C0C6AE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t="5215" r="2515"/>
          <a:stretch/>
        </p:blipFill>
        <p:spPr>
          <a:xfrm>
            <a:off x="1493520" y="1285240"/>
            <a:ext cx="9565640" cy="5572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11256-142B-EAE1-B946-50882F73B3B8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4C9F9-3D64-25CE-7649-37F3B23DE130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3111-347B-7B09-70F6-9FF685F904AB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63F2-18A0-92B4-FE87-A25CBFA7EA8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C33A5-3282-4271-A34A-80AD2743A525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59A7D-BDF6-3D5E-3990-641327301D22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FC8D7-84A1-29DA-97D1-039E12B1884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1C1DE-6141-3AAE-6BE4-D14E141851CD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CF8E5-74D0-8015-AD2F-369F38D468E8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705DD-DC92-B7C3-D6F4-E1F6C699B23E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alt=350km,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98690A0-B3A8-1D50-E80E-E3AC41B52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89124" r="93869" b="1453"/>
          <a:stretch/>
        </p:blipFill>
        <p:spPr>
          <a:xfrm>
            <a:off x="861060" y="6139775"/>
            <a:ext cx="775335" cy="700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1205F7-25B5-9A06-0E5F-02BCD1B96D6C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7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7/19/2022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(13:07:41 – 13:13:42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499475" y="17335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A5603DC8-FB68-69FB-EC19-45B5F069E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5049" r="2426"/>
          <a:stretch/>
        </p:blipFill>
        <p:spPr>
          <a:xfrm>
            <a:off x="1502071" y="1277620"/>
            <a:ext cx="9547860" cy="5580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AE7FC-2833-9BC2-4918-F2A4639EEBB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8D90-C640-3A27-485F-3D302E70C734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223FE-EE6D-9F28-4245-09E9739B19A8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6D623-0522-76D2-233E-1E23275F2D61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09027-E7B7-9830-C6AB-E6550AB5A4D4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27F9A-7532-CC68-3253-822800D8707B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02262-86CA-D6B4-B025-EDEDD1D69D16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CC247-86F1-E37E-3451-B57C710BAA5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7F52B-AA59-4BEE-EC62-BD010118670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74F38-A559-9CFD-3805-1BA55C11133A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alt=359km, South Ascending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ACE5BE6-3D15-4402-53EA-7133C837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89174" r="93807" b="1454"/>
          <a:stretch/>
        </p:blipFill>
        <p:spPr>
          <a:xfrm>
            <a:off x="1022793" y="6159470"/>
            <a:ext cx="760729" cy="674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FCFB27-2F11-870D-50C5-D3D1F73A27B2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12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CF6-5120-58E2-1C99-3FAC7B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7/20/2022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C083C7-2127-6DBA-686D-52F1E44C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8" y="1329272"/>
            <a:ext cx="10266444" cy="312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0106E6-504B-5CE9-5B92-2287C0B2873E}"/>
              </a:ext>
            </a:extLst>
          </p:cNvPr>
          <p:cNvSpPr/>
          <p:nvPr/>
        </p:nvSpPr>
        <p:spPr>
          <a:xfrm>
            <a:off x="7288307" y="1770367"/>
            <a:ext cx="308833" cy="2117444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A976-DE40-BD38-CD73-1E5870311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2"/>
          <a:stretch/>
        </p:blipFill>
        <p:spPr>
          <a:xfrm>
            <a:off x="838200" y="5443123"/>
            <a:ext cx="10432490" cy="1414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8EF17-6925-4FD8-A3CE-2859C82DF5FA}"/>
              </a:ext>
            </a:extLst>
          </p:cNvPr>
          <p:cNvSpPr/>
          <p:nvPr/>
        </p:nvSpPr>
        <p:spPr>
          <a:xfrm>
            <a:off x="921310" y="6492875"/>
            <a:ext cx="10171947" cy="216281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C25ED-B5A0-53F4-32DC-C0A825EB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50"/>
          <a:stretch/>
        </p:blipFill>
        <p:spPr>
          <a:xfrm>
            <a:off x="838200" y="4304722"/>
            <a:ext cx="1043249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4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 -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92" y="2788025"/>
            <a:ext cx="2777268" cy="133405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ordered ELFIN-A spectrograms showing electron-flux first then ion-flux because they both cover the exact same time period, so that way, you can make a quick glance of a comparison between the e-flux and ion-flux.</a:t>
            </a:r>
          </a:p>
        </p:txBody>
      </p:sp>
    </p:spTree>
    <p:extLst>
      <p:ext uri="{BB962C8B-B14F-4D97-AF65-F5344CB8AC3E}">
        <p14:creationId xmlns:p14="http://schemas.microsoft.com/office/powerpoint/2010/main" val="3734212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 -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992" y="2788025"/>
            <a:ext cx="2777268" cy="133405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ordered ELFIN-A spectrograms showing electron-flux first then ion-flux because they both cover the exact same time period, so that way, you can make a quick glance of a comparison between the e-flux and ion-flux.</a:t>
            </a:r>
          </a:p>
        </p:txBody>
      </p:sp>
    </p:spTree>
    <p:extLst>
      <p:ext uri="{BB962C8B-B14F-4D97-AF65-F5344CB8AC3E}">
        <p14:creationId xmlns:p14="http://schemas.microsoft.com/office/powerpoint/2010/main" val="444179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7/20/2022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5534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0512A84-E45A-90EB-D458-4430C29B2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" t="4952" r="2520"/>
          <a:stretch/>
        </p:blipFill>
        <p:spPr>
          <a:xfrm>
            <a:off x="1488441" y="1275080"/>
            <a:ext cx="9565640" cy="558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3C362-22F4-9C7B-ABC6-9ABFE47B0EDF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5E982-BE94-FFAF-288B-8A2D7610DBCE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25E0-E054-5CAC-8C50-4C2038C83D0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BF36-418A-FD4C-D11F-308333EC471A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32CA6-9206-6E94-6F52-B8493D5F157F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E3247-3FEF-EB94-8DEC-E861F8DBE7B2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C4B11-3A0B-1FE1-C5C1-373F741EEA50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627B9-1D92-5126-5EFB-3C40AFA4FBC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68CDA-009B-34A9-4CA6-4336257BADFC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6E89F-5598-8161-D995-BAF8D7003ED9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alt=346km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FD6B56F-D109-035C-7E88-6B2E24CD2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88125" r="94049" b="2904"/>
          <a:stretch/>
        </p:blipFill>
        <p:spPr>
          <a:xfrm>
            <a:off x="909806" y="6161488"/>
            <a:ext cx="591970" cy="526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1D8D38-07E6-1C6C-604A-3B3B9BD81C7C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69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7/20/2022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5534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322F7E-EA7B-433C-3492-D065FA7BE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5126" r="2446"/>
          <a:stretch/>
        </p:blipFill>
        <p:spPr>
          <a:xfrm>
            <a:off x="1493520" y="1285240"/>
            <a:ext cx="9568179" cy="5572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2FCC0-C8E6-7D7E-8E42-1D6AAE9A3619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AD442-B789-CB80-C06F-FF8C87C5619B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0C781-E100-0953-36CD-00E9B2A42497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53731A-DEAC-888A-AC47-2B9BD566FFED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DAD52-4F46-1E61-5F28-1694598677DD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DFDFD-524C-E744-9291-D9CB32542ACD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EFD8F-670D-56B9-0DC2-F8D5B4FCA98B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92E36-0487-A941-96E9-AB6501398696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0E1D96-F88A-E50F-9A3F-58C531C94400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D82613-6D54-69A5-3BF1-81963250056D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alt=346km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39BFD8-6242-DD62-9B15-97B47DE18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87853" r="94076" b="2948"/>
          <a:stretch/>
        </p:blipFill>
        <p:spPr>
          <a:xfrm>
            <a:off x="889322" y="6142377"/>
            <a:ext cx="604198" cy="54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1BB86-02CA-615F-72C1-D010755D59EE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18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7/20/2022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(05:57:38 – 06:17:23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7E0398-5562-14F1-3EC9-9B1D3BFDB0D1}"/>
              </a:ext>
            </a:extLst>
          </p:cNvPr>
          <p:cNvCxnSpPr>
            <a:cxnSpLocks/>
          </p:cNvCxnSpPr>
          <p:nvPr/>
        </p:nvCxnSpPr>
        <p:spPr>
          <a:xfrm>
            <a:off x="858012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543846-5F3F-3990-B50D-18AAA530F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t="5036" r="2526" b="1"/>
          <a:stretch/>
        </p:blipFill>
        <p:spPr>
          <a:xfrm>
            <a:off x="1505712" y="1274064"/>
            <a:ext cx="9552432" cy="5583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75246-A24C-0DEE-3C5F-6F93091A709E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F88D9-62DA-DAE6-9472-E70E74EAA568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B8D57-1465-037E-6E67-652F9255DAD1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33B05-0E41-888D-2778-8C4A874233B4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D2CED-D062-DDDE-4D0E-81A8881D6DC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F8A1E-C5A8-EADC-95F9-BA2EA1FD883B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C247D-A111-A3E4-94EC-AF8E059460CA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69C0E-C3AF-7D33-0CE4-2DA2163F6579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FA461-9C3D-B294-9565-84A029D41A86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E98CB-ADC9-F2CA-CF2D-BE7D1BF8AE76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alt=348km, South Ascending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596568-E277-BF7C-044B-2B59CCE9F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t="87547" r="93917" b="2769"/>
          <a:stretch/>
        </p:blipFill>
        <p:spPr>
          <a:xfrm>
            <a:off x="828675" y="6144389"/>
            <a:ext cx="745617" cy="6717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6EA88A-801B-0370-D606-BD93D88CECD3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33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7/20/2022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(05:57:38 – 06:17:23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7E0398-5562-14F1-3EC9-9B1D3BFDB0D1}"/>
              </a:ext>
            </a:extLst>
          </p:cNvPr>
          <p:cNvCxnSpPr>
            <a:cxnSpLocks/>
          </p:cNvCxnSpPr>
          <p:nvPr/>
        </p:nvCxnSpPr>
        <p:spPr>
          <a:xfrm>
            <a:off x="858012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76047B2-B560-0151-7C7D-C989949F5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22" r="2525"/>
          <a:stretch/>
        </p:blipFill>
        <p:spPr>
          <a:xfrm>
            <a:off x="1493519" y="1267968"/>
            <a:ext cx="9564625" cy="5590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594AC-BB86-CA65-80F5-D73ADFA250F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A43A2-7A94-BC42-0ED5-FDC90D0C929D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50EA-D669-7FCA-250A-C116B3DC7D6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EC3F-0767-55B6-1CF7-E31162CF45D2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FD703-7219-3864-959B-63EAE961DC96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CE42F-8A2F-C0A3-721C-9C0BAA6BDC85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i-flux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32133-743A-1C86-2EAC-EEC3E9563AC5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A8A11-AED0-6BD8-ADC2-69AA715840A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F46DF-2D7F-EF4E-A6A1-FE69C80118C5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8C3C6-8736-A611-36B6-3187868DF39E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alt=348km, South Ascending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53259A4-8E92-785D-5BD2-6CB0EF939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87618" r="93850" b="2960"/>
          <a:stretch/>
        </p:blipFill>
        <p:spPr>
          <a:xfrm>
            <a:off x="820430" y="6137910"/>
            <a:ext cx="753099" cy="682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40C71-44B9-9538-3C20-C5EF7963537E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27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575-ADB5-9692-CDF9-EB35DD9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78286"/>
          </a:xfrm>
        </p:spPr>
        <p:txBody>
          <a:bodyPr/>
          <a:lstStyle/>
          <a:p>
            <a:r>
              <a:rPr lang="en-US" dirty="0"/>
              <a:t>ELFIN - 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63ACA9-A386-4C45-BD85-03939CA7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4" y="1280070"/>
            <a:ext cx="7082116" cy="38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68B599-82FD-6F1D-423A-08F4A5D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62" y="2976807"/>
            <a:ext cx="2777268" cy="90438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8100000" algn="tl">
                    <a:srgbClr val="000000">
                      <a:alpha val="43137"/>
                    </a:srgbClr>
                  </a:outerShdw>
                </a:effectLst>
              </a:rPr>
              <a:t>B/STAR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28494-3BBB-C5F2-5FD6-88C5832B9BAB}"/>
              </a:ext>
            </a:extLst>
          </p:cNvPr>
          <p:cNvSpPr txBox="1"/>
          <p:nvPr/>
        </p:nvSpPr>
        <p:spPr>
          <a:xfrm>
            <a:off x="1510553" y="5773270"/>
            <a:ext cx="917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**Note: I ordered ELFIN-B spectrograms showing electron-flux first then ion-flux because they both cover the exact same time period, so that way, you can make a quick glance of a comparison between the e-flux and ion-flux.</a:t>
            </a:r>
          </a:p>
        </p:txBody>
      </p:sp>
    </p:spTree>
    <p:extLst>
      <p:ext uri="{BB962C8B-B14F-4D97-AF65-F5344CB8AC3E}">
        <p14:creationId xmlns:p14="http://schemas.microsoft.com/office/powerpoint/2010/main" val="1879367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7/20/2022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5534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DAA921-C480-3107-06FA-2FE320DD3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4832" r="2482"/>
          <a:stretch/>
        </p:blipFill>
        <p:spPr>
          <a:xfrm>
            <a:off x="1478280" y="1267968"/>
            <a:ext cx="9579864" cy="5590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A2770-7BFF-5C6E-EEE9-D849CFEF0747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88EDE-6D93-8DFB-1278-57EA9B939DBC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C205B-0080-610B-5624-B644201AD974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C9633-F0E5-A7CC-ED05-DDECA935C13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84B32-3350-1C5B-4AFE-9EB5804EA6DA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44ED1-1D18-ED75-ABD6-0154AC6178DA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06311-8B4F-1BF5-0FB3-23D89D3439CF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2869E-AE17-60F8-4296-EE968CC8540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640DD-AFFB-2650-8101-DFCC284A81BA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F550-98C3-25C2-B5DC-FC9EE1F7FE82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alt=356km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715492-2024-3C54-1A63-41CCF0B7C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87525" r="93975" b="3043"/>
          <a:stretch/>
        </p:blipFill>
        <p:spPr>
          <a:xfrm>
            <a:off x="902143" y="6127121"/>
            <a:ext cx="608522" cy="553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6586E8-B9D2-7C81-E008-51FB96908E36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92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7/20/2022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5534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0F354AF-FA18-6250-AADC-C92A2ED9E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5201" r="2532"/>
          <a:stretch/>
        </p:blipFill>
        <p:spPr>
          <a:xfrm>
            <a:off x="1501140" y="1289684"/>
            <a:ext cx="9551671" cy="5568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10BF4-D06C-BAC3-8826-73802075D898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8616E-87C2-C434-4E29-774017B25B48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75819-0CEE-E6BB-2060-12E8624432A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2AB4C-7A7A-A5B0-7292-7F802218A296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86826-0523-DCA6-1AC3-D719A6ECF2CC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5E93A-3921-9C21-187D-6C45C8B73897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2350C-0C2E-CAF8-9D76-92F92C2D1295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i-flux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A5B3F-5E16-3D96-9DAD-58642FDB16E7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255A9-2D52-97F7-34DB-68F0ED210FE8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B62649-233C-036E-A073-2BBA40072D78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alt=356km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03D332-2328-B8D0-8A45-B63E2447D0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87849" r="94003" b="3048"/>
          <a:stretch/>
        </p:blipFill>
        <p:spPr>
          <a:xfrm>
            <a:off x="901064" y="6144281"/>
            <a:ext cx="600076" cy="534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EDA5A8-2821-74FB-5C69-643E7688F046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46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7/20/2022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(13:32:32 – 13:37:31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658735-4178-FD36-1249-85DD6498C1F3}"/>
              </a:ext>
            </a:extLst>
          </p:cNvPr>
          <p:cNvCxnSpPr>
            <a:cxnSpLocks/>
          </p:cNvCxnSpPr>
          <p:nvPr/>
        </p:nvCxnSpPr>
        <p:spPr>
          <a:xfrm>
            <a:off x="8611870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CEC0503-4B83-9205-E5D4-7EAE1860F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5129" r="2467"/>
          <a:stretch/>
        </p:blipFill>
        <p:spPr>
          <a:xfrm>
            <a:off x="1504950" y="1280160"/>
            <a:ext cx="9559290" cy="5577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ACB0D5-43BE-54A5-A042-E39F11E4D0F5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E879B-5E6D-6736-6DF0-97D7D87BB991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1F618-223A-250A-ECE5-3AFAC397646F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0B134-5112-2935-8195-431A05FDE1A2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693B1-6DA6-FB65-9502-B836DB921B08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548C0-DC31-9D75-1A9E-4B9C9D33273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4BAFD8-A541-0E5C-EADC-37159878F175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CA43E-2F5A-F679-84BD-743437805BAB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E7931-8B1B-6C39-1BDF-53E0E124B5F0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7EAD2-55C4-DC50-E108-D8B34A429173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Electron-Flux, alt=358km, South Ascending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4B12F8-9659-A047-9463-B62D9E8D0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89308" r="93924" b="1453"/>
          <a:stretch/>
        </p:blipFill>
        <p:spPr>
          <a:xfrm>
            <a:off x="1344930" y="6165265"/>
            <a:ext cx="763905" cy="672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664C2-F329-6EE8-B45D-59C97979A482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66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7/20/2022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(13:32:32 – 13:37:31 UTC)</a:t>
            </a:r>
            <a:endParaRPr lang="en-US" sz="2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7E0398-5562-14F1-3EC9-9B1D3BFDB0D1}"/>
              </a:ext>
            </a:extLst>
          </p:cNvPr>
          <p:cNvCxnSpPr>
            <a:cxnSpLocks/>
          </p:cNvCxnSpPr>
          <p:nvPr/>
        </p:nvCxnSpPr>
        <p:spPr>
          <a:xfrm>
            <a:off x="8612505" y="169545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9E25CD-440C-58BD-78BC-61BD0A323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t="5086" r="2467"/>
          <a:stretch/>
        </p:blipFill>
        <p:spPr>
          <a:xfrm>
            <a:off x="1508760" y="1277620"/>
            <a:ext cx="9555480" cy="5580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EB192-E902-2599-8830-9843C982B4FA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48C30-FB69-DDA8-4400-9FA60EDC0EE1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DE4E0-D648-EA44-5A5E-5ADDC3C704CD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F871F-A531-809D-F40C-F0B733B4B082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D2B6B-621B-E8BF-5AC5-FE4B3401E971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E6521-D146-FC96-925F-8B6494AF03FD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i-flux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483A6-18EF-8050-7081-422EFEA24579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i-flux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EDA0E-9270-D70D-C201-FD62FB5B619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i-flux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D87B4-A890-AAAF-FB61-8E3863260023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F701B-B24B-329D-569C-1EACB65EAD61}"/>
              </a:ext>
            </a:extLst>
          </p:cNvPr>
          <p:cNvSpPr txBox="1"/>
          <p:nvPr/>
        </p:nvSpPr>
        <p:spPr>
          <a:xfrm>
            <a:off x="2948253" y="925876"/>
            <a:ext cx="6295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ELFIN-B, Ion-Flux, alt=358km, South Ascending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5CBEA2E-0496-DFE5-F176-84EC7790B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t="89339" r="93887" b="1267"/>
          <a:stretch/>
        </p:blipFill>
        <p:spPr>
          <a:xfrm>
            <a:off x="1323976" y="6158870"/>
            <a:ext cx="760094" cy="6908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3A5C10-B674-E79C-3A22-E715E106A933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7971450-C966-2C99-9AB3-9B759D499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5201" r="2477"/>
          <a:stretch/>
        </p:blipFill>
        <p:spPr>
          <a:xfrm>
            <a:off x="1504949" y="1289684"/>
            <a:ext cx="9553575" cy="5568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905AC-03D7-19C6-1F32-D6019C1305E1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75F7E-607B-877E-4C9F-251762BF2603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3D696-E667-02ED-EF92-E3A8FE6A2FC5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B66EB-89AD-1CD0-7FE4-811B404912CD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2EC58-8911-D268-6360-8D0C21AA13E3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F7A7C-FED5-EA6A-2C11-4903D026E7FC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05C0C-201B-228C-9C70-EE9AD821E63C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5122A-936C-D182-A3C3-918C1DFE782E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86A18-A9D3-9912-F4FB-5D01C6E49767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107DB0C-BD3D-DFFA-5B6E-0642CF6A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8EE8FB-044B-60F6-7EBA-7B51361CCEC6}"/>
              </a:ext>
            </a:extLst>
          </p:cNvPr>
          <p:cNvSpPr/>
          <p:nvPr/>
        </p:nvSpPr>
        <p:spPr>
          <a:xfrm>
            <a:off x="83248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9594D-55FA-E503-FB03-2879D5721A57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alt=348km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A31C720-1AF1-F3F4-A3E0-F146D5E4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87524" r="93697" b="2595"/>
          <a:stretch/>
        </p:blipFill>
        <p:spPr>
          <a:xfrm>
            <a:off x="838222" y="6131354"/>
            <a:ext cx="642026" cy="569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A59EA-D799-18B4-13C3-ACF8414C9F46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(24hr)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32F271-2466-7393-8A50-5E418C6DBEAA}"/>
              </a:ext>
            </a:extLst>
          </p:cNvPr>
          <p:cNvSpPr/>
          <p:nvPr/>
        </p:nvSpPr>
        <p:spPr>
          <a:xfrm>
            <a:off x="8324850" y="167640"/>
            <a:ext cx="114300" cy="792480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9C8713-334F-D75C-ABEF-A03015DE9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4952" r="2471"/>
          <a:stretch/>
        </p:blipFill>
        <p:spPr>
          <a:xfrm>
            <a:off x="1518919" y="1275080"/>
            <a:ext cx="9540241" cy="558291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5D9FEE0-2BB5-7A91-2A84-C8FC6524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t="86508" r="93686"/>
          <a:stretch/>
        </p:blipFill>
        <p:spPr>
          <a:xfrm>
            <a:off x="802640" y="6065521"/>
            <a:ext cx="660399" cy="792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59C1D-1557-BDC8-4FD2-10208088BEAC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DC432-9B63-7921-2622-CF6C8DD3026D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C76B7-578C-5F83-EEF3-EEA7C7EC2106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anti+para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6B052-2731-BDDC-AF4B-D8BFDAE36738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97E89-08E8-4CFF-F669-FDA0484B7054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062FA-79CB-3B8A-1897-BE0BE74BF934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93CDD-5BF3-5DBD-4139-8D3F6B15183B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5B154-DA94-4665-88D6-31DC5E560F7C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E8D9-FC0F-A160-95F8-60784A06E402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C94C-16E3-B488-D66F-3A55EE97E52E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alt=348km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0183-49E8-9EF8-C307-6F23D40F4885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6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(11:29:57 – 11:35:58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electrons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EAAD4-376A-ADC4-9886-5AECFAA60821}"/>
              </a:ext>
            </a:extLst>
          </p:cNvPr>
          <p:cNvCxnSpPr>
            <a:cxnSpLocks/>
          </p:cNvCxnSpPr>
          <p:nvPr/>
        </p:nvCxnSpPr>
        <p:spPr>
          <a:xfrm>
            <a:off x="837819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A7AD190-C19A-B38D-D7FE-ECBB89BE3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t="5053" r="2309"/>
          <a:stretch/>
        </p:blipFill>
        <p:spPr>
          <a:xfrm>
            <a:off x="1493520" y="1301115"/>
            <a:ext cx="9564624" cy="5556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7D575-9EB6-6AC6-D301-E4934CAA6C12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87DCB-C970-D0C9-3D25-6F79316B87FE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6A876-9E33-EFC8-5CED-72FD9EE21672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00273-010B-D6E2-9DFC-A7440372E4B7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C35E9-037C-E258-AF65-E6B00721A87D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30755-A027-7814-0623-694B339EDCD0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6AF78-79E5-895A-213B-72CD91A93C8D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7065C-A40E-2F92-9820-3FC4EF1476A5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B4EC"/>
                </a:solidFill>
              </a:rPr>
              <a:t>e-flux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FBD3-1B3B-F1F7-310F-20DEBD9403EC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E15EA-3BA9-9688-7059-72CB6442DB05}"/>
              </a:ext>
            </a:extLst>
          </p:cNvPr>
          <p:cNvSpPr txBox="1"/>
          <p:nvPr/>
        </p:nvSpPr>
        <p:spPr>
          <a:xfrm>
            <a:off x="2592652" y="934589"/>
            <a:ext cx="700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Electron-Flux, alt=351km, South Ascending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45FDB0-4AFB-4F97-CC03-E31C21CDD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89276" r="94065" b="1420"/>
          <a:stretch/>
        </p:blipFill>
        <p:spPr>
          <a:xfrm>
            <a:off x="746761" y="6157119"/>
            <a:ext cx="775052" cy="680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C3C99-7E78-8FA3-10A0-ABF8BD05B36F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4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73A-BB6E-3CDE-FDAF-74FAF45E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7/18/2022 </a:t>
            </a:r>
            <a:r>
              <a:rPr lang="en-US" sz="2400" dirty="0"/>
              <a:t>(11:29:57 – 11:35:58 UTC)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EDD7249-EF96-4141-4802-84BD28D956FF}"/>
              </a:ext>
            </a:extLst>
          </p:cNvPr>
          <p:cNvSpPr txBox="1">
            <a:spLocks/>
          </p:cNvSpPr>
          <p:nvPr/>
        </p:nvSpPr>
        <p:spPr>
          <a:xfrm>
            <a:off x="10024409" y="0"/>
            <a:ext cx="2167591" cy="28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Energetic Particle Detector for ions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E249C6B-CAD7-C8B8-CE93-03DC926B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4" y="0"/>
            <a:ext cx="3832945" cy="1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EAAD4-376A-ADC4-9886-5AECFAA60821}"/>
              </a:ext>
            </a:extLst>
          </p:cNvPr>
          <p:cNvCxnSpPr>
            <a:cxnSpLocks/>
          </p:cNvCxnSpPr>
          <p:nvPr/>
        </p:nvCxnSpPr>
        <p:spPr>
          <a:xfrm>
            <a:off x="8378190" y="171450"/>
            <a:ext cx="0" cy="784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2AB2CB1-3F9E-5CB0-1ED6-B96B43D2C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5093" r="2508"/>
          <a:stretch/>
        </p:blipFill>
        <p:spPr>
          <a:xfrm>
            <a:off x="1475232" y="1280160"/>
            <a:ext cx="9582912" cy="55778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1468D6-7370-218F-5A7E-5F2FA58731DD}"/>
              </a:ext>
            </a:extLst>
          </p:cNvPr>
          <p:cNvSpPr txBox="1"/>
          <p:nvPr/>
        </p:nvSpPr>
        <p:spPr>
          <a:xfrm>
            <a:off x="137207" y="1403530"/>
            <a:ext cx="140203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OMNI</a:t>
            </a:r>
          </a:p>
          <a:p>
            <a:pPr algn="ctr"/>
            <a:r>
              <a:rPr lang="en-US" sz="1050" dirty="0">
                <a:solidFill>
                  <a:srgbClr val="01B4EC"/>
                </a:solidFill>
              </a:rPr>
              <a:t>keV/(cm</a:t>
            </a:r>
            <a:r>
              <a:rPr lang="en-US" sz="1050" baseline="30000" dirty="0">
                <a:solidFill>
                  <a:srgbClr val="01B4EC"/>
                </a:solidFill>
              </a:rPr>
              <a:t>2</a:t>
            </a:r>
            <a:r>
              <a:rPr lang="en-US" sz="105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E5312-6AB2-FE8B-DA6B-CC613ABF42F3}"/>
              </a:ext>
            </a:extLst>
          </p:cNvPr>
          <p:cNvSpPr txBox="1"/>
          <p:nvPr/>
        </p:nvSpPr>
        <p:spPr>
          <a:xfrm>
            <a:off x="137207" y="2364633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97D19-82CB-3B88-AD5C-08DC7B3F27BC}"/>
              </a:ext>
            </a:extLst>
          </p:cNvPr>
          <p:cNvSpPr txBox="1"/>
          <p:nvPr/>
        </p:nvSpPr>
        <p:spPr>
          <a:xfrm>
            <a:off x="137207" y="3214106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98550-CE07-FB9F-A127-B2734E26C22F}"/>
              </a:ext>
            </a:extLst>
          </p:cNvPr>
          <p:cNvSpPr txBox="1"/>
          <p:nvPr/>
        </p:nvSpPr>
        <p:spPr>
          <a:xfrm>
            <a:off x="137207" y="4178885"/>
            <a:ext cx="1265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J</a:t>
            </a:r>
            <a:r>
              <a:rPr lang="en-US" sz="2000" baseline="-25000" dirty="0">
                <a:solidFill>
                  <a:srgbClr val="01B4EC"/>
                </a:solidFill>
              </a:rPr>
              <a:t>prec </a:t>
            </a:r>
            <a:r>
              <a:rPr lang="en-US" sz="2000" dirty="0">
                <a:solidFill>
                  <a:srgbClr val="01B4EC"/>
                </a:solidFill>
              </a:rPr>
              <a:t>/ J</a:t>
            </a:r>
            <a:r>
              <a:rPr lang="en-US" sz="2000" baseline="-25000" dirty="0">
                <a:solidFill>
                  <a:srgbClr val="01B4EC"/>
                </a:solidFill>
              </a:rPr>
              <a:t>ꓕ</a:t>
            </a:r>
          </a:p>
          <a:p>
            <a:pPr algn="ctr"/>
            <a:r>
              <a:rPr lang="pt-BR" sz="1000" dirty="0">
                <a:solidFill>
                  <a:srgbClr val="01B4EC"/>
                </a:solidFill>
              </a:rPr>
              <a:t>keV/(cm</a:t>
            </a:r>
            <a:r>
              <a:rPr lang="pt-BR" sz="1000" baseline="30000" dirty="0">
                <a:solidFill>
                  <a:srgbClr val="01B4EC"/>
                </a:solidFill>
              </a:rPr>
              <a:t>2</a:t>
            </a:r>
            <a:r>
              <a:rPr lang="pt-BR" sz="1000" dirty="0">
                <a:solidFill>
                  <a:srgbClr val="01B4EC"/>
                </a:solidFill>
              </a:rPr>
              <a:t>/sr/s/MeV)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681EC-E532-AAFE-2E2F-5205CA4D1FBA}"/>
              </a:ext>
            </a:extLst>
          </p:cNvPr>
          <p:cNvSpPr txBox="1"/>
          <p:nvPr/>
        </p:nvSpPr>
        <p:spPr>
          <a:xfrm>
            <a:off x="126484" y="5331903"/>
            <a:ext cx="126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MLAT</a:t>
            </a:r>
            <a:endParaRPr lang="en-US" sz="1100" dirty="0">
              <a:solidFill>
                <a:srgbClr val="01B4E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FE5BE3-11DA-7B15-497A-95636F75341F}"/>
              </a:ext>
            </a:extLst>
          </p:cNvPr>
          <p:cNvSpPr txBox="1"/>
          <p:nvPr/>
        </p:nvSpPr>
        <p:spPr>
          <a:xfrm rot="5400000">
            <a:off x="10950897" y="1523527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B6AA0B-019B-2717-8C03-A8F45378898B}"/>
              </a:ext>
            </a:extLst>
          </p:cNvPr>
          <p:cNvSpPr txBox="1"/>
          <p:nvPr/>
        </p:nvSpPr>
        <p:spPr>
          <a:xfrm rot="5400000">
            <a:off x="10950880" y="2470779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184580-1EB8-D9AE-B187-36370BB573D8}"/>
              </a:ext>
            </a:extLst>
          </p:cNvPr>
          <p:cNvSpPr txBox="1"/>
          <p:nvPr/>
        </p:nvSpPr>
        <p:spPr>
          <a:xfrm rot="5400000">
            <a:off x="10950880" y="3412070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1B4EC"/>
                </a:solidFill>
              </a:rPr>
              <a:t>i</a:t>
            </a:r>
            <a:r>
              <a:rPr lang="en-US" sz="2000" dirty="0">
                <a:solidFill>
                  <a:srgbClr val="01B4EC"/>
                </a:solidFill>
              </a:rPr>
              <a:t>-flux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A73C82-B30E-D8B0-99EC-B80CCE8E0DF1}"/>
              </a:ext>
            </a:extLst>
          </p:cNvPr>
          <p:cNvSpPr txBox="1"/>
          <p:nvPr/>
        </p:nvSpPr>
        <p:spPr>
          <a:xfrm rot="5400000">
            <a:off x="10950880" y="4353361"/>
            <a:ext cx="796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1B4EC"/>
                </a:solidFill>
              </a:rPr>
              <a:t>ratio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EB133-3932-7CE9-6E32-E3F0F6689726}"/>
              </a:ext>
            </a:extLst>
          </p:cNvPr>
          <p:cNvSpPr txBox="1"/>
          <p:nvPr/>
        </p:nvSpPr>
        <p:spPr>
          <a:xfrm>
            <a:off x="3092347" y="934589"/>
            <a:ext cx="6007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1B4EC"/>
                </a:solidFill>
              </a:rPr>
              <a:t>ELFIN-A, Ion-Flux, alt=351km, South Ascending</a:t>
            </a:r>
          </a:p>
        </p:txBody>
      </p:sp>
      <p:pic>
        <p:nvPicPr>
          <p:cNvPr id="38" name="Picture 37" descr="Chart, timeline&#10;&#10;Description automatically generated">
            <a:extLst>
              <a:ext uri="{FF2B5EF4-FFF2-40B4-BE49-F238E27FC236}">
                <a16:creationId xmlns:a16="http://schemas.microsoft.com/office/drawing/2014/main" id="{580B52ED-76C5-C540-1917-E03CEB736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88441" r="93758" b="1239"/>
          <a:stretch/>
        </p:blipFill>
        <p:spPr>
          <a:xfrm>
            <a:off x="739815" y="6102096"/>
            <a:ext cx="815591" cy="755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184EA-000F-B539-6F93-B7A7C710B9B1}"/>
              </a:ext>
            </a:extLst>
          </p:cNvPr>
          <p:cNvSpPr txBox="1"/>
          <p:nvPr/>
        </p:nvSpPr>
        <p:spPr>
          <a:xfrm>
            <a:off x="205246" y="4951435"/>
            <a:ext cx="126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B4EC"/>
                </a:solidFill>
              </a:rPr>
              <a:t>Sun / Shadow</a:t>
            </a:r>
            <a:endParaRPr lang="en-US" sz="900" dirty="0">
              <a:solidFill>
                <a:srgbClr val="01B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F9434B02EAE4699A641956C37ABBB" ma:contentTypeVersion="1" ma:contentTypeDescription="Create a new document." ma:contentTypeScope="" ma:versionID="0e692abb6dcf80ad71235af8e3500928">
  <xsd:schema xmlns:xsd="http://www.w3.org/2001/XMLSchema" xmlns:xs="http://www.w3.org/2001/XMLSchema" xmlns:p="http://schemas.microsoft.com/office/2006/metadata/properties" xmlns:ns3="3fece911-b53e-4b4d-abef-dd048fdbbf5e" targetNamespace="http://schemas.microsoft.com/office/2006/metadata/properties" ma:root="true" ma:fieldsID="475acf26e22bf272cc0bf9eaf2f78b2d" ns3:_="">
    <xsd:import namespace="3fece911-b53e-4b4d-abef-dd048fdbbf5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ce911-b53e-4b4d-abef-dd048fdbbf5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FE696-EB79-422E-B787-1D3C1DF75B77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3fece911-b53e-4b4d-abef-dd048fdbbf5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4B68E5-6594-4CA4-9FAA-61486E41E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ece911-b53e-4b4d-abef-dd048fdbbf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D2020C-7863-4E58-87B3-AD9EE7E8E7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9629</TotalTime>
  <Words>3734</Words>
  <Application>Microsoft Office PowerPoint</Application>
  <PresentationFormat>Widescreen</PresentationFormat>
  <Paragraphs>774</Paragraphs>
  <Slides>59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Geomagnetic Storm</vt:lpstr>
      <vt:lpstr>Time range </vt:lpstr>
      <vt:lpstr>Colin’s Note on Reading Position Data</vt:lpstr>
      <vt:lpstr>7/18/2022</vt:lpstr>
      <vt:lpstr>ELFIN - A</vt:lpstr>
      <vt:lpstr>7/18/2022 (24hr)</vt:lpstr>
      <vt:lpstr>7/18/2022 (24hr)</vt:lpstr>
      <vt:lpstr>7/18/2022 (11:29:57 – 11:35:58 UTC)</vt:lpstr>
      <vt:lpstr>7/18/2022 (11:29:57 – 11:35:58 UTC)</vt:lpstr>
      <vt:lpstr>7/18/2022 (12:46:48 – 13:06:42 UTC)</vt:lpstr>
      <vt:lpstr>7/18/2022 (12:46:48 – 13:06:42 UTC)</vt:lpstr>
      <vt:lpstr>7/18/2022 (23:42:26 – 23:48:28 UTC)</vt:lpstr>
      <vt:lpstr>7/18/2022 (23:42:26 – 23:48:28 UTC)</vt:lpstr>
      <vt:lpstr>7/18/2022 (24hr)</vt:lpstr>
      <vt:lpstr>7/18/2022 (24hr)</vt:lpstr>
      <vt:lpstr>7/18/2022 (11:30:26 – 11:35:50 UTC)</vt:lpstr>
      <vt:lpstr>7/18/2022 (23:43:38 – 23:48:28 UTC)</vt:lpstr>
      <vt:lpstr>7/19/2022</vt:lpstr>
      <vt:lpstr>ELFIN - A</vt:lpstr>
      <vt:lpstr>7/19/2022 (24hr)</vt:lpstr>
      <vt:lpstr>7/19/2022 (24hr)</vt:lpstr>
      <vt:lpstr>7/19/2022 (10:21:23 – 10:27:24 UTC)</vt:lpstr>
      <vt:lpstr>7/19/2022 (10:21:23 – 10:27:24 UTC)</vt:lpstr>
      <vt:lpstr>7/19/2022 (11:38:19 – 11:58:20 UTC)</vt:lpstr>
      <vt:lpstr>7/19/2022 (11:38:19 – 11:58:20 UTC)</vt:lpstr>
      <vt:lpstr>7/19/2022 (13:22:20 – 13:28:20 UTC)</vt:lpstr>
      <vt:lpstr>7/19/2022 (13:22:20 – 13:28:20 UTC)</vt:lpstr>
      <vt:lpstr>ELFIN - B</vt:lpstr>
      <vt:lpstr>7/19/2022 (24hr)</vt:lpstr>
      <vt:lpstr>7/19/2022 (24hr)</vt:lpstr>
      <vt:lpstr>7/19/2022 (10:06:23 – 10:09:24 UTC)</vt:lpstr>
      <vt:lpstr>7/19/2022 (10:06:23 – 10:09:24 UTC)</vt:lpstr>
      <vt:lpstr>7/19/2022 (10:21:52 – 10:27:24 UTC)</vt:lpstr>
      <vt:lpstr>7/19/2022 (13:07:41 – 13:13:42 UTC)</vt:lpstr>
      <vt:lpstr>7/19/2022 (13:07:41 – 13:13:42 UTC)</vt:lpstr>
      <vt:lpstr>7/19/2022 (13:22:20 – 13:27:05 UTC)</vt:lpstr>
      <vt:lpstr>ELFIN-A vs B</vt:lpstr>
      <vt:lpstr>How to Read Map</vt:lpstr>
      <vt:lpstr>PowerPoint Presentation</vt:lpstr>
      <vt:lpstr>7/19/2022 (10:06:23 – 10:09:24 UTC)</vt:lpstr>
      <vt:lpstr>7/19/2022 (10:21:23 – 10:27:24 UTC)</vt:lpstr>
      <vt:lpstr>7/19/2022 (10:06:23 – 10:09:24 UTC)</vt:lpstr>
      <vt:lpstr>7/19/2022 (10:21:23 – 10:27:24 UTC)</vt:lpstr>
      <vt:lpstr>PowerPoint Presentation</vt:lpstr>
      <vt:lpstr>7/19/2022 (13:22:20 – 13:28:20 UTC)</vt:lpstr>
      <vt:lpstr>7/19/2022 (13:07:41 – 13:13:42 UTC)</vt:lpstr>
      <vt:lpstr>7/19/2022 (13:22:20 – 13:28:20 UTC)</vt:lpstr>
      <vt:lpstr>7/19/2022 (13:07:41 – 13:13:42 UTC)</vt:lpstr>
      <vt:lpstr>7/20/2022</vt:lpstr>
      <vt:lpstr>ELFIN - A</vt:lpstr>
      <vt:lpstr>7/20/2022 (24hr)</vt:lpstr>
      <vt:lpstr>7/20/2022 (24hr)</vt:lpstr>
      <vt:lpstr>7/20/2022 (05:57:38 – 06:17:23 UTC)</vt:lpstr>
      <vt:lpstr>7/20/2022 (05:57:38 – 06:17:23 UTC)</vt:lpstr>
      <vt:lpstr>ELFIN - B</vt:lpstr>
      <vt:lpstr>7/20/2022 (24hr)</vt:lpstr>
      <vt:lpstr>7/20/2022 (24hr)</vt:lpstr>
      <vt:lpstr>7/20/2022 (13:32:32 – 13:37:31 UTC)</vt:lpstr>
      <vt:lpstr>7/20/2022 (13:32:32 – 13:37:31 UTC)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Geomagnetic Storm</dc:title>
  <dc:creator>Chen, Kai (GSFC-6730)[Intern]</dc:creator>
  <cp:lastModifiedBy>Chen, Kai (GSFC-6730)[Intern]</cp:lastModifiedBy>
  <cp:revision>289</cp:revision>
  <dcterms:created xsi:type="dcterms:W3CDTF">2024-07-05T17:23:36Z</dcterms:created>
  <dcterms:modified xsi:type="dcterms:W3CDTF">2024-07-26T21:14:23Z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0x0101001F5F9434B02EAE4699A641956C37ABBB</vt:lpwstr>
  </property>
</Properties>
</file>