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60" r:id="rId7"/>
    <p:sldId id="259" r:id="rId8"/>
    <p:sldId id="258" r:id="rId9"/>
    <p:sldId id="273" r:id="rId10"/>
    <p:sldId id="261" r:id="rId11"/>
    <p:sldId id="269" r:id="rId12"/>
    <p:sldId id="264" r:id="rId13"/>
    <p:sldId id="272"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F0EE313-9275-ACCC-4FC3-2D452B015F49}" name="Mary Dusek" initials="MD" userId="S::madusek@microsoft.com::5556b72a-7194-4498-92d8-d19d79fd150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534"/>
    <a:srgbClr val="FE5F2F"/>
    <a:srgbClr val="FD8B01"/>
    <a:srgbClr val="F53B01"/>
    <a:srgbClr val="E13601"/>
    <a:srgbClr val="D63E0E"/>
    <a:srgbClr val="2F2F2F"/>
    <a:srgbClr val="2E7FCE"/>
    <a:srgbClr val="0000FF"/>
    <a:srgbClr val="FF6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7563B-4BB1-477E-9169-53A92A950D3B}" v="736" dt="2020-02-27T03:35:59.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58EAB4-130F-4671-87EB-0393394CD820}"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443F58A9-BF3D-43DF-955F-A32B3BD772CB}">
      <dgm:prSet custT="1"/>
      <dgm:spPr/>
      <dgm:t>
        <a:bodyPr/>
        <a:lstStyle/>
        <a:p>
          <a:r>
            <a:rPr lang="en-US" sz="1200" dirty="0">
              <a:latin typeface="Jersey M54" panose="02000500000000000000"/>
            </a:rPr>
            <a:t>San Francisco is a well-established city that has a similar size, population, economic power, and industries to Seattle.</a:t>
          </a:r>
        </a:p>
      </dgm:t>
    </dgm:pt>
    <dgm:pt modelId="{3FC41358-41C7-4A69-AF45-DD4BCB45C65F}" type="parTrans" cxnId="{6BE53B12-FCAE-4170-97CB-CA47B534B64F}">
      <dgm:prSet/>
      <dgm:spPr/>
      <dgm:t>
        <a:bodyPr/>
        <a:lstStyle/>
        <a:p>
          <a:endParaRPr lang="en-US" sz="1200"/>
        </a:p>
      </dgm:t>
    </dgm:pt>
    <dgm:pt modelId="{F548046C-4495-438F-B519-BF8B997333F9}" type="sibTrans" cxnId="{6BE53B12-FCAE-4170-97CB-CA47B534B64F}">
      <dgm:prSet/>
      <dgm:spPr/>
      <dgm:t>
        <a:bodyPr/>
        <a:lstStyle/>
        <a:p>
          <a:endParaRPr lang="en-US" sz="1200"/>
        </a:p>
      </dgm:t>
    </dgm:pt>
    <dgm:pt modelId="{78CECD3D-11CB-4E55-BAB8-81E638758665}">
      <dgm:prSet custT="1"/>
      <dgm:spPr/>
      <dgm:t>
        <a:bodyPr/>
        <a:lstStyle/>
        <a:p>
          <a:r>
            <a:rPr lang="en-US" sz="1200" dirty="0">
              <a:latin typeface="Jersey M54" panose="02000500000000000000"/>
            </a:rPr>
            <a:t>I will use the Barry’s locations in San Francisco as template to find the optimal locations for the Seattle expansion.</a:t>
          </a:r>
        </a:p>
      </dgm:t>
    </dgm:pt>
    <dgm:pt modelId="{B6CB76F5-3679-40B9-A734-1DD6308A1445}" type="parTrans" cxnId="{DC6EDE6C-73C5-4506-B46B-61A5EBF0F2D4}">
      <dgm:prSet/>
      <dgm:spPr/>
      <dgm:t>
        <a:bodyPr/>
        <a:lstStyle/>
        <a:p>
          <a:endParaRPr lang="en-US" sz="1200"/>
        </a:p>
      </dgm:t>
    </dgm:pt>
    <dgm:pt modelId="{7482B7BE-F193-4D70-A3CF-759F02DDADF7}" type="sibTrans" cxnId="{DC6EDE6C-73C5-4506-B46B-61A5EBF0F2D4}">
      <dgm:prSet/>
      <dgm:spPr/>
      <dgm:t>
        <a:bodyPr/>
        <a:lstStyle/>
        <a:p>
          <a:endParaRPr lang="en-US" sz="1200"/>
        </a:p>
      </dgm:t>
    </dgm:pt>
    <dgm:pt modelId="{118F6162-B256-4009-87C5-D70D4F8DA4BF}">
      <dgm:prSet custT="1"/>
      <dgm:spPr/>
      <dgm:t>
        <a:bodyPr/>
        <a:lstStyle/>
        <a:p>
          <a:r>
            <a:rPr lang="en-US" sz="1200" dirty="0">
              <a:latin typeface="Jersey M54" panose="02000500000000000000"/>
            </a:rPr>
            <a:t>I will examine the surrounding venues/shops of these four San Francisco locations to find location patterns.</a:t>
          </a:r>
        </a:p>
      </dgm:t>
    </dgm:pt>
    <dgm:pt modelId="{DFD3555E-DE8E-477B-B939-3A404187BD6D}" type="parTrans" cxnId="{37D3A727-1612-46A9-8C31-36E938D329FF}">
      <dgm:prSet/>
      <dgm:spPr/>
      <dgm:t>
        <a:bodyPr/>
        <a:lstStyle/>
        <a:p>
          <a:endParaRPr lang="en-US" sz="1200"/>
        </a:p>
      </dgm:t>
    </dgm:pt>
    <dgm:pt modelId="{86B59E93-BA4B-4C72-A72F-4AB6861D0429}" type="sibTrans" cxnId="{37D3A727-1612-46A9-8C31-36E938D329FF}">
      <dgm:prSet/>
      <dgm:spPr/>
      <dgm:t>
        <a:bodyPr/>
        <a:lstStyle/>
        <a:p>
          <a:endParaRPr lang="en-US" sz="1200"/>
        </a:p>
      </dgm:t>
    </dgm:pt>
    <dgm:pt modelId="{579A5B67-4901-4FC2-9CEF-9A47BA373A39}">
      <dgm:prSet custT="1"/>
      <dgm:spPr/>
      <dgm:t>
        <a:bodyPr/>
        <a:lstStyle/>
        <a:p>
          <a:r>
            <a:rPr lang="en-US" sz="1200" dirty="0">
              <a:latin typeface="Jersey M54" panose="02000500000000000000"/>
            </a:rPr>
            <a:t>The Capitol Hill neighborhood has been chosen after some initial research of local consumers, spending, and lifestyle.</a:t>
          </a:r>
        </a:p>
      </dgm:t>
    </dgm:pt>
    <dgm:pt modelId="{2BFC470C-DACE-4226-957E-635A4EBE858E}" type="parTrans" cxnId="{D8586A7D-39F3-4F82-A108-A4C01D5EE86B}">
      <dgm:prSet/>
      <dgm:spPr/>
      <dgm:t>
        <a:bodyPr/>
        <a:lstStyle/>
        <a:p>
          <a:endParaRPr lang="en-US" sz="1200"/>
        </a:p>
      </dgm:t>
    </dgm:pt>
    <dgm:pt modelId="{F5C484FC-B074-404C-811C-8AAA2C9633F9}" type="sibTrans" cxnId="{D8586A7D-39F3-4F82-A108-A4C01D5EE86B}">
      <dgm:prSet/>
      <dgm:spPr/>
      <dgm:t>
        <a:bodyPr/>
        <a:lstStyle/>
        <a:p>
          <a:endParaRPr lang="en-US" sz="1200"/>
        </a:p>
      </dgm:t>
    </dgm:pt>
    <dgm:pt modelId="{D181AC10-EA7E-463D-A4BD-747F142DBDBB}">
      <dgm:prSet custT="1"/>
      <dgm:spPr/>
      <dgm:t>
        <a:bodyPr/>
        <a:lstStyle/>
        <a:p>
          <a:r>
            <a:rPr lang="en-US" sz="1200" dirty="0">
              <a:latin typeface="Jersey M54" panose="02000500000000000000"/>
            </a:rPr>
            <a:t>Within the Capitol Hill neighborhood, we will look for similar patterns as the San Francisco locations.</a:t>
          </a:r>
        </a:p>
      </dgm:t>
    </dgm:pt>
    <dgm:pt modelId="{F5885987-3B1F-4A0B-B1F3-53BB6CE157EC}" type="parTrans" cxnId="{AB6FDEAA-890F-4835-99EF-D35E8CA58E07}">
      <dgm:prSet/>
      <dgm:spPr/>
      <dgm:t>
        <a:bodyPr/>
        <a:lstStyle/>
        <a:p>
          <a:endParaRPr lang="en-US" sz="1200"/>
        </a:p>
      </dgm:t>
    </dgm:pt>
    <dgm:pt modelId="{9E5C5058-AD41-44E3-966C-9AE3ED505DDD}" type="sibTrans" cxnId="{AB6FDEAA-890F-4835-99EF-D35E8CA58E07}">
      <dgm:prSet/>
      <dgm:spPr/>
      <dgm:t>
        <a:bodyPr/>
        <a:lstStyle/>
        <a:p>
          <a:endParaRPr lang="en-US" sz="1200"/>
        </a:p>
      </dgm:t>
    </dgm:pt>
    <dgm:pt modelId="{16D9FB66-EF85-4FC0-A3AE-0C37A06D1EEE}" type="pres">
      <dgm:prSet presAssocID="{C758EAB4-130F-4671-87EB-0393394CD820}" presName="root" presStyleCnt="0">
        <dgm:presLayoutVars>
          <dgm:dir/>
          <dgm:resizeHandles val="exact"/>
        </dgm:presLayoutVars>
      </dgm:prSet>
      <dgm:spPr/>
    </dgm:pt>
    <dgm:pt modelId="{0F89226A-9AA7-4279-B132-12AFB1CEC76F}" type="pres">
      <dgm:prSet presAssocID="{443F58A9-BF3D-43DF-955F-A32B3BD772CB}" presName="compNode" presStyleCnt="0"/>
      <dgm:spPr/>
    </dgm:pt>
    <dgm:pt modelId="{62864949-30A3-4BDE-8F70-813903C651AA}" type="pres">
      <dgm:prSet presAssocID="{443F58A9-BF3D-43DF-955F-A32B3BD772CB}"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llar"/>
        </a:ext>
      </dgm:extLst>
    </dgm:pt>
    <dgm:pt modelId="{A8050DB4-5015-48A3-95F6-9DCD435EF8AA}" type="pres">
      <dgm:prSet presAssocID="{443F58A9-BF3D-43DF-955F-A32B3BD772CB}" presName="spaceRect" presStyleCnt="0"/>
      <dgm:spPr/>
    </dgm:pt>
    <dgm:pt modelId="{FC686F39-D4B7-4B2C-9898-C3F9E3E58153}" type="pres">
      <dgm:prSet presAssocID="{443F58A9-BF3D-43DF-955F-A32B3BD772CB}" presName="textRect" presStyleLbl="revTx" presStyleIdx="0" presStyleCnt="5">
        <dgm:presLayoutVars>
          <dgm:chMax val="1"/>
          <dgm:chPref val="1"/>
        </dgm:presLayoutVars>
      </dgm:prSet>
      <dgm:spPr/>
    </dgm:pt>
    <dgm:pt modelId="{63E83839-508C-41F0-8878-A4AC87A6670F}" type="pres">
      <dgm:prSet presAssocID="{F548046C-4495-438F-B519-BF8B997333F9}" presName="sibTrans" presStyleCnt="0"/>
      <dgm:spPr/>
    </dgm:pt>
    <dgm:pt modelId="{A9F3B8DC-AE80-4FA6-AC40-53B513CC2E66}" type="pres">
      <dgm:prSet presAssocID="{78CECD3D-11CB-4E55-BAB8-81E638758665}" presName="compNode" presStyleCnt="0"/>
      <dgm:spPr/>
    </dgm:pt>
    <dgm:pt modelId="{1ED97359-71FD-46CF-93E2-CEBBB2176557}" type="pres">
      <dgm:prSet presAssocID="{78CECD3D-11CB-4E55-BAB8-81E63875866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17231149-EA25-423B-9088-E3FF70874F21}" type="pres">
      <dgm:prSet presAssocID="{78CECD3D-11CB-4E55-BAB8-81E638758665}" presName="spaceRect" presStyleCnt="0"/>
      <dgm:spPr/>
    </dgm:pt>
    <dgm:pt modelId="{EE614F9E-3B3A-4E99-A45A-17606B4826E3}" type="pres">
      <dgm:prSet presAssocID="{78CECD3D-11CB-4E55-BAB8-81E638758665}" presName="textRect" presStyleLbl="revTx" presStyleIdx="1" presStyleCnt="5">
        <dgm:presLayoutVars>
          <dgm:chMax val="1"/>
          <dgm:chPref val="1"/>
        </dgm:presLayoutVars>
      </dgm:prSet>
      <dgm:spPr/>
    </dgm:pt>
    <dgm:pt modelId="{78D512B5-5B3B-4C36-A83F-48B26835CA00}" type="pres">
      <dgm:prSet presAssocID="{7482B7BE-F193-4D70-A3CF-759F02DDADF7}" presName="sibTrans" presStyleCnt="0"/>
      <dgm:spPr/>
    </dgm:pt>
    <dgm:pt modelId="{4D248404-639A-44FA-A056-B98D2AC1C98A}" type="pres">
      <dgm:prSet presAssocID="{118F6162-B256-4009-87C5-D70D4F8DA4BF}" presName="compNode" presStyleCnt="0"/>
      <dgm:spPr/>
    </dgm:pt>
    <dgm:pt modelId="{5679382B-7693-41BB-B116-C389A169FFC2}" type="pres">
      <dgm:prSet presAssocID="{118F6162-B256-4009-87C5-D70D4F8DA4B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7EC14202-C81B-4774-BC63-8A389E2C079F}" type="pres">
      <dgm:prSet presAssocID="{118F6162-B256-4009-87C5-D70D4F8DA4BF}" presName="spaceRect" presStyleCnt="0"/>
      <dgm:spPr/>
    </dgm:pt>
    <dgm:pt modelId="{E362BACA-7F23-4435-86B2-F51549AA4C68}" type="pres">
      <dgm:prSet presAssocID="{118F6162-B256-4009-87C5-D70D4F8DA4BF}" presName="textRect" presStyleLbl="revTx" presStyleIdx="2" presStyleCnt="5">
        <dgm:presLayoutVars>
          <dgm:chMax val="1"/>
          <dgm:chPref val="1"/>
        </dgm:presLayoutVars>
      </dgm:prSet>
      <dgm:spPr/>
    </dgm:pt>
    <dgm:pt modelId="{E90A0487-1BE2-4DCE-8377-B7F64D2AF78D}" type="pres">
      <dgm:prSet presAssocID="{86B59E93-BA4B-4C72-A72F-4AB6861D0429}" presName="sibTrans" presStyleCnt="0"/>
      <dgm:spPr/>
    </dgm:pt>
    <dgm:pt modelId="{92F29880-8DFD-4878-B8FA-DBFA575B5A16}" type="pres">
      <dgm:prSet presAssocID="{579A5B67-4901-4FC2-9CEF-9A47BA373A39}" presName="compNode" presStyleCnt="0"/>
      <dgm:spPr/>
    </dgm:pt>
    <dgm:pt modelId="{386F4EAA-65C1-4AD5-A4CD-DBED5FD009A0}" type="pres">
      <dgm:prSet presAssocID="{579A5B67-4901-4FC2-9CEF-9A47BA373A3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ity"/>
        </a:ext>
      </dgm:extLst>
    </dgm:pt>
    <dgm:pt modelId="{ED40A594-2E9A-4A89-95AC-9E59D6E665CC}" type="pres">
      <dgm:prSet presAssocID="{579A5B67-4901-4FC2-9CEF-9A47BA373A39}" presName="spaceRect" presStyleCnt="0"/>
      <dgm:spPr/>
    </dgm:pt>
    <dgm:pt modelId="{1C775A59-5B7A-4E99-BF0B-35629E1B8D7E}" type="pres">
      <dgm:prSet presAssocID="{579A5B67-4901-4FC2-9CEF-9A47BA373A39}" presName="textRect" presStyleLbl="revTx" presStyleIdx="3" presStyleCnt="5" custScaleX="128488">
        <dgm:presLayoutVars>
          <dgm:chMax val="1"/>
          <dgm:chPref val="1"/>
        </dgm:presLayoutVars>
      </dgm:prSet>
      <dgm:spPr/>
    </dgm:pt>
    <dgm:pt modelId="{6C6539D8-8E15-4B9A-8131-072734A534F3}" type="pres">
      <dgm:prSet presAssocID="{F5C484FC-B074-404C-811C-8AAA2C9633F9}" presName="sibTrans" presStyleCnt="0"/>
      <dgm:spPr/>
    </dgm:pt>
    <dgm:pt modelId="{EBEC99BA-9659-4D75-AF22-5DB1AA553EB6}" type="pres">
      <dgm:prSet presAssocID="{D181AC10-EA7E-463D-A4BD-747F142DBDBB}" presName="compNode" presStyleCnt="0"/>
      <dgm:spPr/>
    </dgm:pt>
    <dgm:pt modelId="{710F6A20-7BDF-441D-A23F-3994A4EA1533}" type="pres">
      <dgm:prSet presAssocID="{D181AC10-EA7E-463D-A4BD-747F142DBDBB}"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uzzle pieces"/>
        </a:ext>
      </dgm:extLst>
    </dgm:pt>
    <dgm:pt modelId="{ACF76951-41C9-42FE-98BE-28B9D2EBC69E}" type="pres">
      <dgm:prSet presAssocID="{D181AC10-EA7E-463D-A4BD-747F142DBDBB}" presName="spaceRect" presStyleCnt="0"/>
      <dgm:spPr/>
    </dgm:pt>
    <dgm:pt modelId="{C54E9D94-71F2-46E3-AF97-D22641B78FE7}" type="pres">
      <dgm:prSet presAssocID="{D181AC10-EA7E-463D-A4BD-747F142DBDBB}" presName="textRect" presStyleLbl="revTx" presStyleIdx="4" presStyleCnt="5">
        <dgm:presLayoutVars>
          <dgm:chMax val="1"/>
          <dgm:chPref val="1"/>
        </dgm:presLayoutVars>
      </dgm:prSet>
      <dgm:spPr/>
    </dgm:pt>
  </dgm:ptLst>
  <dgm:cxnLst>
    <dgm:cxn modelId="{9124800E-90E7-42C9-819B-C554DE3A5022}" type="presOf" srcId="{579A5B67-4901-4FC2-9CEF-9A47BA373A39}" destId="{1C775A59-5B7A-4E99-BF0B-35629E1B8D7E}" srcOrd="0" destOrd="0" presId="urn:microsoft.com/office/officeart/2018/2/layout/IconLabelList"/>
    <dgm:cxn modelId="{6BE53B12-FCAE-4170-97CB-CA47B534B64F}" srcId="{C758EAB4-130F-4671-87EB-0393394CD820}" destId="{443F58A9-BF3D-43DF-955F-A32B3BD772CB}" srcOrd="0" destOrd="0" parTransId="{3FC41358-41C7-4A69-AF45-DD4BCB45C65F}" sibTransId="{F548046C-4495-438F-B519-BF8B997333F9}"/>
    <dgm:cxn modelId="{37D3A727-1612-46A9-8C31-36E938D329FF}" srcId="{C758EAB4-130F-4671-87EB-0393394CD820}" destId="{118F6162-B256-4009-87C5-D70D4F8DA4BF}" srcOrd="2" destOrd="0" parTransId="{DFD3555E-DE8E-477B-B939-3A404187BD6D}" sibTransId="{86B59E93-BA4B-4C72-A72F-4AB6861D0429}"/>
    <dgm:cxn modelId="{DC6EDE6C-73C5-4506-B46B-61A5EBF0F2D4}" srcId="{C758EAB4-130F-4671-87EB-0393394CD820}" destId="{78CECD3D-11CB-4E55-BAB8-81E638758665}" srcOrd="1" destOrd="0" parTransId="{B6CB76F5-3679-40B9-A734-1DD6308A1445}" sibTransId="{7482B7BE-F193-4D70-A3CF-759F02DDADF7}"/>
    <dgm:cxn modelId="{D8586A7D-39F3-4F82-A108-A4C01D5EE86B}" srcId="{C758EAB4-130F-4671-87EB-0393394CD820}" destId="{579A5B67-4901-4FC2-9CEF-9A47BA373A39}" srcOrd="3" destOrd="0" parTransId="{2BFC470C-DACE-4226-957E-635A4EBE858E}" sibTransId="{F5C484FC-B074-404C-811C-8AAA2C9633F9}"/>
    <dgm:cxn modelId="{AB6FDEAA-890F-4835-99EF-D35E8CA58E07}" srcId="{C758EAB4-130F-4671-87EB-0393394CD820}" destId="{D181AC10-EA7E-463D-A4BD-747F142DBDBB}" srcOrd="4" destOrd="0" parTransId="{F5885987-3B1F-4A0B-B1F3-53BB6CE157EC}" sibTransId="{9E5C5058-AD41-44E3-966C-9AE3ED505DDD}"/>
    <dgm:cxn modelId="{AEE989BA-9527-4145-BBB5-4C20392EDEE8}" type="presOf" srcId="{443F58A9-BF3D-43DF-955F-A32B3BD772CB}" destId="{FC686F39-D4B7-4B2C-9898-C3F9E3E58153}" srcOrd="0" destOrd="0" presId="urn:microsoft.com/office/officeart/2018/2/layout/IconLabelList"/>
    <dgm:cxn modelId="{32CE15BB-A32F-4FAE-B55A-BAEDBE098E02}" type="presOf" srcId="{D181AC10-EA7E-463D-A4BD-747F142DBDBB}" destId="{C54E9D94-71F2-46E3-AF97-D22641B78FE7}" srcOrd="0" destOrd="0" presId="urn:microsoft.com/office/officeart/2018/2/layout/IconLabelList"/>
    <dgm:cxn modelId="{1B32FFBC-9521-4C47-A804-7F97F8E5E3CC}" type="presOf" srcId="{78CECD3D-11CB-4E55-BAB8-81E638758665}" destId="{EE614F9E-3B3A-4E99-A45A-17606B4826E3}" srcOrd="0" destOrd="0" presId="urn:microsoft.com/office/officeart/2018/2/layout/IconLabelList"/>
    <dgm:cxn modelId="{81369BCE-B747-46D3-84C1-F4F99EAF7608}" type="presOf" srcId="{C758EAB4-130F-4671-87EB-0393394CD820}" destId="{16D9FB66-EF85-4FC0-A3AE-0C37A06D1EEE}" srcOrd="0" destOrd="0" presId="urn:microsoft.com/office/officeart/2018/2/layout/IconLabelList"/>
    <dgm:cxn modelId="{F0D19DFB-A43F-4366-A321-623929A0F444}" type="presOf" srcId="{118F6162-B256-4009-87C5-D70D4F8DA4BF}" destId="{E362BACA-7F23-4435-86B2-F51549AA4C68}" srcOrd="0" destOrd="0" presId="urn:microsoft.com/office/officeart/2018/2/layout/IconLabelList"/>
    <dgm:cxn modelId="{FE29B0D4-C61A-4E97-9CA7-DE39B6DFEC6C}" type="presParOf" srcId="{16D9FB66-EF85-4FC0-A3AE-0C37A06D1EEE}" destId="{0F89226A-9AA7-4279-B132-12AFB1CEC76F}" srcOrd="0" destOrd="0" presId="urn:microsoft.com/office/officeart/2018/2/layout/IconLabelList"/>
    <dgm:cxn modelId="{48A01124-C8D3-4CC5-8111-68DEB747EFF7}" type="presParOf" srcId="{0F89226A-9AA7-4279-B132-12AFB1CEC76F}" destId="{62864949-30A3-4BDE-8F70-813903C651AA}" srcOrd="0" destOrd="0" presId="urn:microsoft.com/office/officeart/2018/2/layout/IconLabelList"/>
    <dgm:cxn modelId="{7DAD9B31-2D87-45BC-863F-975F29F9BB8C}" type="presParOf" srcId="{0F89226A-9AA7-4279-B132-12AFB1CEC76F}" destId="{A8050DB4-5015-48A3-95F6-9DCD435EF8AA}" srcOrd="1" destOrd="0" presId="urn:microsoft.com/office/officeart/2018/2/layout/IconLabelList"/>
    <dgm:cxn modelId="{37A5F405-16A7-4492-96DA-B689036E82E1}" type="presParOf" srcId="{0F89226A-9AA7-4279-B132-12AFB1CEC76F}" destId="{FC686F39-D4B7-4B2C-9898-C3F9E3E58153}" srcOrd="2" destOrd="0" presId="urn:microsoft.com/office/officeart/2018/2/layout/IconLabelList"/>
    <dgm:cxn modelId="{E19F3AD9-0158-4C0D-A4B5-88F4AA29D773}" type="presParOf" srcId="{16D9FB66-EF85-4FC0-A3AE-0C37A06D1EEE}" destId="{63E83839-508C-41F0-8878-A4AC87A6670F}" srcOrd="1" destOrd="0" presId="urn:microsoft.com/office/officeart/2018/2/layout/IconLabelList"/>
    <dgm:cxn modelId="{5F1E383D-17DB-4BF7-975B-CF84AC0EE86F}" type="presParOf" srcId="{16D9FB66-EF85-4FC0-A3AE-0C37A06D1EEE}" destId="{A9F3B8DC-AE80-4FA6-AC40-53B513CC2E66}" srcOrd="2" destOrd="0" presId="urn:microsoft.com/office/officeart/2018/2/layout/IconLabelList"/>
    <dgm:cxn modelId="{7F5EAF10-A2B0-400E-978D-C1A9D2B95FA8}" type="presParOf" srcId="{A9F3B8DC-AE80-4FA6-AC40-53B513CC2E66}" destId="{1ED97359-71FD-46CF-93E2-CEBBB2176557}" srcOrd="0" destOrd="0" presId="urn:microsoft.com/office/officeart/2018/2/layout/IconLabelList"/>
    <dgm:cxn modelId="{1D599955-6996-43F0-86CB-1D9FED4C8B4E}" type="presParOf" srcId="{A9F3B8DC-AE80-4FA6-AC40-53B513CC2E66}" destId="{17231149-EA25-423B-9088-E3FF70874F21}" srcOrd="1" destOrd="0" presId="urn:microsoft.com/office/officeart/2018/2/layout/IconLabelList"/>
    <dgm:cxn modelId="{533CCC39-4E9C-4491-A290-46D51FD91D3A}" type="presParOf" srcId="{A9F3B8DC-AE80-4FA6-AC40-53B513CC2E66}" destId="{EE614F9E-3B3A-4E99-A45A-17606B4826E3}" srcOrd="2" destOrd="0" presId="urn:microsoft.com/office/officeart/2018/2/layout/IconLabelList"/>
    <dgm:cxn modelId="{72B47239-3C07-4CE3-AD27-D04F43F03D51}" type="presParOf" srcId="{16D9FB66-EF85-4FC0-A3AE-0C37A06D1EEE}" destId="{78D512B5-5B3B-4C36-A83F-48B26835CA00}" srcOrd="3" destOrd="0" presId="urn:microsoft.com/office/officeart/2018/2/layout/IconLabelList"/>
    <dgm:cxn modelId="{E5A148F4-1173-49A7-BC3F-EC9C2DEF9052}" type="presParOf" srcId="{16D9FB66-EF85-4FC0-A3AE-0C37A06D1EEE}" destId="{4D248404-639A-44FA-A056-B98D2AC1C98A}" srcOrd="4" destOrd="0" presId="urn:microsoft.com/office/officeart/2018/2/layout/IconLabelList"/>
    <dgm:cxn modelId="{5AF94A73-082D-43EC-9D5F-010B3572B67B}" type="presParOf" srcId="{4D248404-639A-44FA-A056-B98D2AC1C98A}" destId="{5679382B-7693-41BB-B116-C389A169FFC2}" srcOrd="0" destOrd="0" presId="urn:microsoft.com/office/officeart/2018/2/layout/IconLabelList"/>
    <dgm:cxn modelId="{166329E8-9F87-4DCD-8B7D-30F5934F054F}" type="presParOf" srcId="{4D248404-639A-44FA-A056-B98D2AC1C98A}" destId="{7EC14202-C81B-4774-BC63-8A389E2C079F}" srcOrd="1" destOrd="0" presId="urn:microsoft.com/office/officeart/2018/2/layout/IconLabelList"/>
    <dgm:cxn modelId="{48CA5D38-6D91-4239-9396-6602E42B6E41}" type="presParOf" srcId="{4D248404-639A-44FA-A056-B98D2AC1C98A}" destId="{E362BACA-7F23-4435-86B2-F51549AA4C68}" srcOrd="2" destOrd="0" presId="urn:microsoft.com/office/officeart/2018/2/layout/IconLabelList"/>
    <dgm:cxn modelId="{DB1C91FD-FC9F-4257-94D7-77694B54357B}" type="presParOf" srcId="{16D9FB66-EF85-4FC0-A3AE-0C37A06D1EEE}" destId="{E90A0487-1BE2-4DCE-8377-B7F64D2AF78D}" srcOrd="5" destOrd="0" presId="urn:microsoft.com/office/officeart/2018/2/layout/IconLabelList"/>
    <dgm:cxn modelId="{35CEAA4D-B6D2-429A-B5BD-EDD7AA28E3AA}" type="presParOf" srcId="{16D9FB66-EF85-4FC0-A3AE-0C37A06D1EEE}" destId="{92F29880-8DFD-4878-B8FA-DBFA575B5A16}" srcOrd="6" destOrd="0" presId="urn:microsoft.com/office/officeart/2018/2/layout/IconLabelList"/>
    <dgm:cxn modelId="{31CEA84F-6D47-4BF4-9C3E-0B5065EBD376}" type="presParOf" srcId="{92F29880-8DFD-4878-B8FA-DBFA575B5A16}" destId="{386F4EAA-65C1-4AD5-A4CD-DBED5FD009A0}" srcOrd="0" destOrd="0" presId="urn:microsoft.com/office/officeart/2018/2/layout/IconLabelList"/>
    <dgm:cxn modelId="{41512C0F-913F-4871-A347-108E5096E442}" type="presParOf" srcId="{92F29880-8DFD-4878-B8FA-DBFA575B5A16}" destId="{ED40A594-2E9A-4A89-95AC-9E59D6E665CC}" srcOrd="1" destOrd="0" presId="urn:microsoft.com/office/officeart/2018/2/layout/IconLabelList"/>
    <dgm:cxn modelId="{5CCFA2CC-5CEF-4425-B5DC-22EAF7D31EC9}" type="presParOf" srcId="{92F29880-8DFD-4878-B8FA-DBFA575B5A16}" destId="{1C775A59-5B7A-4E99-BF0B-35629E1B8D7E}" srcOrd="2" destOrd="0" presId="urn:microsoft.com/office/officeart/2018/2/layout/IconLabelList"/>
    <dgm:cxn modelId="{6A2D0738-BDB4-40D2-9805-C513CE95B35E}" type="presParOf" srcId="{16D9FB66-EF85-4FC0-A3AE-0C37A06D1EEE}" destId="{6C6539D8-8E15-4B9A-8131-072734A534F3}" srcOrd="7" destOrd="0" presId="urn:microsoft.com/office/officeart/2018/2/layout/IconLabelList"/>
    <dgm:cxn modelId="{B25BCEB5-DF75-4F26-8D2D-93874606ED3B}" type="presParOf" srcId="{16D9FB66-EF85-4FC0-A3AE-0C37A06D1EEE}" destId="{EBEC99BA-9659-4D75-AF22-5DB1AA553EB6}" srcOrd="8" destOrd="0" presId="urn:microsoft.com/office/officeart/2018/2/layout/IconLabelList"/>
    <dgm:cxn modelId="{65F89E90-9653-4844-8FB9-59E2116C8D12}" type="presParOf" srcId="{EBEC99BA-9659-4D75-AF22-5DB1AA553EB6}" destId="{710F6A20-7BDF-441D-A23F-3994A4EA1533}" srcOrd="0" destOrd="0" presId="urn:microsoft.com/office/officeart/2018/2/layout/IconLabelList"/>
    <dgm:cxn modelId="{0FAD2020-9961-4666-8D0A-5DA4EA5FC06C}" type="presParOf" srcId="{EBEC99BA-9659-4D75-AF22-5DB1AA553EB6}" destId="{ACF76951-41C9-42FE-98BE-28B9D2EBC69E}" srcOrd="1" destOrd="0" presId="urn:microsoft.com/office/officeart/2018/2/layout/IconLabelList"/>
    <dgm:cxn modelId="{A883D96A-02EC-4145-A85F-1CFA6F2B2937}" type="presParOf" srcId="{EBEC99BA-9659-4D75-AF22-5DB1AA553EB6}" destId="{C54E9D94-71F2-46E3-AF97-D22641B78FE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BDC8A4-D405-4236-B427-7A04E89B0D4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C5A4E6B-93FC-4003-937A-571ED606C888}">
      <dgm:prSet/>
      <dgm:spPr/>
      <dgm:t>
        <a:bodyPr/>
        <a:lstStyle/>
        <a:p>
          <a:pPr>
            <a:lnSpc>
              <a:spcPct val="100000"/>
            </a:lnSpc>
          </a:pPr>
          <a:r>
            <a:rPr lang="en-US" dirty="0">
              <a:latin typeface="Jersey M54"/>
            </a:rPr>
            <a:t>The data from the San Francisco locations points to high-end food and drink venues, which there are plenty of in Capitol Hill and centering the new Barry’s location around these venues will hopefully mimic the environment Barry’s wants their customers to feel.</a:t>
          </a:r>
        </a:p>
      </dgm:t>
    </dgm:pt>
    <dgm:pt modelId="{7697CBED-1CFF-4163-86CC-F41BF6FCF24D}" type="parTrans" cxnId="{7379B5B9-1F69-42AA-87C8-B8B2293641E4}">
      <dgm:prSet/>
      <dgm:spPr/>
      <dgm:t>
        <a:bodyPr/>
        <a:lstStyle/>
        <a:p>
          <a:endParaRPr lang="en-US" sz="1200">
            <a:latin typeface="Jersey M54"/>
          </a:endParaRPr>
        </a:p>
      </dgm:t>
    </dgm:pt>
    <dgm:pt modelId="{63CC405F-D88C-46BE-9DEB-FCF4ABAC9785}" type="sibTrans" cxnId="{7379B5B9-1F69-42AA-87C8-B8B2293641E4}">
      <dgm:prSet/>
      <dgm:spPr/>
      <dgm:t>
        <a:bodyPr/>
        <a:lstStyle/>
        <a:p>
          <a:pPr>
            <a:lnSpc>
              <a:spcPct val="100000"/>
            </a:lnSpc>
          </a:pPr>
          <a:endParaRPr lang="en-US">
            <a:latin typeface="Jersey M54"/>
          </a:endParaRPr>
        </a:p>
      </dgm:t>
    </dgm:pt>
    <dgm:pt modelId="{CADC44DC-D8EB-4898-933D-A997B6F8328E}">
      <dgm:prSet/>
      <dgm:spPr/>
      <dgm:t>
        <a:bodyPr/>
        <a:lstStyle/>
        <a:p>
          <a:pPr>
            <a:lnSpc>
              <a:spcPct val="100000"/>
            </a:lnSpc>
          </a:pPr>
          <a:r>
            <a:rPr lang="en-US">
              <a:latin typeface="Jersey M54"/>
            </a:rPr>
            <a:t>Location data of popular venues may not produce the best recommendation for a new studio location, but it’s a good start. We will want to take in other features such as ease of transportation/commute, rent prices, average income, city ordinances, etc.</a:t>
          </a:r>
        </a:p>
      </dgm:t>
    </dgm:pt>
    <dgm:pt modelId="{99A74885-1E24-415A-97A3-4D9D66881B10}" type="parTrans" cxnId="{0C51DC07-71B8-4E76-AAF6-14C894BC614F}">
      <dgm:prSet/>
      <dgm:spPr/>
      <dgm:t>
        <a:bodyPr/>
        <a:lstStyle/>
        <a:p>
          <a:endParaRPr lang="en-US" sz="1200">
            <a:latin typeface="Jersey M54"/>
          </a:endParaRPr>
        </a:p>
      </dgm:t>
    </dgm:pt>
    <dgm:pt modelId="{7FC210EB-1F20-41E1-A087-E42260F640CA}" type="sibTrans" cxnId="{0C51DC07-71B8-4E76-AAF6-14C894BC614F}">
      <dgm:prSet/>
      <dgm:spPr/>
      <dgm:t>
        <a:bodyPr/>
        <a:lstStyle/>
        <a:p>
          <a:pPr>
            <a:lnSpc>
              <a:spcPct val="100000"/>
            </a:lnSpc>
          </a:pPr>
          <a:endParaRPr lang="en-US">
            <a:latin typeface="Jersey M54"/>
          </a:endParaRPr>
        </a:p>
      </dgm:t>
    </dgm:pt>
    <dgm:pt modelId="{54077329-A687-4CBB-AB69-04A6A5A6DB9A}">
      <dgm:prSet/>
      <dgm:spPr/>
      <dgm:t>
        <a:bodyPr/>
        <a:lstStyle/>
        <a:p>
          <a:pPr>
            <a:lnSpc>
              <a:spcPct val="100000"/>
            </a:lnSpc>
          </a:pPr>
          <a:r>
            <a:rPr lang="en-US">
              <a:latin typeface="Jersey M54"/>
            </a:rPr>
            <a:t>After the preprocessing phase, I was left with a limited number of data-points. If I were to repeat this study, I’d like to expand on my datasets, possible from other sources, to hopefully create better clusters.</a:t>
          </a:r>
        </a:p>
      </dgm:t>
    </dgm:pt>
    <dgm:pt modelId="{4C195024-9D8B-4A67-A393-5578B3294A8C}" type="parTrans" cxnId="{DCAC787C-A0DB-4B88-A307-D173CDA072E9}">
      <dgm:prSet/>
      <dgm:spPr/>
      <dgm:t>
        <a:bodyPr/>
        <a:lstStyle/>
        <a:p>
          <a:endParaRPr lang="en-US" sz="1200">
            <a:latin typeface="Jersey M54"/>
          </a:endParaRPr>
        </a:p>
      </dgm:t>
    </dgm:pt>
    <dgm:pt modelId="{83DD7CB2-63AE-4781-8419-53A12B14A369}" type="sibTrans" cxnId="{DCAC787C-A0DB-4B88-A307-D173CDA072E9}">
      <dgm:prSet/>
      <dgm:spPr/>
      <dgm:t>
        <a:bodyPr/>
        <a:lstStyle/>
        <a:p>
          <a:pPr>
            <a:lnSpc>
              <a:spcPct val="100000"/>
            </a:lnSpc>
          </a:pPr>
          <a:endParaRPr lang="en-US">
            <a:latin typeface="Jersey M54"/>
          </a:endParaRPr>
        </a:p>
      </dgm:t>
    </dgm:pt>
    <dgm:pt modelId="{BB429C5F-F331-4920-B895-9B1DAA438443}">
      <dgm:prSet/>
      <dgm:spPr/>
      <dgm:t>
        <a:bodyPr/>
        <a:lstStyle/>
        <a:p>
          <a:pPr>
            <a:lnSpc>
              <a:spcPct val="100000"/>
            </a:lnSpc>
          </a:pPr>
          <a:r>
            <a:rPr lang="en-US">
              <a:latin typeface="Jersey M54"/>
            </a:rPr>
            <a:t>I also noticed that one of my centroids does not seem to have any data points around it. This appears to be an outlier, and I believe I could mitigate this issue with more data.</a:t>
          </a:r>
        </a:p>
      </dgm:t>
    </dgm:pt>
    <dgm:pt modelId="{36BC13A0-B724-4941-9D92-B3FFF84D368E}" type="parTrans" cxnId="{20EE2A75-6572-4580-894A-34F48CB649E1}">
      <dgm:prSet/>
      <dgm:spPr/>
      <dgm:t>
        <a:bodyPr/>
        <a:lstStyle/>
        <a:p>
          <a:endParaRPr lang="en-US" sz="1200">
            <a:latin typeface="Jersey M54"/>
          </a:endParaRPr>
        </a:p>
      </dgm:t>
    </dgm:pt>
    <dgm:pt modelId="{92A0C636-C827-4EAD-80C9-21DD7D152B25}" type="sibTrans" cxnId="{20EE2A75-6572-4580-894A-34F48CB649E1}">
      <dgm:prSet/>
      <dgm:spPr/>
      <dgm:t>
        <a:bodyPr/>
        <a:lstStyle/>
        <a:p>
          <a:endParaRPr lang="en-US">
            <a:latin typeface="Jersey M54"/>
          </a:endParaRPr>
        </a:p>
      </dgm:t>
    </dgm:pt>
    <dgm:pt modelId="{9BC027B1-937D-40F8-8F1E-32E6A508A469}" type="pres">
      <dgm:prSet presAssocID="{0DBDC8A4-D405-4236-B427-7A04E89B0D42}" presName="root" presStyleCnt="0">
        <dgm:presLayoutVars>
          <dgm:dir/>
          <dgm:resizeHandles val="exact"/>
        </dgm:presLayoutVars>
      </dgm:prSet>
      <dgm:spPr/>
    </dgm:pt>
    <dgm:pt modelId="{3761D8A8-4775-4E30-BB7D-3B9F41163B92}" type="pres">
      <dgm:prSet presAssocID="{0DBDC8A4-D405-4236-B427-7A04E89B0D42}" presName="container" presStyleCnt="0">
        <dgm:presLayoutVars>
          <dgm:dir/>
          <dgm:resizeHandles val="exact"/>
        </dgm:presLayoutVars>
      </dgm:prSet>
      <dgm:spPr/>
    </dgm:pt>
    <dgm:pt modelId="{C41C25C3-99E6-4424-85B2-D70856F5828A}" type="pres">
      <dgm:prSet presAssocID="{BC5A4E6B-93FC-4003-937A-571ED606C888}" presName="compNode" presStyleCnt="0"/>
      <dgm:spPr/>
    </dgm:pt>
    <dgm:pt modelId="{68F9E42B-FE17-4D73-B2EF-307806292943}" type="pres">
      <dgm:prSet presAssocID="{BC5A4E6B-93FC-4003-937A-571ED606C888}" presName="iconBgRect" presStyleLbl="bgShp" presStyleIdx="0" presStyleCnt="4"/>
      <dgm:spPr>
        <a:solidFill>
          <a:srgbClr val="FEA534"/>
        </a:solidFill>
      </dgm:spPr>
    </dgm:pt>
    <dgm:pt modelId="{B7FE6A6E-B5A5-47A1-B518-AC3B74579D1E}" type="pres">
      <dgm:prSet presAssocID="{BC5A4E6B-93FC-4003-937A-571ED606C88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k and knife"/>
        </a:ext>
      </dgm:extLst>
    </dgm:pt>
    <dgm:pt modelId="{20C1A731-C404-4669-B043-707B80413DF8}" type="pres">
      <dgm:prSet presAssocID="{BC5A4E6B-93FC-4003-937A-571ED606C888}" presName="spaceRect" presStyleCnt="0"/>
      <dgm:spPr/>
    </dgm:pt>
    <dgm:pt modelId="{493BCA52-31BE-432F-BA14-425B2D87FE06}" type="pres">
      <dgm:prSet presAssocID="{BC5A4E6B-93FC-4003-937A-571ED606C888}" presName="textRect" presStyleLbl="revTx" presStyleIdx="0" presStyleCnt="4">
        <dgm:presLayoutVars>
          <dgm:chMax val="1"/>
          <dgm:chPref val="1"/>
        </dgm:presLayoutVars>
      </dgm:prSet>
      <dgm:spPr/>
    </dgm:pt>
    <dgm:pt modelId="{9657BA47-BD46-47F7-AE21-15CE8111606F}" type="pres">
      <dgm:prSet presAssocID="{63CC405F-D88C-46BE-9DEB-FCF4ABAC9785}" presName="sibTrans" presStyleLbl="sibTrans2D1" presStyleIdx="0" presStyleCnt="0"/>
      <dgm:spPr/>
    </dgm:pt>
    <dgm:pt modelId="{AEB50AB5-436E-481A-B21E-CF1E05966BD9}" type="pres">
      <dgm:prSet presAssocID="{CADC44DC-D8EB-4898-933D-A997B6F8328E}" presName="compNode" presStyleCnt="0"/>
      <dgm:spPr/>
    </dgm:pt>
    <dgm:pt modelId="{49CAF017-8E7A-439B-8C2B-2E96667AB406}" type="pres">
      <dgm:prSet presAssocID="{CADC44DC-D8EB-4898-933D-A997B6F8328E}" presName="iconBgRect" presStyleLbl="bgShp" presStyleIdx="1" presStyleCnt="4"/>
      <dgm:spPr>
        <a:solidFill>
          <a:srgbClr val="FEA534"/>
        </a:solidFill>
      </dgm:spPr>
    </dgm:pt>
    <dgm:pt modelId="{1A9C85CF-90BE-4271-B537-C1CD0967A076}" type="pres">
      <dgm:prSet presAssocID="{CADC44DC-D8EB-4898-933D-A997B6F8328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8BC7E5D1-666C-41A9-95D9-658D18791284}" type="pres">
      <dgm:prSet presAssocID="{CADC44DC-D8EB-4898-933D-A997B6F8328E}" presName="spaceRect" presStyleCnt="0"/>
      <dgm:spPr/>
    </dgm:pt>
    <dgm:pt modelId="{462F1569-E9EE-44C9-82C9-469217805778}" type="pres">
      <dgm:prSet presAssocID="{CADC44DC-D8EB-4898-933D-A997B6F8328E}" presName="textRect" presStyleLbl="revTx" presStyleIdx="1" presStyleCnt="4">
        <dgm:presLayoutVars>
          <dgm:chMax val="1"/>
          <dgm:chPref val="1"/>
        </dgm:presLayoutVars>
      </dgm:prSet>
      <dgm:spPr/>
    </dgm:pt>
    <dgm:pt modelId="{C6469EAB-BFA5-428F-8247-BEF8EF566AED}" type="pres">
      <dgm:prSet presAssocID="{7FC210EB-1F20-41E1-A087-E42260F640CA}" presName="sibTrans" presStyleLbl="sibTrans2D1" presStyleIdx="0" presStyleCnt="0"/>
      <dgm:spPr/>
    </dgm:pt>
    <dgm:pt modelId="{546EF0B9-3879-4E14-8A48-DA6A89A5FD0D}" type="pres">
      <dgm:prSet presAssocID="{54077329-A687-4CBB-AB69-04A6A5A6DB9A}" presName="compNode" presStyleCnt="0"/>
      <dgm:spPr/>
    </dgm:pt>
    <dgm:pt modelId="{1DAF4908-6536-4192-AD5E-E43D112EF6A4}" type="pres">
      <dgm:prSet presAssocID="{54077329-A687-4CBB-AB69-04A6A5A6DB9A}" presName="iconBgRect" presStyleLbl="bgShp" presStyleIdx="2" presStyleCnt="4"/>
      <dgm:spPr>
        <a:solidFill>
          <a:srgbClr val="FEA534"/>
        </a:solidFill>
      </dgm:spPr>
    </dgm:pt>
    <dgm:pt modelId="{33CB008F-4FDB-42ED-8427-69056B619810}" type="pres">
      <dgm:prSet presAssocID="{54077329-A687-4CBB-AB69-04A6A5A6DB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DB77558-C49E-4E38-AB11-52CCA4EE1E92}" type="pres">
      <dgm:prSet presAssocID="{54077329-A687-4CBB-AB69-04A6A5A6DB9A}" presName="spaceRect" presStyleCnt="0"/>
      <dgm:spPr/>
    </dgm:pt>
    <dgm:pt modelId="{7D9743C1-7FD2-46ED-A997-7FC743C86DDA}" type="pres">
      <dgm:prSet presAssocID="{54077329-A687-4CBB-AB69-04A6A5A6DB9A}" presName="textRect" presStyleLbl="revTx" presStyleIdx="2" presStyleCnt="4">
        <dgm:presLayoutVars>
          <dgm:chMax val="1"/>
          <dgm:chPref val="1"/>
        </dgm:presLayoutVars>
      </dgm:prSet>
      <dgm:spPr/>
    </dgm:pt>
    <dgm:pt modelId="{B2401179-5722-4C17-AE6A-1CBDABEDF41C}" type="pres">
      <dgm:prSet presAssocID="{83DD7CB2-63AE-4781-8419-53A12B14A369}" presName="sibTrans" presStyleLbl="sibTrans2D1" presStyleIdx="0" presStyleCnt="0"/>
      <dgm:spPr/>
    </dgm:pt>
    <dgm:pt modelId="{4572C6D2-2494-44B0-A7C0-0A38B405919B}" type="pres">
      <dgm:prSet presAssocID="{BB429C5F-F331-4920-B895-9B1DAA438443}" presName="compNode" presStyleCnt="0"/>
      <dgm:spPr/>
    </dgm:pt>
    <dgm:pt modelId="{B9E4CBAD-52E5-41E3-9FAF-05C69E4F03ED}" type="pres">
      <dgm:prSet presAssocID="{BB429C5F-F331-4920-B895-9B1DAA438443}" presName="iconBgRect" presStyleLbl="bgShp" presStyleIdx="3" presStyleCnt="4"/>
      <dgm:spPr>
        <a:solidFill>
          <a:srgbClr val="FEA534"/>
        </a:solidFill>
      </dgm:spPr>
    </dgm:pt>
    <dgm:pt modelId="{84473CC4-88D5-4186-B92E-E30CB64EF627}" type="pres">
      <dgm:prSet presAssocID="{BB429C5F-F331-4920-B895-9B1DAA4384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00AE01B4-7708-4785-BE7E-E5F955A78012}" type="pres">
      <dgm:prSet presAssocID="{BB429C5F-F331-4920-B895-9B1DAA438443}" presName="spaceRect" presStyleCnt="0"/>
      <dgm:spPr/>
    </dgm:pt>
    <dgm:pt modelId="{B39C6C23-BDD4-446D-B37A-C5FB95CC60AA}" type="pres">
      <dgm:prSet presAssocID="{BB429C5F-F331-4920-B895-9B1DAA438443}" presName="textRect" presStyleLbl="revTx" presStyleIdx="3" presStyleCnt="4">
        <dgm:presLayoutVars>
          <dgm:chMax val="1"/>
          <dgm:chPref val="1"/>
        </dgm:presLayoutVars>
      </dgm:prSet>
      <dgm:spPr/>
    </dgm:pt>
  </dgm:ptLst>
  <dgm:cxnLst>
    <dgm:cxn modelId="{0C51DC07-71B8-4E76-AAF6-14C894BC614F}" srcId="{0DBDC8A4-D405-4236-B427-7A04E89B0D42}" destId="{CADC44DC-D8EB-4898-933D-A997B6F8328E}" srcOrd="1" destOrd="0" parTransId="{99A74885-1E24-415A-97A3-4D9D66881B10}" sibTransId="{7FC210EB-1F20-41E1-A087-E42260F640CA}"/>
    <dgm:cxn modelId="{686D2421-CEED-45B8-8A5C-22CEBB92903E}" type="presOf" srcId="{54077329-A687-4CBB-AB69-04A6A5A6DB9A}" destId="{7D9743C1-7FD2-46ED-A997-7FC743C86DDA}" srcOrd="0" destOrd="0" presId="urn:microsoft.com/office/officeart/2018/2/layout/IconCircleList"/>
    <dgm:cxn modelId="{6B2FFC65-AB4D-492A-93E0-70B219251FC3}" type="presOf" srcId="{CADC44DC-D8EB-4898-933D-A997B6F8328E}" destId="{462F1569-E9EE-44C9-82C9-469217805778}" srcOrd="0" destOrd="0" presId="urn:microsoft.com/office/officeart/2018/2/layout/IconCircleList"/>
    <dgm:cxn modelId="{DE653F69-24E3-4DA5-908C-2B990694AEA3}" type="presOf" srcId="{83DD7CB2-63AE-4781-8419-53A12B14A369}" destId="{B2401179-5722-4C17-AE6A-1CBDABEDF41C}" srcOrd="0" destOrd="0" presId="urn:microsoft.com/office/officeart/2018/2/layout/IconCircleList"/>
    <dgm:cxn modelId="{20EE2A75-6572-4580-894A-34F48CB649E1}" srcId="{0DBDC8A4-D405-4236-B427-7A04E89B0D42}" destId="{BB429C5F-F331-4920-B895-9B1DAA438443}" srcOrd="3" destOrd="0" parTransId="{36BC13A0-B724-4941-9D92-B3FFF84D368E}" sibTransId="{92A0C636-C827-4EAD-80C9-21DD7D152B25}"/>
    <dgm:cxn modelId="{5618AB77-6317-46A8-A120-4AEF516BB0DC}" type="presOf" srcId="{BC5A4E6B-93FC-4003-937A-571ED606C888}" destId="{493BCA52-31BE-432F-BA14-425B2D87FE06}" srcOrd="0" destOrd="0" presId="urn:microsoft.com/office/officeart/2018/2/layout/IconCircleList"/>
    <dgm:cxn modelId="{DCAC787C-A0DB-4B88-A307-D173CDA072E9}" srcId="{0DBDC8A4-D405-4236-B427-7A04E89B0D42}" destId="{54077329-A687-4CBB-AB69-04A6A5A6DB9A}" srcOrd="2" destOrd="0" parTransId="{4C195024-9D8B-4A67-A393-5578B3294A8C}" sibTransId="{83DD7CB2-63AE-4781-8419-53A12B14A369}"/>
    <dgm:cxn modelId="{08EB2085-8D91-49C4-8005-DB2A80F386CB}" type="presOf" srcId="{63CC405F-D88C-46BE-9DEB-FCF4ABAC9785}" destId="{9657BA47-BD46-47F7-AE21-15CE8111606F}" srcOrd="0" destOrd="0" presId="urn:microsoft.com/office/officeart/2018/2/layout/IconCircleList"/>
    <dgm:cxn modelId="{2742FDB0-3AB3-462D-A4D9-A9F5CDB43213}" type="presOf" srcId="{BB429C5F-F331-4920-B895-9B1DAA438443}" destId="{B39C6C23-BDD4-446D-B37A-C5FB95CC60AA}" srcOrd="0" destOrd="0" presId="urn:microsoft.com/office/officeart/2018/2/layout/IconCircleList"/>
    <dgm:cxn modelId="{7379B5B9-1F69-42AA-87C8-B8B2293641E4}" srcId="{0DBDC8A4-D405-4236-B427-7A04E89B0D42}" destId="{BC5A4E6B-93FC-4003-937A-571ED606C888}" srcOrd="0" destOrd="0" parTransId="{7697CBED-1CFF-4163-86CC-F41BF6FCF24D}" sibTransId="{63CC405F-D88C-46BE-9DEB-FCF4ABAC9785}"/>
    <dgm:cxn modelId="{70AA83BB-4BCD-4C50-9284-9DA6D691D902}" type="presOf" srcId="{7FC210EB-1F20-41E1-A087-E42260F640CA}" destId="{C6469EAB-BFA5-428F-8247-BEF8EF566AED}" srcOrd="0" destOrd="0" presId="urn:microsoft.com/office/officeart/2018/2/layout/IconCircleList"/>
    <dgm:cxn modelId="{4511AFC7-2F8F-4D77-97F0-4AFB080E9176}" type="presOf" srcId="{0DBDC8A4-D405-4236-B427-7A04E89B0D42}" destId="{9BC027B1-937D-40F8-8F1E-32E6A508A469}" srcOrd="0" destOrd="0" presId="urn:microsoft.com/office/officeart/2018/2/layout/IconCircleList"/>
    <dgm:cxn modelId="{5DC5D0B5-2E1C-4A04-B04C-175928F6C8E2}" type="presParOf" srcId="{9BC027B1-937D-40F8-8F1E-32E6A508A469}" destId="{3761D8A8-4775-4E30-BB7D-3B9F41163B92}" srcOrd="0" destOrd="0" presId="urn:microsoft.com/office/officeart/2018/2/layout/IconCircleList"/>
    <dgm:cxn modelId="{B269D969-668E-48C5-A9CE-66017C553C83}" type="presParOf" srcId="{3761D8A8-4775-4E30-BB7D-3B9F41163B92}" destId="{C41C25C3-99E6-4424-85B2-D70856F5828A}" srcOrd="0" destOrd="0" presId="urn:microsoft.com/office/officeart/2018/2/layout/IconCircleList"/>
    <dgm:cxn modelId="{39D7121A-2CC8-48E5-9F8D-BEDEFE74CDBF}" type="presParOf" srcId="{C41C25C3-99E6-4424-85B2-D70856F5828A}" destId="{68F9E42B-FE17-4D73-B2EF-307806292943}" srcOrd="0" destOrd="0" presId="urn:microsoft.com/office/officeart/2018/2/layout/IconCircleList"/>
    <dgm:cxn modelId="{EA1A6577-C18F-4357-8A8D-7EABC392DF76}" type="presParOf" srcId="{C41C25C3-99E6-4424-85B2-D70856F5828A}" destId="{B7FE6A6E-B5A5-47A1-B518-AC3B74579D1E}" srcOrd="1" destOrd="0" presId="urn:microsoft.com/office/officeart/2018/2/layout/IconCircleList"/>
    <dgm:cxn modelId="{26ABCAAC-29C2-47C7-90A1-654C40B5F353}" type="presParOf" srcId="{C41C25C3-99E6-4424-85B2-D70856F5828A}" destId="{20C1A731-C404-4669-B043-707B80413DF8}" srcOrd="2" destOrd="0" presId="urn:microsoft.com/office/officeart/2018/2/layout/IconCircleList"/>
    <dgm:cxn modelId="{64BA4330-3007-4CCE-B0EC-9DDA3EF6D18B}" type="presParOf" srcId="{C41C25C3-99E6-4424-85B2-D70856F5828A}" destId="{493BCA52-31BE-432F-BA14-425B2D87FE06}" srcOrd="3" destOrd="0" presId="urn:microsoft.com/office/officeart/2018/2/layout/IconCircleList"/>
    <dgm:cxn modelId="{9B2742CF-235A-422C-9991-CC8EE15896E3}" type="presParOf" srcId="{3761D8A8-4775-4E30-BB7D-3B9F41163B92}" destId="{9657BA47-BD46-47F7-AE21-15CE8111606F}" srcOrd="1" destOrd="0" presId="urn:microsoft.com/office/officeart/2018/2/layout/IconCircleList"/>
    <dgm:cxn modelId="{77A7BDB6-C4F4-4320-80D3-B3D01312B3F8}" type="presParOf" srcId="{3761D8A8-4775-4E30-BB7D-3B9F41163B92}" destId="{AEB50AB5-436E-481A-B21E-CF1E05966BD9}" srcOrd="2" destOrd="0" presId="urn:microsoft.com/office/officeart/2018/2/layout/IconCircleList"/>
    <dgm:cxn modelId="{E46E03EA-252E-4C97-B3DE-EC213486F97F}" type="presParOf" srcId="{AEB50AB5-436E-481A-B21E-CF1E05966BD9}" destId="{49CAF017-8E7A-439B-8C2B-2E96667AB406}" srcOrd="0" destOrd="0" presId="urn:microsoft.com/office/officeart/2018/2/layout/IconCircleList"/>
    <dgm:cxn modelId="{B98C688B-EA90-4C18-AEFA-35557313A000}" type="presParOf" srcId="{AEB50AB5-436E-481A-B21E-CF1E05966BD9}" destId="{1A9C85CF-90BE-4271-B537-C1CD0967A076}" srcOrd="1" destOrd="0" presId="urn:microsoft.com/office/officeart/2018/2/layout/IconCircleList"/>
    <dgm:cxn modelId="{D9139133-8ECD-4E33-A7CD-3C67740A748C}" type="presParOf" srcId="{AEB50AB5-436E-481A-B21E-CF1E05966BD9}" destId="{8BC7E5D1-666C-41A9-95D9-658D18791284}" srcOrd="2" destOrd="0" presId="urn:microsoft.com/office/officeart/2018/2/layout/IconCircleList"/>
    <dgm:cxn modelId="{80025FED-63D2-4499-B758-E6DC1F75D911}" type="presParOf" srcId="{AEB50AB5-436E-481A-B21E-CF1E05966BD9}" destId="{462F1569-E9EE-44C9-82C9-469217805778}" srcOrd="3" destOrd="0" presId="urn:microsoft.com/office/officeart/2018/2/layout/IconCircleList"/>
    <dgm:cxn modelId="{10BFA91F-DC83-4A24-ACCA-3D56B3D65903}" type="presParOf" srcId="{3761D8A8-4775-4E30-BB7D-3B9F41163B92}" destId="{C6469EAB-BFA5-428F-8247-BEF8EF566AED}" srcOrd="3" destOrd="0" presId="urn:microsoft.com/office/officeart/2018/2/layout/IconCircleList"/>
    <dgm:cxn modelId="{731FE967-D091-4736-9C0E-D5BF4AE398C4}" type="presParOf" srcId="{3761D8A8-4775-4E30-BB7D-3B9F41163B92}" destId="{546EF0B9-3879-4E14-8A48-DA6A89A5FD0D}" srcOrd="4" destOrd="0" presId="urn:microsoft.com/office/officeart/2018/2/layout/IconCircleList"/>
    <dgm:cxn modelId="{14C665FF-FDC3-43E2-8B93-4DF1BEE4A3CA}" type="presParOf" srcId="{546EF0B9-3879-4E14-8A48-DA6A89A5FD0D}" destId="{1DAF4908-6536-4192-AD5E-E43D112EF6A4}" srcOrd="0" destOrd="0" presId="urn:microsoft.com/office/officeart/2018/2/layout/IconCircleList"/>
    <dgm:cxn modelId="{11252FB0-481A-452B-9CED-E28B46D8265C}" type="presParOf" srcId="{546EF0B9-3879-4E14-8A48-DA6A89A5FD0D}" destId="{33CB008F-4FDB-42ED-8427-69056B619810}" srcOrd="1" destOrd="0" presId="urn:microsoft.com/office/officeart/2018/2/layout/IconCircleList"/>
    <dgm:cxn modelId="{505C3D8D-A646-4A4F-BEA2-C4E3C60CC329}" type="presParOf" srcId="{546EF0B9-3879-4E14-8A48-DA6A89A5FD0D}" destId="{7DB77558-C49E-4E38-AB11-52CCA4EE1E92}" srcOrd="2" destOrd="0" presId="urn:microsoft.com/office/officeart/2018/2/layout/IconCircleList"/>
    <dgm:cxn modelId="{B02D1A7A-9BB7-4E5B-8602-2BC9454D759B}" type="presParOf" srcId="{546EF0B9-3879-4E14-8A48-DA6A89A5FD0D}" destId="{7D9743C1-7FD2-46ED-A997-7FC743C86DDA}" srcOrd="3" destOrd="0" presId="urn:microsoft.com/office/officeart/2018/2/layout/IconCircleList"/>
    <dgm:cxn modelId="{E3A397CF-F4E7-4507-8818-9E92174720F9}" type="presParOf" srcId="{3761D8A8-4775-4E30-BB7D-3B9F41163B92}" destId="{B2401179-5722-4C17-AE6A-1CBDABEDF41C}" srcOrd="5" destOrd="0" presId="urn:microsoft.com/office/officeart/2018/2/layout/IconCircleList"/>
    <dgm:cxn modelId="{0F1EE4B0-5BD8-4CA8-A049-11E84B32467E}" type="presParOf" srcId="{3761D8A8-4775-4E30-BB7D-3B9F41163B92}" destId="{4572C6D2-2494-44B0-A7C0-0A38B405919B}" srcOrd="6" destOrd="0" presId="urn:microsoft.com/office/officeart/2018/2/layout/IconCircleList"/>
    <dgm:cxn modelId="{40E915B1-A6CD-4A68-A897-13D517C53CD8}" type="presParOf" srcId="{4572C6D2-2494-44B0-A7C0-0A38B405919B}" destId="{B9E4CBAD-52E5-41E3-9FAF-05C69E4F03ED}" srcOrd="0" destOrd="0" presId="urn:microsoft.com/office/officeart/2018/2/layout/IconCircleList"/>
    <dgm:cxn modelId="{72019ECB-57B5-4281-A858-CC90D5A37677}" type="presParOf" srcId="{4572C6D2-2494-44B0-A7C0-0A38B405919B}" destId="{84473CC4-88D5-4186-B92E-E30CB64EF627}" srcOrd="1" destOrd="0" presId="urn:microsoft.com/office/officeart/2018/2/layout/IconCircleList"/>
    <dgm:cxn modelId="{FCB50A27-CD17-4BB6-BA02-14561C80944F}" type="presParOf" srcId="{4572C6D2-2494-44B0-A7C0-0A38B405919B}" destId="{00AE01B4-7708-4785-BE7E-E5F955A78012}" srcOrd="2" destOrd="0" presId="urn:microsoft.com/office/officeart/2018/2/layout/IconCircleList"/>
    <dgm:cxn modelId="{4EFA7FD2-8ABF-463C-A566-C6FBF5054CBF}" type="presParOf" srcId="{4572C6D2-2494-44B0-A7C0-0A38B405919B}" destId="{B39C6C23-BDD4-446D-B37A-C5FB95CC60AA}" srcOrd="3" destOrd="0" presId="urn:microsoft.com/office/officeart/2018/2/layout/IconCircle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64949-30A3-4BDE-8F70-813903C651AA}">
      <dsp:nvSpPr>
        <dsp:cNvPr id="0" name=""/>
        <dsp:cNvSpPr/>
      </dsp:nvSpPr>
      <dsp:spPr>
        <a:xfrm>
          <a:off x="1117191" y="324166"/>
          <a:ext cx="732480" cy="73248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686F39-D4B7-4B2C-9898-C3F9E3E58153}">
      <dsp:nvSpPr>
        <dsp:cNvPr id="0" name=""/>
        <dsp:cNvSpPr/>
      </dsp:nvSpPr>
      <dsp:spPr>
        <a:xfrm>
          <a:off x="669564" y="1337208"/>
          <a:ext cx="1627734" cy="797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latin typeface="Jersey M54" panose="02000500000000000000"/>
            </a:rPr>
            <a:t>San Francisco is a well-established city that has a similar size, population, economic power, and industries to Seattle.</a:t>
          </a:r>
        </a:p>
      </dsp:txBody>
      <dsp:txXfrm>
        <a:off x="669564" y="1337208"/>
        <a:ext cx="1627734" cy="797335"/>
      </dsp:txXfrm>
    </dsp:sp>
    <dsp:sp modelId="{1ED97359-71FD-46CF-93E2-CEBBB2176557}">
      <dsp:nvSpPr>
        <dsp:cNvPr id="0" name=""/>
        <dsp:cNvSpPr/>
      </dsp:nvSpPr>
      <dsp:spPr>
        <a:xfrm>
          <a:off x="3029779" y="324166"/>
          <a:ext cx="732480" cy="732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614F9E-3B3A-4E99-A45A-17606B4826E3}">
      <dsp:nvSpPr>
        <dsp:cNvPr id="0" name=""/>
        <dsp:cNvSpPr/>
      </dsp:nvSpPr>
      <dsp:spPr>
        <a:xfrm>
          <a:off x="2582152" y="1337208"/>
          <a:ext cx="1627734" cy="797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latin typeface="Jersey M54" panose="02000500000000000000"/>
            </a:rPr>
            <a:t>I will use the Barry’s locations in San Francisco as template to find the optimal locations for the Seattle expansion.</a:t>
          </a:r>
        </a:p>
      </dsp:txBody>
      <dsp:txXfrm>
        <a:off x="2582152" y="1337208"/>
        <a:ext cx="1627734" cy="797335"/>
      </dsp:txXfrm>
    </dsp:sp>
    <dsp:sp modelId="{5679382B-7693-41BB-B116-C389A169FFC2}">
      <dsp:nvSpPr>
        <dsp:cNvPr id="0" name=""/>
        <dsp:cNvSpPr/>
      </dsp:nvSpPr>
      <dsp:spPr>
        <a:xfrm>
          <a:off x="4942367" y="324166"/>
          <a:ext cx="732480" cy="732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62BACA-7F23-4435-86B2-F51549AA4C68}">
      <dsp:nvSpPr>
        <dsp:cNvPr id="0" name=""/>
        <dsp:cNvSpPr/>
      </dsp:nvSpPr>
      <dsp:spPr>
        <a:xfrm>
          <a:off x="4494740" y="1337208"/>
          <a:ext cx="1627734" cy="797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latin typeface="Jersey M54" panose="02000500000000000000"/>
            </a:rPr>
            <a:t>I will examine the surrounding venues/shops of these four San Francisco locations to find location patterns.</a:t>
          </a:r>
        </a:p>
      </dsp:txBody>
      <dsp:txXfrm>
        <a:off x="4494740" y="1337208"/>
        <a:ext cx="1627734" cy="797335"/>
      </dsp:txXfrm>
    </dsp:sp>
    <dsp:sp modelId="{386F4EAA-65C1-4AD5-A4CD-DBED5FD009A0}">
      <dsp:nvSpPr>
        <dsp:cNvPr id="0" name=""/>
        <dsp:cNvSpPr/>
      </dsp:nvSpPr>
      <dsp:spPr>
        <a:xfrm>
          <a:off x="2073485" y="2541477"/>
          <a:ext cx="732480" cy="732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775A59-5B7A-4E99-BF0B-35629E1B8D7E}">
      <dsp:nvSpPr>
        <dsp:cNvPr id="0" name=""/>
        <dsp:cNvSpPr/>
      </dsp:nvSpPr>
      <dsp:spPr>
        <a:xfrm>
          <a:off x="1394003" y="3554519"/>
          <a:ext cx="2091443" cy="797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latin typeface="Jersey M54" panose="02000500000000000000"/>
            </a:rPr>
            <a:t>The Capitol Hill neighborhood has been chosen after some initial research of local consumers, spending, and lifestyle.</a:t>
          </a:r>
        </a:p>
      </dsp:txBody>
      <dsp:txXfrm>
        <a:off x="1394003" y="3554519"/>
        <a:ext cx="2091443" cy="797335"/>
      </dsp:txXfrm>
    </dsp:sp>
    <dsp:sp modelId="{710F6A20-7BDF-441D-A23F-3994A4EA1533}">
      <dsp:nvSpPr>
        <dsp:cNvPr id="0" name=""/>
        <dsp:cNvSpPr/>
      </dsp:nvSpPr>
      <dsp:spPr>
        <a:xfrm>
          <a:off x="4217927" y="2541477"/>
          <a:ext cx="732480" cy="73248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4E9D94-71F2-46E3-AF97-D22641B78FE7}">
      <dsp:nvSpPr>
        <dsp:cNvPr id="0" name=""/>
        <dsp:cNvSpPr/>
      </dsp:nvSpPr>
      <dsp:spPr>
        <a:xfrm>
          <a:off x="3770300" y="3554519"/>
          <a:ext cx="1627734" cy="797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latin typeface="Jersey M54" panose="02000500000000000000"/>
            </a:rPr>
            <a:t>Within the Capitol Hill neighborhood, we will look for similar patterns as the San Francisco locations.</a:t>
          </a:r>
        </a:p>
      </dsp:txBody>
      <dsp:txXfrm>
        <a:off x="3770300" y="3554519"/>
        <a:ext cx="1627734" cy="797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9E42B-FE17-4D73-B2EF-307806292943}">
      <dsp:nvSpPr>
        <dsp:cNvPr id="0" name=""/>
        <dsp:cNvSpPr/>
      </dsp:nvSpPr>
      <dsp:spPr>
        <a:xfrm>
          <a:off x="100883" y="465221"/>
          <a:ext cx="1278391" cy="1278391"/>
        </a:xfrm>
        <a:prstGeom prst="ellipse">
          <a:avLst/>
        </a:prstGeom>
        <a:solidFill>
          <a:srgbClr val="FEA534"/>
        </a:solidFill>
        <a:ln>
          <a:noFill/>
        </a:ln>
        <a:effectLst/>
      </dsp:spPr>
      <dsp:style>
        <a:lnRef idx="0">
          <a:scrgbClr r="0" g="0" b="0"/>
        </a:lnRef>
        <a:fillRef idx="1">
          <a:scrgbClr r="0" g="0" b="0"/>
        </a:fillRef>
        <a:effectRef idx="0">
          <a:scrgbClr r="0" g="0" b="0"/>
        </a:effectRef>
        <a:fontRef idx="minor"/>
      </dsp:style>
    </dsp:sp>
    <dsp:sp modelId="{B7FE6A6E-B5A5-47A1-B518-AC3B74579D1E}">
      <dsp:nvSpPr>
        <dsp:cNvPr id="0" name=""/>
        <dsp:cNvSpPr/>
      </dsp:nvSpPr>
      <dsp:spPr>
        <a:xfrm>
          <a:off x="369346" y="733683"/>
          <a:ext cx="741467" cy="741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3BCA52-31BE-432F-BA14-425B2D87FE06}">
      <dsp:nvSpPr>
        <dsp:cNvPr id="0" name=""/>
        <dsp:cNvSpPr/>
      </dsp:nvSpPr>
      <dsp:spPr>
        <a:xfrm>
          <a:off x="1653216" y="465221"/>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Jersey M54"/>
            </a:rPr>
            <a:t>The data from the San Francisco locations points to high-end food and drink venues, which there are plenty of in Capitol Hill and centering the new Barry’s location around these venues will hopefully mimic the environment Barry’s wants their customers to feel.</a:t>
          </a:r>
        </a:p>
      </dsp:txBody>
      <dsp:txXfrm>
        <a:off x="1653216" y="465221"/>
        <a:ext cx="3013351" cy="1278391"/>
      </dsp:txXfrm>
    </dsp:sp>
    <dsp:sp modelId="{49CAF017-8E7A-439B-8C2B-2E96667AB406}">
      <dsp:nvSpPr>
        <dsp:cNvPr id="0" name=""/>
        <dsp:cNvSpPr/>
      </dsp:nvSpPr>
      <dsp:spPr>
        <a:xfrm>
          <a:off x="5191622" y="465221"/>
          <a:ext cx="1278391" cy="1278391"/>
        </a:xfrm>
        <a:prstGeom prst="ellipse">
          <a:avLst/>
        </a:prstGeom>
        <a:solidFill>
          <a:srgbClr val="FEA534"/>
        </a:solidFill>
        <a:ln>
          <a:noFill/>
        </a:ln>
        <a:effectLst/>
      </dsp:spPr>
      <dsp:style>
        <a:lnRef idx="0">
          <a:scrgbClr r="0" g="0" b="0"/>
        </a:lnRef>
        <a:fillRef idx="1">
          <a:scrgbClr r="0" g="0" b="0"/>
        </a:fillRef>
        <a:effectRef idx="0">
          <a:scrgbClr r="0" g="0" b="0"/>
        </a:effectRef>
        <a:fontRef idx="minor"/>
      </dsp:style>
    </dsp:sp>
    <dsp:sp modelId="{1A9C85CF-90BE-4271-B537-C1CD0967A076}">
      <dsp:nvSpPr>
        <dsp:cNvPr id="0" name=""/>
        <dsp:cNvSpPr/>
      </dsp:nvSpPr>
      <dsp:spPr>
        <a:xfrm>
          <a:off x="5460084" y="733683"/>
          <a:ext cx="741467" cy="741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2F1569-E9EE-44C9-82C9-469217805778}">
      <dsp:nvSpPr>
        <dsp:cNvPr id="0" name=""/>
        <dsp:cNvSpPr/>
      </dsp:nvSpPr>
      <dsp:spPr>
        <a:xfrm>
          <a:off x="6743955" y="465221"/>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Jersey M54"/>
            </a:rPr>
            <a:t>Location data of popular venues may not produce the best recommendation for a new studio location, but it’s a good start. We will want to take in other features such as ease of transportation/commute, rent prices, average income, city ordinances, etc.</a:t>
          </a:r>
        </a:p>
      </dsp:txBody>
      <dsp:txXfrm>
        <a:off x="6743955" y="465221"/>
        <a:ext cx="3013351" cy="1278391"/>
      </dsp:txXfrm>
    </dsp:sp>
    <dsp:sp modelId="{1DAF4908-6536-4192-AD5E-E43D112EF6A4}">
      <dsp:nvSpPr>
        <dsp:cNvPr id="0" name=""/>
        <dsp:cNvSpPr/>
      </dsp:nvSpPr>
      <dsp:spPr>
        <a:xfrm>
          <a:off x="100883" y="2457864"/>
          <a:ext cx="1278391" cy="1278391"/>
        </a:xfrm>
        <a:prstGeom prst="ellipse">
          <a:avLst/>
        </a:prstGeom>
        <a:solidFill>
          <a:srgbClr val="FEA534"/>
        </a:solidFill>
        <a:ln>
          <a:noFill/>
        </a:ln>
        <a:effectLst/>
      </dsp:spPr>
      <dsp:style>
        <a:lnRef idx="0">
          <a:scrgbClr r="0" g="0" b="0"/>
        </a:lnRef>
        <a:fillRef idx="1">
          <a:scrgbClr r="0" g="0" b="0"/>
        </a:fillRef>
        <a:effectRef idx="0">
          <a:scrgbClr r="0" g="0" b="0"/>
        </a:effectRef>
        <a:fontRef idx="minor"/>
      </dsp:style>
    </dsp:sp>
    <dsp:sp modelId="{33CB008F-4FDB-42ED-8427-69056B619810}">
      <dsp:nvSpPr>
        <dsp:cNvPr id="0" name=""/>
        <dsp:cNvSpPr/>
      </dsp:nvSpPr>
      <dsp:spPr>
        <a:xfrm>
          <a:off x="369346" y="2726326"/>
          <a:ext cx="741467" cy="741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9743C1-7FD2-46ED-A997-7FC743C86DDA}">
      <dsp:nvSpPr>
        <dsp:cNvPr id="0" name=""/>
        <dsp:cNvSpPr/>
      </dsp:nvSpPr>
      <dsp:spPr>
        <a:xfrm>
          <a:off x="1653216" y="2457864"/>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Jersey M54"/>
            </a:rPr>
            <a:t>After the preprocessing phase, I was left with a limited number of data-points. If I were to repeat this study, I’d like to expand on my datasets, possible from other sources, to hopefully create better clusters.</a:t>
          </a:r>
        </a:p>
      </dsp:txBody>
      <dsp:txXfrm>
        <a:off x="1653216" y="2457864"/>
        <a:ext cx="3013351" cy="1278391"/>
      </dsp:txXfrm>
    </dsp:sp>
    <dsp:sp modelId="{B9E4CBAD-52E5-41E3-9FAF-05C69E4F03ED}">
      <dsp:nvSpPr>
        <dsp:cNvPr id="0" name=""/>
        <dsp:cNvSpPr/>
      </dsp:nvSpPr>
      <dsp:spPr>
        <a:xfrm>
          <a:off x="5191622" y="2457864"/>
          <a:ext cx="1278391" cy="1278391"/>
        </a:xfrm>
        <a:prstGeom prst="ellipse">
          <a:avLst/>
        </a:prstGeom>
        <a:solidFill>
          <a:srgbClr val="FEA534"/>
        </a:solidFill>
        <a:ln>
          <a:noFill/>
        </a:ln>
        <a:effectLst/>
      </dsp:spPr>
      <dsp:style>
        <a:lnRef idx="0">
          <a:scrgbClr r="0" g="0" b="0"/>
        </a:lnRef>
        <a:fillRef idx="1">
          <a:scrgbClr r="0" g="0" b="0"/>
        </a:fillRef>
        <a:effectRef idx="0">
          <a:scrgbClr r="0" g="0" b="0"/>
        </a:effectRef>
        <a:fontRef idx="minor"/>
      </dsp:style>
    </dsp:sp>
    <dsp:sp modelId="{84473CC4-88D5-4186-B92E-E30CB64EF627}">
      <dsp:nvSpPr>
        <dsp:cNvPr id="0" name=""/>
        <dsp:cNvSpPr/>
      </dsp:nvSpPr>
      <dsp:spPr>
        <a:xfrm>
          <a:off x="5460084" y="2726326"/>
          <a:ext cx="741467" cy="7414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9C6C23-BDD4-446D-B37A-C5FB95CC60AA}">
      <dsp:nvSpPr>
        <dsp:cNvPr id="0" name=""/>
        <dsp:cNvSpPr/>
      </dsp:nvSpPr>
      <dsp:spPr>
        <a:xfrm>
          <a:off x="6743955" y="2457864"/>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Jersey M54"/>
            </a:rPr>
            <a:t>I also noticed that one of my centroids does not seem to have any data points around it. This appears to be an outlier, and I believe I could mitigate this issue with more data.</a:t>
          </a:r>
        </a:p>
      </dsp:txBody>
      <dsp:txXfrm>
        <a:off x="6743955" y="2457864"/>
        <a:ext cx="3013351" cy="127839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3BE4AF1-82AD-4496-8C43-71CB9CA1781C}" type="datetimeFigureOut">
              <a:rPr lang="en-US" smtClean="0"/>
              <a:t>2/26/2020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1E62D45-96FA-483C-9AD8-0ECD416E3FE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41426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E4AF1-82AD-4496-8C43-71CB9CA1781C}"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420826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E4AF1-82AD-4496-8C43-71CB9CA1781C}"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163132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E4AF1-82AD-4496-8C43-71CB9CA1781C}"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220998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E4AF1-82AD-4496-8C43-71CB9CA1781C}"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62D45-96FA-483C-9AD8-0ECD416E3FE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097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E4AF1-82AD-4496-8C43-71CB9CA1781C}"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60964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E4AF1-82AD-4496-8C43-71CB9CA1781C}" type="datetimeFigureOut">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414576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E4AF1-82AD-4496-8C43-71CB9CA1781C}"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404419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E4AF1-82AD-4496-8C43-71CB9CA1781C}" type="datetimeFigureOut">
              <a:rPr lang="en-US" smtClean="0"/>
              <a:t>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81167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BE4AF1-82AD-4496-8C43-71CB9CA1781C}"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35508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BE4AF1-82AD-4496-8C43-71CB9CA1781C}"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204277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3BE4AF1-82AD-4496-8C43-71CB9CA1781C}" type="datetimeFigureOut">
              <a:rPr lang="en-US" smtClean="0"/>
              <a:t>2/26/2020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1E62D45-96FA-483C-9AD8-0ECD416E3FE5}" type="slidenum">
              <a:rPr lang="en-US" smtClean="0"/>
              <a:t>‹#›</a:t>
            </a:fld>
            <a:endParaRPr lang="en-US"/>
          </a:p>
        </p:txBody>
      </p:sp>
    </p:spTree>
    <p:extLst>
      <p:ext uri="{BB962C8B-B14F-4D97-AF65-F5344CB8AC3E}">
        <p14:creationId xmlns:p14="http://schemas.microsoft.com/office/powerpoint/2010/main" val="1775481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hdphoto" Target="../media/hdphoto2.wdp"/><Relationship Id="rId5" Type="http://schemas.openxmlformats.org/officeDocument/2006/relationships/diagramColors" Target="../diagrams/colors1.xml"/><Relationship Id="rId10" Type="http://schemas.openxmlformats.org/officeDocument/2006/relationships/image" Target="../media/image15.png"/><Relationship Id="rId4" Type="http://schemas.openxmlformats.org/officeDocument/2006/relationships/diagramQuickStyle" Target="../diagrams/quickStyle1.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8BCAD5-041B-4AC2-A108-57006772D475}"/>
              </a:ext>
            </a:extLst>
          </p:cNvPr>
          <p:cNvSpPr>
            <a:spLocks noGrp="1"/>
          </p:cNvSpPr>
          <p:nvPr>
            <p:ph type="ctrTitle"/>
          </p:nvPr>
        </p:nvSpPr>
        <p:spPr>
          <a:xfrm>
            <a:off x="5522600" y="758952"/>
            <a:ext cx="5157591" cy="4041648"/>
          </a:xfrm>
        </p:spPr>
        <p:txBody>
          <a:bodyPr>
            <a:normAutofit/>
          </a:bodyPr>
          <a:lstStyle/>
          <a:p>
            <a:r>
              <a:rPr lang="en-US" dirty="0">
                <a:solidFill>
                  <a:srgbClr val="FFFFFF"/>
                </a:solidFill>
                <a:latin typeface="Bahnschrift Condensed" panose="020B0502040204020203" pitchFamily="34" charset="0"/>
              </a:rPr>
              <a:t>Barry’s Bootcamp</a:t>
            </a:r>
            <a:br>
              <a:rPr lang="en-US" dirty="0">
                <a:solidFill>
                  <a:srgbClr val="FFFFFF"/>
                </a:solidFill>
                <a:latin typeface="Bahnschrift Condensed" panose="020B0502040204020203" pitchFamily="34" charset="0"/>
              </a:rPr>
            </a:br>
            <a:r>
              <a:rPr lang="en-US" dirty="0">
                <a:solidFill>
                  <a:srgbClr val="FFFFFF"/>
                </a:solidFill>
                <a:latin typeface="Bahnschrift Condensed" panose="020B0502040204020203" pitchFamily="34" charset="0"/>
              </a:rPr>
              <a:t>Seattle Expansion</a:t>
            </a:r>
          </a:p>
        </p:txBody>
      </p:sp>
      <p:sp useBgFill="1">
        <p:nvSpPr>
          <p:cNvPr id="35" name="Rectangle 34">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82C286D3-012F-4EC8-9E15-86C88C2E23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03" r="68124"/>
          <a:stretch/>
        </p:blipFill>
        <p:spPr bwMode="auto">
          <a:xfrm>
            <a:off x="586024" y="653614"/>
            <a:ext cx="4357404" cy="52575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C0A4361-2481-4EE6-8C17-359CBF078EF5}"/>
              </a:ext>
            </a:extLst>
          </p:cNvPr>
          <p:cNvSpPr txBox="1"/>
          <p:nvPr/>
        </p:nvSpPr>
        <p:spPr>
          <a:xfrm>
            <a:off x="6096000" y="6485424"/>
            <a:ext cx="6096000" cy="369332"/>
          </a:xfrm>
          <a:prstGeom prst="rect">
            <a:avLst/>
          </a:prstGeom>
          <a:noFill/>
        </p:spPr>
        <p:txBody>
          <a:bodyPr wrap="square">
            <a:spAutoFit/>
          </a:bodyPr>
          <a:lstStyle/>
          <a:p>
            <a:pPr algn="r"/>
            <a:r>
              <a:rPr lang="en-US" sz="1800" dirty="0">
                <a:solidFill>
                  <a:srgbClr val="FEA534"/>
                </a:solidFill>
                <a:latin typeface="Jersey M54" panose="02000500000000000000"/>
              </a:rPr>
              <a:t>By: </a:t>
            </a:r>
            <a:r>
              <a:rPr lang="en-US" sz="1800" dirty="0" err="1">
                <a:solidFill>
                  <a:srgbClr val="FEA534"/>
                </a:solidFill>
                <a:latin typeface="Jersey M54" panose="02000500000000000000"/>
              </a:rPr>
              <a:t>Kuan</a:t>
            </a:r>
            <a:r>
              <a:rPr lang="en-US" sz="1800" dirty="0">
                <a:solidFill>
                  <a:srgbClr val="FEA534"/>
                </a:solidFill>
                <a:latin typeface="Jersey M54" panose="02000500000000000000"/>
              </a:rPr>
              <a:t> Yu Billy Chen, Feb 2020</a:t>
            </a:r>
          </a:p>
        </p:txBody>
      </p:sp>
      <p:sp>
        <p:nvSpPr>
          <p:cNvPr id="3" name="Subtitle 2">
            <a:extLst>
              <a:ext uri="{FF2B5EF4-FFF2-40B4-BE49-F238E27FC236}">
                <a16:creationId xmlns:a16="http://schemas.microsoft.com/office/drawing/2014/main" id="{E46324FB-365F-49E8-B034-7CD3592364B0}"/>
              </a:ext>
            </a:extLst>
          </p:cNvPr>
          <p:cNvSpPr>
            <a:spLocks noGrp="1"/>
          </p:cNvSpPr>
          <p:nvPr>
            <p:ph type="subTitle" idx="1"/>
          </p:nvPr>
        </p:nvSpPr>
        <p:spPr>
          <a:xfrm>
            <a:off x="5522599" y="4800600"/>
            <a:ext cx="6382890" cy="1691640"/>
          </a:xfrm>
        </p:spPr>
        <p:txBody>
          <a:bodyPr>
            <a:normAutofit/>
          </a:bodyPr>
          <a:lstStyle/>
          <a:p>
            <a:r>
              <a:rPr lang="en-US" sz="2000" dirty="0">
                <a:solidFill>
                  <a:srgbClr val="D9D9D9"/>
                </a:solidFill>
                <a:latin typeface="Jersey M54" panose="02000500000000000000"/>
              </a:rPr>
              <a:t>Using K-means to find the ideal location for development</a:t>
            </a:r>
          </a:p>
        </p:txBody>
      </p:sp>
    </p:spTree>
    <p:extLst>
      <p:ext uri="{BB962C8B-B14F-4D97-AF65-F5344CB8AC3E}">
        <p14:creationId xmlns:p14="http://schemas.microsoft.com/office/powerpoint/2010/main" val="278652160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A2FE-43BC-4838-A9DE-3519C37AF509}"/>
              </a:ext>
            </a:extLst>
          </p:cNvPr>
          <p:cNvSpPr>
            <a:spLocks noGrp="1"/>
          </p:cNvSpPr>
          <p:nvPr>
            <p:ph type="title"/>
          </p:nvPr>
        </p:nvSpPr>
        <p:spPr>
          <a:xfrm>
            <a:off x="434296" y="390369"/>
            <a:ext cx="7648268" cy="941312"/>
          </a:xfrm>
        </p:spPr>
        <p:txBody>
          <a:bodyPr vert="horz" lIns="91440" tIns="45720" rIns="91440" bIns="45720" rtlCol="0">
            <a:normAutofit/>
          </a:bodyPr>
          <a:lstStyle/>
          <a:p>
            <a:r>
              <a:rPr lang="en-US" dirty="0">
                <a:latin typeface="Bahnschrift Condensed" panose="020B0502040204020203" pitchFamily="34" charset="0"/>
              </a:rPr>
              <a:t>Results</a:t>
            </a:r>
          </a:p>
        </p:txBody>
      </p:sp>
      <p:sp>
        <p:nvSpPr>
          <p:cNvPr id="11" name="Rectangle 10">
            <a:extLst>
              <a:ext uri="{FF2B5EF4-FFF2-40B4-BE49-F238E27FC236}">
                <a16:creationId xmlns:a16="http://schemas.microsoft.com/office/drawing/2014/main" id="{239444DC-6A0A-4F1C-BE57-4BEC98E35A9B}"/>
              </a:ext>
            </a:extLst>
          </p:cNvPr>
          <p:cNvSpPr/>
          <p:nvPr/>
        </p:nvSpPr>
        <p:spPr>
          <a:xfrm>
            <a:off x="0" y="1419225"/>
            <a:ext cx="11292840" cy="2084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A024E76-BC2C-47E9-89B7-35BBF89C6E30}"/>
              </a:ext>
            </a:extLst>
          </p:cNvPr>
          <p:cNvPicPr>
            <a:picLocks noGrp="1" noChangeAspect="1"/>
          </p:cNvPicPr>
          <p:nvPr>
            <p:ph idx="1"/>
          </p:nvPr>
        </p:nvPicPr>
        <p:blipFill>
          <a:blip r:embed="rId2"/>
          <a:stretch>
            <a:fillRect/>
          </a:stretch>
        </p:blipFill>
        <p:spPr>
          <a:xfrm>
            <a:off x="503965" y="2761349"/>
            <a:ext cx="4448814" cy="3347732"/>
          </a:xfrm>
          <a:prstGeom prst="roundRect">
            <a:avLst/>
          </a:prstGeom>
        </p:spPr>
      </p:pic>
      <p:sp>
        <p:nvSpPr>
          <p:cNvPr id="6" name="Content Placeholder 2">
            <a:extLst>
              <a:ext uri="{FF2B5EF4-FFF2-40B4-BE49-F238E27FC236}">
                <a16:creationId xmlns:a16="http://schemas.microsoft.com/office/drawing/2014/main" id="{A24FCABA-392E-4BC1-9787-265261D3DDC1}"/>
              </a:ext>
            </a:extLst>
          </p:cNvPr>
          <p:cNvSpPr txBox="1">
            <a:spLocks/>
          </p:cNvSpPr>
          <p:nvPr/>
        </p:nvSpPr>
        <p:spPr>
          <a:xfrm>
            <a:off x="434296" y="1853805"/>
            <a:ext cx="4892097" cy="946697"/>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a:latin typeface="Jersey M54" panose="02000500000000000000"/>
                <a:cs typeface="Calibri" panose="020F0502020204030204" pitchFamily="34" charset="0"/>
              </a:rPr>
              <a:t>The map below shows the 5 cluster centroids, which indicate possible locations for the second Barry’s bootcamp in Seattle.</a:t>
            </a:r>
          </a:p>
        </p:txBody>
      </p:sp>
      <p:grpSp>
        <p:nvGrpSpPr>
          <p:cNvPr id="3" name="Group 2">
            <a:extLst>
              <a:ext uri="{FF2B5EF4-FFF2-40B4-BE49-F238E27FC236}">
                <a16:creationId xmlns:a16="http://schemas.microsoft.com/office/drawing/2014/main" id="{1F3D51AD-BC9E-4EE2-9425-4E627D076F15}"/>
              </a:ext>
            </a:extLst>
          </p:cNvPr>
          <p:cNvGrpSpPr/>
          <p:nvPr/>
        </p:nvGrpSpPr>
        <p:grpSpPr>
          <a:xfrm>
            <a:off x="1956083" y="6143917"/>
            <a:ext cx="3545358" cy="257619"/>
            <a:chOff x="3953348" y="6190627"/>
            <a:chExt cx="3245802" cy="257619"/>
          </a:xfrm>
        </p:grpSpPr>
        <p:sp>
          <p:nvSpPr>
            <p:cNvPr id="8" name="Oval 7">
              <a:extLst>
                <a:ext uri="{FF2B5EF4-FFF2-40B4-BE49-F238E27FC236}">
                  <a16:creationId xmlns:a16="http://schemas.microsoft.com/office/drawing/2014/main" id="{ED6176D0-1E25-49AD-932B-9947BF98CCD7}"/>
                </a:ext>
              </a:extLst>
            </p:cNvPr>
            <p:cNvSpPr/>
            <p:nvPr/>
          </p:nvSpPr>
          <p:spPr>
            <a:xfrm>
              <a:off x="3953348" y="6230581"/>
              <a:ext cx="142875" cy="142875"/>
            </a:xfrm>
            <a:prstGeom prst="ellipse">
              <a:avLst/>
            </a:prstGeom>
            <a:solidFill>
              <a:srgbClr val="FF696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3ACCD86-348B-47CD-A58A-DC2E7E40AE39}"/>
                </a:ext>
              </a:extLst>
            </p:cNvPr>
            <p:cNvSpPr/>
            <p:nvPr/>
          </p:nvSpPr>
          <p:spPr>
            <a:xfrm>
              <a:off x="5582047" y="6230581"/>
              <a:ext cx="142875" cy="142875"/>
            </a:xfrm>
            <a:prstGeom prst="ellipse">
              <a:avLst/>
            </a:prstGeom>
            <a:solidFill>
              <a:srgbClr val="2E7FCE"/>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F3AAB435-FA5F-43FC-ACEA-10B8DCC89D44}"/>
                </a:ext>
              </a:extLst>
            </p:cNvPr>
            <p:cNvSpPr txBox="1">
              <a:spLocks/>
            </p:cNvSpPr>
            <p:nvPr/>
          </p:nvSpPr>
          <p:spPr>
            <a:xfrm>
              <a:off x="4057931" y="6190627"/>
              <a:ext cx="1665374" cy="257619"/>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200" dirty="0">
                  <a:latin typeface="Jersey M54" panose="02000500000000000000"/>
                  <a:cs typeface="Calibri" panose="020F0502020204030204" pitchFamily="34" charset="0"/>
                </a:rPr>
                <a:t>Possible Barry’s locations</a:t>
              </a:r>
            </a:p>
            <a:p>
              <a:pPr marL="0" indent="0">
                <a:buNone/>
              </a:pPr>
              <a:endParaRPr lang="en-US" sz="1200" dirty="0">
                <a:latin typeface="Jersey M54" panose="02000500000000000000"/>
                <a:cs typeface="Calibri" panose="020F0502020204030204" pitchFamily="34" charset="0"/>
              </a:endParaRPr>
            </a:p>
          </p:txBody>
        </p:sp>
        <p:sp>
          <p:nvSpPr>
            <p:cNvPr id="12" name="Content Placeholder 2">
              <a:extLst>
                <a:ext uri="{FF2B5EF4-FFF2-40B4-BE49-F238E27FC236}">
                  <a16:creationId xmlns:a16="http://schemas.microsoft.com/office/drawing/2014/main" id="{6AF89865-A269-4EFE-B8FC-59CFD81EF467}"/>
                </a:ext>
              </a:extLst>
            </p:cNvPr>
            <p:cNvSpPr txBox="1">
              <a:spLocks/>
            </p:cNvSpPr>
            <p:nvPr/>
          </p:nvSpPr>
          <p:spPr>
            <a:xfrm>
              <a:off x="5698564" y="6190627"/>
              <a:ext cx="1500586" cy="257619"/>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200" dirty="0">
                  <a:latin typeface="Jersey M54" panose="02000500000000000000"/>
                  <a:cs typeface="Calibri" panose="020F0502020204030204" pitchFamily="34" charset="0"/>
                </a:rPr>
                <a:t>Matching venues</a:t>
              </a:r>
            </a:p>
            <a:p>
              <a:pPr marL="0" indent="0">
                <a:buNone/>
              </a:pPr>
              <a:endParaRPr lang="en-US" sz="1200" dirty="0">
                <a:latin typeface="Jersey M54" panose="02000500000000000000"/>
                <a:cs typeface="Calibri" panose="020F0502020204030204" pitchFamily="34" charset="0"/>
              </a:endParaRPr>
            </a:p>
          </p:txBody>
        </p:sp>
      </p:grpSp>
      <p:graphicFrame>
        <p:nvGraphicFramePr>
          <p:cNvPr id="14" name="Table 13">
            <a:extLst>
              <a:ext uri="{FF2B5EF4-FFF2-40B4-BE49-F238E27FC236}">
                <a16:creationId xmlns:a16="http://schemas.microsoft.com/office/drawing/2014/main" id="{F3D0BFEB-7B1F-40C7-B774-DE05614DACCB}"/>
              </a:ext>
            </a:extLst>
          </p:cNvPr>
          <p:cNvGraphicFramePr>
            <a:graphicFrameLocks noGrp="1"/>
          </p:cNvGraphicFramePr>
          <p:nvPr>
            <p:extLst>
              <p:ext uri="{D42A27DB-BD31-4B8C-83A1-F6EECF244321}">
                <p14:modId xmlns:p14="http://schemas.microsoft.com/office/powerpoint/2010/main" val="931664580"/>
              </p:ext>
            </p:extLst>
          </p:nvPr>
        </p:nvGraphicFramePr>
        <p:xfrm>
          <a:off x="5913119" y="3371004"/>
          <a:ext cx="4690189" cy="1849734"/>
        </p:xfrm>
        <a:graphic>
          <a:graphicData uri="http://schemas.openxmlformats.org/drawingml/2006/table">
            <a:tbl>
              <a:tblPr firstRow="1" bandRow="1">
                <a:tableStyleId>{5C22544A-7EE6-4342-B048-85BDC9FD1C3A}</a:tableStyleId>
              </a:tblPr>
              <a:tblGrid>
                <a:gridCol w="731521">
                  <a:extLst>
                    <a:ext uri="{9D8B030D-6E8A-4147-A177-3AD203B41FA5}">
                      <a16:colId xmlns:a16="http://schemas.microsoft.com/office/drawing/2014/main" val="1034986579"/>
                    </a:ext>
                  </a:extLst>
                </a:gridCol>
                <a:gridCol w="1979334">
                  <a:extLst>
                    <a:ext uri="{9D8B030D-6E8A-4147-A177-3AD203B41FA5}">
                      <a16:colId xmlns:a16="http://schemas.microsoft.com/office/drawing/2014/main" val="2407528590"/>
                    </a:ext>
                  </a:extLst>
                </a:gridCol>
                <a:gridCol w="1979334">
                  <a:extLst>
                    <a:ext uri="{9D8B030D-6E8A-4147-A177-3AD203B41FA5}">
                      <a16:colId xmlns:a16="http://schemas.microsoft.com/office/drawing/2014/main" val="743279698"/>
                    </a:ext>
                  </a:extLst>
                </a:gridCol>
              </a:tblGrid>
              <a:tr h="308289">
                <a:tc>
                  <a:txBody>
                    <a:bodyPr/>
                    <a:lstStyle/>
                    <a:p>
                      <a:pPr algn="l" fontAlgn="b"/>
                      <a:r>
                        <a:rPr lang="en-US" sz="1200" u="none" strike="noStrike" dirty="0">
                          <a:effectLst/>
                          <a:latin typeface="Jersey M54" panose="02000500000000000000"/>
                        </a:rPr>
                        <a:t>Cluster</a:t>
                      </a:r>
                      <a:endParaRPr lang="en-US" sz="1200" b="1" i="0" u="none" strike="noStrike" dirty="0">
                        <a:solidFill>
                          <a:srgbClr val="FFFFFF"/>
                        </a:solidFill>
                        <a:effectLst/>
                        <a:latin typeface="Jersey M54" panose="02000500000000000000"/>
                      </a:endParaRPr>
                    </a:p>
                  </a:txBody>
                  <a:tcPr marL="24979" marR="24979" marT="24979" marB="0" anchor="b">
                    <a:solidFill>
                      <a:srgbClr val="FEA534"/>
                    </a:solidFill>
                  </a:tcPr>
                </a:tc>
                <a:tc>
                  <a:txBody>
                    <a:bodyPr/>
                    <a:lstStyle/>
                    <a:p>
                      <a:pPr algn="l" fontAlgn="b"/>
                      <a:r>
                        <a:rPr lang="en-US" sz="1200" u="none" strike="noStrike" dirty="0">
                          <a:effectLst/>
                          <a:latin typeface="Jersey M54" panose="02000500000000000000"/>
                        </a:rPr>
                        <a:t>latitude</a:t>
                      </a:r>
                      <a:endParaRPr lang="en-US" sz="1200" b="1" i="0" u="none" strike="noStrike" dirty="0">
                        <a:solidFill>
                          <a:srgbClr val="FFFFFF"/>
                        </a:solidFill>
                        <a:effectLst/>
                        <a:latin typeface="Jersey M54" panose="02000500000000000000"/>
                      </a:endParaRPr>
                    </a:p>
                  </a:txBody>
                  <a:tcPr marL="24979" marR="24979" marT="24979" marB="0" anchor="b">
                    <a:solidFill>
                      <a:srgbClr val="FEA534"/>
                    </a:solidFill>
                  </a:tcPr>
                </a:tc>
                <a:tc>
                  <a:txBody>
                    <a:bodyPr/>
                    <a:lstStyle/>
                    <a:p>
                      <a:pPr algn="l" fontAlgn="b"/>
                      <a:r>
                        <a:rPr lang="en-US" sz="1200" u="none" strike="noStrike" dirty="0">
                          <a:effectLst/>
                          <a:latin typeface="Jersey M54" panose="02000500000000000000"/>
                        </a:rPr>
                        <a:t>longitude</a:t>
                      </a:r>
                      <a:endParaRPr lang="en-US" sz="1200" b="1" i="0" u="none" strike="noStrike" dirty="0">
                        <a:solidFill>
                          <a:srgbClr val="FFFFFF"/>
                        </a:solidFill>
                        <a:effectLst/>
                        <a:latin typeface="Jersey M54" panose="02000500000000000000"/>
                      </a:endParaRPr>
                    </a:p>
                  </a:txBody>
                  <a:tcPr marL="24979" marR="24979" marT="24979" marB="0" anchor="b">
                    <a:solidFill>
                      <a:srgbClr val="FEA534"/>
                    </a:solidFill>
                  </a:tcPr>
                </a:tc>
                <a:extLst>
                  <a:ext uri="{0D108BD9-81ED-4DB2-BD59-A6C34878D82A}">
                    <a16:rowId xmlns:a16="http://schemas.microsoft.com/office/drawing/2014/main" val="2605499063"/>
                  </a:ext>
                </a:extLst>
              </a:tr>
              <a:tr h="308289">
                <a:tc>
                  <a:txBody>
                    <a:bodyPr/>
                    <a:lstStyle/>
                    <a:p>
                      <a:pPr algn="l" fontAlgn="b"/>
                      <a:r>
                        <a:rPr lang="en-US" sz="1200" b="1" u="none" strike="noStrike" dirty="0">
                          <a:effectLst/>
                          <a:latin typeface="Jersey M54" panose="02000500000000000000"/>
                        </a:rPr>
                        <a:t>1</a:t>
                      </a:r>
                      <a:endParaRPr lang="en-US" sz="1200" b="1" i="0" u="none" strike="noStrike" dirty="0">
                        <a:solidFill>
                          <a:srgbClr val="000000"/>
                        </a:solidFill>
                        <a:effectLst/>
                        <a:latin typeface="Jersey M54" panose="02000500000000000000"/>
                      </a:endParaRPr>
                    </a:p>
                  </a:txBody>
                  <a:tcPr marL="24979" marR="24979" marT="24979" marB="0" anchor="b">
                    <a:solidFill>
                      <a:schemeClr val="bg1"/>
                    </a:solidFill>
                  </a:tcPr>
                </a:tc>
                <a:tc>
                  <a:txBody>
                    <a:bodyPr/>
                    <a:lstStyle/>
                    <a:p>
                      <a:pPr algn="ctr" fontAlgn="b"/>
                      <a:r>
                        <a:rPr lang="en-US" sz="1200" u="none" strike="noStrike" dirty="0">
                          <a:effectLst/>
                          <a:latin typeface="Jersey M54" panose="02000500000000000000"/>
                        </a:rPr>
                        <a:t>47.620578</a:t>
                      </a:r>
                      <a:endParaRPr lang="en-US" sz="1200" b="0" i="0" u="none" strike="noStrike" dirty="0">
                        <a:solidFill>
                          <a:srgbClr val="000000"/>
                        </a:solidFill>
                        <a:effectLst/>
                        <a:latin typeface="Jersey M54" panose="02000500000000000000"/>
                      </a:endParaRPr>
                    </a:p>
                  </a:txBody>
                  <a:tcPr marL="24979" marR="24979" marT="24979" marB="0" anchor="b">
                    <a:solidFill>
                      <a:schemeClr val="bg1"/>
                    </a:solidFill>
                  </a:tcPr>
                </a:tc>
                <a:tc>
                  <a:txBody>
                    <a:bodyPr/>
                    <a:lstStyle/>
                    <a:p>
                      <a:pPr algn="ctr" fontAlgn="b"/>
                      <a:r>
                        <a:rPr lang="en-US" sz="1200" u="none" strike="noStrike" dirty="0">
                          <a:effectLst/>
                          <a:latin typeface="Jersey M54" panose="02000500000000000000"/>
                        </a:rPr>
                        <a:t>-122.32222</a:t>
                      </a:r>
                      <a:endParaRPr lang="en-US" sz="1200" b="0" i="0" u="none" strike="noStrike" dirty="0">
                        <a:solidFill>
                          <a:srgbClr val="000000"/>
                        </a:solidFill>
                        <a:effectLst/>
                        <a:latin typeface="Jersey M54" panose="02000500000000000000"/>
                      </a:endParaRPr>
                    </a:p>
                  </a:txBody>
                  <a:tcPr marL="24979" marR="24979" marT="24979" marB="0" anchor="b">
                    <a:solidFill>
                      <a:schemeClr val="bg1"/>
                    </a:solidFill>
                  </a:tcPr>
                </a:tc>
                <a:extLst>
                  <a:ext uri="{0D108BD9-81ED-4DB2-BD59-A6C34878D82A}">
                    <a16:rowId xmlns:a16="http://schemas.microsoft.com/office/drawing/2014/main" val="4254128620"/>
                  </a:ext>
                </a:extLst>
              </a:tr>
              <a:tr h="308289">
                <a:tc>
                  <a:txBody>
                    <a:bodyPr/>
                    <a:lstStyle/>
                    <a:p>
                      <a:pPr algn="l" fontAlgn="b"/>
                      <a:r>
                        <a:rPr lang="en-US" sz="1200" b="1" i="0" u="none" strike="noStrike" dirty="0">
                          <a:solidFill>
                            <a:srgbClr val="000000"/>
                          </a:solidFill>
                          <a:effectLst/>
                          <a:latin typeface="Jersey M54" panose="02000500000000000000"/>
                        </a:rPr>
                        <a:t>2</a:t>
                      </a:r>
                    </a:p>
                  </a:txBody>
                  <a:tcPr marL="24979" marR="24979" marT="24979" marB="0" anchor="b">
                    <a:solidFill>
                      <a:schemeClr val="bg1"/>
                    </a:solidFill>
                  </a:tcPr>
                </a:tc>
                <a:tc>
                  <a:txBody>
                    <a:bodyPr/>
                    <a:lstStyle/>
                    <a:p>
                      <a:pPr algn="ctr" fontAlgn="b"/>
                      <a:r>
                        <a:rPr lang="en-US" sz="1200" u="none" strike="noStrike" dirty="0">
                          <a:effectLst/>
                          <a:latin typeface="Jersey M54" panose="02000500000000000000"/>
                        </a:rPr>
                        <a:t>47.623128</a:t>
                      </a:r>
                      <a:endParaRPr lang="en-US" sz="1200" b="0" i="0" u="none" strike="noStrike" dirty="0">
                        <a:solidFill>
                          <a:srgbClr val="000000"/>
                        </a:solidFill>
                        <a:effectLst/>
                        <a:latin typeface="Jersey M54" panose="02000500000000000000"/>
                      </a:endParaRPr>
                    </a:p>
                  </a:txBody>
                  <a:tcPr marL="24979" marR="24979" marT="24979" marB="0" anchor="b">
                    <a:solidFill>
                      <a:schemeClr val="bg1"/>
                    </a:solidFill>
                  </a:tcPr>
                </a:tc>
                <a:tc>
                  <a:txBody>
                    <a:bodyPr/>
                    <a:lstStyle/>
                    <a:p>
                      <a:pPr algn="ctr" fontAlgn="b"/>
                      <a:r>
                        <a:rPr lang="en-US" sz="1200" u="none" strike="noStrike" dirty="0">
                          <a:effectLst/>
                          <a:latin typeface="Jersey M54" panose="02000500000000000000"/>
                        </a:rPr>
                        <a:t>-122.328936</a:t>
                      </a:r>
                      <a:endParaRPr lang="en-US" sz="1200" b="0" i="0" u="none" strike="noStrike" dirty="0">
                        <a:solidFill>
                          <a:srgbClr val="000000"/>
                        </a:solidFill>
                        <a:effectLst/>
                        <a:latin typeface="Jersey M54" panose="02000500000000000000"/>
                      </a:endParaRPr>
                    </a:p>
                  </a:txBody>
                  <a:tcPr marL="24979" marR="24979" marT="24979" marB="0" anchor="b">
                    <a:solidFill>
                      <a:schemeClr val="bg1"/>
                    </a:solidFill>
                  </a:tcPr>
                </a:tc>
                <a:extLst>
                  <a:ext uri="{0D108BD9-81ED-4DB2-BD59-A6C34878D82A}">
                    <a16:rowId xmlns:a16="http://schemas.microsoft.com/office/drawing/2014/main" val="233342556"/>
                  </a:ext>
                </a:extLst>
              </a:tr>
              <a:tr h="308289">
                <a:tc>
                  <a:txBody>
                    <a:bodyPr/>
                    <a:lstStyle/>
                    <a:p>
                      <a:pPr algn="l" fontAlgn="b"/>
                      <a:r>
                        <a:rPr lang="en-US" sz="1200" b="1" i="0" u="none" strike="noStrike" dirty="0">
                          <a:solidFill>
                            <a:srgbClr val="000000"/>
                          </a:solidFill>
                          <a:effectLst/>
                          <a:latin typeface="Jersey M54" panose="02000500000000000000"/>
                        </a:rPr>
                        <a:t>3</a:t>
                      </a:r>
                    </a:p>
                  </a:txBody>
                  <a:tcPr marL="24979" marR="24979" marT="24979" marB="0" anchor="b">
                    <a:solidFill>
                      <a:schemeClr val="bg1"/>
                    </a:solidFill>
                  </a:tcPr>
                </a:tc>
                <a:tc>
                  <a:txBody>
                    <a:bodyPr/>
                    <a:lstStyle/>
                    <a:p>
                      <a:pPr algn="ctr" fontAlgn="b"/>
                      <a:r>
                        <a:rPr lang="en-US" sz="1200" u="none" strike="noStrike" dirty="0">
                          <a:effectLst/>
                          <a:latin typeface="Jersey M54" panose="02000500000000000000"/>
                        </a:rPr>
                        <a:t>47.622689</a:t>
                      </a:r>
                      <a:endParaRPr lang="en-US" sz="1200" b="0" i="0" u="none" strike="noStrike" dirty="0">
                        <a:solidFill>
                          <a:srgbClr val="000000"/>
                        </a:solidFill>
                        <a:effectLst/>
                        <a:latin typeface="Jersey M54" panose="02000500000000000000"/>
                      </a:endParaRPr>
                    </a:p>
                  </a:txBody>
                  <a:tcPr marL="24979" marR="24979" marT="24979" marB="0" anchor="b">
                    <a:solidFill>
                      <a:schemeClr val="bg1"/>
                    </a:solidFill>
                  </a:tcPr>
                </a:tc>
                <a:tc>
                  <a:txBody>
                    <a:bodyPr/>
                    <a:lstStyle/>
                    <a:p>
                      <a:pPr algn="ctr" fontAlgn="b"/>
                      <a:r>
                        <a:rPr lang="en-US" sz="1200" u="none" strike="noStrike" dirty="0">
                          <a:effectLst/>
                          <a:latin typeface="Jersey M54" panose="02000500000000000000"/>
                        </a:rPr>
                        <a:t>-122.312836</a:t>
                      </a:r>
                      <a:endParaRPr lang="en-US" sz="1200" b="0" i="0" u="none" strike="noStrike" dirty="0">
                        <a:solidFill>
                          <a:srgbClr val="000000"/>
                        </a:solidFill>
                        <a:effectLst/>
                        <a:latin typeface="Jersey M54" panose="02000500000000000000"/>
                      </a:endParaRPr>
                    </a:p>
                  </a:txBody>
                  <a:tcPr marL="24979" marR="24979" marT="24979" marB="0" anchor="b">
                    <a:solidFill>
                      <a:schemeClr val="bg1"/>
                    </a:solidFill>
                  </a:tcPr>
                </a:tc>
                <a:extLst>
                  <a:ext uri="{0D108BD9-81ED-4DB2-BD59-A6C34878D82A}">
                    <a16:rowId xmlns:a16="http://schemas.microsoft.com/office/drawing/2014/main" val="4039383149"/>
                  </a:ext>
                </a:extLst>
              </a:tr>
              <a:tr h="308289">
                <a:tc>
                  <a:txBody>
                    <a:bodyPr/>
                    <a:lstStyle/>
                    <a:p>
                      <a:pPr algn="l" fontAlgn="b"/>
                      <a:r>
                        <a:rPr lang="en-US" sz="1200" b="1" i="0" u="none" strike="noStrike" dirty="0">
                          <a:solidFill>
                            <a:srgbClr val="000000"/>
                          </a:solidFill>
                          <a:effectLst/>
                          <a:latin typeface="Jersey M54" panose="02000500000000000000"/>
                        </a:rPr>
                        <a:t>4</a:t>
                      </a:r>
                    </a:p>
                  </a:txBody>
                  <a:tcPr marL="24979" marR="24979" marT="24979" marB="0" anchor="b">
                    <a:solidFill>
                      <a:schemeClr val="bg1"/>
                    </a:solidFill>
                  </a:tcPr>
                </a:tc>
                <a:tc>
                  <a:txBody>
                    <a:bodyPr/>
                    <a:lstStyle/>
                    <a:p>
                      <a:pPr algn="ctr" fontAlgn="b"/>
                      <a:r>
                        <a:rPr lang="en-US" sz="1200" u="none" strike="noStrike">
                          <a:effectLst/>
                          <a:latin typeface="Jersey M54" panose="02000500000000000000"/>
                        </a:rPr>
                        <a:t>47.614886</a:t>
                      </a:r>
                      <a:endParaRPr lang="en-US" sz="1200" b="0" i="0" u="none" strike="noStrike">
                        <a:solidFill>
                          <a:srgbClr val="000000"/>
                        </a:solidFill>
                        <a:effectLst/>
                        <a:latin typeface="Jersey M54" panose="02000500000000000000"/>
                      </a:endParaRPr>
                    </a:p>
                  </a:txBody>
                  <a:tcPr marL="24979" marR="24979" marT="24979" marB="0" anchor="b">
                    <a:solidFill>
                      <a:schemeClr val="bg1"/>
                    </a:solidFill>
                  </a:tcPr>
                </a:tc>
                <a:tc>
                  <a:txBody>
                    <a:bodyPr/>
                    <a:lstStyle/>
                    <a:p>
                      <a:pPr algn="ctr" fontAlgn="b"/>
                      <a:r>
                        <a:rPr lang="en-US" sz="1200" u="none" strike="noStrike" dirty="0">
                          <a:effectLst/>
                          <a:latin typeface="Jersey M54" panose="02000500000000000000"/>
                        </a:rPr>
                        <a:t>-122.319493</a:t>
                      </a:r>
                      <a:endParaRPr lang="en-US" sz="1200" b="0" i="0" u="none" strike="noStrike" dirty="0">
                        <a:solidFill>
                          <a:srgbClr val="000000"/>
                        </a:solidFill>
                        <a:effectLst/>
                        <a:latin typeface="Jersey M54" panose="02000500000000000000"/>
                      </a:endParaRPr>
                    </a:p>
                  </a:txBody>
                  <a:tcPr marL="24979" marR="24979" marT="24979" marB="0" anchor="b">
                    <a:solidFill>
                      <a:schemeClr val="bg1"/>
                    </a:solidFill>
                  </a:tcPr>
                </a:tc>
                <a:extLst>
                  <a:ext uri="{0D108BD9-81ED-4DB2-BD59-A6C34878D82A}">
                    <a16:rowId xmlns:a16="http://schemas.microsoft.com/office/drawing/2014/main" val="3394092872"/>
                  </a:ext>
                </a:extLst>
              </a:tr>
              <a:tr h="308289">
                <a:tc>
                  <a:txBody>
                    <a:bodyPr/>
                    <a:lstStyle/>
                    <a:p>
                      <a:pPr algn="l" fontAlgn="b"/>
                      <a:r>
                        <a:rPr lang="en-US" sz="1200" b="1" i="0" u="none" strike="noStrike" dirty="0">
                          <a:solidFill>
                            <a:srgbClr val="000000"/>
                          </a:solidFill>
                          <a:effectLst/>
                          <a:latin typeface="Jersey M54" panose="02000500000000000000"/>
                        </a:rPr>
                        <a:t>5</a:t>
                      </a:r>
                    </a:p>
                  </a:txBody>
                  <a:tcPr marL="24979" marR="24979" marT="24979" marB="0" anchor="b">
                    <a:solidFill>
                      <a:schemeClr val="bg1"/>
                    </a:solidFill>
                  </a:tcPr>
                </a:tc>
                <a:tc>
                  <a:txBody>
                    <a:bodyPr/>
                    <a:lstStyle/>
                    <a:p>
                      <a:pPr algn="ctr" fontAlgn="b"/>
                      <a:r>
                        <a:rPr lang="en-US" sz="1200" u="none" strike="noStrike">
                          <a:effectLst/>
                          <a:latin typeface="Jersey M54" panose="02000500000000000000"/>
                        </a:rPr>
                        <a:t>47.624446</a:t>
                      </a:r>
                      <a:endParaRPr lang="en-US" sz="1200" b="0" i="0" u="none" strike="noStrike">
                        <a:solidFill>
                          <a:srgbClr val="000000"/>
                        </a:solidFill>
                        <a:effectLst/>
                        <a:latin typeface="Jersey M54" panose="02000500000000000000"/>
                      </a:endParaRPr>
                    </a:p>
                  </a:txBody>
                  <a:tcPr marL="24979" marR="24979" marT="24979" marB="0" anchor="b">
                    <a:solidFill>
                      <a:schemeClr val="bg1"/>
                    </a:solidFill>
                  </a:tcPr>
                </a:tc>
                <a:tc>
                  <a:txBody>
                    <a:bodyPr/>
                    <a:lstStyle/>
                    <a:p>
                      <a:pPr algn="ctr" fontAlgn="b"/>
                      <a:r>
                        <a:rPr lang="en-US" sz="1200" u="none" strike="noStrike" dirty="0">
                          <a:effectLst/>
                          <a:latin typeface="Jersey M54" panose="02000500000000000000"/>
                        </a:rPr>
                        <a:t>-122.321023</a:t>
                      </a:r>
                      <a:endParaRPr lang="en-US" sz="1200" b="0" i="0" u="none" strike="noStrike" dirty="0">
                        <a:solidFill>
                          <a:srgbClr val="000000"/>
                        </a:solidFill>
                        <a:effectLst/>
                        <a:latin typeface="Jersey M54" panose="02000500000000000000"/>
                      </a:endParaRPr>
                    </a:p>
                  </a:txBody>
                  <a:tcPr marL="24979" marR="24979" marT="24979" marB="0" anchor="b">
                    <a:solidFill>
                      <a:schemeClr val="bg1"/>
                    </a:solidFill>
                  </a:tcPr>
                </a:tc>
                <a:extLst>
                  <a:ext uri="{0D108BD9-81ED-4DB2-BD59-A6C34878D82A}">
                    <a16:rowId xmlns:a16="http://schemas.microsoft.com/office/drawing/2014/main" val="266025135"/>
                  </a:ext>
                </a:extLst>
              </a:tr>
            </a:tbl>
          </a:graphicData>
        </a:graphic>
      </p:graphicFrame>
      <p:pic>
        <p:nvPicPr>
          <p:cNvPr id="16" name="Picture 15" descr="See the source image">
            <a:extLst>
              <a:ext uri="{FF2B5EF4-FFF2-40B4-BE49-F238E27FC236}">
                <a16:creationId xmlns:a16="http://schemas.microsoft.com/office/drawing/2014/main" id="{79429104-DE87-428F-BB61-E2D19B25F7AC}"/>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16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304E7-D693-4D3A-AE5A-90C6977BCFEF}"/>
              </a:ext>
            </a:extLst>
          </p:cNvPr>
          <p:cNvSpPr>
            <a:spLocks noGrp="1"/>
          </p:cNvSpPr>
          <p:nvPr>
            <p:ph type="title"/>
          </p:nvPr>
        </p:nvSpPr>
        <p:spPr>
          <a:xfrm>
            <a:off x="1261871" y="365760"/>
            <a:ext cx="9858383" cy="1325562"/>
          </a:xfrm>
        </p:spPr>
        <p:txBody>
          <a:bodyPr>
            <a:noAutofit/>
          </a:bodyPr>
          <a:lstStyle/>
          <a:p>
            <a:br>
              <a:rPr lang="en-US" dirty="0">
                <a:latin typeface="Bahnschrift Condensed" panose="020B0502040204020203" pitchFamily="34" charset="0"/>
              </a:rPr>
            </a:br>
            <a:br>
              <a:rPr lang="en-US" dirty="0">
                <a:latin typeface="Bahnschrift Condensed" panose="020B0502040204020203" pitchFamily="34" charset="0"/>
              </a:rPr>
            </a:br>
            <a:r>
              <a:rPr lang="en-US" dirty="0">
                <a:latin typeface="Bahnschrift Condensed" panose="020B0502040204020203" pitchFamily="34" charset="0"/>
              </a:rPr>
              <a:t>Discussion</a:t>
            </a:r>
          </a:p>
        </p:txBody>
      </p:sp>
      <p:sp>
        <p:nvSpPr>
          <p:cNvPr id="28" name="Rectangle 27">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See the source image">
            <a:extLst>
              <a:ext uri="{FF2B5EF4-FFF2-40B4-BE49-F238E27FC236}">
                <a16:creationId xmlns:a16="http://schemas.microsoft.com/office/drawing/2014/main" id="{13B69B7C-9B63-4773-9C6F-19656FB1732A}"/>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Content Placeholder 2">
            <a:extLst>
              <a:ext uri="{FF2B5EF4-FFF2-40B4-BE49-F238E27FC236}">
                <a16:creationId xmlns:a16="http://schemas.microsoft.com/office/drawing/2014/main" id="{31248C0B-725A-46BB-BD01-8EE021E3A453}"/>
              </a:ext>
            </a:extLst>
          </p:cNvPr>
          <p:cNvGraphicFramePr>
            <a:graphicFrameLocks noGrp="1"/>
          </p:cNvGraphicFramePr>
          <p:nvPr>
            <p:ph idx="1"/>
            <p:extLst>
              <p:ext uri="{D42A27DB-BD31-4B8C-83A1-F6EECF244321}">
                <p14:modId xmlns:p14="http://schemas.microsoft.com/office/powerpoint/2010/main" val="167768460"/>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295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22072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2556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304E7-D693-4D3A-AE5A-90C6977BCFEF}"/>
              </a:ext>
            </a:extLst>
          </p:cNvPr>
          <p:cNvSpPr>
            <a:spLocks noGrp="1"/>
          </p:cNvSpPr>
          <p:nvPr>
            <p:ph type="title"/>
          </p:nvPr>
        </p:nvSpPr>
        <p:spPr>
          <a:xfrm rot="16200000">
            <a:off x="-1322904" y="2514944"/>
            <a:ext cx="5054601" cy="1955108"/>
          </a:xfrm>
        </p:spPr>
        <p:txBody>
          <a:bodyPr vert="horz" lIns="91440" tIns="45720" rIns="91440" bIns="45720" rtlCol="0" anchor="b">
            <a:normAutofit/>
          </a:bodyPr>
          <a:lstStyle/>
          <a:p>
            <a:pPr algn="r"/>
            <a:br>
              <a:rPr lang="en-US" dirty="0">
                <a:solidFill>
                  <a:srgbClr val="FFFFFF"/>
                </a:solidFill>
                <a:latin typeface="Bahnschrift Condensed" panose="020B0502040204020203" pitchFamily="34" charset="0"/>
              </a:rPr>
            </a:br>
            <a:br>
              <a:rPr lang="en-US" dirty="0">
                <a:solidFill>
                  <a:srgbClr val="FFFFFF"/>
                </a:solidFill>
                <a:latin typeface="Bahnschrift Condensed" panose="020B0502040204020203" pitchFamily="34" charset="0"/>
              </a:rPr>
            </a:br>
            <a:r>
              <a:rPr lang="en-US" dirty="0">
                <a:solidFill>
                  <a:srgbClr val="FFFFFF"/>
                </a:solidFill>
                <a:latin typeface="Bahnschrift Condensed" panose="020B0502040204020203" pitchFamily="34" charset="0"/>
              </a:rPr>
              <a:t>Conclusion</a:t>
            </a:r>
          </a:p>
        </p:txBody>
      </p:sp>
      <p:sp>
        <p:nvSpPr>
          <p:cNvPr id="4" name="Content Placeholder 3">
            <a:extLst>
              <a:ext uri="{FF2B5EF4-FFF2-40B4-BE49-F238E27FC236}">
                <a16:creationId xmlns:a16="http://schemas.microsoft.com/office/drawing/2014/main" id="{E3A18D81-3195-4BDD-A44E-E60DD8C5FB87}"/>
              </a:ext>
            </a:extLst>
          </p:cNvPr>
          <p:cNvSpPr>
            <a:spLocks noGrp="1"/>
          </p:cNvSpPr>
          <p:nvPr>
            <p:ph idx="1"/>
          </p:nvPr>
        </p:nvSpPr>
        <p:spPr>
          <a:xfrm>
            <a:off x="3102654" y="965199"/>
            <a:ext cx="6670520" cy="5207002"/>
          </a:xfrm>
          <a:noFill/>
        </p:spPr>
        <p:txBody>
          <a:bodyPr anchor="t">
            <a:normAutofit/>
          </a:bodyPr>
          <a:lstStyle/>
          <a:p>
            <a:r>
              <a:rPr lang="en-US" sz="2400" dirty="0">
                <a:latin typeface="Jersey M54" panose="02000500000000000000"/>
              </a:rPr>
              <a:t>The location data of popular locations in San Francisco helped me pinpoint ideal locations for a new Barry’s bootcamp in Seattle’s Capitol Hill neighborhood.</a:t>
            </a:r>
          </a:p>
          <a:p>
            <a:r>
              <a:rPr lang="en-US" sz="2400" dirty="0">
                <a:latin typeface="Jersey M54" panose="02000500000000000000"/>
              </a:rPr>
              <a:t>I believe that this data is a good starting point for Barry’s to continue their investigation, however, they’ll likely want to bring in more information about their consumers before making a final decision.</a:t>
            </a:r>
          </a:p>
          <a:p>
            <a:r>
              <a:rPr lang="en-US" sz="2400" dirty="0">
                <a:latin typeface="Jersey M54" panose="02000500000000000000"/>
              </a:rPr>
              <a:t>This has been an educational project that is applicable in other industries and business searching for physical locations to expand or open a new venue.</a:t>
            </a:r>
          </a:p>
          <a:p>
            <a:endParaRPr lang="en-US" sz="2400" dirty="0">
              <a:latin typeface="Bahnschrift Condensed" panose="020B0502040204020203" pitchFamily="34" charset="0"/>
            </a:endParaRPr>
          </a:p>
        </p:txBody>
      </p:sp>
      <p:sp>
        <p:nvSpPr>
          <p:cNvPr id="27" name="Rectangle 26">
            <a:extLst>
              <a:ext uri="{FF2B5EF4-FFF2-40B4-BE49-F238E27FC236}">
                <a16:creationId xmlns:a16="http://schemas.microsoft.com/office/drawing/2014/main" id="{B41BF6CF-E1B8-4EE2-9AE1-86A58DAFD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See the source image">
            <a:extLst>
              <a:ext uri="{FF2B5EF4-FFF2-40B4-BE49-F238E27FC236}">
                <a16:creationId xmlns:a16="http://schemas.microsoft.com/office/drawing/2014/main" id="{90D96352-74CF-4E0E-89FF-B86B835A5FCC}"/>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9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304E7-D693-4D3A-AE5A-90C6977BCFEF}"/>
              </a:ext>
            </a:extLst>
          </p:cNvPr>
          <p:cNvSpPr>
            <a:spLocks noGrp="1"/>
          </p:cNvSpPr>
          <p:nvPr>
            <p:ph type="title"/>
          </p:nvPr>
        </p:nvSpPr>
        <p:spPr>
          <a:xfrm>
            <a:off x="965198" y="643466"/>
            <a:ext cx="3092718" cy="5528734"/>
          </a:xfrm>
          <a:noFill/>
        </p:spPr>
        <p:txBody>
          <a:bodyPr anchor="t">
            <a:normAutofit/>
          </a:bodyPr>
          <a:lstStyle/>
          <a:p>
            <a:br>
              <a:rPr lang="en-US" dirty="0">
                <a:solidFill>
                  <a:srgbClr val="FFFFFF"/>
                </a:solidFill>
                <a:latin typeface="Bahnschrift Condensed" panose="020B0502040204020203" pitchFamily="34" charset="0"/>
              </a:rPr>
            </a:br>
            <a:br>
              <a:rPr lang="en-US" dirty="0">
                <a:solidFill>
                  <a:srgbClr val="FFFFFF"/>
                </a:solidFill>
                <a:latin typeface="Bahnschrift Condensed" panose="020B0502040204020203" pitchFamily="34" charset="0"/>
              </a:rPr>
            </a:br>
            <a:r>
              <a:rPr lang="en-US" dirty="0">
                <a:solidFill>
                  <a:srgbClr val="FFFFFF"/>
                </a:solidFill>
                <a:latin typeface="Bahnschrift Condensed" panose="020B0502040204020203" pitchFamily="34" charset="0"/>
              </a:rPr>
              <a:t>Introduction</a:t>
            </a:r>
            <a:br>
              <a:rPr lang="en-US" dirty="0">
                <a:solidFill>
                  <a:srgbClr val="FFFFFF"/>
                </a:solidFill>
                <a:latin typeface="Bahnschrift Condensed" panose="020B0502040204020203" pitchFamily="34" charset="0"/>
              </a:rPr>
            </a:br>
            <a:r>
              <a:rPr lang="en-US" dirty="0">
                <a:solidFill>
                  <a:srgbClr val="FFFFFF"/>
                </a:solidFill>
                <a:latin typeface="Bahnschrift Condensed" panose="020B0502040204020203" pitchFamily="34" charset="0"/>
              </a:rPr>
              <a:t>&amp; Background</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49DF26-BB12-45A9-BEDE-7DFCF113DCEC}"/>
              </a:ext>
            </a:extLst>
          </p:cNvPr>
          <p:cNvSpPr>
            <a:spLocks noGrp="1"/>
          </p:cNvSpPr>
          <p:nvPr>
            <p:ph idx="1"/>
          </p:nvPr>
        </p:nvSpPr>
        <p:spPr>
          <a:xfrm>
            <a:off x="4797638" y="1896078"/>
            <a:ext cx="5827472" cy="4418095"/>
          </a:xfrm>
        </p:spPr>
        <p:txBody>
          <a:bodyPr>
            <a:normAutofit fontScale="92500"/>
          </a:bodyPr>
          <a:lstStyle/>
          <a:p>
            <a:r>
              <a:rPr lang="en-US" dirty="0">
                <a:solidFill>
                  <a:srgbClr val="2F2F2F"/>
                </a:solidFill>
                <a:latin typeface="Jersey M54"/>
                <a:cs typeface="Calibri" panose="020F0502020204030204" pitchFamily="34" charset="0"/>
              </a:rPr>
              <a:t>Millennials have become the majority of consumers today.</a:t>
            </a:r>
          </a:p>
          <a:p>
            <a:r>
              <a:rPr lang="en-US" dirty="0">
                <a:latin typeface="Jersey M54"/>
                <a:cs typeface="Calibri" panose="020F0502020204030204" pitchFamily="34" charset="0"/>
              </a:rPr>
              <a:t>This generation is more focused on self-care and are more willingly to spend more on these activities than past generations:</a:t>
            </a:r>
          </a:p>
          <a:p>
            <a:pPr lvl="1">
              <a:buSzPct val="60000"/>
              <a:buFont typeface="Wingdings" panose="05000000000000000000" pitchFamily="2" charset="2"/>
              <a:buChar char="Ø"/>
            </a:pPr>
            <a:r>
              <a:rPr lang="en-US" dirty="0">
                <a:latin typeface="Jersey M54"/>
                <a:cs typeface="Calibri" panose="020F0502020204030204" pitchFamily="34" charset="0"/>
              </a:rPr>
              <a:t>Fitness</a:t>
            </a:r>
          </a:p>
          <a:p>
            <a:pPr lvl="1">
              <a:buSzPct val="60000"/>
              <a:buFont typeface="Wingdings" panose="05000000000000000000" pitchFamily="2" charset="2"/>
              <a:buChar char="Ø"/>
            </a:pPr>
            <a:r>
              <a:rPr lang="en-US" dirty="0">
                <a:latin typeface="Jersey M54"/>
                <a:cs typeface="Calibri" panose="020F0502020204030204" pitchFamily="34" charset="0"/>
              </a:rPr>
              <a:t>Mindfulness</a:t>
            </a:r>
          </a:p>
          <a:p>
            <a:pPr lvl="1">
              <a:buSzPct val="60000"/>
              <a:buFont typeface="Wingdings" panose="05000000000000000000" pitchFamily="2" charset="2"/>
              <a:buChar char="Ø"/>
            </a:pPr>
            <a:r>
              <a:rPr lang="en-US" dirty="0">
                <a:latin typeface="Jersey M54"/>
                <a:cs typeface="Calibri" panose="020F0502020204030204" pitchFamily="34" charset="0"/>
              </a:rPr>
              <a:t>Diet</a:t>
            </a:r>
          </a:p>
          <a:p>
            <a:r>
              <a:rPr lang="en-US" dirty="0">
                <a:latin typeface="Jersey M54"/>
                <a:cs typeface="Calibri" panose="020F0502020204030204" pitchFamily="34" charset="0"/>
              </a:rPr>
              <a:t>Barry’s is one of the fastest growing boutique fitness studios.</a:t>
            </a:r>
          </a:p>
          <a:p>
            <a:r>
              <a:rPr lang="en-US" dirty="0">
                <a:latin typeface="Jersey M54"/>
                <a:cs typeface="Calibri" panose="020F0502020204030204" pitchFamily="34" charset="0"/>
              </a:rPr>
              <a:t>Barry’s is focused on strategic expansion.</a:t>
            </a:r>
          </a:p>
          <a:p>
            <a:r>
              <a:rPr lang="en-US" dirty="0">
                <a:latin typeface="Jersey M54"/>
                <a:cs typeface="Calibri" panose="020F0502020204030204" pitchFamily="34" charset="0"/>
              </a:rPr>
              <a:t>The millennial population and economic growth rate in Seattle are skyrocketing.</a:t>
            </a:r>
          </a:p>
          <a:p>
            <a:r>
              <a:rPr lang="en-US" dirty="0">
                <a:latin typeface="Jersey M54"/>
                <a:cs typeface="Calibri" panose="020F0502020204030204" pitchFamily="34" charset="0"/>
              </a:rPr>
              <a:t>Barry’s is looking to open a second location in Seattle to accommodate the demand.</a:t>
            </a:r>
          </a:p>
        </p:txBody>
      </p:sp>
      <p:pic>
        <p:nvPicPr>
          <p:cNvPr id="4" name="Picture 3">
            <a:extLst>
              <a:ext uri="{FF2B5EF4-FFF2-40B4-BE49-F238E27FC236}">
                <a16:creationId xmlns:a16="http://schemas.microsoft.com/office/drawing/2014/main" id="{8CA25013-E346-4761-8C16-6C2282038730}"/>
              </a:ext>
            </a:extLst>
          </p:cNvPr>
          <p:cNvPicPr>
            <a:picLocks noChangeAspect="1"/>
          </p:cNvPicPr>
          <p:nvPr/>
        </p:nvPicPr>
        <p:blipFill>
          <a:blip r:embed="rId2"/>
          <a:stretch>
            <a:fillRect/>
          </a:stretch>
        </p:blipFill>
        <p:spPr>
          <a:xfrm>
            <a:off x="5916245" y="228165"/>
            <a:ext cx="3590258" cy="1439748"/>
          </a:xfrm>
          <a:prstGeom prst="rect">
            <a:avLst/>
          </a:prstGeom>
        </p:spPr>
      </p:pic>
      <p:pic>
        <p:nvPicPr>
          <p:cNvPr id="6" name="Picture 5" descr="See the source image">
            <a:extLst>
              <a:ext uri="{FF2B5EF4-FFF2-40B4-BE49-F238E27FC236}">
                <a16:creationId xmlns:a16="http://schemas.microsoft.com/office/drawing/2014/main" id="{8B4D8801-45A1-4B1C-A681-EEBFA394886F}"/>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10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28" name="Content Placeholder 2">
            <a:extLst>
              <a:ext uri="{FF2B5EF4-FFF2-40B4-BE49-F238E27FC236}">
                <a16:creationId xmlns:a16="http://schemas.microsoft.com/office/drawing/2014/main" id="{988B3F3B-A036-4020-B66B-CC54EB50BF99}"/>
              </a:ext>
            </a:extLst>
          </p:cNvPr>
          <p:cNvGraphicFramePr>
            <a:graphicFrameLocks noGrp="1"/>
          </p:cNvGraphicFramePr>
          <p:nvPr>
            <p:ph idx="1"/>
            <p:extLst>
              <p:ext uri="{D42A27DB-BD31-4B8C-83A1-F6EECF244321}">
                <p14:modId xmlns:p14="http://schemas.microsoft.com/office/powerpoint/2010/main" val="4249956778"/>
              </p:ext>
            </p:extLst>
          </p:nvPr>
        </p:nvGraphicFramePr>
        <p:xfrm>
          <a:off x="4188823" y="1715253"/>
          <a:ext cx="6792039" cy="4676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2633A2FE-43BC-4838-A9DE-3519C37AF509}"/>
              </a:ext>
            </a:extLst>
          </p:cNvPr>
          <p:cNvSpPr>
            <a:spLocks noGrp="1"/>
          </p:cNvSpPr>
          <p:nvPr>
            <p:ph type="title"/>
          </p:nvPr>
        </p:nvSpPr>
        <p:spPr>
          <a:xfrm>
            <a:off x="434296" y="390369"/>
            <a:ext cx="7648268" cy="941312"/>
          </a:xfrm>
        </p:spPr>
        <p:txBody>
          <a:bodyPr vert="horz" lIns="91440" tIns="45720" rIns="91440" bIns="45720" rtlCol="0">
            <a:normAutofit/>
          </a:bodyPr>
          <a:lstStyle/>
          <a:p>
            <a:r>
              <a:rPr lang="en-US" dirty="0">
                <a:latin typeface="Bahnschrift Condensed" panose="020B0502040204020203" pitchFamily="34" charset="0"/>
              </a:rPr>
              <a:t>Introduction &amp; Background</a:t>
            </a:r>
          </a:p>
        </p:txBody>
      </p:sp>
      <p:sp>
        <p:nvSpPr>
          <p:cNvPr id="11" name="Rectangle 10">
            <a:extLst>
              <a:ext uri="{FF2B5EF4-FFF2-40B4-BE49-F238E27FC236}">
                <a16:creationId xmlns:a16="http://schemas.microsoft.com/office/drawing/2014/main" id="{239444DC-6A0A-4F1C-BE57-4BEC98E35A9B}"/>
              </a:ext>
            </a:extLst>
          </p:cNvPr>
          <p:cNvSpPr/>
          <p:nvPr/>
        </p:nvSpPr>
        <p:spPr>
          <a:xfrm>
            <a:off x="0" y="1419225"/>
            <a:ext cx="11292840" cy="2084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See the source image">
            <a:extLst>
              <a:ext uri="{FF2B5EF4-FFF2-40B4-BE49-F238E27FC236}">
                <a16:creationId xmlns:a16="http://schemas.microsoft.com/office/drawing/2014/main" id="{14DEF9A9-BC99-4352-84ED-6012F9303FBC}"/>
              </a:ext>
            </a:extLst>
          </p:cNvPr>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04F3D99E-D293-480F-9F03-D915022D455B}"/>
              </a:ext>
            </a:extLst>
          </p:cNvPr>
          <p:cNvGrpSpPr/>
          <p:nvPr/>
        </p:nvGrpSpPr>
        <p:grpSpPr>
          <a:xfrm>
            <a:off x="691672" y="1842135"/>
            <a:ext cx="3263359" cy="4106132"/>
            <a:chOff x="1066140" y="1679108"/>
            <a:chExt cx="3263359" cy="4106132"/>
          </a:xfrm>
        </p:grpSpPr>
        <p:grpSp>
          <p:nvGrpSpPr>
            <p:cNvPr id="8" name="Group 7">
              <a:extLst>
                <a:ext uri="{FF2B5EF4-FFF2-40B4-BE49-F238E27FC236}">
                  <a16:creationId xmlns:a16="http://schemas.microsoft.com/office/drawing/2014/main" id="{59460AE7-10B5-48A8-80AB-239B734031B6}"/>
                </a:ext>
              </a:extLst>
            </p:cNvPr>
            <p:cNvGrpSpPr/>
            <p:nvPr/>
          </p:nvGrpSpPr>
          <p:grpSpPr>
            <a:xfrm>
              <a:off x="1066141" y="4220772"/>
              <a:ext cx="3263358" cy="1564468"/>
              <a:chOff x="770866" y="3930252"/>
              <a:chExt cx="4418240" cy="2118123"/>
            </a:xfrm>
          </p:grpSpPr>
          <p:pic>
            <p:nvPicPr>
              <p:cNvPr id="6" name="Picture 5">
                <a:extLst>
                  <a:ext uri="{FF2B5EF4-FFF2-40B4-BE49-F238E27FC236}">
                    <a16:creationId xmlns:a16="http://schemas.microsoft.com/office/drawing/2014/main" id="{A0581EE2-996B-4046-AB95-3C4DE6A9C9E3}"/>
                  </a:ext>
                </a:extLst>
              </p:cNvPr>
              <p:cNvPicPr>
                <a:picLocks noChangeAspect="1"/>
              </p:cNvPicPr>
              <p:nvPr/>
            </p:nvPicPr>
            <p:blipFill rotWithShape="1">
              <a:blip r:embed="rId8">
                <a:extLst>
                  <a:ext uri="{BEBA8EAE-BF5A-486C-A8C5-ECC9F3942E4B}">
                    <a14:imgProps xmlns:a14="http://schemas.microsoft.com/office/drawing/2010/main">
                      <a14:imgLayer r:embed="rId9">
                        <a14:imgEffect>
                          <a14:saturation sat="0"/>
                        </a14:imgEffect>
                      </a14:imgLayer>
                    </a14:imgProps>
                  </a:ext>
                </a:extLst>
              </a:blip>
              <a:srcRect b="7411"/>
              <a:stretch/>
            </p:blipFill>
            <p:spPr>
              <a:xfrm>
                <a:off x="770866" y="3930252"/>
                <a:ext cx="4418240" cy="2118123"/>
              </a:xfrm>
              <a:prstGeom prst="rect">
                <a:avLst/>
              </a:prstGeom>
            </p:spPr>
          </p:pic>
          <p:sp>
            <p:nvSpPr>
              <p:cNvPr id="7" name="Rectangle 6">
                <a:extLst>
                  <a:ext uri="{FF2B5EF4-FFF2-40B4-BE49-F238E27FC236}">
                    <a16:creationId xmlns:a16="http://schemas.microsoft.com/office/drawing/2014/main" id="{2BBCED1C-74C4-47DA-8AE8-BE87D45C4886}"/>
                  </a:ext>
                </a:extLst>
              </p:cNvPr>
              <p:cNvSpPr/>
              <p:nvPr/>
            </p:nvSpPr>
            <p:spPr>
              <a:xfrm>
                <a:off x="2276475" y="4217232"/>
                <a:ext cx="2912631" cy="602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FB3939A-83B2-4BD6-8367-8926AA8646D4}"/>
                </a:ext>
              </a:extLst>
            </p:cNvPr>
            <p:cNvGrpSpPr/>
            <p:nvPr/>
          </p:nvGrpSpPr>
          <p:grpSpPr>
            <a:xfrm>
              <a:off x="1066140" y="1679108"/>
              <a:ext cx="3263358" cy="1550669"/>
              <a:chOff x="770866" y="1066801"/>
              <a:chExt cx="4019312" cy="1909880"/>
            </a:xfrm>
          </p:grpSpPr>
          <p:pic>
            <p:nvPicPr>
              <p:cNvPr id="1026" name="Picture 2" descr="See the source image">
                <a:extLst>
                  <a:ext uri="{FF2B5EF4-FFF2-40B4-BE49-F238E27FC236}">
                    <a16:creationId xmlns:a16="http://schemas.microsoft.com/office/drawing/2014/main" id="{78E7BEAD-C147-4777-9DB8-0C446D9A4254}"/>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t="2025" b="-1"/>
              <a:stretch/>
            </p:blipFill>
            <p:spPr bwMode="auto">
              <a:xfrm>
                <a:off x="770866" y="1066801"/>
                <a:ext cx="4019312" cy="19098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D783E57-7CD7-45DB-98F0-53777C7458BB}"/>
                  </a:ext>
                </a:extLst>
              </p:cNvPr>
              <p:cNvSpPr/>
              <p:nvPr/>
            </p:nvSpPr>
            <p:spPr>
              <a:xfrm>
                <a:off x="879817" y="1152525"/>
                <a:ext cx="1143000" cy="676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D6CCE4B-7AA2-485E-B873-05B8F8D1ED90}"/>
                  </a:ext>
                </a:extLst>
              </p:cNvPr>
              <p:cNvSpPr/>
              <p:nvPr/>
            </p:nvSpPr>
            <p:spPr>
              <a:xfrm>
                <a:off x="2022817" y="1066801"/>
                <a:ext cx="2679831" cy="323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Arrow: Striped Right 12">
              <a:extLst>
                <a:ext uri="{FF2B5EF4-FFF2-40B4-BE49-F238E27FC236}">
                  <a16:creationId xmlns:a16="http://schemas.microsoft.com/office/drawing/2014/main" id="{E876E825-27EF-4917-9374-5305D59DD40F}"/>
                </a:ext>
              </a:extLst>
            </p:cNvPr>
            <p:cNvSpPr/>
            <p:nvPr/>
          </p:nvSpPr>
          <p:spPr>
            <a:xfrm rot="5400000">
              <a:off x="2580737" y="3690245"/>
              <a:ext cx="560452" cy="619126"/>
            </a:xfrm>
            <a:prstGeom prst="stripedRightArrow">
              <a:avLst/>
            </a:prstGeom>
            <a:solidFill>
              <a:srgbClr val="FEA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242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304E7-D693-4D3A-AE5A-90C6977BCFEF}"/>
              </a:ext>
            </a:extLst>
          </p:cNvPr>
          <p:cNvSpPr>
            <a:spLocks noGrp="1"/>
          </p:cNvSpPr>
          <p:nvPr>
            <p:ph type="title"/>
          </p:nvPr>
        </p:nvSpPr>
        <p:spPr>
          <a:xfrm>
            <a:off x="965198" y="643466"/>
            <a:ext cx="3092718" cy="5528734"/>
          </a:xfrm>
          <a:noFill/>
        </p:spPr>
        <p:txBody>
          <a:bodyPr anchor="t">
            <a:normAutofit/>
          </a:bodyPr>
          <a:lstStyle/>
          <a:p>
            <a:br>
              <a:rPr lang="en-US" sz="2800" dirty="0">
                <a:solidFill>
                  <a:srgbClr val="FFFFFF"/>
                </a:solidFill>
                <a:latin typeface="Jersey M54" panose="02000500000000000000" pitchFamily="2" charset="0"/>
              </a:rPr>
            </a:br>
            <a:br>
              <a:rPr lang="en-US" sz="2800" dirty="0">
                <a:solidFill>
                  <a:srgbClr val="FFFFFF"/>
                </a:solidFill>
                <a:latin typeface="Jersey M54" panose="02000500000000000000" pitchFamily="2" charset="0"/>
              </a:rPr>
            </a:br>
            <a:r>
              <a:rPr lang="en-US" dirty="0">
                <a:solidFill>
                  <a:srgbClr val="FFFFFF"/>
                </a:solidFill>
                <a:latin typeface="Bahnschrift Condensed" panose="020B0502040204020203" pitchFamily="34" charset="0"/>
              </a:rPr>
              <a:t>Data Collection</a:t>
            </a:r>
            <a:br>
              <a:rPr lang="en-US" dirty="0">
                <a:solidFill>
                  <a:srgbClr val="FFFFFF"/>
                </a:solidFill>
                <a:latin typeface="Bahnschrift Condensed" panose="020B0502040204020203" pitchFamily="34" charset="0"/>
              </a:rPr>
            </a:br>
            <a:r>
              <a:rPr lang="en-US" dirty="0">
                <a:solidFill>
                  <a:srgbClr val="FFFFFF"/>
                </a:solidFill>
                <a:latin typeface="Bahnschrift Condensed" panose="020B0502040204020203" pitchFamily="34" charset="0"/>
              </a:rPr>
              <a:t>&amp; Source</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49DF26-BB12-45A9-BEDE-7DFCF113DCEC}"/>
              </a:ext>
            </a:extLst>
          </p:cNvPr>
          <p:cNvSpPr>
            <a:spLocks noGrp="1"/>
          </p:cNvSpPr>
          <p:nvPr>
            <p:ph idx="1"/>
          </p:nvPr>
        </p:nvSpPr>
        <p:spPr>
          <a:xfrm>
            <a:off x="4550383" y="105320"/>
            <a:ext cx="6464361" cy="5571067"/>
          </a:xfrm>
        </p:spPr>
        <p:txBody>
          <a:bodyPr>
            <a:normAutofit/>
          </a:bodyPr>
          <a:lstStyle/>
          <a:p>
            <a:r>
              <a:rPr lang="en-US" sz="1400" dirty="0">
                <a:latin typeface="Jersey M54" panose="02000500000000000000"/>
                <a:cs typeface="Calibri" panose="020F0502020204030204" pitchFamily="34" charset="0"/>
              </a:rPr>
              <a:t>Using the Foursquare API, I will be able to gather location data for the San Francisco Barry’s locations and Capitol Hill neighborhood’s popular venues:</a:t>
            </a:r>
          </a:p>
          <a:p>
            <a:pPr lvl="1">
              <a:buSzPct val="60000"/>
              <a:buFont typeface="Wingdings" panose="05000000000000000000" pitchFamily="2" charset="2"/>
              <a:buChar char="Ø"/>
            </a:pPr>
            <a:r>
              <a:rPr lang="en-US" sz="1200" dirty="0">
                <a:latin typeface="Jersey M54" panose="02000500000000000000"/>
                <a:cs typeface="Calibri" panose="020F0502020204030204" pitchFamily="34" charset="0"/>
              </a:rPr>
              <a:t>Coordinates</a:t>
            </a:r>
          </a:p>
          <a:p>
            <a:pPr lvl="1">
              <a:buSzPct val="60000"/>
              <a:buFont typeface="Wingdings" panose="05000000000000000000" pitchFamily="2" charset="2"/>
              <a:buChar char="Ø"/>
            </a:pPr>
            <a:r>
              <a:rPr lang="en-US" sz="1200" dirty="0">
                <a:latin typeface="Jersey M54" panose="02000500000000000000"/>
                <a:cs typeface="Calibri" panose="020F0502020204030204" pitchFamily="34" charset="0"/>
              </a:rPr>
              <a:t>Business categories</a:t>
            </a:r>
          </a:p>
          <a:p>
            <a:pPr lvl="1">
              <a:buSzPct val="60000"/>
              <a:buFont typeface="Wingdings" panose="05000000000000000000" pitchFamily="2" charset="2"/>
              <a:buChar char="Ø"/>
            </a:pPr>
            <a:r>
              <a:rPr lang="en-US" sz="1200" dirty="0">
                <a:latin typeface="Jersey M54" panose="02000500000000000000"/>
                <a:cs typeface="Calibri" panose="020F0502020204030204" pitchFamily="34" charset="0"/>
              </a:rPr>
              <a:t>Distance from the Barry’s locations</a:t>
            </a:r>
          </a:p>
          <a:p>
            <a:r>
              <a:rPr lang="en-US" sz="1400" dirty="0">
                <a:latin typeface="Jersey M54" panose="02000500000000000000"/>
                <a:cs typeface="Calibri" panose="020F0502020204030204" pitchFamily="34" charset="0"/>
              </a:rPr>
              <a:t>The four Barry’s locations are as follows and the coordinates are derived from the addresses using the </a:t>
            </a:r>
            <a:r>
              <a:rPr lang="en-US" sz="1400" dirty="0" err="1">
                <a:latin typeface="Jersey M54" panose="02000500000000000000"/>
                <a:cs typeface="Calibri" panose="020F0502020204030204" pitchFamily="34" charset="0"/>
              </a:rPr>
              <a:t>GeoPy</a:t>
            </a:r>
            <a:r>
              <a:rPr lang="en-US" sz="1400" dirty="0">
                <a:latin typeface="Jersey M54" panose="02000500000000000000"/>
                <a:cs typeface="Calibri" panose="020F0502020204030204" pitchFamily="34" charset="0"/>
              </a:rPr>
              <a:t> library:</a:t>
            </a:r>
          </a:p>
          <a:p>
            <a:pPr marL="0" indent="0">
              <a:buNone/>
            </a:pPr>
            <a:endParaRPr lang="en-US" sz="1400" dirty="0">
              <a:latin typeface="Jersey M54" panose="02000500000000000000"/>
              <a:cs typeface="Calibri" panose="020F0502020204030204" pitchFamily="34" charset="0"/>
            </a:endParaRPr>
          </a:p>
          <a:p>
            <a:pPr marL="0" indent="0">
              <a:buNone/>
            </a:pPr>
            <a:endParaRPr lang="en-US" sz="1400" dirty="0">
              <a:latin typeface="Jersey M54" panose="02000500000000000000"/>
              <a:cs typeface="Calibri" panose="020F0502020204030204" pitchFamily="34" charset="0"/>
            </a:endParaRPr>
          </a:p>
          <a:p>
            <a:r>
              <a:rPr lang="en-US" sz="1400" dirty="0">
                <a:latin typeface="Jersey M54" panose="02000500000000000000"/>
                <a:cs typeface="Calibri" panose="020F0502020204030204" pitchFamily="34" charset="0"/>
              </a:rPr>
              <a:t>The Foursquare API’s explore search will yield the following information:</a:t>
            </a:r>
          </a:p>
          <a:p>
            <a:endParaRPr lang="en-US" sz="1400" dirty="0">
              <a:latin typeface="Jersey M54" panose="02000500000000000000"/>
              <a:cs typeface="Calibri" panose="020F0502020204030204" pitchFamily="34" charset="0"/>
            </a:endParaRPr>
          </a:p>
        </p:txBody>
      </p:sp>
      <p:graphicFrame>
        <p:nvGraphicFramePr>
          <p:cNvPr id="4" name="Table 3">
            <a:extLst>
              <a:ext uri="{FF2B5EF4-FFF2-40B4-BE49-F238E27FC236}">
                <a16:creationId xmlns:a16="http://schemas.microsoft.com/office/drawing/2014/main" id="{56C46922-AE90-43B4-A6C8-6CEB4E9B37A8}"/>
              </a:ext>
            </a:extLst>
          </p:cNvPr>
          <p:cNvGraphicFramePr>
            <a:graphicFrameLocks noGrp="1"/>
          </p:cNvGraphicFramePr>
          <p:nvPr>
            <p:extLst>
              <p:ext uri="{D42A27DB-BD31-4B8C-83A1-F6EECF244321}">
                <p14:modId xmlns:p14="http://schemas.microsoft.com/office/powerpoint/2010/main" val="1988253536"/>
              </p:ext>
            </p:extLst>
          </p:nvPr>
        </p:nvGraphicFramePr>
        <p:xfrm>
          <a:off x="4860427" y="1890624"/>
          <a:ext cx="4485933" cy="892556"/>
        </p:xfrm>
        <a:graphic>
          <a:graphicData uri="http://schemas.openxmlformats.org/drawingml/2006/table">
            <a:tbl>
              <a:tblPr firstRow="1" firstCol="1" bandRow="1">
                <a:tableStyleId>{5C22544A-7EE6-4342-B048-85BDC9FD1C3A}</a:tableStyleId>
              </a:tblPr>
              <a:tblGrid>
                <a:gridCol w="815862">
                  <a:extLst>
                    <a:ext uri="{9D8B030D-6E8A-4147-A177-3AD203B41FA5}">
                      <a16:colId xmlns:a16="http://schemas.microsoft.com/office/drawing/2014/main" val="1965552268"/>
                    </a:ext>
                  </a:extLst>
                </a:gridCol>
                <a:gridCol w="1185486">
                  <a:extLst>
                    <a:ext uri="{9D8B030D-6E8A-4147-A177-3AD203B41FA5}">
                      <a16:colId xmlns:a16="http://schemas.microsoft.com/office/drawing/2014/main" val="2036633354"/>
                    </a:ext>
                  </a:extLst>
                </a:gridCol>
                <a:gridCol w="1149292">
                  <a:extLst>
                    <a:ext uri="{9D8B030D-6E8A-4147-A177-3AD203B41FA5}">
                      <a16:colId xmlns:a16="http://schemas.microsoft.com/office/drawing/2014/main" val="1363625657"/>
                    </a:ext>
                  </a:extLst>
                </a:gridCol>
                <a:gridCol w="1335293">
                  <a:extLst>
                    <a:ext uri="{9D8B030D-6E8A-4147-A177-3AD203B41FA5}">
                      <a16:colId xmlns:a16="http://schemas.microsoft.com/office/drawing/2014/main" val="2845244474"/>
                    </a:ext>
                  </a:extLst>
                </a:gridCol>
              </a:tblGrid>
              <a:tr h="0">
                <a:tc>
                  <a:txBody>
                    <a:bodyPr/>
                    <a:lstStyle/>
                    <a:p>
                      <a:pPr marL="0" marR="0">
                        <a:lnSpc>
                          <a:spcPct val="110000"/>
                        </a:lnSpc>
                        <a:spcBef>
                          <a:spcPts val="0"/>
                        </a:spcBef>
                        <a:spcAft>
                          <a:spcPts val="0"/>
                        </a:spcAft>
                      </a:pPr>
                      <a:r>
                        <a:rPr lang="en-US" sz="1050" dirty="0">
                          <a:solidFill>
                            <a:schemeClr val="tx1"/>
                          </a:solidFill>
                          <a:effectLst/>
                          <a:latin typeface="Jersey M54" panose="02000500000000000000"/>
                          <a:ea typeface="PMingLiU" panose="02020500000000000000" pitchFamily="18" charset="-120"/>
                          <a:cs typeface="Calibri" panose="020F0502020204030204" pitchFamily="34" charset="0"/>
                        </a:rPr>
                        <a:t>Locations:</a:t>
                      </a:r>
                    </a:p>
                  </a:txBody>
                  <a:tcPr marL="68580" marR="68580" marT="0" marB="0" anchor="b">
                    <a:solidFill>
                      <a:srgbClr val="FEA534"/>
                    </a:solidFill>
                  </a:tcPr>
                </a:tc>
                <a:tc>
                  <a:txBody>
                    <a:bodyPr/>
                    <a:lstStyle/>
                    <a:p>
                      <a:pPr marL="0" marR="0">
                        <a:lnSpc>
                          <a:spcPct val="110000"/>
                        </a:lnSpc>
                        <a:spcBef>
                          <a:spcPts val="0"/>
                        </a:spcBef>
                        <a:spcAft>
                          <a:spcPts val="0"/>
                        </a:spcAft>
                      </a:pPr>
                      <a:r>
                        <a:rPr lang="en-US" sz="1050" dirty="0" err="1">
                          <a:solidFill>
                            <a:schemeClr val="tx1"/>
                          </a:solidFill>
                          <a:effectLst/>
                          <a:latin typeface="Jersey M54" panose="02000500000000000000"/>
                          <a:cs typeface="Calibri" panose="020F0502020204030204" pitchFamily="34" charset="0"/>
                        </a:rPr>
                        <a:t>atitude</a:t>
                      </a:r>
                      <a:r>
                        <a:rPr lang="en-US" sz="1050" dirty="0">
                          <a:solidFill>
                            <a:schemeClr val="tx1"/>
                          </a:solidFill>
                          <a:effectLst/>
                          <a:latin typeface="Jersey M54" panose="02000500000000000000"/>
                          <a:cs typeface="Calibri" panose="020F0502020204030204" pitchFamily="34" charset="0"/>
                        </a:rPr>
                        <a:t>:</a:t>
                      </a:r>
                      <a:endParaRPr lang="en-US" sz="1050" dirty="0">
                        <a:solidFill>
                          <a:schemeClr val="tx1"/>
                        </a:solidFill>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dirty="0">
                          <a:solidFill>
                            <a:schemeClr val="tx1"/>
                          </a:solidFill>
                          <a:effectLst/>
                          <a:latin typeface="Jersey M54" panose="02000500000000000000"/>
                          <a:cs typeface="Calibri" panose="020F0502020204030204" pitchFamily="34" charset="0"/>
                        </a:rPr>
                        <a:t>Longitude:</a:t>
                      </a:r>
                      <a:endParaRPr lang="en-US" sz="1050" dirty="0">
                        <a:solidFill>
                          <a:schemeClr val="tx1"/>
                        </a:solidFill>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dirty="0">
                          <a:solidFill>
                            <a:schemeClr val="tx1"/>
                          </a:solidFill>
                          <a:effectLst/>
                          <a:latin typeface="Jersey M54" panose="02000500000000000000"/>
                          <a:ea typeface="PMingLiU" panose="02020500000000000000" pitchFamily="18" charset="-120"/>
                          <a:cs typeface="Calibri" panose="020F0502020204030204" pitchFamily="34" charset="0"/>
                        </a:rPr>
                        <a:t>Address:</a:t>
                      </a:r>
                    </a:p>
                  </a:txBody>
                  <a:tcPr marL="68580" marR="68580" marT="0" marB="0" anchor="b">
                    <a:solidFill>
                      <a:srgbClr val="FEA534"/>
                    </a:solidFill>
                  </a:tcPr>
                </a:tc>
                <a:extLst>
                  <a:ext uri="{0D108BD9-81ED-4DB2-BD59-A6C34878D82A}">
                    <a16:rowId xmlns:a16="http://schemas.microsoft.com/office/drawing/2014/main" val="1398423879"/>
                  </a:ext>
                </a:extLst>
              </a:tr>
              <a:tr h="190500">
                <a:tc>
                  <a:txBody>
                    <a:bodyPr/>
                    <a:lstStyle/>
                    <a:p>
                      <a:pPr marL="0" marR="0">
                        <a:lnSpc>
                          <a:spcPct val="110000"/>
                        </a:lnSpc>
                        <a:spcBef>
                          <a:spcPts val="0"/>
                        </a:spcBef>
                        <a:spcAft>
                          <a:spcPts val="0"/>
                        </a:spcAft>
                      </a:pPr>
                      <a:r>
                        <a:rPr lang="en-US" sz="1050" dirty="0" err="1">
                          <a:effectLst/>
                          <a:latin typeface="Jersey M54" panose="02000500000000000000"/>
                          <a:cs typeface="Calibri" panose="020F0502020204030204" pitchFamily="34" charset="0"/>
                        </a:rPr>
                        <a:t>FiDi</a:t>
                      </a:r>
                      <a:endParaRPr lang="en-US" sz="105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37.79046465</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-122.4030519</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ea typeface="PMingLiU" panose="02020500000000000000" pitchFamily="18" charset="-120"/>
                          <a:cs typeface="Calibri" panose="020F0502020204030204" pitchFamily="34" charset="0"/>
                        </a:rPr>
                        <a:t>333 Bush St</a:t>
                      </a:r>
                    </a:p>
                  </a:txBody>
                  <a:tcPr marL="68580" marR="68580" marT="0" marB="0" anchor="b">
                    <a:solidFill>
                      <a:schemeClr val="bg1"/>
                    </a:solidFill>
                  </a:tcPr>
                </a:tc>
                <a:extLst>
                  <a:ext uri="{0D108BD9-81ED-4DB2-BD59-A6C34878D82A}">
                    <a16:rowId xmlns:a16="http://schemas.microsoft.com/office/drawing/2014/main" val="3815052173"/>
                  </a:ext>
                </a:extLst>
              </a:tr>
              <a:tr h="89411">
                <a:tc>
                  <a:txBody>
                    <a:bodyPr/>
                    <a:lstStyle/>
                    <a:p>
                      <a:pPr marL="0" marR="0">
                        <a:lnSpc>
                          <a:spcPct val="110000"/>
                        </a:lnSpc>
                        <a:spcBef>
                          <a:spcPts val="0"/>
                        </a:spcBef>
                        <a:spcAft>
                          <a:spcPts val="0"/>
                        </a:spcAft>
                      </a:pPr>
                      <a:r>
                        <a:rPr lang="en-US" sz="1050" dirty="0">
                          <a:effectLst/>
                          <a:latin typeface="Jersey M54" panose="02000500000000000000"/>
                          <a:cs typeface="Calibri" panose="020F0502020204030204" pitchFamily="34" charset="0"/>
                        </a:rPr>
                        <a:t>Marina</a:t>
                      </a:r>
                      <a:endParaRPr lang="en-US" sz="105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37.7996758</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-122.4385036</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ea typeface="PMingLiU" panose="02020500000000000000" pitchFamily="18" charset="-120"/>
                          <a:cs typeface="Calibri" panose="020F0502020204030204" pitchFamily="34" charset="0"/>
                        </a:rPr>
                        <a:t>2246 Lombard St</a:t>
                      </a:r>
                    </a:p>
                  </a:txBody>
                  <a:tcPr marL="68580" marR="68580" marT="0" marB="0" anchor="b">
                    <a:solidFill>
                      <a:schemeClr val="bg1"/>
                    </a:solidFill>
                  </a:tcPr>
                </a:tc>
                <a:extLst>
                  <a:ext uri="{0D108BD9-81ED-4DB2-BD59-A6C34878D82A}">
                    <a16:rowId xmlns:a16="http://schemas.microsoft.com/office/drawing/2014/main" val="922368404"/>
                  </a:ext>
                </a:extLst>
              </a:tr>
              <a:tr h="190500">
                <a:tc>
                  <a:txBody>
                    <a:bodyPr/>
                    <a:lstStyle/>
                    <a:p>
                      <a:pPr marL="0" marR="0">
                        <a:lnSpc>
                          <a:spcPct val="110000"/>
                        </a:lnSpc>
                        <a:spcBef>
                          <a:spcPts val="0"/>
                        </a:spcBef>
                        <a:spcAft>
                          <a:spcPts val="0"/>
                        </a:spcAft>
                      </a:pPr>
                      <a:r>
                        <a:rPr lang="en-US" sz="1050" dirty="0" err="1">
                          <a:effectLst/>
                          <a:latin typeface="Jersey M54" panose="02000500000000000000"/>
                          <a:cs typeface="Calibri" panose="020F0502020204030204" pitchFamily="34" charset="0"/>
                        </a:rPr>
                        <a:t>SoMa</a:t>
                      </a:r>
                      <a:endParaRPr lang="en-US" sz="105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37.77756473</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-122.392825</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ea typeface="PMingLiU" panose="02020500000000000000" pitchFamily="18" charset="-120"/>
                          <a:cs typeface="Calibri" panose="020F0502020204030204" pitchFamily="34" charset="0"/>
                        </a:rPr>
                        <a:t>236 King St</a:t>
                      </a:r>
                    </a:p>
                  </a:txBody>
                  <a:tcPr marL="68580" marR="68580" marT="0" marB="0" anchor="b">
                    <a:solidFill>
                      <a:schemeClr val="bg1"/>
                    </a:solidFill>
                  </a:tcPr>
                </a:tc>
                <a:extLst>
                  <a:ext uri="{0D108BD9-81ED-4DB2-BD59-A6C34878D82A}">
                    <a16:rowId xmlns:a16="http://schemas.microsoft.com/office/drawing/2014/main" val="4065301995"/>
                  </a:ext>
                </a:extLst>
              </a:tr>
              <a:tr h="190500">
                <a:tc>
                  <a:txBody>
                    <a:bodyPr/>
                    <a:lstStyle/>
                    <a:p>
                      <a:pPr marL="0" marR="0">
                        <a:lnSpc>
                          <a:spcPct val="110000"/>
                        </a:lnSpc>
                        <a:spcBef>
                          <a:spcPts val="0"/>
                        </a:spcBef>
                        <a:spcAft>
                          <a:spcPts val="0"/>
                        </a:spcAft>
                      </a:pPr>
                      <a:r>
                        <a:rPr lang="en-US" sz="1050" dirty="0">
                          <a:effectLst/>
                          <a:latin typeface="Jersey M54" panose="02000500000000000000"/>
                          <a:cs typeface="Calibri" panose="020F0502020204030204" pitchFamily="34" charset="0"/>
                        </a:rPr>
                        <a:t>Castro</a:t>
                      </a:r>
                      <a:endParaRPr lang="en-US" sz="105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37.7648157</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-122.4327172</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ea typeface="PMingLiU" panose="02020500000000000000" pitchFamily="18" charset="-120"/>
                          <a:cs typeface="Calibri" panose="020F0502020204030204" pitchFamily="34" charset="0"/>
                        </a:rPr>
                        <a:t>2280 Market Street</a:t>
                      </a:r>
                    </a:p>
                  </a:txBody>
                  <a:tcPr marL="68580" marR="68580" marT="0" marB="0" anchor="b">
                    <a:solidFill>
                      <a:schemeClr val="bg1"/>
                    </a:solidFill>
                  </a:tcPr>
                </a:tc>
                <a:extLst>
                  <a:ext uri="{0D108BD9-81ED-4DB2-BD59-A6C34878D82A}">
                    <a16:rowId xmlns:a16="http://schemas.microsoft.com/office/drawing/2014/main" val="594843114"/>
                  </a:ext>
                </a:extLst>
              </a:tr>
            </a:tbl>
          </a:graphicData>
        </a:graphic>
      </p:graphicFrame>
      <p:graphicFrame>
        <p:nvGraphicFramePr>
          <p:cNvPr id="5" name="Table 4">
            <a:extLst>
              <a:ext uri="{FF2B5EF4-FFF2-40B4-BE49-F238E27FC236}">
                <a16:creationId xmlns:a16="http://schemas.microsoft.com/office/drawing/2014/main" id="{83246E11-8CB4-4425-AE83-1056B35F4549}"/>
              </a:ext>
            </a:extLst>
          </p:cNvPr>
          <p:cNvGraphicFramePr>
            <a:graphicFrameLocks noGrp="1"/>
          </p:cNvGraphicFramePr>
          <p:nvPr>
            <p:extLst>
              <p:ext uri="{D42A27DB-BD31-4B8C-83A1-F6EECF244321}">
                <p14:modId xmlns:p14="http://schemas.microsoft.com/office/powerpoint/2010/main" val="2563323272"/>
              </p:ext>
            </p:extLst>
          </p:nvPr>
        </p:nvGraphicFramePr>
        <p:xfrm>
          <a:off x="4800402" y="3156164"/>
          <a:ext cx="5827472" cy="3339485"/>
        </p:xfrm>
        <a:graphic>
          <a:graphicData uri="http://schemas.openxmlformats.org/drawingml/2006/table">
            <a:tbl>
              <a:tblPr firstRow="1" firstCol="1" bandRow="1">
                <a:tableStyleId>{5C22544A-7EE6-4342-B048-85BDC9FD1C3A}</a:tableStyleId>
              </a:tblPr>
              <a:tblGrid>
                <a:gridCol w="1344491">
                  <a:extLst>
                    <a:ext uri="{9D8B030D-6E8A-4147-A177-3AD203B41FA5}">
                      <a16:colId xmlns:a16="http://schemas.microsoft.com/office/drawing/2014/main" val="2478130491"/>
                    </a:ext>
                  </a:extLst>
                </a:gridCol>
                <a:gridCol w="1063412">
                  <a:extLst>
                    <a:ext uri="{9D8B030D-6E8A-4147-A177-3AD203B41FA5}">
                      <a16:colId xmlns:a16="http://schemas.microsoft.com/office/drawing/2014/main" val="837464440"/>
                    </a:ext>
                  </a:extLst>
                </a:gridCol>
                <a:gridCol w="3419569">
                  <a:extLst>
                    <a:ext uri="{9D8B030D-6E8A-4147-A177-3AD203B41FA5}">
                      <a16:colId xmlns:a16="http://schemas.microsoft.com/office/drawing/2014/main" val="4025625254"/>
                    </a:ext>
                  </a:extLst>
                </a:gridCol>
              </a:tblGrid>
              <a:tr h="218497">
                <a:tc>
                  <a:txBody>
                    <a:bodyPr/>
                    <a:lstStyle/>
                    <a:p>
                      <a:pPr marL="0" marR="0">
                        <a:lnSpc>
                          <a:spcPct val="110000"/>
                        </a:lnSpc>
                        <a:spcBef>
                          <a:spcPts val="0"/>
                        </a:spcBef>
                        <a:spcAft>
                          <a:spcPts val="0"/>
                        </a:spcAft>
                      </a:pPr>
                      <a:r>
                        <a:rPr lang="en-US" sz="1000" dirty="0">
                          <a:solidFill>
                            <a:schemeClr val="tx1"/>
                          </a:solidFill>
                          <a:effectLst/>
                          <a:latin typeface="Jersey M54" panose="02000500000000000000"/>
                        </a:rPr>
                        <a:t>Field Name:</a:t>
                      </a:r>
                      <a:endParaRPr lang="en-US" sz="10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FEA534"/>
                    </a:solidFill>
                  </a:tcPr>
                </a:tc>
                <a:tc>
                  <a:txBody>
                    <a:bodyPr/>
                    <a:lstStyle/>
                    <a:p>
                      <a:pPr marL="0" marR="0">
                        <a:lnSpc>
                          <a:spcPct val="110000"/>
                        </a:lnSpc>
                        <a:spcBef>
                          <a:spcPts val="0"/>
                        </a:spcBef>
                        <a:spcAft>
                          <a:spcPts val="0"/>
                        </a:spcAft>
                      </a:pPr>
                      <a:r>
                        <a:rPr lang="en-US" sz="1000" dirty="0">
                          <a:solidFill>
                            <a:schemeClr val="tx1"/>
                          </a:solidFill>
                          <a:effectLst/>
                          <a:latin typeface="Jersey M54" panose="02000500000000000000"/>
                        </a:rPr>
                        <a:t>Data Type:</a:t>
                      </a:r>
                      <a:endParaRPr lang="en-US" sz="10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FEA534"/>
                    </a:solidFill>
                  </a:tcPr>
                </a:tc>
                <a:tc>
                  <a:txBody>
                    <a:bodyPr/>
                    <a:lstStyle/>
                    <a:p>
                      <a:pPr marL="0" marR="0">
                        <a:lnSpc>
                          <a:spcPct val="110000"/>
                        </a:lnSpc>
                        <a:spcBef>
                          <a:spcPts val="0"/>
                        </a:spcBef>
                        <a:spcAft>
                          <a:spcPts val="0"/>
                        </a:spcAft>
                      </a:pPr>
                      <a:r>
                        <a:rPr lang="en-US" sz="1000" dirty="0">
                          <a:solidFill>
                            <a:schemeClr val="tx1"/>
                          </a:solidFill>
                          <a:effectLst/>
                          <a:latin typeface="Jersey M54" panose="02000500000000000000"/>
                        </a:rPr>
                        <a:t>Description:</a:t>
                      </a:r>
                      <a:endParaRPr lang="en-US" sz="10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FEA534"/>
                    </a:solidFill>
                  </a:tcPr>
                </a:tc>
                <a:extLst>
                  <a:ext uri="{0D108BD9-81ED-4DB2-BD59-A6C34878D82A}">
                    <a16:rowId xmlns:a16="http://schemas.microsoft.com/office/drawing/2014/main" val="1546740520"/>
                  </a:ext>
                </a:extLst>
              </a:tr>
              <a:tr h="186696">
                <a:tc>
                  <a:txBody>
                    <a:bodyPr/>
                    <a:lstStyle/>
                    <a:p>
                      <a:pPr marL="0" marR="0">
                        <a:lnSpc>
                          <a:spcPct val="110000"/>
                        </a:lnSpc>
                        <a:spcBef>
                          <a:spcPts val="0"/>
                        </a:spcBef>
                        <a:spcAft>
                          <a:spcPts val="0"/>
                        </a:spcAft>
                      </a:pPr>
                      <a:r>
                        <a:rPr lang="en-US" sz="1000" dirty="0">
                          <a:effectLst/>
                          <a:latin typeface="Jersey M54" panose="02000500000000000000"/>
                        </a:rPr>
                        <a:t>name</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dirty="0">
                          <a:effectLst/>
                          <a:latin typeface="Jersey M54" panose="02000500000000000000"/>
                        </a:rPr>
                        <a:t>object</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a:effectLst/>
                          <a:latin typeface="Jersey M54" panose="02000500000000000000"/>
                        </a:rPr>
                        <a:t>Venue name.</a:t>
                      </a:r>
                      <a:endParaRPr lang="en-US" sz="100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1252249279"/>
                  </a:ext>
                </a:extLst>
              </a:tr>
              <a:tr h="186696">
                <a:tc>
                  <a:txBody>
                    <a:bodyPr/>
                    <a:lstStyle/>
                    <a:p>
                      <a:pPr marL="0" marR="0">
                        <a:lnSpc>
                          <a:spcPct val="110000"/>
                        </a:lnSpc>
                        <a:spcBef>
                          <a:spcPts val="0"/>
                        </a:spcBef>
                        <a:spcAft>
                          <a:spcPts val="0"/>
                        </a:spcAft>
                      </a:pPr>
                      <a:r>
                        <a:rPr lang="en-US" sz="1000" dirty="0">
                          <a:effectLst/>
                          <a:latin typeface="Jersey M54" panose="02000500000000000000"/>
                        </a:rPr>
                        <a:t>categories</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dirty="0">
                          <a:effectLst/>
                          <a:latin typeface="Jersey M54" panose="02000500000000000000"/>
                        </a:rPr>
                        <a:t>object</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Venue category.</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363182906"/>
                  </a:ext>
                </a:extLst>
              </a:tr>
              <a:tr h="186696">
                <a:tc>
                  <a:txBody>
                    <a:bodyPr/>
                    <a:lstStyle/>
                    <a:p>
                      <a:pPr marL="0" marR="0">
                        <a:lnSpc>
                          <a:spcPct val="110000"/>
                        </a:lnSpc>
                        <a:spcBef>
                          <a:spcPts val="0"/>
                        </a:spcBef>
                        <a:spcAft>
                          <a:spcPts val="0"/>
                        </a:spcAft>
                      </a:pPr>
                      <a:r>
                        <a:rPr lang="en-US" sz="1000" dirty="0">
                          <a:effectLst/>
                          <a:latin typeface="Jersey M54" panose="02000500000000000000"/>
                        </a:rPr>
                        <a:t>address</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dirty="0">
                          <a:effectLst/>
                          <a:latin typeface="Jersey M54" panose="02000500000000000000"/>
                        </a:rPr>
                        <a:t>object</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Venue address.</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659330367"/>
                  </a:ext>
                </a:extLst>
              </a:tr>
              <a:tr h="186696">
                <a:tc>
                  <a:txBody>
                    <a:bodyPr/>
                    <a:lstStyle/>
                    <a:p>
                      <a:pPr marL="0" marR="0">
                        <a:lnSpc>
                          <a:spcPct val="110000"/>
                        </a:lnSpc>
                        <a:spcBef>
                          <a:spcPts val="0"/>
                        </a:spcBef>
                        <a:spcAft>
                          <a:spcPts val="0"/>
                        </a:spcAft>
                      </a:pPr>
                      <a:r>
                        <a:rPr lang="en-US" sz="1000" dirty="0">
                          <a:effectLst/>
                          <a:latin typeface="Jersey M54" panose="02000500000000000000"/>
                        </a:rPr>
                        <a:t>cc</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dirty="0">
                          <a:effectLst/>
                          <a:latin typeface="Jersey M54" panose="02000500000000000000"/>
                        </a:rPr>
                        <a:t>object</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Venue country code.</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450512811"/>
                  </a:ext>
                </a:extLst>
              </a:tr>
              <a:tr h="186696">
                <a:tc>
                  <a:txBody>
                    <a:bodyPr/>
                    <a:lstStyle/>
                    <a:p>
                      <a:pPr marL="0" marR="0">
                        <a:lnSpc>
                          <a:spcPct val="110000"/>
                        </a:lnSpc>
                        <a:spcBef>
                          <a:spcPts val="0"/>
                        </a:spcBef>
                        <a:spcAft>
                          <a:spcPts val="0"/>
                        </a:spcAft>
                      </a:pPr>
                      <a:r>
                        <a:rPr lang="en-US" sz="1000" dirty="0">
                          <a:effectLst/>
                          <a:latin typeface="Jersey M54" panose="02000500000000000000"/>
                        </a:rPr>
                        <a:t>city</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dirty="0">
                          <a:effectLst/>
                          <a:latin typeface="Jersey M54" panose="02000500000000000000"/>
                        </a:rPr>
                        <a:t>object</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Venue city.</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3779753079"/>
                  </a:ext>
                </a:extLst>
              </a:tr>
              <a:tr h="186696">
                <a:tc>
                  <a:txBody>
                    <a:bodyPr/>
                    <a:lstStyle/>
                    <a:p>
                      <a:pPr marL="0" marR="0">
                        <a:lnSpc>
                          <a:spcPct val="110000"/>
                        </a:lnSpc>
                        <a:spcBef>
                          <a:spcPts val="0"/>
                        </a:spcBef>
                        <a:spcAft>
                          <a:spcPts val="0"/>
                        </a:spcAft>
                      </a:pPr>
                      <a:r>
                        <a:rPr lang="en-US" sz="1000">
                          <a:effectLst/>
                          <a:latin typeface="Jersey M54" panose="02000500000000000000"/>
                        </a:rPr>
                        <a:t>country</a:t>
                      </a:r>
                      <a:endParaRPr lang="en-US" sz="100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Jersey M54" panose="02000500000000000000"/>
                        </a:rPr>
                        <a:t>object</a:t>
                      </a:r>
                      <a:endParaRPr lang="en-US" sz="100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Venue country.</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4165695404"/>
                  </a:ext>
                </a:extLst>
              </a:tr>
              <a:tr h="186696">
                <a:tc>
                  <a:txBody>
                    <a:bodyPr/>
                    <a:lstStyle/>
                    <a:p>
                      <a:pPr marL="0" marR="0">
                        <a:lnSpc>
                          <a:spcPct val="110000"/>
                        </a:lnSpc>
                        <a:spcBef>
                          <a:spcPts val="0"/>
                        </a:spcBef>
                        <a:spcAft>
                          <a:spcPts val="0"/>
                        </a:spcAft>
                      </a:pPr>
                      <a:r>
                        <a:rPr lang="en-US" sz="1000" dirty="0" err="1">
                          <a:effectLst/>
                          <a:latin typeface="Jersey M54" panose="02000500000000000000"/>
                        </a:rPr>
                        <a:t>crossStreet</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Jersey M54" panose="02000500000000000000"/>
                        </a:rPr>
                        <a:t>object</a:t>
                      </a:r>
                      <a:endParaRPr lang="en-US" sz="100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The cross street from the provided location to explore.</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2139208382"/>
                  </a:ext>
                </a:extLst>
              </a:tr>
              <a:tr h="186696">
                <a:tc>
                  <a:txBody>
                    <a:bodyPr/>
                    <a:lstStyle/>
                    <a:p>
                      <a:pPr marL="0" marR="0">
                        <a:lnSpc>
                          <a:spcPct val="110000"/>
                        </a:lnSpc>
                        <a:spcBef>
                          <a:spcPts val="0"/>
                        </a:spcBef>
                        <a:spcAft>
                          <a:spcPts val="0"/>
                        </a:spcAft>
                      </a:pPr>
                      <a:r>
                        <a:rPr lang="en-US" sz="1000" dirty="0">
                          <a:effectLst/>
                          <a:latin typeface="Jersey M54" panose="02000500000000000000"/>
                        </a:rPr>
                        <a:t>distance</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Jersey M54" panose="02000500000000000000"/>
                        </a:rPr>
                        <a:t>int64</a:t>
                      </a:r>
                      <a:endParaRPr lang="en-US" sz="100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The distance from the provided location to explore.</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1566683554"/>
                  </a:ext>
                </a:extLst>
              </a:tr>
              <a:tr h="186696">
                <a:tc>
                  <a:txBody>
                    <a:bodyPr/>
                    <a:lstStyle/>
                    <a:p>
                      <a:pPr marL="0" marR="0">
                        <a:lnSpc>
                          <a:spcPct val="110000"/>
                        </a:lnSpc>
                        <a:spcBef>
                          <a:spcPts val="0"/>
                        </a:spcBef>
                        <a:spcAft>
                          <a:spcPts val="0"/>
                        </a:spcAft>
                      </a:pPr>
                      <a:r>
                        <a:rPr lang="en-US" sz="1000" dirty="0" err="1">
                          <a:effectLst/>
                          <a:latin typeface="Jersey M54" panose="02000500000000000000"/>
                        </a:rPr>
                        <a:t>formattedAddress</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Jersey M54" panose="02000500000000000000"/>
                        </a:rPr>
                        <a:t>object</a:t>
                      </a:r>
                      <a:endParaRPr lang="en-US" sz="100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Formatted address displayed on the venue's information page.</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2963383916"/>
                  </a:ext>
                </a:extLst>
              </a:tr>
              <a:tr h="186696">
                <a:tc>
                  <a:txBody>
                    <a:bodyPr/>
                    <a:lstStyle/>
                    <a:p>
                      <a:pPr marL="0" marR="0">
                        <a:lnSpc>
                          <a:spcPct val="110000"/>
                        </a:lnSpc>
                        <a:spcBef>
                          <a:spcPts val="0"/>
                        </a:spcBef>
                        <a:spcAft>
                          <a:spcPts val="0"/>
                        </a:spcAft>
                      </a:pPr>
                      <a:r>
                        <a:rPr lang="en-US" sz="1000" dirty="0" err="1">
                          <a:effectLst/>
                          <a:latin typeface="Jersey M54" panose="02000500000000000000"/>
                        </a:rPr>
                        <a:t>labeledLatLngs</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Jersey M54" panose="02000500000000000000"/>
                        </a:rPr>
                        <a:t>object</a:t>
                      </a:r>
                      <a:endParaRPr lang="en-US" sz="100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Formatted latitude and longitude.</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24976144"/>
                  </a:ext>
                </a:extLst>
              </a:tr>
              <a:tr h="186696">
                <a:tc>
                  <a:txBody>
                    <a:bodyPr/>
                    <a:lstStyle/>
                    <a:p>
                      <a:pPr marL="0" marR="0">
                        <a:lnSpc>
                          <a:spcPct val="110000"/>
                        </a:lnSpc>
                        <a:spcBef>
                          <a:spcPts val="0"/>
                        </a:spcBef>
                        <a:spcAft>
                          <a:spcPts val="0"/>
                        </a:spcAft>
                      </a:pPr>
                      <a:r>
                        <a:rPr lang="en-US" sz="1000" dirty="0" err="1">
                          <a:effectLst/>
                          <a:latin typeface="Jersey M54" panose="02000500000000000000"/>
                        </a:rPr>
                        <a:t>lat</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Jersey M54" panose="02000500000000000000"/>
                        </a:rPr>
                        <a:t>float64</a:t>
                      </a:r>
                      <a:endParaRPr lang="en-US" sz="100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Latitude of the venue.</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1157657797"/>
                  </a:ext>
                </a:extLst>
              </a:tr>
              <a:tr h="186696">
                <a:tc>
                  <a:txBody>
                    <a:bodyPr/>
                    <a:lstStyle/>
                    <a:p>
                      <a:pPr marL="0" marR="0">
                        <a:lnSpc>
                          <a:spcPct val="110000"/>
                        </a:lnSpc>
                        <a:spcBef>
                          <a:spcPts val="0"/>
                        </a:spcBef>
                        <a:spcAft>
                          <a:spcPts val="0"/>
                        </a:spcAft>
                      </a:pPr>
                      <a:r>
                        <a:rPr lang="en-US" sz="1000" dirty="0" err="1">
                          <a:effectLst/>
                          <a:latin typeface="Jersey M54" panose="02000500000000000000"/>
                        </a:rPr>
                        <a:t>lng</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Jersey M54" panose="02000500000000000000"/>
                        </a:rPr>
                        <a:t>float64</a:t>
                      </a:r>
                      <a:endParaRPr lang="en-US" sz="100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Longitude of the venue.</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2232214489"/>
                  </a:ext>
                </a:extLst>
              </a:tr>
              <a:tr h="186696">
                <a:tc>
                  <a:txBody>
                    <a:bodyPr/>
                    <a:lstStyle/>
                    <a:p>
                      <a:pPr marL="0" marR="0">
                        <a:lnSpc>
                          <a:spcPct val="110000"/>
                        </a:lnSpc>
                        <a:spcBef>
                          <a:spcPts val="0"/>
                        </a:spcBef>
                        <a:spcAft>
                          <a:spcPts val="0"/>
                        </a:spcAft>
                      </a:pPr>
                      <a:r>
                        <a:rPr lang="en-US" sz="1000" dirty="0">
                          <a:effectLst/>
                          <a:latin typeface="Jersey M54" panose="02000500000000000000"/>
                        </a:rPr>
                        <a:t>neighborhood</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Jersey M54" panose="02000500000000000000"/>
                        </a:rPr>
                        <a:t>object</a:t>
                      </a:r>
                      <a:endParaRPr lang="en-US" sz="100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The neighborhood of the location of the venue.</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3934925812"/>
                  </a:ext>
                </a:extLst>
              </a:tr>
              <a:tr h="186696">
                <a:tc>
                  <a:txBody>
                    <a:bodyPr/>
                    <a:lstStyle/>
                    <a:p>
                      <a:pPr marL="0" marR="0">
                        <a:lnSpc>
                          <a:spcPct val="110000"/>
                        </a:lnSpc>
                        <a:spcBef>
                          <a:spcPts val="0"/>
                        </a:spcBef>
                        <a:spcAft>
                          <a:spcPts val="0"/>
                        </a:spcAft>
                      </a:pPr>
                      <a:r>
                        <a:rPr lang="en-US" sz="1000" dirty="0" err="1">
                          <a:effectLst/>
                          <a:latin typeface="Jersey M54" panose="02000500000000000000"/>
                        </a:rPr>
                        <a:t>postalCode</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Jersey M54" panose="02000500000000000000"/>
                        </a:rPr>
                        <a:t>object</a:t>
                      </a:r>
                      <a:endParaRPr lang="en-US" sz="100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Venue postal code.</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2296896454"/>
                  </a:ext>
                </a:extLst>
              </a:tr>
              <a:tr h="186696">
                <a:tc>
                  <a:txBody>
                    <a:bodyPr/>
                    <a:lstStyle/>
                    <a:p>
                      <a:pPr marL="0" marR="0">
                        <a:lnSpc>
                          <a:spcPct val="110000"/>
                        </a:lnSpc>
                        <a:spcBef>
                          <a:spcPts val="0"/>
                        </a:spcBef>
                        <a:spcAft>
                          <a:spcPts val="0"/>
                        </a:spcAft>
                      </a:pPr>
                      <a:r>
                        <a:rPr lang="en-US" sz="1000" dirty="0">
                          <a:effectLst/>
                          <a:latin typeface="Jersey M54" panose="02000500000000000000"/>
                        </a:rPr>
                        <a:t>state</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Jersey M54" panose="02000500000000000000"/>
                        </a:rPr>
                        <a:t>object</a:t>
                      </a:r>
                      <a:endParaRPr lang="en-US" sz="100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Venue state.</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2148268651"/>
                  </a:ext>
                </a:extLst>
              </a:tr>
              <a:tr h="186696">
                <a:tc>
                  <a:txBody>
                    <a:bodyPr/>
                    <a:lstStyle/>
                    <a:p>
                      <a:pPr marL="0" marR="0">
                        <a:lnSpc>
                          <a:spcPct val="110000"/>
                        </a:lnSpc>
                        <a:spcBef>
                          <a:spcPts val="0"/>
                        </a:spcBef>
                        <a:spcAft>
                          <a:spcPts val="0"/>
                        </a:spcAft>
                      </a:pPr>
                      <a:r>
                        <a:rPr lang="en-US" sz="1000" dirty="0">
                          <a:effectLst/>
                          <a:latin typeface="Jersey M54" panose="02000500000000000000"/>
                        </a:rPr>
                        <a:t>id</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Jersey M54" panose="02000500000000000000"/>
                        </a:rPr>
                        <a:t>object</a:t>
                      </a:r>
                      <a:endParaRPr lang="en-US" sz="100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rPr>
                        <a:t>Venue unique foursquare identifier.</a:t>
                      </a:r>
                      <a:endParaRPr lang="en-US" sz="1000" dirty="0">
                        <a:effectLst/>
                        <a:latin typeface="Jersey M54" panose="0200050000000000000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1112276428"/>
                  </a:ext>
                </a:extLst>
              </a:tr>
            </a:tbl>
          </a:graphicData>
        </a:graphic>
      </p:graphicFrame>
      <p:pic>
        <p:nvPicPr>
          <p:cNvPr id="2050" name="Picture 2" descr="See the source image">
            <a:extLst>
              <a:ext uri="{FF2B5EF4-FFF2-40B4-BE49-F238E27FC236}">
                <a16:creationId xmlns:a16="http://schemas.microsoft.com/office/drawing/2014/main" id="{6DAD2110-B0B9-4914-A865-099B2D50E62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83956" y="3274029"/>
            <a:ext cx="2788500" cy="2788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ee the source image">
            <a:extLst>
              <a:ext uri="{FF2B5EF4-FFF2-40B4-BE49-F238E27FC236}">
                <a16:creationId xmlns:a16="http://schemas.microsoft.com/office/drawing/2014/main" id="{9274855A-E9D9-4585-8AFE-A0574F468EB7}"/>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17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33A2FE-43BC-4838-A9DE-3519C37AF509}"/>
              </a:ext>
            </a:extLst>
          </p:cNvPr>
          <p:cNvSpPr>
            <a:spLocks noGrp="1"/>
          </p:cNvSpPr>
          <p:nvPr>
            <p:ph type="title"/>
          </p:nvPr>
        </p:nvSpPr>
        <p:spPr>
          <a:xfrm>
            <a:off x="8318090" y="96222"/>
            <a:ext cx="2802194" cy="4041648"/>
          </a:xfrm>
        </p:spPr>
        <p:txBody>
          <a:bodyPr vert="horz" lIns="91440" tIns="45720" rIns="91440" bIns="45720" rtlCol="0" anchor="b">
            <a:normAutofit/>
          </a:bodyPr>
          <a:lstStyle/>
          <a:p>
            <a:pPr>
              <a:lnSpc>
                <a:spcPct val="85000"/>
              </a:lnSpc>
            </a:pPr>
            <a:r>
              <a:rPr lang="en-US" dirty="0">
                <a:solidFill>
                  <a:srgbClr val="FFFFFF"/>
                </a:solidFill>
                <a:latin typeface="Bahnschrift Condensed" panose="020B0502040204020203" pitchFamily="34" charset="0"/>
              </a:rPr>
              <a:t>Data Preprocessing</a:t>
            </a:r>
          </a:p>
        </p:txBody>
      </p:sp>
      <p:sp useBgFill="1">
        <p:nvSpPr>
          <p:cNvPr id="25" name="Rectangle 2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C8AEBEF-2E05-40C5-9F87-8F5F1294D6A5}"/>
              </a:ext>
            </a:extLst>
          </p:cNvPr>
          <p:cNvSpPr>
            <a:spLocks noGrp="1"/>
          </p:cNvSpPr>
          <p:nvPr>
            <p:ph idx="1"/>
          </p:nvPr>
        </p:nvSpPr>
        <p:spPr>
          <a:xfrm>
            <a:off x="850843" y="605167"/>
            <a:ext cx="6645332" cy="5571067"/>
          </a:xfrm>
        </p:spPr>
        <p:txBody>
          <a:bodyPr>
            <a:normAutofit/>
          </a:bodyPr>
          <a:lstStyle/>
          <a:p>
            <a:r>
              <a:rPr lang="en-US" dirty="0">
                <a:latin typeface="Jersey M54" panose="02000500000000000000"/>
                <a:cs typeface="Calibri" panose="020F0502020204030204" pitchFamily="34" charset="0"/>
              </a:rPr>
              <a:t>The results returned from the foursquare API has many unnecessary (duplicative or unhelpful) columns that will be dropped. Sample dataframe after cleaning:</a:t>
            </a:r>
          </a:p>
          <a:p>
            <a:endParaRPr lang="en-US" dirty="0">
              <a:latin typeface="Jersey M54" panose="02000500000000000000"/>
              <a:cs typeface="Calibri" panose="020F0502020204030204" pitchFamily="34" charset="0"/>
            </a:endParaRPr>
          </a:p>
        </p:txBody>
      </p:sp>
      <p:graphicFrame>
        <p:nvGraphicFramePr>
          <p:cNvPr id="7" name="Table 6">
            <a:extLst>
              <a:ext uri="{FF2B5EF4-FFF2-40B4-BE49-F238E27FC236}">
                <a16:creationId xmlns:a16="http://schemas.microsoft.com/office/drawing/2014/main" id="{423AE08E-C6FB-49CE-9A6D-2BF4E2949978}"/>
              </a:ext>
            </a:extLst>
          </p:cNvPr>
          <p:cNvGraphicFramePr>
            <a:graphicFrameLocks noGrp="1"/>
          </p:cNvGraphicFramePr>
          <p:nvPr>
            <p:extLst>
              <p:ext uri="{D42A27DB-BD31-4B8C-83A1-F6EECF244321}">
                <p14:modId xmlns:p14="http://schemas.microsoft.com/office/powerpoint/2010/main" val="2341272517"/>
              </p:ext>
            </p:extLst>
          </p:nvPr>
        </p:nvGraphicFramePr>
        <p:xfrm>
          <a:off x="741633" y="5278950"/>
          <a:ext cx="6973617" cy="1369498"/>
        </p:xfrm>
        <a:graphic>
          <a:graphicData uri="http://schemas.openxmlformats.org/drawingml/2006/table">
            <a:tbl>
              <a:tblPr firstRow="1" firstCol="1" bandRow="1">
                <a:tableStyleId>{5C22544A-7EE6-4342-B048-85BDC9FD1C3A}</a:tableStyleId>
              </a:tblPr>
              <a:tblGrid>
                <a:gridCol w="1070439">
                  <a:extLst>
                    <a:ext uri="{9D8B030D-6E8A-4147-A177-3AD203B41FA5}">
                      <a16:colId xmlns:a16="http://schemas.microsoft.com/office/drawing/2014/main" val="1006459509"/>
                    </a:ext>
                  </a:extLst>
                </a:gridCol>
                <a:gridCol w="785282">
                  <a:extLst>
                    <a:ext uri="{9D8B030D-6E8A-4147-A177-3AD203B41FA5}">
                      <a16:colId xmlns:a16="http://schemas.microsoft.com/office/drawing/2014/main" val="1274133997"/>
                    </a:ext>
                  </a:extLst>
                </a:gridCol>
                <a:gridCol w="665930">
                  <a:extLst>
                    <a:ext uri="{9D8B030D-6E8A-4147-A177-3AD203B41FA5}">
                      <a16:colId xmlns:a16="http://schemas.microsoft.com/office/drawing/2014/main" val="404319479"/>
                    </a:ext>
                  </a:extLst>
                </a:gridCol>
                <a:gridCol w="714078">
                  <a:extLst>
                    <a:ext uri="{9D8B030D-6E8A-4147-A177-3AD203B41FA5}">
                      <a16:colId xmlns:a16="http://schemas.microsoft.com/office/drawing/2014/main" val="1847837645"/>
                    </a:ext>
                  </a:extLst>
                </a:gridCol>
                <a:gridCol w="740525">
                  <a:extLst>
                    <a:ext uri="{9D8B030D-6E8A-4147-A177-3AD203B41FA5}">
                      <a16:colId xmlns:a16="http://schemas.microsoft.com/office/drawing/2014/main" val="688446933"/>
                    </a:ext>
                  </a:extLst>
                </a:gridCol>
                <a:gridCol w="920909">
                  <a:extLst>
                    <a:ext uri="{9D8B030D-6E8A-4147-A177-3AD203B41FA5}">
                      <a16:colId xmlns:a16="http://schemas.microsoft.com/office/drawing/2014/main" val="108431269"/>
                    </a:ext>
                  </a:extLst>
                </a:gridCol>
                <a:gridCol w="2076454">
                  <a:extLst>
                    <a:ext uri="{9D8B030D-6E8A-4147-A177-3AD203B41FA5}">
                      <a16:colId xmlns:a16="http://schemas.microsoft.com/office/drawing/2014/main" val="3782357465"/>
                    </a:ext>
                  </a:extLst>
                </a:gridCol>
              </a:tblGrid>
              <a:tr h="194180">
                <a:tc>
                  <a:txBody>
                    <a:bodyPr/>
                    <a:lstStyle/>
                    <a:p>
                      <a:pPr marL="0" marR="0">
                        <a:lnSpc>
                          <a:spcPct val="110000"/>
                        </a:lnSpc>
                        <a:spcBef>
                          <a:spcPts val="0"/>
                        </a:spcBef>
                        <a:spcAft>
                          <a:spcPts val="0"/>
                        </a:spcAft>
                      </a:pPr>
                      <a:r>
                        <a:rPr lang="en-US" sz="1050">
                          <a:solidFill>
                            <a:schemeClr val="tx1"/>
                          </a:solidFill>
                          <a:effectLst/>
                          <a:latin typeface="Jersey M54" panose="02000500000000000000"/>
                          <a:cs typeface="Calibri" panose="020F0502020204030204" pitchFamily="34" charset="0"/>
                        </a:rPr>
                        <a:t>name</a:t>
                      </a:r>
                      <a:endParaRPr lang="en-US" sz="1050">
                        <a:solidFill>
                          <a:schemeClr val="tx1"/>
                        </a:solidFill>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dirty="0">
                          <a:solidFill>
                            <a:schemeClr val="tx1"/>
                          </a:solidFill>
                          <a:effectLst/>
                          <a:latin typeface="Jersey M54" panose="02000500000000000000"/>
                          <a:cs typeface="Calibri" panose="020F0502020204030204" pitchFamily="34" charset="0"/>
                        </a:rPr>
                        <a:t>categories</a:t>
                      </a:r>
                      <a:endParaRPr lang="en-US" sz="1050" dirty="0">
                        <a:solidFill>
                          <a:schemeClr val="tx1"/>
                        </a:solidFill>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a:solidFill>
                            <a:schemeClr val="tx1"/>
                          </a:solidFill>
                          <a:effectLst/>
                          <a:latin typeface="Jersey M54" panose="02000500000000000000"/>
                          <a:cs typeface="Calibri" panose="020F0502020204030204" pitchFamily="34" charset="0"/>
                        </a:rPr>
                        <a:t>distance</a:t>
                      </a:r>
                      <a:endParaRPr lang="en-US" sz="1050">
                        <a:solidFill>
                          <a:schemeClr val="tx1"/>
                        </a:solidFill>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dirty="0" err="1">
                          <a:solidFill>
                            <a:schemeClr val="tx1"/>
                          </a:solidFill>
                          <a:effectLst/>
                          <a:latin typeface="Jersey M54" panose="02000500000000000000"/>
                          <a:cs typeface="Calibri" panose="020F0502020204030204" pitchFamily="34" charset="0"/>
                        </a:rPr>
                        <a:t>lat</a:t>
                      </a:r>
                      <a:endParaRPr lang="en-US" sz="1050" dirty="0">
                        <a:solidFill>
                          <a:schemeClr val="tx1"/>
                        </a:solidFill>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a:solidFill>
                            <a:schemeClr val="tx1"/>
                          </a:solidFill>
                          <a:effectLst/>
                          <a:latin typeface="Jersey M54" panose="02000500000000000000"/>
                          <a:cs typeface="Calibri" panose="020F0502020204030204" pitchFamily="34" charset="0"/>
                        </a:rPr>
                        <a:t>lng</a:t>
                      </a:r>
                      <a:endParaRPr lang="en-US" sz="1050">
                        <a:solidFill>
                          <a:schemeClr val="tx1"/>
                        </a:solidFill>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dirty="0">
                          <a:solidFill>
                            <a:schemeClr val="tx1"/>
                          </a:solidFill>
                          <a:effectLst/>
                          <a:latin typeface="Jersey M54" panose="02000500000000000000"/>
                          <a:cs typeface="Calibri" panose="020F0502020204030204" pitchFamily="34" charset="0"/>
                        </a:rPr>
                        <a:t>neighborhood</a:t>
                      </a:r>
                      <a:endParaRPr lang="en-US" sz="1050" dirty="0">
                        <a:solidFill>
                          <a:schemeClr val="tx1"/>
                        </a:solidFill>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dirty="0">
                          <a:solidFill>
                            <a:schemeClr val="tx1"/>
                          </a:solidFill>
                          <a:effectLst/>
                          <a:latin typeface="Jersey M54" panose="02000500000000000000"/>
                          <a:cs typeface="Calibri" panose="020F0502020204030204" pitchFamily="34" charset="0"/>
                        </a:rPr>
                        <a:t>id</a:t>
                      </a:r>
                      <a:endParaRPr lang="en-US" sz="1050" dirty="0">
                        <a:solidFill>
                          <a:schemeClr val="tx1"/>
                        </a:solidFill>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FEA534"/>
                    </a:solidFill>
                  </a:tcPr>
                </a:tc>
                <a:extLst>
                  <a:ext uri="{0D108BD9-81ED-4DB2-BD59-A6C34878D82A}">
                    <a16:rowId xmlns:a16="http://schemas.microsoft.com/office/drawing/2014/main" val="546229506"/>
                  </a:ext>
                </a:extLst>
              </a:tr>
              <a:tr h="194180">
                <a:tc>
                  <a:txBody>
                    <a:bodyPr/>
                    <a:lstStyle/>
                    <a:p>
                      <a:pPr marL="0" marR="0">
                        <a:lnSpc>
                          <a:spcPct val="110000"/>
                        </a:lnSpc>
                        <a:spcBef>
                          <a:spcPts val="0"/>
                        </a:spcBef>
                        <a:spcAft>
                          <a:spcPts val="0"/>
                        </a:spcAft>
                      </a:pPr>
                      <a:r>
                        <a:rPr lang="en-US" sz="1000" dirty="0">
                          <a:effectLst/>
                          <a:latin typeface="Jersey M54" panose="02000500000000000000"/>
                          <a:cs typeface="Calibri" panose="020F0502020204030204" pitchFamily="34" charset="0"/>
                        </a:rPr>
                        <a:t>Cafe </a:t>
                      </a:r>
                      <a:r>
                        <a:rPr lang="en-US" sz="1000" dirty="0" err="1">
                          <a:effectLst/>
                          <a:latin typeface="Jersey M54" panose="02000500000000000000"/>
                          <a:cs typeface="Calibri" panose="020F0502020204030204" pitchFamily="34" charset="0"/>
                        </a:rPr>
                        <a:t>Okawari</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nSpc>
                          <a:spcPct val="110000"/>
                        </a:lnSpc>
                        <a:spcBef>
                          <a:spcPts val="0"/>
                        </a:spcBef>
                        <a:spcAft>
                          <a:spcPts val="0"/>
                        </a:spcAft>
                      </a:pPr>
                      <a:r>
                        <a:rPr lang="en-US" sz="1000" dirty="0">
                          <a:effectLst/>
                          <a:latin typeface="Jersey M54" panose="02000500000000000000"/>
                          <a:cs typeface="Calibri" panose="020F0502020204030204" pitchFamily="34" charset="0"/>
                        </a:rPr>
                        <a:t>Café</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108</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37.77817</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-122.394</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1000" dirty="0" err="1">
                          <a:effectLst/>
                          <a:latin typeface="Jersey M54" panose="02000500000000000000"/>
                          <a:cs typeface="Calibri" panose="020F0502020204030204" pitchFamily="34" charset="0"/>
                        </a:rPr>
                        <a:t>NaN</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cs typeface="Calibri" panose="020F0502020204030204" pitchFamily="34" charset="0"/>
                        </a:rPr>
                        <a:t>5cddccf91822230025707c7a</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3988370917"/>
                  </a:ext>
                </a:extLst>
              </a:tr>
              <a:tr h="194180">
                <a:tc>
                  <a:txBody>
                    <a:bodyPr/>
                    <a:lstStyle/>
                    <a:p>
                      <a:pPr marL="0" marR="0">
                        <a:lnSpc>
                          <a:spcPct val="110000"/>
                        </a:lnSpc>
                        <a:spcBef>
                          <a:spcPts val="0"/>
                        </a:spcBef>
                        <a:spcAft>
                          <a:spcPts val="0"/>
                        </a:spcAft>
                      </a:pPr>
                      <a:r>
                        <a:rPr lang="en-US" sz="1000" dirty="0">
                          <a:effectLst/>
                          <a:latin typeface="Jersey M54" panose="02000500000000000000"/>
                          <a:cs typeface="Calibri" panose="020F0502020204030204" pitchFamily="34" charset="0"/>
                        </a:rPr>
                        <a:t>Petit Marlowe</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nSpc>
                          <a:spcPct val="110000"/>
                        </a:lnSpc>
                        <a:spcBef>
                          <a:spcPts val="0"/>
                        </a:spcBef>
                        <a:spcAft>
                          <a:spcPts val="0"/>
                        </a:spcAft>
                      </a:pPr>
                      <a:r>
                        <a:rPr lang="en-US" sz="1000" dirty="0">
                          <a:effectLst/>
                          <a:latin typeface="Jersey M54" panose="02000500000000000000"/>
                          <a:cs typeface="Calibri" panose="020F0502020204030204" pitchFamily="34" charset="0"/>
                        </a:rPr>
                        <a:t>Wine Bar</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99</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37.7781</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-122.394</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1000" dirty="0" err="1">
                          <a:effectLst/>
                          <a:latin typeface="Jersey M54" panose="02000500000000000000"/>
                          <a:cs typeface="Calibri" panose="020F0502020204030204" pitchFamily="34" charset="0"/>
                        </a:rPr>
                        <a:t>NaN</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cs typeface="Calibri" panose="020F0502020204030204" pitchFamily="34" charset="0"/>
                        </a:rPr>
                        <a:t>5941dd4ae2ead1688f35f615</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2132299921"/>
                  </a:ext>
                </a:extLst>
              </a:tr>
              <a:tr h="194180">
                <a:tc>
                  <a:txBody>
                    <a:bodyPr/>
                    <a:lstStyle/>
                    <a:p>
                      <a:pPr marL="0" marR="0">
                        <a:lnSpc>
                          <a:spcPct val="110000"/>
                        </a:lnSpc>
                        <a:spcBef>
                          <a:spcPts val="0"/>
                        </a:spcBef>
                        <a:spcAft>
                          <a:spcPts val="0"/>
                        </a:spcAft>
                      </a:pPr>
                      <a:r>
                        <a:rPr lang="en-US" sz="1000" dirty="0">
                          <a:effectLst/>
                          <a:latin typeface="Jersey M54" panose="02000500000000000000"/>
                          <a:cs typeface="Calibri" panose="020F0502020204030204" pitchFamily="34" charset="0"/>
                        </a:rPr>
                        <a:t>Cento</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nSpc>
                          <a:spcPct val="110000"/>
                        </a:lnSpc>
                        <a:spcBef>
                          <a:spcPts val="0"/>
                        </a:spcBef>
                        <a:spcAft>
                          <a:spcPts val="0"/>
                        </a:spcAft>
                      </a:pPr>
                      <a:r>
                        <a:rPr lang="en-US" sz="1000" dirty="0">
                          <a:effectLst/>
                          <a:latin typeface="Jersey M54" panose="02000500000000000000"/>
                          <a:cs typeface="Calibri" panose="020F0502020204030204" pitchFamily="34" charset="0"/>
                        </a:rPr>
                        <a:t>Coffee Shop</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114</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a:effectLst/>
                          <a:latin typeface="Jersey M54" panose="02000500000000000000"/>
                          <a:cs typeface="Calibri" panose="020F0502020204030204" pitchFamily="34" charset="0"/>
                        </a:rPr>
                        <a:t>37.77814</a:t>
                      </a:r>
                      <a:endParaRPr lang="en-US" sz="100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-122.394</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1000" dirty="0" err="1">
                          <a:effectLst/>
                          <a:latin typeface="Jersey M54" panose="02000500000000000000"/>
                          <a:cs typeface="Calibri" panose="020F0502020204030204" pitchFamily="34" charset="0"/>
                        </a:rPr>
                        <a:t>SoMa</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cs typeface="Calibri" panose="020F0502020204030204" pitchFamily="34" charset="0"/>
                        </a:rPr>
                        <a:t>5ca6aa2db25fee0039757530</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2428737857"/>
                  </a:ext>
                </a:extLst>
              </a:tr>
              <a:tr h="398598">
                <a:tc>
                  <a:txBody>
                    <a:bodyPr/>
                    <a:lstStyle/>
                    <a:p>
                      <a:pPr marL="0" marR="0">
                        <a:lnSpc>
                          <a:spcPct val="110000"/>
                        </a:lnSpc>
                        <a:spcBef>
                          <a:spcPts val="0"/>
                        </a:spcBef>
                        <a:spcAft>
                          <a:spcPts val="0"/>
                        </a:spcAft>
                      </a:pPr>
                      <a:r>
                        <a:rPr lang="en-US" sz="1000" dirty="0">
                          <a:effectLst/>
                          <a:latin typeface="Jersey M54" panose="02000500000000000000"/>
                          <a:cs typeface="Calibri" panose="020F0502020204030204" pitchFamily="34" charset="0"/>
                        </a:rPr>
                        <a:t>Tan Bella</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nSpc>
                          <a:spcPct val="110000"/>
                        </a:lnSpc>
                        <a:spcBef>
                          <a:spcPts val="0"/>
                        </a:spcBef>
                        <a:spcAft>
                          <a:spcPts val="0"/>
                        </a:spcAft>
                      </a:pPr>
                      <a:r>
                        <a:rPr lang="en-US" sz="1000" dirty="0">
                          <a:effectLst/>
                          <a:latin typeface="Jersey M54" panose="02000500000000000000"/>
                          <a:cs typeface="Calibri" panose="020F0502020204030204" pitchFamily="34" charset="0"/>
                        </a:rPr>
                        <a:t>Tanning Salon</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69</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37.77701</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-122.393</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1000" dirty="0" err="1">
                          <a:effectLst/>
                          <a:latin typeface="Jersey M54" panose="02000500000000000000"/>
                          <a:cs typeface="Calibri" panose="020F0502020204030204" pitchFamily="34" charset="0"/>
                        </a:rPr>
                        <a:t>NaN</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cs typeface="Calibri" panose="020F0502020204030204" pitchFamily="34" charset="0"/>
                        </a:rPr>
                        <a:t>4b09762ef964a520a41723e3</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166197229"/>
                  </a:ext>
                </a:extLst>
              </a:tr>
              <a:tr h="194180">
                <a:tc>
                  <a:txBody>
                    <a:bodyPr/>
                    <a:lstStyle/>
                    <a:p>
                      <a:pPr marL="0" marR="0">
                        <a:lnSpc>
                          <a:spcPct val="110000"/>
                        </a:lnSpc>
                        <a:spcBef>
                          <a:spcPts val="0"/>
                        </a:spcBef>
                        <a:spcAft>
                          <a:spcPts val="0"/>
                        </a:spcAft>
                      </a:pPr>
                      <a:r>
                        <a:rPr lang="en-US" sz="1000" dirty="0">
                          <a:effectLst/>
                          <a:latin typeface="Jersey M54" panose="02000500000000000000"/>
                          <a:cs typeface="Calibri" panose="020F0502020204030204" pitchFamily="34" charset="0"/>
                        </a:rPr>
                        <a:t>District</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nSpc>
                          <a:spcPct val="110000"/>
                        </a:lnSpc>
                        <a:spcBef>
                          <a:spcPts val="0"/>
                        </a:spcBef>
                        <a:spcAft>
                          <a:spcPts val="0"/>
                        </a:spcAft>
                      </a:pPr>
                      <a:r>
                        <a:rPr lang="en-US" sz="1000">
                          <a:effectLst/>
                          <a:latin typeface="Jersey M54" panose="02000500000000000000"/>
                          <a:cs typeface="Calibri" panose="020F0502020204030204" pitchFamily="34" charset="0"/>
                        </a:rPr>
                        <a:t>Wine Bar</a:t>
                      </a:r>
                      <a:endParaRPr lang="en-US" sz="100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111</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gn="r">
                        <a:lnSpc>
                          <a:spcPct val="110000"/>
                        </a:lnSpc>
                        <a:spcBef>
                          <a:spcPts val="0"/>
                        </a:spcBef>
                        <a:spcAft>
                          <a:spcPts val="0"/>
                        </a:spcAft>
                      </a:pPr>
                      <a:r>
                        <a:rPr lang="en-US" sz="1000">
                          <a:effectLst/>
                          <a:latin typeface="Jersey M54" panose="02000500000000000000"/>
                          <a:cs typeface="Calibri" panose="020F0502020204030204" pitchFamily="34" charset="0"/>
                        </a:rPr>
                        <a:t>37.77851</a:t>
                      </a:r>
                      <a:endParaRPr lang="en-US" sz="100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gn="r">
                        <a:lnSpc>
                          <a:spcPct val="110000"/>
                        </a:lnSpc>
                        <a:spcBef>
                          <a:spcPts val="0"/>
                        </a:spcBef>
                        <a:spcAft>
                          <a:spcPts val="0"/>
                        </a:spcAft>
                      </a:pPr>
                      <a:r>
                        <a:rPr lang="en-US" sz="1000" dirty="0">
                          <a:effectLst/>
                          <a:latin typeface="Jersey M54" panose="02000500000000000000"/>
                          <a:cs typeface="Calibri" panose="020F0502020204030204" pitchFamily="34" charset="0"/>
                        </a:rPr>
                        <a:t>-122.393</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1000">
                          <a:effectLst/>
                          <a:latin typeface="Jersey M54" panose="02000500000000000000"/>
                          <a:cs typeface="Calibri" panose="020F0502020204030204" pitchFamily="34" charset="0"/>
                        </a:rPr>
                        <a:t>NaN</a:t>
                      </a:r>
                      <a:endParaRPr lang="en-US" sz="100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1000" dirty="0">
                          <a:effectLst/>
                          <a:latin typeface="Jersey M54" panose="02000500000000000000"/>
                          <a:cs typeface="Calibri" panose="020F0502020204030204" pitchFamily="34" charset="0"/>
                        </a:rPr>
                        <a:t>461604b8f964a52045451fe3</a:t>
                      </a:r>
                      <a:endParaRPr lang="en-US" sz="1000" dirty="0">
                        <a:effectLst/>
                        <a:latin typeface="Jersey M54" panose="0200050000000000000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solidFill>
                      <a:schemeClr val="bg1"/>
                    </a:solidFill>
                  </a:tcPr>
                </a:tc>
                <a:extLst>
                  <a:ext uri="{0D108BD9-81ED-4DB2-BD59-A6C34878D82A}">
                    <a16:rowId xmlns:a16="http://schemas.microsoft.com/office/drawing/2014/main" val="4088301139"/>
                  </a:ext>
                </a:extLst>
              </a:tr>
            </a:tbl>
          </a:graphicData>
        </a:graphic>
      </p:graphicFrame>
      <p:graphicFrame>
        <p:nvGraphicFramePr>
          <p:cNvPr id="11" name="Table 10">
            <a:extLst>
              <a:ext uri="{FF2B5EF4-FFF2-40B4-BE49-F238E27FC236}">
                <a16:creationId xmlns:a16="http://schemas.microsoft.com/office/drawing/2014/main" id="{ECB98963-8CFF-487E-BA9C-B5AD5D20F922}"/>
              </a:ext>
            </a:extLst>
          </p:cNvPr>
          <p:cNvGraphicFramePr>
            <a:graphicFrameLocks noGrp="1"/>
          </p:cNvGraphicFramePr>
          <p:nvPr>
            <p:extLst>
              <p:ext uri="{D42A27DB-BD31-4B8C-83A1-F6EECF244321}">
                <p14:modId xmlns:p14="http://schemas.microsoft.com/office/powerpoint/2010/main" val="3488836657"/>
              </p:ext>
            </p:extLst>
          </p:nvPr>
        </p:nvGraphicFramePr>
        <p:xfrm>
          <a:off x="0" y="1484100"/>
          <a:ext cx="8013290" cy="2521522"/>
        </p:xfrm>
        <a:graphic>
          <a:graphicData uri="http://schemas.openxmlformats.org/drawingml/2006/table">
            <a:tbl>
              <a:tblPr firstRow="1" firstCol="1" bandRow="1">
                <a:tableStyleId>{5C22544A-7EE6-4342-B048-85BDC9FD1C3A}</a:tableStyleId>
              </a:tblPr>
              <a:tblGrid>
                <a:gridCol w="650470">
                  <a:extLst>
                    <a:ext uri="{9D8B030D-6E8A-4147-A177-3AD203B41FA5}">
                      <a16:colId xmlns:a16="http://schemas.microsoft.com/office/drawing/2014/main" val="1145513156"/>
                    </a:ext>
                  </a:extLst>
                </a:gridCol>
                <a:gridCol w="684942">
                  <a:extLst>
                    <a:ext uri="{9D8B030D-6E8A-4147-A177-3AD203B41FA5}">
                      <a16:colId xmlns:a16="http://schemas.microsoft.com/office/drawing/2014/main" val="1521785485"/>
                    </a:ext>
                  </a:extLst>
                </a:gridCol>
                <a:gridCol w="449423">
                  <a:extLst>
                    <a:ext uri="{9D8B030D-6E8A-4147-A177-3AD203B41FA5}">
                      <a16:colId xmlns:a16="http://schemas.microsoft.com/office/drawing/2014/main" val="500051704"/>
                    </a:ext>
                  </a:extLst>
                </a:gridCol>
                <a:gridCol w="249699">
                  <a:extLst>
                    <a:ext uri="{9D8B030D-6E8A-4147-A177-3AD203B41FA5}">
                      <a16:colId xmlns:a16="http://schemas.microsoft.com/office/drawing/2014/main" val="3696866617"/>
                    </a:ext>
                  </a:extLst>
                </a:gridCol>
                <a:gridCol w="322529">
                  <a:extLst>
                    <a:ext uri="{9D8B030D-6E8A-4147-A177-3AD203B41FA5}">
                      <a16:colId xmlns:a16="http://schemas.microsoft.com/office/drawing/2014/main" val="3015760079"/>
                    </a:ext>
                  </a:extLst>
                </a:gridCol>
                <a:gridCol w="436975">
                  <a:extLst>
                    <a:ext uri="{9D8B030D-6E8A-4147-A177-3AD203B41FA5}">
                      <a16:colId xmlns:a16="http://schemas.microsoft.com/office/drawing/2014/main" val="3740544595"/>
                    </a:ext>
                  </a:extLst>
                </a:gridCol>
                <a:gridCol w="389777">
                  <a:extLst>
                    <a:ext uri="{9D8B030D-6E8A-4147-A177-3AD203B41FA5}">
                      <a16:colId xmlns:a16="http://schemas.microsoft.com/office/drawing/2014/main" val="3333219903"/>
                    </a:ext>
                  </a:extLst>
                </a:gridCol>
                <a:gridCol w="469138">
                  <a:extLst>
                    <a:ext uri="{9D8B030D-6E8A-4147-A177-3AD203B41FA5}">
                      <a16:colId xmlns:a16="http://schemas.microsoft.com/office/drawing/2014/main" val="3566762307"/>
                    </a:ext>
                  </a:extLst>
                </a:gridCol>
                <a:gridCol w="1003956">
                  <a:extLst>
                    <a:ext uri="{9D8B030D-6E8A-4147-A177-3AD203B41FA5}">
                      <a16:colId xmlns:a16="http://schemas.microsoft.com/office/drawing/2014/main" val="481314157"/>
                    </a:ext>
                  </a:extLst>
                </a:gridCol>
                <a:gridCol w="844448">
                  <a:extLst>
                    <a:ext uri="{9D8B030D-6E8A-4147-A177-3AD203B41FA5}">
                      <a16:colId xmlns:a16="http://schemas.microsoft.com/office/drawing/2014/main" val="1613942136"/>
                    </a:ext>
                  </a:extLst>
                </a:gridCol>
                <a:gridCol w="473138">
                  <a:extLst>
                    <a:ext uri="{9D8B030D-6E8A-4147-A177-3AD203B41FA5}">
                      <a16:colId xmlns:a16="http://schemas.microsoft.com/office/drawing/2014/main" val="2254992276"/>
                    </a:ext>
                  </a:extLst>
                </a:gridCol>
                <a:gridCol w="479934">
                  <a:extLst>
                    <a:ext uri="{9D8B030D-6E8A-4147-A177-3AD203B41FA5}">
                      <a16:colId xmlns:a16="http://schemas.microsoft.com/office/drawing/2014/main" val="251477618"/>
                    </a:ext>
                  </a:extLst>
                </a:gridCol>
                <a:gridCol w="334549">
                  <a:extLst>
                    <a:ext uri="{9D8B030D-6E8A-4147-A177-3AD203B41FA5}">
                      <a16:colId xmlns:a16="http://schemas.microsoft.com/office/drawing/2014/main" val="3821471613"/>
                    </a:ext>
                  </a:extLst>
                </a:gridCol>
                <a:gridCol w="335597">
                  <a:extLst>
                    <a:ext uri="{9D8B030D-6E8A-4147-A177-3AD203B41FA5}">
                      <a16:colId xmlns:a16="http://schemas.microsoft.com/office/drawing/2014/main" val="1634505040"/>
                    </a:ext>
                  </a:extLst>
                </a:gridCol>
                <a:gridCol w="309632">
                  <a:extLst>
                    <a:ext uri="{9D8B030D-6E8A-4147-A177-3AD203B41FA5}">
                      <a16:colId xmlns:a16="http://schemas.microsoft.com/office/drawing/2014/main" val="2817988299"/>
                    </a:ext>
                  </a:extLst>
                </a:gridCol>
                <a:gridCol w="579083">
                  <a:extLst>
                    <a:ext uri="{9D8B030D-6E8A-4147-A177-3AD203B41FA5}">
                      <a16:colId xmlns:a16="http://schemas.microsoft.com/office/drawing/2014/main" val="1374375258"/>
                    </a:ext>
                  </a:extLst>
                </a:gridCol>
              </a:tblGrid>
              <a:tr h="186957">
                <a:tc>
                  <a:txBody>
                    <a:bodyPr/>
                    <a:lstStyle/>
                    <a:p>
                      <a:pPr marL="0" marR="0">
                        <a:lnSpc>
                          <a:spcPct val="110000"/>
                        </a:lnSpc>
                        <a:spcBef>
                          <a:spcPts val="0"/>
                        </a:spcBef>
                        <a:spcAft>
                          <a:spcPts val="0"/>
                        </a:spcAft>
                      </a:pPr>
                      <a:r>
                        <a:rPr lang="en-US" sz="900" dirty="0">
                          <a:solidFill>
                            <a:schemeClr val="tx1"/>
                          </a:solidFill>
                          <a:effectLst/>
                          <a:latin typeface="Jersey M54" panose="02000500000000000000"/>
                        </a:rPr>
                        <a:t>name</a:t>
                      </a:r>
                      <a:endParaRPr lang="en-US" sz="9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a:solidFill>
                            <a:schemeClr val="tx1"/>
                          </a:solidFill>
                          <a:effectLst/>
                          <a:latin typeface="Jersey M54" panose="02000500000000000000"/>
                        </a:rPr>
                        <a:t>categories</a:t>
                      </a:r>
                      <a:endParaRPr lang="en-US" sz="90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a:solidFill>
                            <a:schemeClr val="tx1"/>
                          </a:solidFill>
                          <a:effectLst/>
                          <a:latin typeface="Jersey M54" panose="02000500000000000000"/>
                        </a:rPr>
                        <a:t>address</a:t>
                      </a:r>
                      <a:endParaRPr lang="en-US" sz="9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a:solidFill>
                            <a:schemeClr val="tx1"/>
                          </a:solidFill>
                          <a:effectLst/>
                          <a:latin typeface="Jersey M54" panose="02000500000000000000"/>
                        </a:rPr>
                        <a:t>cc</a:t>
                      </a:r>
                      <a:endParaRPr lang="en-US" sz="90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a:solidFill>
                            <a:schemeClr val="tx1"/>
                          </a:solidFill>
                          <a:effectLst/>
                          <a:latin typeface="Jersey M54" panose="02000500000000000000"/>
                        </a:rPr>
                        <a:t>city</a:t>
                      </a:r>
                      <a:endParaRPr lang="en-US" sz="90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a:solidFill>
                            <a:schemeClr val="tx1"/>
                          </a:solidFill>
                          <a:effectLst/>
                          <a:latin typeface="Jersey M54" panose="02000500000000000000"/>
                        </a:rPr>
                        <a:t>country</a:t>
                      </a:r>
                      <a:endParaRPr lang="en-US" sz="90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a:solidFill>
                            <a:schemeClr val="tx1"/>
                          </a:solidFill>
                          <a:effectLst/>
                          <a:latin typeface="Jersey M54" panose="02000500000000000000"/>
                        </a:rPr>
                        <a:t>cross Street</a:t>
                      </a:r>
                      <a:endParaRPr lang="en-US" sz="9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a:solidFill>
                            <a:schemeClr val="tx1"/>
                          </a:solidFill>
                          <a:effectLst/>
                          <a:latin typeface="Jersey M54" panose="02000500000000000000"/>
                        </a:rPr>
                        <a:t>distance</a:t>
                      </a:r>
                      <a:endParaRPr lang="en-US" sz="9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err="1">
                          <a:solidFill>
                            <a:schemeClr val="tx1"/>
                          </a:solidFill>
                          <a:effectLst/>
                          <a:latin typeface="Jersey M54" panose="02000500000000000000"/>
                        </a:rPr>
                        <a:t>formattedAddress</a:t>
                      </a:r>
                      <a:endParaRPr lang="en-US" sz="9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err="1">
                          <a:solidFill>
                            <a:schemeClr val="tx1"/>
                          </a:solidFill>
                          <a:effectLst/>
                          <a:latin typeface="Jersey M54" panose="02000500000000000000"/>
                        </a:rPr>
                        <a:t>labeledLatLngs</a:t>
                      </a:r>
                      <a:endParaRPr lang="en-US" sz="9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err="1">
                          <a:solidFill>
                            <a:schemeClr val="tx1"/>
                          </a:solidFill>
                          <a:effectLst/>
                          <a:latin typeface="Jersey M54" panose="02000500000000000000"/>
                        </a:rPr>
                        <a:t>lat</a:t>
                      </a:r>
                      <a:endParaRPr lang="en-US" sz="9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err="1">
                          <a:solidFill>
                            <a:schemeClr val="tx1"/>
                          </a:solidFill>
                          <a:effectLst/>
                          <a:latin typeface="Jersey M54" panose="02000500000000000000"/>
                        </a:rPr>
                        <a:t>lng</a:t>
                      </a:r>
                      <a:endParaRPr lang="en-US" sz="9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a:solidFill>
                            <a:schemeClr val="tx1"/>
                          </a:solidFill>
                          <a:effectLst/>
                          <a:latin typeface="Jersey M54" panose="02000500000000000000"/>
                        </a:rPr>
                        <a:t>neighborhood</a:t>
                      </a:r>
                      <a:endParaRPr lang="en-US" sz="9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a:solidFill>
                            <a:schemeClr val="tx1"/>
                          </a:solidFill>
                          <a:effectLst/>
                          <a:latin typeface="Jersey M54" panose="02000500000000000000"/>
                        </a:rPr>
                        <a:t>postalCode</a:t>
                      </a:r>
                      <a:endParaRPr lang="en-US" sz="90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a:solidFill>
                            <a:schemeClr val="tx1"/>
                          </a:solidFill>
                          <a:effectLst/>
                          <a:latin typeface="Jersey M54" panose="02000500000000000000"/>
                        </a:rPr>
                        <a:t>state</a:t>
                      </a:r>
                      <a:endParaRPr lang="en-US" sz="9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a:solidFill>
                            <a:schemeClr val="tx1"/>
                          </a:solidFill>
                          <a:effectLst/>
                          <a:latin typeface="Jersey M54" panose="02000500000000000000"/>
                        </a:rPr>
                        <a:t>id</a:t>
                      </a:r>
                      <a:endParaRPr lang="en-US" sz="9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FEA534"/>
                    </a:solidFill>
                  </a:tcPr>
                </a:tc>
                <a:extLst>
                  <a:ext uri="{0D108BD9-81ED-4DB2-BD59-A6C34878D82A}">
                    <a16:rowId xmlns:a16="http://schemas.microsoft.com/office/drawing/2014/main" val="881810732"/>
                  </a:ext>
                </a:extLst>
              </a:tr>
              <a:tr h="334186">
                <a:tc>
                  <a:txBody>
                    <a:bodyPr/>
                    <a:lstStyle/>
                    <a:p>
                      <a:pPr marL="0" marR="0">
                        <a:lnSpc>
                          <a:spcPct val="110000"/>
                        </a:lnSpc>
                        <a:spcBef>
                          <a:spcPts val="0"/>
                        </a:spcBef>
                        <a:spcAft>
                          <a:spcPts val="0"/>
                        </a:spcAft>
                      </a:pPr>
                      <a:r>
                        <a:rPr lang="en-US" sz="750">
                          <a:effectLst/>
                          <a:latin typeface="Jersey M54" panose="02000500000000000000"/>
                        </a:rPr>
                        <a:t>Pushkin</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2F2F2F"/>
                    </a:solidFill>
                  </a:tcPr>
                </a:tc>
                <a:tc>
                  <a:txBody>
                    <a:bodyPr/>
                    <a:lstStyle/>
                    <a:p>
                      <a:pPr marL="0" marR="0">
                        <a:lnSpc>
                          <a:spcPct val="110000"/>
                        </a:lnSpc>
                        <a:spcBef>
                          <a:spcPts val="0"/>
                        </a:spcBef>
                        <a:spcAft>
                          <a:spcPts val="0"/>
                        </a:spcAft>
                      </a:pPr>
                      <a:r>
                        <a:rPr lang="en-US" sz="750" dirty="0">
                          <a:effectLst/>
                          <a:latin typeface="Jersey M54" panose="02000500000000000000"/>
                        </a:rPr>
                        <a:t>Russian Restaurant</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380 Bush St</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US</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San Francisco</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Jersey M54" panose="02000500000000000000"/>
                        </a:rPr>
                        <a:t>United States</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at Kearny St</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90</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[380 Bush St (at Kearny St), San Francisco, CA...</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[{'label': 'display', '</a:t>
                      </a:r>
                      <a:r>
                        <a:rPr lang="en-US" sz="750" dirty="0" err="1">
                          <a:effectLst/>
                          <a:latin typeface="Jersey M54" panose="02000500000000000000"/>
                        </a:rPr>
                        <a:t>lat</a:t>
                      </a:r>
                      <a:r>
                        <a:rPr lang="en-US" sz="750" dirty="0">
                          <a:effectLst/>
                          <a:latin typeface="Jersey M54" panose="02000500000000000000"/>
                        </a:rPr>
                        <a:t>': 37.79094301071348...</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37.79094</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-122.404</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err="1">
                          <a:effectLst/>
                          <a:latin typeface="Jersey M54" panose="02000500000000000000"/>
                        </a:rPr>
                        <a:t>NaN</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94104</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CA</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58cc4d2fe0adac17bbf4838e</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671375967"/>
                  </a:ext>
                </a:extLst>
              </a:tr>
              <a:tr h="334186">
                <a:tc>
                  <a:txBody>
                    <a:bodyPr/>
                    <a:lstStyle/>
                    <a:p>
                      <a:pPr marL="0" marR="0">
                        <a:lnSpc>
                          <a:spcPct val="110000"/>
                        </a:lnSpc>
                        <a:spcBef>
                          <a:spcPts val="0"/>
                        </a:spcBef>
                        <a:spcAft>
                          <a:spcPts val="0"/>
                        </a:spcAft>
                      </a:pPr>
                      <a:r>
                        <a:rPr lang="en-US" sz="750">
                          <a:effectLst/>
                          <a:latin typeface="Jersey M54" panose="02000500000000000000"/>
                        </a:rPr>
                        <a:t>Akiko’s Restaurant &amp; Sushi Bar</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2F2F2F"/>
                    </a:solidFill>
                  </a:tcPr>
                </a:tc>
                <a:tc>
                  <a:txBody>
                    <a:bodyPr/>
                    <a:lstStyle/>
                    <a:p>
                      <a:pPr marL="0" marR="0">
                        <a:lnSpc>
                          <a:spcPct val="110000"/>
                        </a:lnSpc>
                        <a:spcBef>
                          <a:spcPts val="0"/>
                        </a:spcBef>
                        <a:spcAft>
                          <a:spcPts val="0"/>
                        </a:spcAft>
                      </a:pPr>
                      <a:r>
                        <a:rPr lang="en-US" sz="750" dirty="0">
                          <a:effectLst/>
                          <a:latin typeface="Jersey M54" panose="02000500000000000000"/>
                        </a:rPr>
                        <a:t>Sushi Restaurant</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431 Bush St</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Jersey M54" panose="02000500000000000000"/>
                        </a:rPr>
                        <a:t>US</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San Francisco</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United States</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at Mark Ln.</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a:effectLst/>
                          <a:latin typeface="Jersey M54" panose="02000500000000000000"/>
                        </a:rPr>
                        <a:t>142</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[431 Bush St (at Mark Ln.), San Francisco, CA ...</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[{'label': 'display', '</a:t>
                      </a:r>
                      <a:r>
                        <a:rPr lang="en-US" sz="750" dirty="0" err="1">
                          <a:effectLst/>
                          <a:latin typeface="Jersey M54" panose="02000500000000000000"/>
                        </a:rPr>
                        <a:t>lat</a:t>
                      </a:r>
                      <a:r>
                        <a:rPr lang="en-US" sz="750" dirty="0">
                          <a:effectLst/>
                          <a:latin typeface="Jersey M54" panose="02000500000000000000"/>
                        </a:rPr>
                        <a:t>': 37.790623, '</a:t>
                      </a:r>
                      <a:r>
                        <a:rPr lang="en-US" sz="750" dirty="0" err="1">
                          <a:effectLst/>
                          <a:latin typeface="Jersey M54" panose="02000500000000000000"/>
                        </a:rPr>
                        <a:t>lng</a:t>
                      </a:r>
                      <a:r>
                        <a:rPr lang="en-US" sz="750" dirty="0">
                          <a:effectLst/>
                          <a:latin typeface="Jersey M54" panose="02000500000000000000"/>
                        </a:rPr>
                        <a:t>':...</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37.79062</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-122.405</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Jersey M54" panose="02000500000000000000"/>
                        </a:rPr>
                        <a:t>NaN</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a:effectLst/>
                          <a:latin typeface="Jersey M54" panose="02000500000000000000"/>
                        </a:rPr>
                        <a:t>94108</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Jersey M54" panose="02000500000000000000"/>
                        </a:rPr>
                        <a:t>CA</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49e7e380f964a52027651fe3</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334040051"/>
                  </a:ext>
                </a:extLst>
              </a:tr>
              <a:tr h="334186">
                <a:tc>
                  <a:txBody>
                    <a:bodyPr/>
                    <a:lstStyle/>
                    <a:p>
                      <a:pPr marL="0" marR="0">
                        <a:lnSpc>
                          <a:spcPct val="110000"/>
                        </a:lnSpc>
                        <a:spcBef>
                          <a:spcPts val="0"/>
                        </a:spcBef>
                        <a:spcAft>
                          <a:spcPts val="0"/>
                        </a:spcAft>
                      </a:pPr>
                      <a:r>
                        <a:rPr lang="en-US" sz="750">
                          <a:effectLst/>
                          <a:latin typeface="Jersey M54" panose="02000500000000000000"/>
                        </a:rPr>
                        <a:t>Sababa</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2F2F2F"/>
                    </a:solidFill>
                  </a:tcPr>
                </a:tc>
                <a:tc>
                  <a:txBody>
                    <a:bodyPr/>
                    <a:lstStyle/>
                    <a:p>
                      <a:pPr marL="0" marR="0">
                        <a:lnSpc>
                          <a:spcPct val="110000"/>
                        </a:lnSpc>
                        <a:spcBef>
                          <a:spcPts val="0"/>
                        </a:spcBef>
                        <a:spcAft>
                          <a:spcPts val="0"/>
                        </a:spcAft>
                      </a:pPr>
                      <a:r>
                        <a:rPr lang="en-US" sz="750" dirty="0">
                          <a:effectLst/>
                          <a:latin typeface="Jersey M54" panose="02000500000000000000"/>
                        </a:rPr>
                        <a:t>Mediterranean Restaurant</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329 Kearny St</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Jersey M54" panose="02000500000000000000"/>
                        </a:rPr>
                        <a:t>US</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San Francisco</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Jersey M54" panose="02000500000000000000"/>
                        </a:rPr>
                        <a:t>United States</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Bush</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a:effectLst/>
                          <a:latin typeface="Jersey M54" panose="02000500000000000000"/>
                        </a:rPr>
                        <a:t>130</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[329 Kearny St (Bush), San Francisco, CA 94108...</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[{'label': 'display', '</a:t>
                      </a:r>
                      <a:r>
                        <a:rPr lang="en-US" sz="750" dirty="0" err="1">
                          <a:effectLst/>
                          <a:latin typeface="Jersey M54" panose="02000500000000000000"/>
                        </a:rPr>
                        <a:t>lat</a:t>
                      </a:r>
                      <a:r>
                        <a:rPr lang="en-US" sz="750" dirty="0">
                          <a:effectLst/>
                          <a:latin typeface="Jersey M54" panose="02000500000000000000"/>
                        </a:rPr>
                        <a:t>': 37.791185, '</a:t>
                      </a:r>
                      <a:r>
                        <a:rPr lang="en-US" sz="750" dirty="0" err="1">
                          <a:effectLst/>
                          <a:latin typeface="Jersey M54" panose="02000500000000000000"/>
                        </a:rPr>
                        <a:t>lng</a:t>
                      </a:r>
                      <a:r>
                        <a:rPr lang="en-US" sz="750" dirty="0">
                          <a:effectLst/>
                          <a:latin typeface="Jersey M54" panose="02000500000000000000"/>
                        </a:rPr>
                        <a:t>':...</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37.79119</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-122.404</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err="1">
                          <a:effectLst/>
                          <a:latin typeface="Jersey M54" panose="02000500000000000000"/>
                        </a:rPr>
                        <a:t>NaN</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94108</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CA</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5746063b498e3939498157c9</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3333904385"/>
                  </a:ext>
                </a:extLst>
              </a:tr>
              <a:tr h="334186">
                <a:tc>
                  <a:txBody>
                    <a:bodyPr/>
                    <a:lstStyle/>
                    <a:p>
                      <a:pPr marL="0" marR="0">
                        <a:lnSpc>
                          <a:spcPct val="110000"/>
                        </a:lnSpc>
                        <a:spcBef>
                          <a:spcPts val="0"/>
                        </a:spcBef>
                        <a:spcAft>
                          <a:spcPts val="0"/>
                        </a:spcAft>
                      </a:pPr>
                      <a:r>
                        <a:rPr lang="en-US" sz="750" dirty="0">
                          <a:effectLst/>
                          <a:latin typeface="Jersey M54" panose="02000500000000000000"/>
                        </a:rPr>
                        <a:t>Satori Yoga Studio</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2F2F2F"/>
                    </a:solidFill>
                  </a:tcPr>
                </a:tc>
                <a:tc>
                  <a:txBody>
                    <a:bodyPr/>
                    <a:lstStyle/>
                    <a:p>
                      <a:pPr marL="0" marR="0">
                        <a:lnSpc>
                          <a:spcPct val="110000"/>
                        </a:lnSpc>
                        <a:spcBef>
                          <a:spcPts val="0"/>
                        </a:spcBef>
                        <a:spcAft>
                          <a:spcPts val="0"/>
                        </a:spcAft>
                      </a:pPr>
                      <a:r>
                        <a:rPr lang="en-US" sz="750" dirty="0">
                          <a:effectLst/>
                          <a:latin typeface="Jersey M54" panose="02000500000000000000"/>
                        </a:rPr>
                        <a:t>Yoga Studio</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110 Sutter St #100</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Jersey M54" panose="02000500000000000000"/>
                        </a:rPr>
                        <a:t>US</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San Francisco</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Jersey M54" panose="02000500000000000000"/>
                        </a:rPr>
                        <a:t>United States</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at Montgomery St</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69</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[110 Sutter St #100 (at Montgomery St), San Fr...</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[{'label': 'display', '</a:t>
                      </a:r>
                      <a:r>
                        <a:rPr lang="en-US" sz="750" dirty="0" err="1">
                          <a:effectLst/>
                          <a:latin typeface="Jersey M54" panose="02000500000000000000"/>
                        </a:rPr>
                        <a:t>lat</a:t>
                      </a:r>
                      <a:r>
                        <a:rPr lang="en-US" sz="750" dirty="0">
                          <a:effectLst/>
                          <a:latin typeface="Jersey M54" panose="02000500000000000000"/>
                        </a:rPr>
                        <a:t>': 37.79009789563369...</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37.7901</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-122.402</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err="1">
                          <a:effectLst/>
                          <a:latin typeface="Jersey M54" panose="02000500000000000000"/>
                        </a:rPr>
                        <a:t>NaN</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94104</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CA</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4acbef02f964a5205fc820e3</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2224081703"/>
                  </a:ext>
                </a:extLst>
              </a:tr>
              <a:tr h="334186">
                <a:tc>
                  <a:txBody>
                    <a:bodyPr/>
                    <a:lstStyle/>
                    <a:p>
                      <a:pPr marL="0" marR="0">
                        <a:lnSpc>
                          <a:spcPct val="110000"/>
                        </a:lnSpc>
                        <a:spcBef>
                          <a:spcPts val="0"/>
                        </a:spcBef>
                        <a:spcAft>
                          <a:spcPts val="0"/>
                        </a:spcAft>
                      </a:pPr>
                      <a:r>
                        <a:rPr lang="en-US" sz="750" dirty="0">
                          <a:effectLst/>
                          <a:latin typeface="Jersey M54" panose="02000500000000000000"/>
                        </a:rPr>
                        <a:t>Blue Bottle Coffee</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solidFill>
                      <a:srgbClr val="2F2F2F"/>
                    </a:solidFill>
                  </a:tcPr>
                </a:tc>
                <a:tc>
                  <a:txBody>
                    <a:bodyPr/>
                    <a:lstStyle/>
                    <a:p>
                      <a:pPr marL="0" marR="0">
                        <a:lnSpc>
                          <a:spcPct val="110000"/>
                        </a:lnSpc>
                        <a:spcBef>
                          <a:spcPts val="0"/>
                        </a:spcBef>
                        <a:spcAft>
                          <a:spcPts val="0"/>
                        </a:spcAft>
                      </a:pPr>
                      <a:r>
                        <a:rPr lang="en-US" sz="750" dirty="0">
                          <a:effectLst/>
                          <a:latin typeface="Jersey M54" panose="02000500000000000000"/>
                        </a:rPr>
                        <a:t>Coffee Shop</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a:effectLst/>
                          <a:latin typeface="Jersey M54" panose="02000500000000000000"/>
                        </a:rPr>
                        <a:t>199 Sutter St</a:t>
                      </a:r>
                      <a:endParaRPr lang="en-US" sz="75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US</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San Francisco</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United States</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Kearny Street</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96</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[199 Sutter St (Kearny Street), San Francisco,...</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[{'label': 'display', '</a:t>
                      </a:r>
                      <a:r>
                        <a:rPr lang="en-US" sz="750" dirty="0" err="1">
                          <a:effectLst/>
                          <a:latin typeface="Jersey M54" panose="02000500000000000000"/>
                        </a:rPr>
                        <a:t>lat</a:t>
                      </a:r>
                      <a:r>
                        <a:rPr lang="en-US" sz="750" dirty="0">
                          <a:effectLst/>
                          <a:latin typeface="Jersey M54" panose="02000500000000000000"/>
                        </a:rPr>
                        <a:t>': 37.789744, '</a:t>
                      </a:r>
                      <a:r>
                        <a:rPr lang="en-US" sz="750" dirty="0" err="1">
                          <a:effectLst/>
                          <a:latin typeface="Jersey M54" panose="02000500000000000000"/>
                        </a:rPr>
                        <a:t>lng</a:t>
                      </a:r>
                      <a:r>
                        <a:rPr lang="en-US" sz="750" dirty="0">
                          <a:effectLst/>
                          <a:latin typeface="Jersey M54" panose="02000500000000000000"/>
                        </a:rPr>
                        <a:t>':...</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37.78974</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-122.404</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err="1">
                          <a:effectLst/>
                          <a:latin typeface="Jersey M54" panose="02000500000000000000"/>
                        </a:rPr>
                        <a:t>NaN</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gn="r">
                        <a:lnSpc>
                          <a:spcPct val="110000"/>
                        </a:lnSpc>
                        <a:spcBef>
                          <a:spcPts val="0"/>
                        </a:spcBef>
                        <a:spcAft>
                          <a:spcPts val="0"/>
                        </a:spcAft>
                      </a:pPr>
                      <a:r>
                        <a:rPr lang="en-US" sz="750" dirty="0">
                          <a:effectLst/>
                          <a:latin typeface="Jersey M54" panose="02000500000000000000"/>
                        </a:rPr>
                        <a:t>94104</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CA</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Jersey M54" panose="02000500000000000000"/>
                        </a:rPr>
                        <a:t>5daddd28a4f2c900078367c5</a:t>
                      </a:r>
                      <a:endParaRPr lang="en-US" sz="750" dirty="0">
                        <a:effectLst/>
                        <a:latin typeface="Jersey M54" panose="0200050000000000000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extLst>
                  <a:ext uri="{0D108BD9-81ED-4DB2-BD59-A6C34878D82A}">
                    <a16:rowId xmlns:a16="http://schemas.microsoft.com/office/drawing/2014/main" val="2751008576"/>
                  </a:ext>
                </a:extLst>
              </a:tr>
            </a:tbl>
          </a:graphicData>
        </a:graphic>
      </p:graphicFrame>
      <p:pic>
        <p:nvPicPr>
          <p:cNvPr id="5" name="Picture 4" descr="See the source image">
            <a:extLst>
              <a:ext uri="{FF2B5EF4-FFF2-40B4-BE49-F238E27FC236}">
                <a16:creationId xmlns:a16="http://schemas.microsoft.com/office/drawing/2014/main" id="{F115B6F1-733B-4A03-AE64-28D06F3DF72A}"/>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
        <p:nvSpPr>
          <p:cNvPr id="6" name="Arrow: Striped Right 5">
            <a:extLst>
              <a:ext uri="{FF2B5EF4-FFF2-40B4-BE49-F238E27FC236}">
                <a16:creationId xmlns:a16="http://schemas.microsoft.com/office/drawing/2014/main" id="{005C0A48-DC4A-404C-A8A7-BF971CED3F71}"/>
              </a:ext>
            </a:extLst>
          </p:cNvPr>
          <p:cNvSpPr/>
          <p:nvPr/>
        </p:nvSpPr>
        <p:spPr>
          <a:xfrm rot="5400000">
            <a:off x="3893283" y="4296430"/>
            <a:ext cx="560452" cy="619126"/>
          </a:xfrm>
          <a:prstGeom prst="stripedRightArrow">
            <a:avLst/>
          </a:prstGeom>
          <a:solidFill>
            <a:srgbClr val="FEA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70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A2FE-43BC-4838-A9DE-3519C37AF509}"/>
              </a:ext>
            </a:extLst>
          </p:cNvPr>
          <p:cNvSpPr>
            <a:spLocks noGrp="1"/>
          </p:cNvSpPr>
          <p:nvPr>
            <p:ph type="title"/>
          </p:nvPr>
        </p:nvSpPr>
        <p:spPr>
          <a:xfrm>
            <a:off x="434296" y="390369"/>
            <a:ext cx="7648268" cy="941312"/>
          </a:xfrm>
        </p:spPr>
        <p:txBody>
          <a:bodyPr vert="horz" lIns="91440" tIns="45720" rIns="91440" bIns="45720" rtlCol="0">
            <a:normAutofit/>
          </a:bodyPr>
          <a:lstStyle/>
          <a:p>
            <a:r>
              <a:rPr lang="en-US" dirty="0">
                <a:latin typeface="Bahnschrift Condensed" panose="020B0502040204020203" pitchFamily="34" charset="0"/>
              </a:rPr>
              <a:t>Exploratory analysis</a:t>
            </a:r>
          </a:p>
        </p:txBody>
      </p:sp>
      <p:sp>
        <p:nvSpPr>
          <p:cNvPr id="11" name="Rectangle 10">
            <a:extLst>
              <a:ext uri="{FF2B5EF4-FFF2-40B4-BE49-F238E27FC236}">
                <a16:creationId xmlns:a16="http://schemas.microsoft.com/office/drawing/2014/main" id="{239444DC-6A0A-4F1C-BE57-4BEC98E35A9B}"/>
              </a:ext>
            </a:extLst>
          </p:cNvPr>
          <p:cNvSpPr/>
          <p:nvPr/>
        </p:nvSpPr>
        <p:spPr>
          <a:xfrm>
            <a:off x="0" y="1419225"/>
            <a:ext cx="11292840" cy="2084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See the source image">
            <a:extLst>
              <a:ext uri="{FF2B5EF4-FFF2-40B4-BE49-F238E27FC236}">
                <a16:creationId xmlns:a16="http://schemas.microsoft.com/office/drawing/2014/main" id="{79429104-DE87-428F-BB61-E2D19B25F7AC}"/>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226BE18B-42C7-4779-8B46-7E73EF7D14C1}"/>
              </a:ext>
            </a:extLst>
          </p:cNvPr>
          <p:cNvSpPr>
            <a:spLocks noGrp="1"/>
          </p:cNvSpPr>
          <p:nvPr>
            <p:ph idx="1"/>
          </p:nvPr>
        </p:nvSpPr>
        <p:spPr>
          <a:xfrm>
            <a:off x="1236158" y="2868526"/>
            <a:ext cx="2552072" cy="1989307"/>
          </a:xfrm>
        </p:spPr>
        <p:txBody>
          <a:bodyPr>
            <a:normAutofit fontScale="92500" lnSpcReduction="10000"/>
          </a:bodyPr>
          <a:lstStyle/>
          <a:p>
            <a:pPr marL="0" indent="0">
              <a:buNone/>
            </a:pPr>
            <a:r>
              <a:rPr lang="en-US" sz="2400" dirty="0">
                <a:latin typeface="Jersey M54" panose="02000500000000000000"/>
                <a:cs typeface="Calibri" panose="020F0502020204030204" pitchFamily="34" charset="0"/>
              </a:rPr>
              <a:t>This map shows the collected venues surrounding the four Barry’s locations in San Francisco.</a:t>
            </a:r>
          </a:p>
          <a:p>
            <a:endParaRPr lang="en-US" dirty="0">
              <a:latin typeface="Jersey M54" panose="02000500000000000000"/>
              <a:cs typeface="Calibri" panose="020F0502020204030204" pitchFamily="34" charset="0"/>
            </a:endParaRPr>
          </a:p>
        </p:txBody>
      </p:sp>
      <p:pic>
        <p:nvPicPr>
          <p:cNvPr id="17" name="Picture 16">
            <a:extLst>
              <a:ext uri="{FF2B5EF4-FFF2-40B4-BE49-F238E27FC236}">
                <a16:creationId xmlns:a16="http://schemas.microsoft.com/office/drawing/2014/main" id="{F8511DDF-B2AE-444E-993C-9B9A67E057E5}"/>
              </a:ext>
            </a:extLst>
          </p:cNvPr>
          <p:cNvPicPr>
            <a:picLocks noChangeAspect="1"/>
          </p:cNvPicPr>
          <p:nvPr/>
        </p:nvPicPr>
        <p:blipFill>
          <a:blip r:embed="rId3"/>
          <a:stretch>
            <a:fillRect/>
          </a:stretch>
        </p:blipFill>
        <p:spPr>
          <a:xfrm>
            <a:off x="4713747" y="1900965"/>
            <a:ext cx="5714391" cy="4197686"/>
          </a:xfrm>
          <a:prstGeom prst="roundRect">
            <a:avLst/>
          </a:prstGeom>
        </p:spPr>
      </p:pic>
      <p:grpSp>
        <p:nvGrpSpPr>
          <p:cNvPr id="18" name="Group 17">
            <a:extLst>
              <a:ext uri="{FF2B5EF4-FFF2-40B4-BE49-F238E27FC236}">
                <a16:creationId xmlns:a16="http://schemas.microsoft.com/office/drawing/2014/main" id="{B038F8A4-3895-4F84-AE7D-638C078DD5AD}"/>
              </a:ext>
            </a:extLst>
          </p:cNvPr>
          <p:cNvGrpSpPr/>
          <p:nvPr/>
        </p:nvGrpSpPr>
        <p:grpSpPr>
          <a:xfrm>
            <a:off x="7570942" y="6098651"/>
            <a:ext cx="3110258" cy="257619"/>
            <a:chOff x="3953348" y="6190627"/>
            <a:chExt cx="3110258" cy="257619"/>
          </a:xfrm>
        </p:grpSpPr>
        <p:sp>
          <p:nvSpPr>
            <p:cNvPr id="19" name="Oval 18">
              <a:extLst>
                <a:ext uri="{FF2B5EF4-FFF2-40B4-BE49-F238E27FC236}">
                  <a16:creationId xmlns:a16="http://schemas.microsoft.com/office/drawing/2014/main" id="{E30281A4-54D8-4595-9A78-73926F51CD4E}"/>
                </a:ext>
              </a:extLst>
            </p:cNvPr>
            <p:cNvSpPr/>
            <p:nvPr/>
          </p:nvSpPr>
          <p:spPr>
            <a:xfrm>
              <a:off x="3953348" y="6230581"/>
              <a:ext cx="142875" cy="142875"/>
            </a:xfrm>
            <a:prstGeom prst="ellipse">
              <a:avLst/>
            </a:prstGeom>
            <a:solidFill>
              <a:srgbClr val="FF696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DBE685F-D6DD-4320-A887-1B5040FAEBC6}"/>
                </a:ext>
              </a:extLst>
            </p:cNvPr>
            <p:cNvSpPr/>
            <p:nvPr/>
          </p:nvSpPr>
          <p:spPr>
            <a:xfrm>
              <a:off x="5446502" y="6230581"/>
              <a:ext cx="142875" cy="142875"/>
            </a:xfrm>
            <a:prstGeom prst="ellipse">
              <a:avLst/>
            </a:prstGeom>
            <a:solidFill>
              <a:srgbClr val="2E7FCE"/>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C07CFA20-CCC0-4EE0-A277-07F83E0E75E0}"/>
                </a:ext>
              </a:extLst>
            </p:cNvPr>
            <p:cNvSpPr txBox="1">
              <a:spLocks/>
            </p:cNvSpPr>
            <p:nvPr/>
          </p:nvSpPr>
          <p:spPr>
            <a:xfrm>
              <a:off x="4057931" y="6190627"/>
              <a:ext cx="1500586" cy="257619"/>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200" dirty="0">
                  <a:latin typeface="Jersey M54" panose="02000500000000000000"/>
                  <a:cs typeface="Calibri" panose="020F0502020204030204" pitchFamily="34" charset="0"/>
                </a:rPr>
                <a:t>Barry’s Bootcamp</a:t>
              </a:r>
            </a:p>
            <a:p>
              <a:pPr marL="0" indent="0">
                <a:buNone/>
              </a:pPr>
              <a:endParaRPr lang="en-US" sz="1200" dirty="0">
                <a:latin typeface="Jersey M54" panose="02000500000000000000"/>
                <a:cs typeface="Calibri" panose="020F0502020204030204" pitchFamily="34" charset="0"/>
              </a:endParaRPr>
            </a:p>
          </p:txBody>
        </p:sp>
        <p:sp>
          <p:nvSpPr>
            <p:cNvPr id="22" name="Content Placeholder 2">
              <a:extLst>
                <a:ext uri="{FF2B5EF4-FFF2-40B4-BE49-F238E27FC236}">
                  <a16:creationId xmlns:a16="http://schemas.microsoft.com/office/drawing/2014/main" id="{5C6AA566-8FC0-4FBF-BDF7-2C53CD79693D}"/>
                </a:ext>
              </a:extLst>
            </p:cNvPr>
            <p:cNvSpPr txBox="1">
              <a:spLocks/>
            </p:cNvSpPr>
            <p:nvPr/>
          </p:nvSpPr>
          <p:spPr>
            <a:xfrm>
              <a:off x="5563020" y="6190627"/>
              <a:ext cx="1500586" cy="257619"/>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200" dirty="0">
                  <a:latin typeface="Jersey M54" panose="02000500000000000000"/>
                  <a:cs typeface="Calibri" panose="020F0502020204030204" pitchFamily="34" charset="0"/>
                </a:rPr>
                <a:t>Surrounding venue</a:t>
              </a:r>
            </a:p>
            <a:p>
              <a:pPr marL="0" indent="0">
                <a:buNone/>
              </a:pPr>
              <a:endParaRPr lang="en-US" sz="1200" dirty="0">
                <a:latin typeface="Jersey M54" panose="02000500000000000000"/>
                <a:cs typeface="Calibri" panose="020F0502020204030204" pitchFamily="34" charset="0"/>
              </a:endParaRPr>
            </a:p>
          </p:txBody>
        </p:sp>
      </p:grpSp>
    </p:spTree>
    <p:extLst>
      <p:ext uri="{BB962C8B-B14F-4D97-AF65-F5344CB8AC3E}">
        <p14:creationId xmlns:p14="http://schemas.microsoft.com/office/powerpoint/2010/main" val="145501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304E7-D693-4D3A-AE5A-90C6977BCFEF}"/>
              </a:ext>
            </a:extLst>
          </p:cNvPr>
          <p:cNvSpPr>
            <a:spLocks noGrp="1"/>
          </p:cNvSpPr>
          <p:nvPr>
            <p:ph type="title"/>
          </p:nvPr>
        </p:nvSpPr>
        <p:spPr>
          <a:xfrm>
            <a:off x="965198" y="643466"/>
            <a:ext cx="3092718" cy="5528734"/>
          </a:xfrm>
          <a:noFill/>
        </p:spPr>
        <p:txBody>
          <a:bodyPr anchor="t">
            <a:normAutofit/>
          </a:bodyPr>
          <a:lstStyle/>
          <a:p>
            <a:br>
              <a:rPr lang="en-US" dirty="0">
                <a:solidFill>
                  <a:srgbClr val="FFFFFF"/>
                </a:solidFill>
                <a:latin typeface="Bahnschrift Condensed" panose="020B0502040204020203" pitchFamily="34" charset="0"/>
              </a:rPr>
            </a:br>
            <a:br>
              <a:rPr lang="en-US" dirty="0">
                <a:solidFill>
                  <a:srgbClr val="FFFFFF"/>
                </a:solidFill>
                <a:latin typeface="Bahnschrift Condensed" panose="020B0502040204020203" pitchFamily="34" charset="0"/>
              </a:rPr>
            </a:br>
            <a:r>
              <a:rPr lang="en-US" dirty="0">
                <a:solidFill>
                  <a:srgbClr val="FFFFFF"/>
                </a:solidFill>
                <a:latin typeface="Bahnschrift Condensed" panose="020B0502040204020203" pitchFamily="34" charset="0"/>
              </a:rPr>
              <a:t>Exploratory Analysis</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49DF26-BB12-45A9-BEDE-7DFCF113DCEC}"/>
              </a:ext>
            </a:extLst>
          </p:cNvPr>
          <p:cNvSpPr>
            <a:spLocks noGrp="1"/>
          </p:cNvSpPr>
          <p:nvPr>
            <p:ph idx="1"/>
          </p:nvPr>
        </p:nvSpPr>
        <p:spPr>
          <a:xfrm>
            <a:off x="4550384" y="105320"/>
            <a:ext cx="5827472" cy="5571067"/>
          </a:xfrm>
        </p:spPr>
        <p:txBody>
          <a:bodyPr>
            <a:normAutofit/>
          </a:bodyPr>
          <a:lstStyle/>
          <a:p>
            <a:r>
              <a:rPr lang="en-US" sz="1400" dirty="0">
                <a:latin typeface="Jersey M54" panose="02000500000000000000"/>
                <a:cs typeface="Calibri" panose="020F0502020204030204" pitchFamily="34" charset="0"/>
              </a:rPr>
              <a:t>Combined the popular locations around the 4 Barry’s in San Francisco yield 115 lines.</a:t>
            </a:r>
          </a:p>
          <a:p>
            <a:r>
              <a:rPr lang="en-US" sz="1400" dirty="0">
                <a:latin typeface="Jersey M54" panose="02000500000000000000"/>
                <a:cs typeface="Calibri" panose="020F0502020204030204" pitchFamily="34" charset="0"/>
              </a:rPr>
              <a:t>Using one-hot encoding to turn the data into 0s (null) and 1s (is) for each venue category and sort the results to get the top location categories</a:t>
            </a:r>
          </a:p>
          <a:p>
            <a:endParaRPr lang="en-US" sz="1400" dirty="0">
              <a:latin typeface="Bahnschrift Condensed" panose="020B0502040204020203" pitchFamily="34" charset="0"/>
              <a:cs typeface="Calibri" panose="020F0502020204030204" pitchFamily="34" charset="0"/>
            </a:endParaRPr>
          </a:p>
          <a:p>
            <a:endParaRPr lang="en-US" sz="1400" dirty="0">
              <a:latin typeface="Bahnschrift Condensed" panose="020B0502040204020203" pitchFamily="34" charset="0"/>
              <a:cs typeface="Calibri" panose="020F0502020204030204" pitchFamily="34" charset="0"/>
            </a:endParaRPr>
          </a:p>
          <a:p>
            <a:pPr marL="0" indent="0">
              <a:buNone/>
            </a:pPr>
            <a:endParaRPr lang="en-US" sz="1400" dirty="0">
              <a:latin typeface="Bahnschrift Condensed" panose="020B0502040204020203" pitchFamily="34" charset="0"/>
              <a:cs typeface="Calibri" panose="020F0502020204030204" pitchFamily="34" charset="0"/>
            </a:endParaRPr>
          </a:p>
          <a:p>
            <a:pPr marL="0" indent="0">
              <a:buNone/>
            </a:pPr>
            <a:endParaRPr lang="en-US" sz="1400" dirty="0">
              <a:latin typeface="Bahnschrift Condensed" panose="020B0502040204020203" pitchFamily="34" charset="0"/>
              <a:cs typeface="Calibri" panose="020F0502020204030204" pitchFamily="34" charset="0"/>
            </a:endParaRPr>
          </a:p>
          <a:p>
            <a:pPr marL="0" indent="0">
              <a:buNone/>
            </a:pPr>
            <a:endParaRPr lang="en-US" sz="1400" dirty="0">
              <a:latin typeface="Bahnschrift Condensed" panose="020B0502040204020203" pitchFamily="34" charset="0"/>
              <a:cs typeface="Calibri" panose="020F0502020204030204" pitchFamily="34" charset="0"/>
            </a:endParaRPr>
          </a:p>
          <a:p>
            <a:endParaRPr lang="en-US" sz="1400" dirty="0">
              <a:latin typeface="Bahnschrift Condensed" panose="020B0502040204020203"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4FFFEBC3-38D5-4E6F-9AC1-18B1CFB156BC}"/>
              </a:ext>
            </a:extLst>
          </p:cNvPr>
          <p:cNvGraphicFramePr>
            <a:graphicFrameLocks noGrp="1"/>
          </p:cNvGraphicFramePr>
          <p:nvPr>
            <p:extLst>
              <p:ext uri="{D42A27DB-BD31-4B8C-83A1-F6EECF244321}">
                <p14:modId xmlns:p14="http://schemas.microsoft.com/office/powerpoint/2010/main" val="3330815098"/>
              </p:ext>
            </p:extLst>
          </p:nvPr>
        </p:nvGraphicFramePr>
        <p:xfrm>
          <a:off x="5068467" y="4029725"/>
          <a:ext cx="5309389" cy="2455869"/>
        </p:xfrm>
        <a:graphic>
          <a:graphicData uri="http://schemas.openxmlformats.org/drawingml/2006/table">
            <a:tbl>
              <a:tblPr firstRow="1" firstCol="1" bandRow="1">
                <a:tableStyleId>{5C22544A-7EE6-4342-B048-85BDC9FD1C3A}</a:tableStyleId>
              </a:tblPr>
              <a:tblGrid>
                <a:gridCol w="3575839">
                  <a:extLst>
                    <a:ext uri="{9D8B030D-6E8A-4147-A177-3AD203B41FA5}">
                      <a16:colId xmlns:a16="http://schemas.microsoft.com/office/drawing/2014/main" val="3541989365"/>
                    </a:ext>
                  </a:extLst>
                </a:gridCol>
                <a:gridCol w="1733550">
                  <a:extLst>
                    <a:ext uri="{9D8B030D-6E8A-4147-A177-3AD203B41FA5}">
                      <a16:colId xmlns:a16="http://schemas.microsoft.com/office/drawing/2014/main" val="560498059"/>
                    </a:ext>
                  </a:extLst>
                </a:gridCol>
              </a:tblGrid>
              <a:tr h="151282">
                <a:tc>
                  <a:txBody>
                    <a:bodyPr/>
                    <a:lstStyle/>
                    <a:p>
                      <a:pPr marL="0" marR="0">
                        <a:lnSpc>
                          <a:spcPct val="110000"/>
                        </a:lnSpc>
                        <a:spcBef>
                          <a:spcPts val="0"/>
                        </a:spcBef>
                        <a:spcAft>
                          <a:spcPts val="0"/>
                        </a:spcAft>
                      </a:pPr>
                      <a:r>
                        <a:rPr lang="en-US" sz="1400" dirty="0">
                          <a:effectLst/>
                          <a:latin typeface="Jersey M54" panose="02000500000000000000"/>
                        </a:rPr>
                        <a:t>Top Categories</a:t>
                      </a:r>
                      <a:endParaRPr lang="en-US" sz="1400" dirty="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rgbClr val="2F2F2F"/>
                    </a:solidFill>
                  </a:tcPr>
                </a:tc>
                <a:tc>
                  <a:txBody>
                    <a:bodyPr/>
                    <a:lstStyle/>
                    <a:p>
                      <a:pPr marL="0" marR="0">
                        <a:lnSpc>
                          <a:spcPct val="110000"/>
                        </a:lnSpc>
                        <a:spcBef>
                          <a:spcPts val="0"/>
                        </a:spcBef>
                        <a:spcAft>
                          <a:spcPts val="0"/>
                        </a:spcAft>
                      </a:pPr>
                      <a:r>
                        <a:rPr lang="en-US" sz="1400" dirty="0">
                          <a:effectLst/>
                          <a:latin typeface="Jersey M54" panose="02000500000000000000"/>
                        </a:rPr>
                        <a:t>Number of Venues </a:t>
                      </a:r>
                      <a:endParaRPr lang="en-US" sz="1400" dirty="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rgbClr val="2F2F2F"/>
                    </a:solidFill>
                  </a:tcPr>
                </a:tc>
                <a:extLst>
                  <a:ext uri="{0D108BD9-81ED-4DB2-BD59-A6C34878D82A}">
                    <a16:rowId xmlns:a16="http://schemas.microsoft.com/office/drawing/2014/main" val="1174317725"/>
                  </a:ext>
                </a:extLst>
              </a:tr>
              <a:tr h="295278">
                <a:tc>
                  <a:txBody>
                    <a:bodyPr/>
                    <a:lstStyle/>
                    <a:p>
                      <a:pPr marL="0" marR="0">
                        <a:lnSpc>
                          <a:spcPct val="110000"/>
                        </a:lnSpc>
                        <a:spcBef>
                          <a:spcPts val="0"/>
                        </a:spcBef>
                        <a:spcAft>
                          <a:spcPts val="0"/>
                        </a:spcAft>
                      </a:pPr>
                      <a:r>
                        <a:rPr lang="en-US" sz="1400" dirty="0">
                          <a:effectLst/>
                          <a:latin typeface="Jersey M54" panose="02000500000000000000"/>
                        </a:rPr>
                        <a:t>French Restaurant</a:t>
                      </a:r>
                      <a:endParaRPr lang="en-US" sz="1400" dirty="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Jersey M54" panose="02000500000000000000"/>
                        </a:rPr>
                        <a:t>6</a:t>
                      </a:r>
                      <a:endParaRPr lang="en-US" sz="1800" b="1" dirty="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849605783"/>
                  </a:ext>
                </a:extLst>
              </a:tr>
              <a:tr h="151282">
                <a:tc>
                  <a:txBody>
                    <a:bodyPr/>
                    <a:lstStyle/>
                    <a:p>
                      <a:pPr marL="0" marR="0">
                        <a:lnSpc>
                          <a:spcPct val="110000"/>
                        </a:lnSpc>
                        <a:spcBef>
                          <a:spcPts val="0"/>
                        </a:spcBef>
                        <a:spcAft>
                          <a:spcPts val="0"/>
                        </a:spcAft>
                      </a:pPr>
                      <a:r>
                        <a:rPr lang="en-US" sz="1400" dirty="0">
                          <a:effectLst/>
                          <a:latin typeface="Jersey M54" panose="02000500000000000000"/>
                        </a:rPr>
                        <a:t>Gym</a:t>
                      </a:r>
                      <a:endParaRPr lang="en-US" sz="1400" dirty="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Jersey M54" panose="02000500000000000000"/>
                        </a:rPr>
                        <a:t>6</a:t>
                      </a:r>
                      <a:endParaRPr lang="en-US" sz="1800" b="1" dirty="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3856918036"/>
                  </a:ext>
                </a:extLst>
              </a:tr>
              <a:tr h="151282">
                <a:tc>
                  <a:txBody>
                    <a:bodyPr/>
                    <a:lstStyle/>
                    <a:p>
                      <a:pPr marL="0" marR="0">
                        <a:lnSpc>
                          <a:spcPct val="110000"/>
                        </a:lnSpc>
                        <a:spcBef>
                          <a:spcPts val="0"/>
                        </a:spcBef>
                        <a:spcAft>
                          <a:spcPts val="0"/>
                        </a:spcAft>
                      </a:pPr>
                      <a:r>
                        <a:rPr lang="en-US" sz="1400">
                          <a:effectLst/>
                          <a:latin typeface="Jersey M54" panose="02000500000000000000"/>
                        </a:rPr>
                        <a:t>Coffee Shop</a:t>
                      </a:r>
                      <a:endParaRPr lang="en-US" sz="140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Jersey M54" panose="02000500000000000000"/>
                        </a:rPr>
                        <a:t>6</a:t>
                      </a:r>
                      <a:endParaRPr lang="en-US" sz="1800" b="1" dirty="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3493893042"/>
                  </a:ext>
                </a:extLst>
              </a:tr>
              <a:tr h="295278">
                <a:tc>
                  <a:txBody>
                    <a:bodyPr/>
                    <a:lstStyle/>
                    <a:p>
                      <a:pPr marL="0" marR="0">
                        <a:lnSpc>
                          <a:spcPct val="110000"/>
                        </a:lnSpc>
                        <a:spcBef>
                          <a:spcPts val="0"/>
                        </a:spcBef>
                        <a:spcAft>
                          <a:spcPts val="0"/>
                        </a:spcAft>
                      </a:pPr>
                      <a:r>
                        <a:rPr lang="en-US" sz="1400">
                          <a:effectLst/>
                          <a:latin typeface="Jersey M54" panose="02000500000000000000"/>
                        </a:rPr>
                        <a:t>Sushi Restaurant</a:t>
                      </a:r>
                      <a:endParaRPr lang="en-US" sz="140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Jersey M54" panose="02000500000000000000"/>
                        </a:rPr>
                        <a:t>5</a:t>
                      </a:r>
                      <a:endParaRPr lang="en-US" sz="1800" b="1" dirty="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2003283117"/>
                  </a:ext>
                </a:extLst>
              </a:tr>
              <a:tr h="151282">
                <a:tc>
                  <a:txBody>
                    <a:bodyPr/>
                    <a:lstStyle/>
                    <a:p>
                      <a:pPr marL="0" marR="0">
                        <a:lnSpc>
                          <a:spcPct val="110000"/>
                        </a:lnSpc>
                        <a:spcBef>
                          <a:spcPts val="0"/>
                        </a:spcBef>
                        <a:spcAft>
                          <a:spcPts val="0"/>
                        </a:spcAft>
                      </a:pPr>
                      <a:r>
                        <a:rPr lang="en-US" sz="1400">
                          <a:effectLst/>
                          <a:latin typeface="Jersey M54" panose="02000500000000000000"/>
                        </a:rPr>
                        <a:t>Sandwich Place</a:t>
                      </a:r>
                      <a:endParaRPr lang="en-US" sz="140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Jersey M54" panose="02000500000000000000"/>
                        </a:rPr>
                        <a:t>5</a:t>
                      </a:r>
                      <a:endParaRPr lang="en-US" sz="1800" b="1" dirty="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4105484196"/>
                  </a:ext>
                </a:extLst>
              </a:tr>
              <a:tr h="151282">
                <a:tc>
                  <a:txBody>
                    <a:bodyPr/>
                    <a:lstStyle/>
                    <a:p>
                      <a:pPr marL="0" marR="0">
                        <a:lnSpc>
                          <a:spcPct val="110000"/>
                        </a:lnSpc>
                        <a:spcBef>
                          <a:spcPts val="0"/>
                        </a:spcBef>
                        <a:spcAft>
                          <a:spcPts val="0"/>
                        </a:spcAft>
                      </a:pPr>
                      <a:r>
                        <a:rPr lang="en-US" sz="1400">
                          <a:effectLst/>
                          <a:latin typeface="Jersey M54" panose="02000500000000000000"/>
                        </a:rPr>
                        <a:t>Burger Joint</a:t>
                      </a:r>
                      <a:endParaRPr lang="en-US" sz="140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Jersey M54" panose="02000500000000000000"/>
                        </a:rPr>
                        <a:t>4</a:t>
                      </a:r>
                      <a:endParaRPr lang="en-US" sz="1800" b="1" dirty="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218935948"/>
                  </a:ext>
                </a:extLst>
              </a:tr>
              <a:tr h="151282">
                <a:tc>
                  <a:txBody>
                    <a:bodyPr/>
                    <a:lstStyle/>
                    <a:p>
                      <a:pPr marL="0" marR="0">
                        <a:lnSpc>
                          <a:spcPct val="110000"/>
                        </a:lnSpc>
                        <a:spcBef>
                          <a:spcPts val="0"/>
                        </a:spcBef>
                        <a:spcAft>
                          <a:spcPts val="0"/>
                        </a:spcAft>
                      </a:pPr>
                      <a:r>
                        <a:rPr lang="en-US" sz="1400" dirty="0">
                          <a:effectLst/>
                          <a:latin typeface="Jersey M54" panose="02000500000000000000"/>
                        </a:rPr>
                        <a:t>Salad Place</a:t>
                      </a:r>
                      <a:endParaRPr lang="en-US" sz="1400" dirty="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Jersey M54" panose="02000500000000000000"/>
                        </a:rPr>
                        <a:t>3</a:t>
                      </a:r>
                      <a:endParaRPr lang="en-US" sz="1800" b="1" dirty="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739241400"/>
                  </a:ext>
                </a:extLst>
              </a:tr>
              <a:tr h="151282">
                <a:tc>
                  <a:txBody>
                    <a:bodyPr/>
                    <a:lstStyle/>
                    <a:p>
                      <a:pPr marL="0" marR="0">
                        <a:lnSpc>
                          <a:spcPct val="110000"/>
                        </a:lnSpc>
                        <a:spcBef>
                          <a:spcPts val="0"/>
                        </a:spcBef>
                        <a:spcAft>
                          <a:spcPts val="0"/>
                        </a:spcAft>
                      </a:pPr>
                      <a:r>
                        <a:rPr lang="en-US" sz="1400" dirty="0">
                          <a:effectLst/>
                          <a:latin typeface="Jersey M54" panose="02000500000000000000"/>
                        </a:rPr>
                        <a:t>Café</a:t>
                      </a:r>
                      <a:endParaRPr lang="en-US" sz="1400" dirty="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Jersey M54" panose="02000500000000000000"/>
                        </a:rPr>
                        <a:t>3</a:t>
                      </a:r>
                      <a:endParaRPr lang="en-US" sz="1800" b="1" dirty="0">
                        <a:effectLst/>
                        <a:latin typeface="Jersey M54" panose="0200050000000000000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103541069"/>
                  </a:ext>
                </a:extLst>
              </a:tr>
            </a:tbl>
          </a:graphicData>
        </a:graphic>
      </p:graphicFrame>
      <p:pic>
        <p:nvPicPr>
          <p:cNvPr id="11" name="Picture 10">
            <a:extLst>
              <a:ext uri="{FF2B5EF4-FFF2-40B4-BE49-F238E27FC236}">
                <a16:creationId xmlns:a16="http://schemas.microsoft.com/office/drawing/2014/main" id="{B462B093-4922-4562-AF14-AE6258A76C23}"/>
              </a:ext>
            </a:extLst>
          </p:cNvPr>
          <p:cNvPicPr>
            <a:picLocks noChangeAspect="1"/>
          </p:cNvPicPr>
          <p:nvPr/>
        </p:nvPicPr>
        <p:blipFill>
          <a:blip r:embed="rId2"/>
          <a:stretch>
            <a:fillRect/>
          </a:stretch>
        </p:blipFill>
        <p:spPr>
          <a:xfrm>
            <a:off x="4699034" y="1437565"/>
            <a:ext cx="6274423" cy="2539500"/>
          </a:xfrm>
          <a:prstGeom prst="rect">
            <a:avLst/>
          </a:prstGeom>
          <a:ln>
            <a:solidFill>
              <a:srgbClr val="FEA534"/>
            </a:solidFill>
          </a:ln>
        </p:spPr>
      </p:pic>
      <p:pic>
        <p:nvPicPr>
          <p:cNvPr id="4" name="Picture 3" descr="See the source image">
            <a:extLst>
              <a:ext uri="{FF2B5EF4-FFF2-40B4-BE49-F238E27FC236}">
                <a16:creationId xmlns:a16="http://schemas.microsoft.com/office/drawing/2014/main" id="{EA28A790-9595-4495-949F-77D1A2CE5B7B}"/>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24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A2FE-43BC-4838-A9DE-3519C37AF509}"/>
              </a:ext>
            </a:extLst>
          </p:cNvPr>
          <p:cNvSpPr>
            <a:spLocks noGrp="1"/>
          </p:cNvSpPr>
          <p:nvPr>
            <p:ph type="title"/>
          </p:nvPr>
        </p:nvSpPr>
        <p:spPr>
          <a:xfrm>
            <a:off x="434296" y="390369"/>
            <a:ext cx="7648268" cy="941312"/>
          </a:xfrm>
        </p:spPr>
        <p:txBody>
          <a:bodyPr vert="horz" lIns="91440" tIns="45720" rIns="91440" bIns="45720" rtlCol="0">
            <a:normAutofit/>
          </a:bodyPr>
          <a:lstStyle/>
          <a:p>
            <a:r>
              <a:rPr lang="en-US" dirty="0">
                <a:latin typeface="Bahnschrift Condensed" panose="020B0502040204020203" pitchFamily="34" charset="0"/>
              </a:rPr>
              <a:t>Methodology</a:t>
            </a:r>
          </a:p>
        </p:txBody>
      </p:sp>
      <p:sp>
        <p:nvSpPr>
          <p:cNvPr id="11" name="Rectangle 10">
            <a:extLst>
              <a:ext uri="{FF2B5EF4-FFF2-40B4-BE49-F238E27FC236}">
                <a16:creationId xmlns:a16="http://schemas.microsoft.com/office/drawing/2014/main" id="{239444DC-6A0A-4F1C-BE57-4BEC98E35A9B}"/>
              </a:ext>
            </a:extLst>
          </p:cNvPr>
          <p:cNvSpPr/>
          <p:nvPr/>
        </p:nvSpPr>
        <p:spPr>
          <a:xfrm>
            <a:off x="0" y="1419225"/>
            <a:ext cx="11292840" cy="2084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E9D3433F-0FD3-4805-9778-D9EB3D9CEC14}"/>
              </a:ext>
            </a:extLst>
          </p:cNvPr>
          <p:cNvSpPr>
            <a:spLocks noGrp="1"/>
          </p:cNvSpPr>
          <p:nvPr>
            <p:ph idx="1"/>
          </p:nvPr>
        </p:nvSpPr>
        <p:spPr>
          <a:xfrm>
            <a:off x="3814293" y="2429694"/>
            <a:ext cx="2281707" cy="2913016"/>
          </a:xfrm>
        </p:spPr>
        <p:txBody>
          <a:bodyPr numCol="1">
            <a:normAutofit/>
          </a:bodyPr>
          <a:lstStyle/>
          <a:p>
            <a:pPr marL="0" indent="0" algn="ctr">
              <a:spcBef>
                <a:spcPts val="0"/>
              </a:spcBef>
              <a:spcAft>
                <a:spcPts val="0"/>
              </a:spcAft>
              <a:buSzPct val="60000"/>
              <a:buNone/>
            </a:pPr>
            <a:r>
              <a:rPr lang="en-US" sz="3600" dirty="0">
                <a:solidFill>
                  <a:srgbClr val="FEA534"/>
                </a:solidFill>
                <a:latin typeface="Bahnschrift Condensed" panose="020B0502040204020203" pitchFamily="34" charset="0"/>
                <a:cs typeface="Calibri" panose="020F0502020204030204" pitchFamily="34" charset="0"/>
              </a:rPr>
              <a:t>13 matching venues</a:t>
            </a:r>
            <a:endParaRPr lang="en-US" sz="3600" dirty="0">
              <a:latin typeface="Bahnschrift Condensed" panose="020B0502040204020203" pitchFamily="34" charset="0"/>
              <a:cs typeface="Calibri" panose="020F0502020204030204" pitchFamily="34" charset="0"/>
            </a:endParaRPr>
          </a:p>
          <a:p>
            <a:pPr marL="0" indent="0">
              <a:buNone/>
            </a:pPr>
            <a:r>
              <a:rPr lang="en-US" dirty="0">
                <a:latin typeface="Jersey M54" panose="02000500000000000000"/>
                <a:cs typeface="Calibri" panose="020F0502020204030204" pitchFamily="34" charset="0"/>
              </a:rPr>
              <a:t>In Seattle’s Capitol Hill neighborhood, there are 13 total venues that match these categories.</a:t>
            </a:r>
          </a:p>
          <a:p>
            <a:endParaRPr lang="en-US" dirty="0"/>
          </a:p>
        </p:txBody>
      </p:sp>
      <p:sp>
        <p:nvSpPr>
          <p:cNvPr id="15" name="Content Placeholder 11">
            <a:extLst>
              <a:ext uri="{FF2B5EF4-FFF2-40B4-BE49-F238E27FC236}">
                <a16:creationId xmlns:a16="http://schemas.microsoft.com/office/drawing/2014/main" id="{3B3BB49E-7BD4-4911-B33F-5190607C0EE8}"/>
              </a:ext>
            </a:extLst>
          </p:cNvPr>
          <p:cNvSpPr txBox="1">
            <a:spLocks/>
          </p:cNvSpPr>
          <p:nvPr/>
        </p:nvSpPr>
        <p:spPr>
          <a:xfrm>
            <a:off x="670126" y="2037808"/>
            <a:ext cx="2761051" cy="3718558"/>
          </a:xfrm>
          <a:prstGeom prst="rect">
            <a:avLst/>
          </a:prstGeom>
        </p:spPr>
        <p:txBody>
          <a:bodyPr vert="horz" lIns="91440" tIns="45720" rIns="91440" bIns="45720" numCol="1"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dirty="0">
                <a:latin typeface="Jersey M54" panose="02000500000000000000"/>
                <a:cs typeface="Calibri" panose="020F0502020204030204" pitchFamily="34" charset="0"/>
              </a:rPr>
              <a:t>Using the San Francisco data, I learned that the most common type of venues surrounding Barry’s locations are:</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French Restaurant</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Gym</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Coffee Shop</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Sushi Restaurant</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Sandwich Place</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Burger Joint</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Salad Place</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Café</a:t>
            </a:r>
            <a:endParaRPr lang="en-US" dirty="0">
              <a:latin typeface="Bahnschrift Condensed" panose="020B0502040204020203" pitchFamily="34" charset="0"/>
            </a:endParaRPr>
          </a:p>
        </p:txBody>
      </p:sp>
      <p:sp>
        <p:nvSpPr>
          <p:cNvPr id="20" name="Rectangle 19">
            <a:extLst>
              <a:ext uri="{FF2B5EF4-FFF2-40B4-BE49-F238E27FC236}">
                <a16:creationId xmlns:a16="http://schemas.microsoft.com/office/drawing/2014/main" id="{5E3AEA2C-48A6-425D-BB39-C1C3AE39FBF7}"/>
              </a:ext>
            </a:extLst>
          </p:cNvPr>
          <p:cNvSpPr/>
          <p:nvPr/>
        </p:nvSpPr>
        <p:spPr>
          <a:xfrm rot="5400000">
            <a:off x="1942853" y="3874227"/>
            <a:ext cx="3429000" cy="457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able 21">
            <a:extLst>
              <a:ext uri="{FF2B5EF4-FFF2-40B4-BE49-F238E27FC236}">
                <a16:creationId xmlns:a16="http://schemas.microsoft.com/office/drawing/2014/main" id="{74028A7F-BDB9-468E-8E25-53CD93A9681C}"/>
              </a:ext>
            </a:extLst>
          </p:cNvPr>
          <p:cNvGraphicFramePr>
            <a:graphicFrameLocks noGrp="1"/>
          </p:cNvGraphicFramePr>
          <p:nvPr>
            <p:extLst>
              <p:ext uri="{D42A27DB-BD31-4B8C-83A1-F6EECF244321}">
                <p14:modId xmlns:p14="http://schemas.microsoft.com/office/powerpoint/2010/main" val="4209566233"/>
              </p:ext>
            </p:extLst>
          </p:nvPr>
        </p:nvGraphicFramePr>
        <p:xfrm>
          <a:off x="6383383" y="2548257"/>
          <a:ext cx="4690188" cy="2586528"/>
        </p:xfrm>
        <a:graphic>
          <a:graphicData uri="http://schemas.openxmlformats.org/drawingml/2006/table">
            <a:tbl>
              <a:tblPr firstRow="1" firstCol="1" bandRow="1">
                <a:tableStyleId>{5C22544A-7EE6-4342-B048-85BDC9FD1C3A}</a:tableStyleId>
              </a:tblPr>
              <a:tblGrid>
                <a:gridCol w="2653439">
                  <a:extLst>
                    <a:ext uri="{9D8B030D-6E8A-4147-A177-3AD203B41FA5}">
                      <a16:colId xmlns:a16="http://schemas.microsoft.com/office/drawing/2014/main" val="100807347"/>
                    </a:ext>
                  </a:extLst>
                </a:gridCol>
                <a:gridCol w="949723">
                  <a:extLst>
                    <a:ext uri="{9D8B030D-6E8A-4147-A177-3AD203B41FA5}">
                      <a16:colId xmlns:a16="http://schemas.microsoft.com/office/drawing/2014/main" val="53027101"/>
                    </a:ext>
                  </a:extLst>
                </a:gridCol>
                <a:gridCol w="1087026">
                  <a:extLst>
                    <a:ext uri="{9D8B030D-6E8A-4147-A177-3AD203B41FA5}">
                      <a16:colId xmlns:a16="http://schemas.microsoft.com/office/drawing/2014/main" val="2190252029"/>
                    </a:ext>
                  </a:extLst>
                </a:gridCol>
              </a:tblGrid>
              <a:tr h="184752">
                <a:tc>
                  <a:txBody>
                    <a:bodyPr/>
                    <a:lstStyle/>
                    <a:p>
                      <a:pPr marL="0" marR="0">
                        <a:lnSpc>
                          <a:spcPct val="110000"/>
                        </a:lnSpc>
                        <a:spcBef>
                          <a:spcPts val="0"/>
                        </a:spcBef>
                        <a:spcAft>
                          <a:spcPts val="0"/>
                        </a:spcAft>
                      </a:pPr>
                      <a:r>
                        <a:rPr lang="en-US" sz="1200" dirty="0">
                          <a:effectLst/>
                          <a:latin typeface="Jersey M54" panose="02000500000000000000"/>
                        </a:rPr>
                        <a:t>name</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2F2F2F"/>
                    </a:solidFill>
                  </a:tcPr>
                </a:tc>
                <a:tc>
                  <a:txBody>
                    <a:bodyPr/>
                    <a:lstStyle/>
                    <a:p>
                      <a:pPr marL="0" marR="0">
                        <a:lnSpc>
                          <a:spcPct val="110000"/>
                        </a:lnSpc>
                        <a:spcBef>
                          <a:spcPts val="0"/>
                        </a:spcBef>
                        <a:spcAft>
                          <a:spcPts val="0"/>
                        </a:spcAft>
                      </a:pPr>
                      <a:r>
                        <a:rPr lang="en-US" sz="1200">
                          <a:effectLst/>
                          <a:latin typeface="Jersey M54" panose="02000500000000000000"/>
                        </a:rPr>
                        <a:t>lat</a:t>
                      </a:r>
                      <a:endParaRPr lang="en-US" sz="120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2F2F2F"/>
                    </a:solidFill>
                  </a:tcPr>
                </a:tc>
                <a:tc>
                  <a:txBody>
                    <a:bodyPr/>
                    <a:lstStyle/>
                    <a:p>
                      <a:pPr marL="0" marR="0">
                        <a:lnSpc>
                          <a:spcPct val="110000"/>
                        </a:lnSpc>
                        <a:spcBef>
                          <a:spcPts val="0"/>
                        </a:spcBef>
                        <a:spcAft>
                          <a:spcPts val="0"/>
                        </a:spcAft>
                      </a:pPr>
                      <a:r>
                        <a:rPr lang="en-US" sz="1200" dirty="0" err="1">
                          <a:effectLst/>
                          <a:latin typeface="Jersey M54" panose="02000500000000000000"/>
                        </a:rPr>
                        <a:t>lng</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2F2F2F"/>
                    </a:solidFill>
                  </a:tcPr>
                </a:tc>
                <a:extLst>
                  <a:ext uri="{0D108BD9-81ED-4DB2-BD59-A6C34878D82A}">
                    <a16:rowId xmlns:a16="http://schemas.microsoft.com/office/drawing/2014/main" val="3907881630"/>
                  </a:ext>
                </a:extLst>
              </a:tr>
              <a:tr h="184752">
                <a:tc>
                  <a:txBody>
                    <a:bodyPr/>
                    <a:lstStyle/>
                    <a:p>
                      <a:pPr marL="0" marR="0">
                        <a:lnSpc>
                          <a:spcPct val="110000"/>
                        </a:lnSpc>
                        <a:spcBef>
                          <a:spcPts val="0"/>
                        </a:spcBef>
                        <a:spcAft>
                          <a:spcPts val="0"/>
                        </a:spcAft>
                      </a:pPr>
                      <a:r>
                        <a:rPr lang="en-US" sz="1200">
                          <a:solidFill>
                            <a:schemeClr val="tx1"/>
                          </a:solidFill>
                          <a:effectLst/>
                          <a:latin typeface="Jersey M54" panose="02000500000000000000"/>
                        </a:rPr>
                        <a:t>TRIBE Fitness</a:t>
                      </a:r>
                      <a:endParaRPr lang="en-US" sz="120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dirty="0">
                          <a:effectLst/>
                          <a:latin typeface="Jersey M54" panose="02000500000000000000"/>
                        </a:rPr>
                        <a:t>47.624561</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a:effectLst/>
                          <a:latin typeface="Jersey M54" panose="02000500000000000000"/>
                        </a:rPr>
                        <a:t>-122.320756</a:t>
                      </a:r>
                      <a:endParaRPr lang="en-US" sz="120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3635388299"/>
                  </a:ext>
                </a:extLst>
              </a:tr>
              <a:tr h="184752">
                <a:tc>
                  <a:txBody>
                    <a:bodyPr/>
                    <a:lstStyle/>
                    <a:p>
                      <a:pPr marL="0" marR="0">
                        <a:lnSpc>
                          <a:spcPct val="110000"/>
                        </a:lnSpc>
                        <a:spcBef>
                          <a:spcPts val="0"/>
                        </a:spcBef>
                        <a:spcAft>
                          <a:spcPts val="0"/>
                        </a:spcAft>
                      </a:pPr>
                      <a:r>
                        <a:rPr lang="en-US" sz="1200" dirty="0">
                          <a:solidFill>
                            <a:schemeClr val="tx1"/>
                          </a:solidFill>
                          <a:effectLst/>
                          <a:latin typeface="Jersey M54" panose="02000500000000000000"/>
                        </a:rPr>
                        <a:t>Pro Sports Club</a:t>
                      </a:r>
                      <a:endParaRPr lang="en-US" sz="12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dirty="0">
                          <a:effectLst/>
                          <a:latin typeface="Jersey M54" panose="02000500000000000000"/>
                        </a:rPr>
                        <a:t>47.62345</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a:effectLst/>
                          <a:latin typeface="Jersey M54" panose="02000500000000000000"/>
                        </a:rPr>
                        <a:t>-122.32955</a:t>
                      </a:r>
                      <a:endParaRPr lang="en-US" sz="120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2392802760"/>
                  </a:ext>
                </a:extLst>
              </a:tr>
              <a:tr h="184752">
                <a:tc>
                  <a:txBody>
                    <a:bodyPr/>
                    <a:lstStyle/>
                    <a:p>
                      <a:pPr marL="0" marR="0">
                        <a:lnSpc>
                          <a:spcPct val="110000"/>
                        </a:lnSpc>
                        <a:spcBef>
                          <a:spcPts val="0"/>
                        </a:spcBef>
                        <a:spcAft>
                          <a:spcPts val="0"/>
                        </a:spcAft>
                      </a:pPr>
                      <a:r>
                        <a:rPr lang="en-US" sz="1200">
                          <a:solidFill>
                            <a:schemeClr val="tx1"/>
                          </a:solidFill>
                          <a:effectLst/>
                          <a:latin typeface="Jersey M54" panose="02000500000000000000"/>
                        </a:rPr>
                        <a:t>Espresso Vivace</a:t>
                      </a:r>
                      <a:endParaRPr lang="en-US" sz="120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dirty="0">
                          <a:effectLst/>
                          <a:latin typeface="Jersey M54" panose="02000500000000000000"/>
                        </a:rPr>
                        <a:t>47.623667</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Jersey M54" panose="02000500000000000000"/>
                        </a:rPr>
                        <a:t>-122.320692</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1191638194"/>
                  </a:ext>
                </a:extLst>
              </a:tr>
              <a:tr h="184752">
                <a:tc>
                  <a:txBody>
                    <a:bodyPr/>
                    <a:lstStyle/>
                    <a:p>
                      <a:pPr marL="0" marR="0">
                        <a:lnSpc>
                          <a:spcPct val="110000"/>
                        </a:lnSpc>
                        <a:spcBef>
                          <a:spcPts val="0"/>
                        </a:spcBef>
                        <a:spcAft>
                          <a:spcPts val="0"/>
                        </a:spcAft>
                      </a:pPr>
                      <a:r>
                        <a:rPr lang="en-US" sz="1200">
                          <a:solidFill>
                            <a:schemeClr val="tx1"/>
                          </a:solidFill>
                          <a:effectLst/>
                          <a:latin typeface="Jersey M54" panose="02000500000000000000"/>
                        </a:rPr>
                        <a:t>Espresso Vivace Sidewalk Bar</a:t>
                      </a:r>
                      <a:endParaRPr lang="en-US" sz="120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Jersey M54" panose="02000500000000000000"/>
                        </a:rPr>
                        <a:t>47.621634</a:t>
                      </a:r>
                      <a:endParaRPr lang="en-US" sz="120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Jersey M54" panose="02000500000000000000"/>
                        </a:rPr>
                        <a:t>-122.321057</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1084967757"/>
                  </a:ext>
                </a:extLst>
              </a:tr>
              <a:tr h="184752">
                <a:tc>
                  <a:txBody>
                    <a:bodyPr/>
                    <a:lstStyle/>
                    <a:p>
                      <a:pPr marL="0" marR="0">
                        <a:lnSpc>
                          <a:spcPct val="110000"/>
                        </a:lnSpc>
                        <a:spcBef>
                          <a:spcPts val="0"/>
                        </a:spcBef>
                        <a:spcAft>
                          <a:spcPts val="0"/>
                        </a:spcAft>
                      </a:pPr>
                      <a:r>
                        <a:rPr lang="en-US" sz="1200">
                          <a:solidFill>
                            <a:schemeClr val="tx1"/>
                          </a:solidFill>
                          <a:effectLst/>
                          <a:latin typeface="Jersey M54" panose="02000500000000000000"/>
                        </a:rPr>
                        <a:t>Joe Bar</a:t>
                      </a:r>
                      <a:endParaRPr lang="en-US" sz="120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Jersey M54" panose="02000500000000000000"/>
                        </a:rPr>
                        <a:t>47.625108</a:t>
                      </a:r>
                      <a:endParaRPr lang="en-US" sz="120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Jersey M54" panose="02000500000000000000"/>
                        </a:rPr>
                        <a:t>-122.321621</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43755276"/>
                  </a:ext>
                </a:extLst>
              </a:tr>
              <a:tr h="184752">
                <a:tc>
                  <a:txBody>
                    <a:bodyPr/>
                    <a:lstStyle/>
                    <a:p>
                      <a:pPr marL="0" marR="0">
                        <a:lnSpc>
                          <a:spcPct val="110000"/>
                        </a:lnSpc>
                        <a:spcBef>
                          <a:spcPts val="0"/>
                        </a:spcBef>
                        <a:spcAft>
                          <a:spcPts val="0"/>
                        </a:spcAft>
                      </a:pPr>
                      <a:r>
                        <a:rPr lang="en-US" sz="1200">
                          <a:solidFill>
                            <a:schemeClr val="tx1"/>
                          </a:solidFill>
                          <a:effectLst/>
                          <a:latin typeface="Jersey M54" panose="02000500000000000000"/>
                        </a:rPr>
                        <a:t>Victrola</a:t>
                      </a:r>
                      <a:endParaRPr lang="en-US" sz="120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Jersey M54" panose="02000500000000000000"/>
                        </a:rPr>
                        <a:t>47.622364</a:t>
                      </a:r>
                      <a:endParaRPr lang="en-US" sz="120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Jersey M54" panose="02000500000000000000"/>
                        </a:rPr>
                        <a:t>-122.312907</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57357917"/>
                  </a:ext>
                </a:extLst>
              </a:tr>
              <a:tr h="184752">
                <a:tc>
                  <a:txBody>
                    <a:bodyPr/>
                    <a:lstStyle/>
                    <a:p>
                      <a:pPr marL="0" marR="0">
                        <a:lnSpc>
                          <a:spcPct val="110000"/>
                        </a:lnSpc>
                        <a:spcBef>
                          <a:spcPts val="0"/>
                        </a:spcBef>
                        <a:spcAft>
                          <a:spcPts val="0"/>
                        </a:spcAft>
                      </a:pPr>
                      <a:r>
                        <a:rPr lang="en-US" sz="1200">
                          <a:solidFill>
                            <a:schemeClr val="tx1"/>
                          </a:solidFill>
                          <a:effectLst/>
                          <a:latin typeface="Jersey M54" panose="02000500000000000000"/>
                        </a:rPr>
                        <a:t>Analog Coffee</a:t>
                      </a:r>
                      <a:endParaRPr lang="en-US" sz="120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Jersey M54" panose="02000500000000000000"/>
                        </a:rPr>
                        <a:t>47.620768</a:t>
                      </a:r>
                      <a:endParaRPr lang="en-US" sz="120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Jersey M54" panose="02000500000000000000"/>
                        </a:rPr>
                        <a:t>-122.325448</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2813638517"/>
                  </a:ext>
                </a:extLst>
              </a:tr>
              <a:tr h="184752">
                <a:tc>
                  <a:txBody>
                    <a:bodyPr/>
                    <a:lstStyle/>
                    <a:p>
                      <a:pPr marL="0" marR="0">
                        <a:lnSpc>
                          <a:spcPct val="110000"/>
                        </a:lnSpc>
                        <a:spcBef>
                          <a:spcPts val="0"/>
                        </a:spcBef>
                        <a:spcAft>
                          <a:spcPts val="0"/>
                        </a:spcAft>
                      </a:pPr>
                      <a:r>
                        <a:rPr lang="en-US" sz="1200" dirty="0">
                          <a:solidFill>
                            <a:schemeClr val="tx1"/>
                          </a:solidFill>
                          <a:effectLst/>
                          <a:latin typeface="Jersey M54" panose="02000500000000000000"/>
                        </a:rPr>
                        <a:t>Caffe </a:t>
                      </a:r>
                      <a:r>
                        <a:rPr lang="en-US" sz="1200" dirty="0" err="1">
                          <a:solidFill>
                            <a:schemeClr val="tx1"/>
                          </a:solidFill>
                          <a:effectLst/>
                          <a:latin typeface="Jersey M54" panose="02000500000000000000"/>
                        </a:rPr>
                        <a:t>Ladro</a:t>
                      </a:r>
                      <a:endParaRPr lang="en-US" sz="12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Jersey M54" panose="02000500000000000000"/>
                        </a:rPr>
                        <a:t>47.623013</a:t>
                      </a:r>
                      <a:endParaRPr lang="en-US" sz="120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Jersey M54" panose="02000500000000000000"/>
                        </a:rPr>
                        <a:t>-122.312765</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3982115627"/>
                  </a:ext>
                </a:extLst>
              </a:tr>
              <a:tr h="184752">
                <a:tc>
                  <a:txBody>
                    <a:bodyPr/>
                    <a:lstStyle/>
                    <a:p>
                      <a:pPr marL="0" marR="0">
                        <a:lnSpc>
                          <a:spcPct val="110000"/>
                        </a:lnSpc>
                        <a:spcBef>
                          <a:spcPts val="0"/>
                        </a:spcBef>
                        <a:spcAft>
                          <a:spcPts val="0"/>
                        </a:spcAft>
                      </a:pPr>
                      <a:r>
                        <a:rPr lang="en-US" sz="1200">
                          <a:solidFill>
                            <a:schemeClr val="tx1"/>
                          </a:solidFill>
                          <a:effectLst/>
                          <a:latin typeface="Jersey M54" panose="02000500000000000000"/>
                        </a:rPr>
                        <a:t>Espresso Vivace</a:t>
                      </a:r>
                      <a:endParaRPr lang="en-US" sz="120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Jersey M54" panose="02000500000000000000"/>
                        </a:rPr>
                        <a:t>47.620232</a:t>
                      </a:r>
                      <a:endParaRPr lang="en-US" sz="120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Jersey M54" panose="02000500000000000000"/>
                        </a:rPr>
                        <a:t>-122.330508</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3982527497"/>
                  </a:ext>
                </a:extLst>
              </a:tr>
              <a:tr h="184752">
                <a:tc>
                  <a:txBody>
                    <a:bodyPr/>
                    <a:lstStyle/>
                    <a:p>
                      <a:pPr marL="0" marR="0">
                        <a:lnSpc>
                          <a:spcPct val="110000"/>
                        </a:lnSpc>
                        <a:spcBef>
                          <a:spcPts val="0"/>
                        </a:spcBef>
                        <a:spcAft>
                          <a:spcPts val="0"/>
                        </a:spcAft>
                      </a:pPr>
                      <a:r>
                        <a:rPr lang="en-US" sz="1200" dirty="0">
                          <a:solidFill>
                            <a:schemeClr val="tx1"/>
                          </a:solidFill>
                          <a:effectLst/>
                          <a:latin typeface="Jersey M54" panose="02000500000000000000"/>
                        </a:rPr>
                        <a:t>Taneda Sushi In Kaiseki</a:t>
                      </a:r>
                      <a:endParaRPr lang="en-US" sz="12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Jersey M54" panose="02000500000000000000"/>
                        </a:rPr>
                        <a:t>47.620583</a:t>
                      </a:r>
                      <a:endParaRPr lang="en-US" sz="120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a:effectLst/>
                          <a:latin typeface="Jersey M54" panose="02000500000000000000"/>
                        </a:rPr>
                        <a:t>-122.3213</a:t>
                      </a:r>
                      <a:endParaRPr lang="en-US" sz="120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1388671599"/>
                  </a:ext>
                </a:extLst>
              </a:tr>
              <a:tr h="184752">
                <a:tc>
                  <a:txBody>
                    <a:bodyPr/>
                    <a:lstStyle/>
                    <a:p>
                      <a:pPr marL="0" marR="0">
                        <a:lnSpc>
                          <a:spcPct val="110000"/>
                        </a:lnSpc>
                        <a:spcBef>
                          <a:spcPts val="0"/>
                        </a:spcBef>
                        <a:spcAft>
                          <a:spcPts val="0"/>
                        </a:spcAft>
                      </a:pPr>
                      <a:r>
                        <a:rPr lang="en-US" sz="1200" dirty="0">
                          <a:solidFill>
                            <a:schemeClr val="tx1"/>
                          </a:solidFill>
                          <a:effectLst/>
                          <a:latin typeface="Jersey M54" panose="02000500000000000000"/>
                        </a:rPr>
                        <a:t>Dick's Drive-In</a:t>
                      </a:r>
                      <a:endParaRPr lang="en-US" sz="12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Jersey M54" panose="02000500000000000000"/>
                        </a:rPr>
                        <a:t>47.619327</a:t>
                      </a:r>
                      <a:endParaRPr lang="en-US" sz="120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Jersey M54" panose="02000500000000000000"/>
                        </a:rPr>
                        <a:t>-122.321076</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2816118307"/>
                  </a:ext>
                </a:extLst>
              </a:tr>
              <a:tr h="184752">
                <a:tc>
                  <a:txBody>
                    <a:bodyPr/>
                    <a:lstStyle/>
                    <a:p>
                      <a:pPr marL="0" marR="0">
                        <a:lnSpc>
                          <a:spcPct val="110000"/>
                        </a:lnSpc>
                        <a:spcBef>
                          <a:spcPts val="0"/>
                        </a:spcBef>
                        <a:spcAft>
                          <a:spcPts val="0"/>
                        </a:spcAft>
                      </a:pPr>
                      <a:r>
                        <a:rPr lang="en-US" sz="1200">
                          <a:solidFill>
                            <a:schemeClr val="tx1"/>
                          </a:solidFill>
                          <a:effectLst/>
                          <a:latin typeface="Jersey M54" panose="02000500000000000000"/>
                        </a:rPr>
                        <a:t>Barjot</a:t>
                      </a:r>
                      <a:endParaRPr lang="en-US" sz="120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dirty="0">
                          <a:effectLst/>
                          <a:latin typeface="Jersey M54" panose="02000500000000000000"/>
                        </a:rPr>
                        <a:t>47.625701</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Jersey M54" panose="02000500000000000000"/>
                        </a:rPr>
                        <a:t>-122.326748</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2816052155"/>
                  </a:ext>
                </a:extLst>
              </a:tr>
              <a:tr h="184752">
                <a:tc>
                  <a:txBody>
                    <a:bodyPr/>
                    <a:lstStyle/>
                    <a:p>
                      <a:pPr marL="0" marR="0">
                        <a:lnSpc>
                          <a:spcPct val="110000"/>
                        </a:lnSpc>
                        <a:spcBef>
                          <a:spcPts val="0"/>
                        </a:spcBef>
                        <a:spcAft>
                          <a:spcPts val="0"/>
                        </a:spcAft>
                      </a:pPr>
                      <a:r>
                        <a:rPr lang="en-US" sz="1200" dirty="0">
                          <a:solidFill>
                            <a:schemeClr val="tx1"/>
                          </a:solidFill>
                          <a:effectLst/>
                          <a:latin typeface="Jersey M54" panose="02000500000000000000"/>
                        </a:rPr>
                        <a:t>Oddfellows Cafe &amp; Bar</a:t>
                      </a:r>
                      <a:endParaRPr lang="en-US" sz="1200" dirty="0">
                        <a:solidFill>
                          <a:schemeClr val="tx1"/>
                        </a:solidFill>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Jersey M54" panose="02000500000000000000"/>
                        </a:rPr>
                        <a:t>47.614886</a:t>
                      </a:r>
                      <a:endParaRPr lang="en-US" sz="120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Jersey M54" panose="02000500000000000000"/>
                        </a:rPr>
                        <a:t>-122.319493</a:t>
                      </a:r>
                      <a:endParaRPr lang="en-US" sz="1200" dirty="0">
                        <a:effectLst/>
                        <a:latin typeface="Jersey M54" panose="0200050000000000000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294507162"/>
                  </a:ext>
                </a:extLst>
              </a:tr>
            </a:tbl>
          </a:graphicData>
        </a:graphic>
      </p:graphicFrame>
      <p:pic>
        <p:nvPicPr>
          <p:cNvPr id="24" name="Picture 23" descr="See the source image">
            <a:extLst>
              <a:ext uri="{FF2B5EF4-FFF2-40B4-BE49-F238E27FC236}">
                <a16:creationId xmlns:a16="http://schemas.microsoft.com/office/drawing/2014/main" id="{C888C68C-B1A8-4228-837C-7510B5CAF5F2}"/>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75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65304E7-D693-4D3A-AE5A-90C6977BCFEF}"/>
              </a:ext>
            </a:extLst>
          </p:cNvPr>
          <p:cNvSpPr>
            <a:spLocks noGrp="1"/>
          </p:cNvSpPr>
          <p:nvPr>
            <p:ph type="title"/>
          </p:nvPr>
        </p:nvSpPr>
        <p:spPr>
          <a:xfrm>
            <a:off x="8318090" y="758952"/>
            <a:ext cx="2802194" cy="3168614"/>
          </a:xfrm>
        </p:spPr>
        <p:txBody>
          <a:bodyPr vert="horz" lIns="91440" tIns="45720" rIns="91440" bIns="45720" rtlCol="0" anchor="b">
            <a:normAutofit/>
          </a:bodyPr>
          <a:lstStyle/>
          <a:p>
            <a:pPr>
              <a:lnSpc>
                <a:spcPct val="85000"/>
              </a:lnSpc>
            </a:pPr>
            <a:r>
              <a:rPr lang="en-US" dirty="0">
                <a:solidFill>
                  <a:srgbClr val="FFFFFF"/>
                </a:solidFill>
                <a:latin typeface="Bahnschrift Condensed" panose="020B0502040204020203" pitchFamily="34" charset="0"/>
              </a:rPr>
              <a:t>Methodology</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3">
            <a:extLst>
              <a:ext uri="{FF2B5EF4-FFF2-40B4-BE49-F238E27FC236}">
                <a16:creationId xmlns:a16="http://schemas.microsoft.com/office/drawing/2014/main" id="{DFAB2EB7-0C38-4E14-8647-8ACC83CC7983}"/>
              </a:ext>
            </a:extLst>
          </p:cNvPr>
          <p:cNvSpPr txBox="1">
            <a:spLocks/>
          </p:cNvSpPr>
          <p:nvPr/>
        </p:nvSpPr>
        <p:spPr>
          <a:xfrm>
            <a:off x="1629256" y="943816"/>
            <a:ext cx="5349206" cy="222939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a:latin typeface="Jersey M54" panose="02000500000000000000"/>
                <a:cs typeface="Calibri" panose="020F0502020204030204" pitchFamily="34" charset="0"/>
              </a:rPr>
              <a:t>Finally, I loaded the cleaned venue data from Seattle’s Capitol Hill neighborhood into the K-Means algorithm.</a:t>
            </a:r>
          </a:p>
          <a:p>
            <a:pPr marL="0" indent="0">
              <a:buNone/>
            </a:pPr>
            <a:endParaRPr lang="en-US" dirty="0">
              <a:latin typeface="Jersey M54" panose="02000500000000000000"/>
              <a:cs typeface="Calibri" panose="020F0502020204030204" pitchFamily="34" charset="0"/>
            </a:endParaRPr>
          </a:p>
          <a:p>
            <a:pPr marL="0" indent="0" algn="ctr">
              <a:buFont typeface="Arial" pitchFamily="34" charset="0"/>
              <a:buNone/>
            </a:pPr>
            <a:r>
              <a:rPr lang="en-US" sz="3600" dirty="0">
                <a:solidFill>
                  <a:srgbClr val="FEA534"/>
                </a:solidFill>
                <a:latin typeface="Bahnschrift Condensed" panose="020B0502040204020203" pitchFamily="34" charset="0"/>
                <a:cs typeface="Calibri" panose="020F0502020204030204" pitchFamily="34" charset="0"/>
              </a:rPr>
              <a:t>K = 5 clusters</a:t>
            </a:r>
          </a:p>
        </p:txBody>
      </p:sp>
      <p:pic>
        <p:nvPicPr>
          <p:cNvPr id="24" name="Picture 23" descr="See the source image">
            <a:extLst>
              <a:ext uri="{FF2B5EF4-FFF2-40B4-BE49-F238E27FC236}">
                <a16:creationId xmlns:a16="http://schemas.microsoft.com/office/drawing/2014/main" id="{38DBF970-3ECB-4C85-AF7A-767874F0A7DD}"/>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8993572E-2A67-43D8-919C-C4D131DC9040}"/>
              </a:ext>
            </a:extLst>
          </p:cNvPr>
          <p:cNvPicPr>
            <a:picLocks noChangeAspect="1"/>
          </p:cNvPicPr>
          <p:nvPr/>
        </p:nvPicPr>
        <p:blipFill>
          <a:blip r:embed="rId3"/>
          <a:stretch>
            <a:fillRect/>
          </a:stretch>
        </p:blipFill>
        <p:spPr>
          <a:xfrm>
            <a:off x="678174" y="3173208"/>
            <a:ext cx="7109223" cy="2308373"/>
          </a:xfrm>
          <a:prstGeom prst="rect">
            <a:avLst/>
          </a:prstGeom>
          <a:ln>
            <a:solidFill>
              <a:srgbClr val="FEA534"/>
            </a:solidFill>
          </a:ln>
        </p:spPr>
      </p:pic>
    </p:spTree>
    <p:extLst>
      <p:ext uri="{BB962C8B-B14F-4D97-AF65-F5344CB8AC3E}">
        <p14:creationId xmlns:p14="http://schemas.microsoft.com/office/powerpoint/2010/main" val="291388028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d10e8e9-3d65-463b-a94f-d863f1b4d82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B28EB24497B244B24FBBC5C3185CD0" ma:contentTypeVersion="13" ma:contentTypeDescription="Create a new document." ma:contentTypeScope="" ma:versionID="5c093ee7311aa5fc537d148040c20a0c">
  <xsd:schema xmlns:xsd="http://www.w3.org/2001/XMLSchema" xmlns:xs="http://www.w3.org/2001/XMLSchema" xmlns:p="http://schemas.microsoft.com/office/2006/metadata/properties" xmlns:ns3="9d10e8e9-3d65-463b-a94f-d863f1b4d822" xmlns:ns4="1f701866-d9e0-4d14-b6b3-9d439b81668b" targetNamespace="http://schemas.microsoft.com/office/2006/metadata/properties" ma:root="true" ma:fieldsID="13794bdf7fb8f95f20484ee22c940334" ns3:_="" ns4:_="">
    <xsd:import namespace="9d10e8e9-3d65-463b-a94f-d863f1b4d822"/>
    <xsd:import namespace="1f701866-d9e0-4d14-b6b3-9d439b81668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10e8e9-3d65-463b-a94f-d863f1b4d8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701866-d9e0-4d14-b6b3-9d439b81668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09D812-8DF8-4387-9216-DEA449F493AF}">
  <ds:schemaRefs>
    <ds:schemaRef ds:uri="http://schemas.microsoft.com/office/2006/metadata/properties"/>
    <ds:schemaRef ds:uri="http://schemas.microsoft.com/office/infopath/2007/PartnerControls"/>
    <ds:schemaRef ds:uri="9d10e8e9-3d65-463b-a94f-d863f1b4d822"/>
  </ds:schemaRefs>
</ds:datastoreItem>
</file>

<file path=customXml/itemProps2.xml><?xml version="1.0" encoding="utf-8"?>
<ds:datastoreItem xmlns:ds="http://schemas.openxmlformats.org/officeDocument/2006/customXml" ds:itemID="{B15699B7-9AE1-4A8D-BEE4-EB26A49C4F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10e8e9-3d65-463b-a94f-d863f1b4d822"/>
    <ds:schemaRef ds:uri="1f701866-d9e0-4d14-b6b3-9d439b8166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06551F-EABB-41B3-8386-FC2629B78F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TotalTime>
  <Words>1340</Words>
  <Application>Microsoft Office PowerPoint</Application>
  <PresentationFormat>Widescreen</PresentationFormat>
  <Paragraphs>357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 Condensed</vt:lpstr>
      <vt:lpstr>Century Schoolbook</vt:lpstr>
      <vt:lpstr>Jersey M54</vt:lpstr>
      <vt:lpstr>Wingdings</vt:lpstr>
      <vt:lpstr>Wingdings 2</vt:lpstr>
      <vt:lpstr>View</vt:lpstr>
      <vt:lpstr>Barry’s Bootcamp Seattle Expansion</vt:lpstr>
      <vt:lpstr>  Introduction &amp; Background</vt:lpstr>
      <vt:lpstr>Introduction &amp; Background</vt:lpstr>
      <vt:lpstr>  Data Collection &amp; Source</vt:lpstr>
      <vt:lpstr>Data Preprocessing</vt:lpstr>
      <vt:lpstr>Exploratory analysis</vt:lpstr>
      <vt:lpstr>  Exploratory Analysis</vt:lpstr>
      <vt:lpstr>Methodology</vt:lpstr>
      <vt:lpstr>Methodology</vt:lpstr>
      <vt:lpstr>Results</vt:lpstr>
      <vt:lpstr>  Discussion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Barry’s Bootcamp Seattle Expansion</dc:title>
  <dc:creator>Mary Dusek</dc:creator>
  <cp:lastModifiedBy>Billy Chen</cp:lastModifiedBy>
  <cp:revision>2</cp:revision>
  <dcterms:created xsi:type="dcterms:W3CDTF">2020-02-27T03:32:52Z</dcterms:created>
  <dcterms:modified xsi:type="dcterms:W3CDTF">2020-02-27T04:36:40Z</dcterms:modified>
</cp:coreProperties>
</file>