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handoutMasterIdLst>
    <p:handoutMasterId r:id="rId13"/>
  </p:handoutMasterIdLst>
  <p:sldIdLst>
    <p:sldId id="256" r:id="rId2"/>
    <p:sldId id="263" r:id="rId3"/>
    <p:sldId id="267" r:id="rId4"/>
    <p:sldId id="265" r:id="rId5"/>
    <p:sldId id="257" r:id="rId6"/>
    <p:sldId id="264" r:id="rId7"/>
    <p:sldId id="261" r:id="rId8"/>
    <p:sldId id="260" r:id="rId9"/>
    <p:sldId id="268" r:id="rId10"/>
    <p:sldId id="262" r:id="rId11"/>
    <p:sldId id="26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Duration</a:t>
            </a:r>
            <a:r>
              <a:rPr lang="en-US" baseline="0" dirty="0"/>
              <a:t> by Industry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Consumer, Non-cyclical</c:v>
                </c:pt>
                <c:pt idx="1">
                  <c:v>Consumer, Cyclical</c:v>
                </c:pt>
                <c:pt idx="2">
                  <c:v>Communications</c:v>
                </c:pt>
                <c:pt idx="3">
                  <c:v>Basic Materials</c:v>
                </c:pt>
                <c:pt idx="4">
                  <c:v>Technology</c:v>
                </c:pt>
                <c:pt idx="5">
                  <c:v>Diversified</c:v>
                </c:pt>
                <c:pt idx="6">
                  <c:v>Industrial</c:v>
                </c:pt>
                <c:pt idx="7">
                  <c:v>Financial</c:v>
                </c:pt>
                <c:pt idx="8">
                  <c:v>Energy</c:v>
                </c:pt>
                <c:pt idx="9">
                  <c:v>Utilities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128.38871473399999</c:v>
                </c:pt>
                <c:pt idx="1">
                  <c:v>143.497142857</c:v>
                </c:pt>
                <c:pt idx="2">
                  <c:v>162.74712643699999</c:v>
                </c:pt>
                <c:pt idx="3">
                  <c:v>142.972727273</c:v>
                </c:pt>
                <c:pt idx="4">
                  <c:v>128.66666666699999</c:v>
                </c:pt>
                <c:pt idx="5">
                  <c:v>192.75</c:v>
                </c:pt>
                <c:pt idx="6">
                  <c:v>147.78106508900001</c:v>
                </c:pt>
                <c:pt idx="7">
                  <c:v>172.26400000000001</c:v>
                </c:pt>
                <c:pt idx="8">
                  <c:v>135.40880503100001</c:v>
                </c:pt>
                <c:pt idx="9">
                  <c:v>254.16279069800001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6-48E1-9A76-0199529BE3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Termination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Consumer, Non-cyclical</c:v>
                </c:pt>
                <c:pt idx="1">
                  <c:v>Consumer, Cyclical</c:v>
                </c:pt>
                <c:pt idx="2">
                  <c:v>Communications</c:v>
                </c:pt>
                <c:pt idx="3">
                  <c:v>Basic Materials</c:v>
                </c:pt>
                <c:pt idx="4">
                  <c:v>Technology</c:v>
                </c:pt>
                <c:pt idx="5">
                  <c:v>Diversified</c:v>
                </c:pt>
                <c:pt idx="6">
                  <c:v>Industrial</c:v>
                </c:pt>
                <c:pt idx="7">
                  <c:v>Financial</c:v>
                </c:pt>
                <c:pt idx="8">
                  <c:v>Energy</c:v>
                </c:pt>
                <c:pt idx="9">
                  <c:v>Utilities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130.796875</c:v>
                </c:pt>
                <c:pt idx="1">
                  <c:v>138.34210526300001</c:v>
                </c:pt>
                <c:pt idx="2">
                  <c:v>152.26086956500001</c:v>
                </c:pt>
                <c:pt idx="3">
                  <c:v>137.823529412</c:v>
                </c:pt>
                <c:pt idx="4">
                  <c:v>163.11111111100001</c:v>
                </c:pt>
                <c:pt idx="5">
                  <c:v>0</c:v>
                </c:pt>
                <c:pt idx="6">
                  <c:v>118.48</c:v>
                </c:pt>
                <c:pt idx="7">
                  <c:v>129.66666666699999</c:v>
                </c:pt>
                <c:pt idx="8">
                  <c:v>128.5</c:v>
                </c:pt>
                <c:pt idx="9">
                  <c:v>143.4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6-48E1-9A76-0199529BE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1702272"/>
        <c:axId val="3379694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Total Count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Consumer, Non-cyclical</c:v>
                </c:pt>
                <c:pt idx="1">
                  <c:v>Consumer, Cyclical</c:v>
                </c:pt>
                <c:pt idx="2">
                  <c:v>Communications</c:v>
                </c:pt>
                <c:pt idx="3">
                  <c:v>Basic Materials</c:v>
                </c:pt>
                <c:pt idx="4">
                  <c:v>Technology</c:v>
                </c:pt>
                <c:pt idx="5">
                  <c:v>Diversified</c:v>
                </c:pt>
                <c:pt idx="6">
                  <c:v>Industrial</c:v>
                </c:pt>
                <c:pt idx="7">
                  <c:v>Financial</c:v>
                </c:pt>
                <c:pt idx="8">
                  <c:v>Energy</c:v>
                </c:pt>
                <c:pt idx="9">
                  <c:v>Utilities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409</c:v>
                </c:pt>
                <c:pt idx="1">
                  <c:v>226</c:v>
                </c:pt>
                <c:pt idx="2">
                  <c:v>213</c:v>
                </c:pt>
                <c:pt idx="3">
                  <c:v>152</c:v>
                </c:pt>
                <c:pt idx="4">
                  <c:v>198</c:v>
                </c:pt>
                <c:pt idx="5">
                  <c:v>4</c:v>
                </c:pt>
                <c:pt idx="6">
                  <c:v>207</c:v>
                </c:pt>
                <c:pt idx="7">
                  <c:v>324</c:v>
                </c:pt>
                <c:pt idx="8">
                  <c:v>196</c:v>
                </c:pt>
                <c:pt idx="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A2-43A5-B63C-CF818FC6D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172248"/>
        <c:axId val="530169952"/>
      </c:lineChart>
      <c:catAx>
        <c:axId val="51170227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969432"/>
        <c:crosses val="autoZero"/>
        <c:auto val="1"/>
        <c:lblAlgn val="ctr"/>
        <c:lblOffset val="100"/>
        <c:noMultiLvlLbl val="0"/>
      </c:catAx>
      <c:valAx>
        <c:axId val="33796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Avg.</a:t>
                </a:r>
                <a:r>
                  <a:rPr lang="en-US" baseline="0" dirty="0"/>
                  <a:t> Duration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02272"/>
        <c:crosses val="autoZero"/>
        <c:crossBetween val="between"/>
      </c:valAx>
      <c:valAx>
        <c:axId val="5301699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2248"/>
        <c:crosses val="max"/>
        <c:crossBetween val="between"/>
      </c:valAx>
      <c:catAx>
        <c:axId val="530172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0169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2A6DB-51B0-42B2-9C25-72BFE59618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6AEB1-0863-4912-98CA-018C9FBE3F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3B166C-16C9-4036-944F-504A4875753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0970-B482-40B2-837B-739065A7A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4F98-2F7F-464F-BD4A-E597588C76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3BA6EC-43DE-45D8-A017-864DAAC7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1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00D222-A6ED-43C2-81F0-0BD0C11EEA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9101EEE-FFF9-47A3-AFCC-CFBAA9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B42C5-75AB-42BE-BB2D-FA4A66A69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tang" panose="02030600000101010101" pitchFamily="18" charset="-127"/>
                <a:ea typeface="Batang" panose="02030600000101010101" pitchFamily="18" charset="-127"/>
              </a:rPr>
              <a:t>Earnings impact on Spread in M&amp;A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ACACB1-AB46-434C-944A-9EB7421E0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Kelvin Cheng</a:t>
            </a:r>
          </a:p>
        </p:txBody>
      </p:sp>
    </p:spTree>
    <p:extLst>
      <p:ext uri="{BB962C8B-B14F-4D97-AF65-F5344CB8AC3E}">
        <p14:creationId xmlns:p14="http://schemas.microsoft.com/office/powerpoint/2010/main" val="36454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BE0CE5-37D6-4AA8-A48A-87C95B3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87438"/>
            <a:ext cx="8983663" cy="10001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Correlation between earnings surprise and price return - continue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1FD1FC-F57A-4E0D-AFA6-339DF654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96027"/>
              </p:ext>
            </p:extLst>
          </p:nvPr>
        </p:nvGraphicFramePr>
        <p:xfrm>
          <a:off x="6394444" y="2710792"/>
          <a:ext cx="4050523" cy="3106743"/>
        </p:xfrm>
        <a:graphic>
          <a:graphicData uri="http://schemas.openxmlformats.org/drawingml/2006/table">
            <a:tbl>
              <a:tblPr/>
              <a:tblGrid>
                <a:gridCol w="1949785">
                  <a:extLst>
                    <a:ext uri="{9D8B030D-6E8A-4147-A177-3AD203B41FA5}">
                      <a16:colId xmlns:a16="http://schemas.microsoft.com/office/drawing/2014/main" val="2034351877"/>
                    </a:ext>
                  </a:extLst>
                </a:gridCol>
                <a:gridCol w="2100738">
                  <a:extLst>
                    <a:ext uri="{9D8B030D-6E8A-4147-A177-3AD203B41FA5}">
                      <a16:colId xmlns:a16="http://schemas.microsoft.com/office/drawing/2014/main" val="3129434324"/>
                    </a:ext>
                  </a:extLst>
                </a:gridCol>
              </a:tblGrid>
              <a:tr h="272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Corr(EPS surprise, return)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97017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8567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07014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80383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Consumer, Non-cyclical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1031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25255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Consumer, Cyclical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0.159801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16775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Materials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05964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8338"/>
                  </a:ext>
                </a:extLst>
              </a:tr>
              <a:tr h="281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0.207584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55735"/>
                  </a:ext>
                </a:extLst>
              </a:tr>
              <a:tr h="296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0.310322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8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0A632EF-96FE-42A9-BF6C-8253C7BF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35101"/>
              </p:ext>
            </p:extLst>
          </p:nvPr>
        </p:nvGraphicFramePr>
        <p:xfrm>
          <a:off x="1402466" y="2710792"/>
          <a:ext cx="4050523" cy="3116002"/>
        </p:xfrm>
        <a:graphic>
          <a:graphicData uri="http://schemas.openxmlformats.org/drawingml/2006/table">
            <a:tbl>
              <a:tblPr/>
              <a:tblGrid>
                <a:gridCol w="2049229">
                  <a:extLst>
                    <a:ext uri="{9D8B030D-6E8A-4147-A177-3AD203B41FA5}">
                      <a16:colId xmlns:a16="http://schemas.microsoft.com/office/drawing/2014/main" val="1529025125"/>
                    </a:ext>
                  </a:extLst>
                </a:gridCol>
                <a:gridCol w="2001294">
                  <a:extLst>
                    <a:ext uri="{9D8B030D-6E8A-4147-A177-3AD203B41FA5}">
                      <a16:colId xmlns:a16="http://schemas.microsoft.com/office/drawing/2014/main" val="2526235406"/>
                    </a:ext>
                  </a:extLst>
                </a:gridCol>
              </a:tblGrid>
              <a:tr h="220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Corr(EPS surprise, return)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86077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78326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12592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93445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Utilities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0.221317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6438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79772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95635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Miscellaneous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8227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Services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24560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Industries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0.311853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28644"/>
                  </a:ext>
                </a:extLst>
              </a:tr>
              <a:tr h="23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23027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Durables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97156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Goods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82335"/>
                  </a:ext>
                </a:extLst>
              </a:tr>
              <a:tr h="23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Non-Durables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2947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65920DD-E8DD-4E85-B050-0E60CAB1E940}"/>
              </a:ext>
            </a:extLst>
          </p:cNvPr>
          <p:cNvSpPr txBox="1"/>
          <p:nvPr/>
        </p:nvSpPr>
        <p:spPr>
          <a:xfrm>
            <a:off x="1279019" y="6088559"/>
            <a:ext cx="6290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Miscellaneous includes Business Services, Industrial Machinery/Components, Multi-Sector</a:t>
            </a:r>
          </a:p>
          <a:p>
            <a:r>
              <a:rPr lang="en-US" sz="1100" dirty="0"/>
              <a:t> companies, Office Equipment/Supplies/Services, Other Consumer Services, Publishing</a:t>
            </a:r>
          </a:p>
          <a:p>
            <a:endParaRPr lang="en-US" sz="1100" dirty="0"/>
          </a:p>
          <a:p>
            <a:r>
              <a:rPr lang="en-US" sz="1100" dirty="0"/>
              <a:t>** n/a are mostly ETFs and index funds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48AB9-CDFA-41DA-84A9-6FB45D717835}"/>
              </a:ext>
            </a:extLst>
          </p:cNvPr>
          <p:cNvSpPr txBox="1"/>
          <p:nvPr/>
        </p:nvSpPr>
        <p:spPr>
          <a:xfrm>
            <a:off x="215013" y="2666809"/>
            <a:ext cx="11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NASDAQ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52E22-4AB9-47AA-B27D-A2E0E58B8BB9}"/>
              </a:ext>
            </a:extLst>
          </p:cNvPr>
          <p:cNvSpPr txBox="1"/>
          <p:nvPr/>
        </p:nvSpPr>
        <p:spPr>
          <a:xfrm>
            <a:off x="5693448" y="2666809"/>
            <a:ext cx="79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M&amp;A</a:t>
            </a:r>
          </a:p>
        </p:txBody>
      </p:sp>
    </p:spTree>
    <p:extLst>
      <p:ext uri="{BB962C8B-B14F-4D97-AF65-F5344CB8AC3E}">
        <p14:creationId xmlns:p14="http://schemas.microsoft.com/office/powerpoint/2010/main" val="303830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D7E9B-ED58-41C3-B87A-8B7C34BF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0A2D-51A0-46E1-BBEE-41C2754B35DB}"/>
              </a:ext>
            </a:extLst>
          </p:cNvPr>
          <p:cNvSpPr txBox="1"/>
          <p:nvPr/>
        </p:nvSpPr>
        <p:spPr>
          <a:xfrm>
            <a:off x="1407886" y="2728686"/>
            <a:ext cx="971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Spring-loading when no one is looking? Earnings and cash flow management around acquisitions – Shuping Chen, Jake Thomas, Frank Zhang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Earnings Surprises and Takeover Targets – Davit </a:t>
            </a:r>
            <a:r>
              <a:rPr lang="en-US" dirty="0" err="1"/>
              <a:t>Adut</a:t>
            </a:r>
            <a:r>
              <a:rPr lang="en-US" dirty="0"/>
              <a:t>, </a:t>
            </a:r>
            <a:r>
              <a:rPr lang="en-US" dirty="0" err="1"/>
              <a:t>Doina</a:t>
            </a:r>
            <a:r>
              <a:rPr lang="en-US" dirty="0"/>
              <a:t> </a:t>
            </a:r>
            <a:r>
              <a:rPr lang="en-US" dirty="0" err="1"/>
              <a:t>Chichernea</a:t>
            </a:r>
            <a:r>
              <a:rPr lang="en-US" dirty="0"/>
              <a:t>, Anthony Holder, Haim </a:t>
            </a:r>
            <a:r>
              <a:rPr lang="en-US" dirty="0" err="1"/>
              <a:t>Kassa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D7E9B-ED58-41C3-B87A-8B7C34BF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Earnings surprise impact on the likelihood of a takeover threat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0A2D-51A0-46E1-BBEE-41C2754B35DB}"/>
              </a:ext>
            </a:extLst>
          </p:cNvPr>
          <p:cNvSpPr txBox="1"/>
          <p:nvPr/>
        </p:nvSpPr>
        <p:spPr>
          <a:xfrm>
            <a:off x="1448829" y="2526526"/>
            <a:ext cx="97100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Beating analysts’ expectation decreases the  likelihood of being takeover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higher the performance, the lower the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on posting a positive surprise, positing small surprise (within 5 cent) do not effect the chance of being takeover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negative surprise posting, the magnitude of the surprise does not matter, but whether or not it is a small surprise (within 5 cents)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Firms that received takeover attempt are more likely to generate large earnings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possible explanation is to increase the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0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D7E9B-ED58-41C3-B87A-8B7C34BF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Earnings surprise impact on the likelihood of a takeover threat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10095-4F8F-4E5E-870C-8F1A19288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28" y="2050212"/>
            <a:ext cx="6258515" cy="47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BE0CE5-37D6-4AA8-A48A-87C95B3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87438"/>
            <a:ext cx="8983663" cy="1000125"/>
          </a:xfrm>
        </p:spPr>
        <p:txBody>
          <a:bodyPr>
            <a:norm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Performance change in quite period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920DD-E8DD-4E85-B050-0E60CAB1E940}"/>
              </a:ext>
            </a:extLst>
          </p:cNvPr>
          <p:cNvSpPr txBox="1"/>
          <p:nvPr/>
        </p:nvSpPr>
        <p:spPr>
          <a:xfrm>
            <a:off x="1497383" y="2703504"/>
            <a:ext cx="9415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Earnings are depressed by higher expenses, rather than lower sales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understatement appears to be driven by depressing operating cash flows, rather than negative accruals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Acquirers’ post-acquisition performance is boosted by transferring reserves created by targets’ performance understatement during the quite period</a:t>
            </a:r>
          </a:p>
        </p:txBody>
      </p:sp>
    </p:spTree>
    <p:extLst>
      <p:ext uri="{BB962C8B-B14F-4D97-AF65-F5344CB8AC3E}">
        <p14:creationId xmlns:p14="http://schemas.microsoft.com/office/powerpoint/2010/main" val="223659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30876-9B83-4B4F-A8ED-63448BFA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4CB58-803F-40C3-9031-48BAFCC74ED0}"/>
              </a:ext>
            </a:extLst>
          </p:cNvPr>
          <p:cNvSpPr txBox="1"/>
          <p:nvPr/>
        </p:nvSpPr>
        <p:spPr>
          <a:xfrm>
            <a:off x="1491469" y="3115026"/>
            <a:ext cx="46010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M&amp;A:</a:t>
            </a:r>
          </a:p>
          <a:p>
            <a:r>
              <a:rPr lang="en-US" dirty="0">
                <a:latin typeface="+mj-lt"/>
              </a:rPr>
              <a:t>Dates: 1/1/2010 – 12/12/2017</a:t>
            </a:r>
          </a:p>
          <a:p>
            <a:r>
              <a:rPr lang="en-US" dirty="0">
                <a:latin typeface="+mj-lt"/>
              </a:rPr>
              <a:t>Exchange: Publicly traded target stocks in US exchanges</a:t>
            </a:r>
          </a:p>
          <a:p>
            <a:r>
              <a:rPr lang="en-US" dirty="0">
                <a:latin typeface="+mj-lt"/>
              </a:rPr>
              <a:t>Payment Type: Cash, Stock, Cash &amp; Stock, Cash or Stock</a:t>
            </a:r>
          </a:p>
          <a:p>
            <a:r>
              <a:rPr lang="en-US" dirty="0">
                <a:latin typeface="+mj-lt"/>
              </a:rPr>
              <a:t>Deal Size: at least 400 millions market size</a:t>
            </a:r>
          </a:p>
          <a:p>
            <a:r>
              <a:rPr lang="en-US" dirty="0">
                <a:latin typeface="+mj-lt"/>
              </a:rPr>
              <a:t>Number of deals after filtering: 1990 deals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0285C-6C3B-47AA-85CB-25D9C906C822}"/>
              </a:ext>
            </a:extLst>
          </p:cNvPr>
          <p:cNvSpPr txBox="1"/>
          <p:nvPr/>
        </p:nvSpPr>
        <p:spPr>
          <a:xfrm>
            <a:off x="6961322" y="3106773"/>
            <a:ext cx="34871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 stocks:</a:t>
            </a:r>
          </a:p>
          <a:p>
            <a:r>
              <a:rPr lang="en-US" dirty="0"/>
              <a:t>Dates: 1/1/2010 – 12/12/2017</a:t>
            </a:r>
          </a:p>
          <a:p>
            <a:r>
              <a:rPr lang="en-US" dirty="0"/>
              <a:t>3280 stocks in NASDAQ</a:t>
            </a:r>
          </a:p>
          <a:p>
            <a:r>
              <a:rPr lang="en-US" dirty="0"/>
              <a:t>505 stocks in S&amp;P500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30876-9B83-4B4F-A8ED-63448BFA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Deal distribution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26DD0-9057-42F5-A71E-A699036C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31669"/>
              </p:ext>
            </p:extLst>
          </p:nvPr>
        </p:nvGraphicFramePr>
        <p:xfrm>
          <a:off x="1600200" y="2535238"/>
          <a:ext cx="8983663" cy="355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24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D7E9B-ED58-41C3-B87A-8B7C34BF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Average absolute return by sector on the earnings reaction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27CB7-0BD0-401F-A7FF-82FD6AA8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2" y="2971507"/>
            <a:ext cx="2386986" cy="2317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18FEE-1DAE-493A-BF92-E803296376FC}"/>
              </a:ext>
            </a:extLst>
          </p:cNvPr>
          <p:cNvSpPr txBox="1"/>
          <p:nvPr/>
        </p:nvSpPr>
        <p:spPr>
          <a:xfrm>
            <a:off x="480152" y="2594130"/>
            <a:ext cx="11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NASDAQ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99F19-C014-48B1-ADB6-AFAFB2D79F4C}"/>
              </a:ext>
            </a:extLst>
          </p:cNvPr>
          <p:cNvSpPr txBox="1"/>
          <p:nvPr/>
        </p:nvSpPr>
        <p:spPr>
          <a:xfrm>
            <a:off x="1279019" y="6088559"/>
            <a:ext cx="6290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Miscellaneous includes Business Services, Industrial Machinery/Components, Multi-Sector</a:t>
            </a:r>
          </a:p>
          <a:p>
            <a:r>
              <a:rPr lang="en-US" sz="1100" dirty="0"/>
              <a:t> companies, Office Equipment/Supplies/Services, Other Consumer Services, Publishing</a:t>
            </a:r>
          </a:p>
          <a:p>
            <a:endParaRPr lang="en-US" sz="1100" dirty="0"/>
          </a:p>
          <a:p>
            <a:r>
              <a:rPr lang="en-US" sz="1100" dirty="0"/>
              <a:t>** n/a are mostly ETFs and index funds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028C7-8340-445E-BA7C-6889C7599CD1}"/>
              </a:ext>
            </a:extLst>
          </p:cNvPr>
          <p:cNvSpPr txBox="1"/>
          <p:nvPr/>
        </p:nvSpPr>
        <p:spPr>
          <a:xfrm>
            <a:off x="5945465" y="2581036"/>
            <a:ext cx="306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M&amp;A (Cash Deal)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6A7F77-19B8-4524-9921-4FFEAFFE9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58" y="3463339"/>
            <a:ext cx="2613311" cy="2579195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9F2994-AF26-4FD6-91EF-EB7315BA0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9" y="2967323"/>
            <a:ext cx="2399279" cy="2367289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0E62B9-AD22-4AE3-8F8A-842643D81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38" y="3437575"/>
            <a:ext cx="2648343" cy="25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583FBE1-53BE-45C8-8F3F-FD0D5AA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87438"/>
            <a:ext cx="8983663" cy="10001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Correlation between earnings surprise and price return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09406-6F01-4E01-93BF-65D5B7FC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6" y="3429000"/>
            <a:ext cx="3901707" cy="169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0B134-66E2-4D1B-A309-EE04B70C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28" y="3429000"/>
            <a:ext cx="3354174" cy="2088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B826E8-416E-4599-9117-A9D01D40B09A}"/>
              </a:ext>
            </a:extLst>
          </p:cNvPr>
          <p:cNvSpPr txBox="1"/>
          <p:nvPr/>
        </p:nvSpPr>
        <p:spPr>
          <a:xfrm>
            <a:off x="4929511" y="3052596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E5DE7-C3AC-4E3C-8A16-D9802803B66B}"/>
              </a:ext>
            </a:extLst>
          </p:cNvPr>
          <p:cNvSpPr txBox="1"/>
          <p:nvPr/>
        </p:nvSpPr>
        <p:spPr>
          <a:xfrm>
            <a:off x="8073297" y="3035560"/>
            <a:ext cx="160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M&amp;A (Cash Deal)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22C89-BF6D-4A3A-9379-A1E0D738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65" y="3429000"/>
            <a:ext cx="3215533" cy="20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583FBE1-53BE-45C8-8F3F-FD0D5AA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87438"/>
            <a:ext cx="8983663" cy="10001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Correlation between earnings surprise and price return</a:t>
            </a:r>
          </a:p>
        </p:txBody>
      </p:sp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208F7E-4814-4D16-BE21-1DFB0B57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11" y="4341458"/>
            <a:ext cx="2425622" cy="1617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0B134-66E2-4D1B-A309-EE04B70C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00" y="4260269"/>
            <a:ext cx="2425622" cy="15102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B826E8-416E-4599-9117-A9D01D40B09A}"/>
              </a:ext>
            </a:extLst>
          </p:cNvPr>
          <p:cNvSpPr txBox="1"/>
          <p:nvPr/>
        </p:nvSpPr>
        <p:spPr>
          <a:xfrm>
            <a:off x="1698759" y="3925049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E5DE7-C3AC-4E3C-8A16-D9802803B66B}"/>
              </a:ext>
            </a:extLst>
          </p:cNvPr>
          <p:cNvSpPr txBox="1"/>
          <p:nvPr/>
        </p:nvSpPr>
        <p:spPr>
          <a:xfrm>
            <a:off x="10457358" y="4064459"/>
            <a:ext cx="57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M&amp;A</a:t>
            </a:r>
          </a:p>
        </p:txBody>
      </p:sp>
    </p:spTree>
    <p:extLst>
      <p:ext uri="{BB962C8B-B14F-4D97-AF65-F5344CB8AC3E}">
        <p14:creationId xmlns:p14="http://schemas.microsoft.com/office/powerpoint/2010/main" val="38242745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7661</TotalTime>
  <Words>502</Words>
  <Application>Microsoft Office PowerPoint</Application>
  <PresentationFormat>Widescreen</PresentationFormat>
  <Paragraphs>115</Paragraphs>
  <Slides>11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Batang</vt:lpstr>
      <vt:lpstr>Arial</vt:lpstr>
      <vt:lpstr>Calibri</vt:lpstr>
      <vt:lpstr>Corbel</vt:lpstr>
      <vt:lpstr>Wingdings 2</vt:lpstr>
      <vt:lpstr>Frame</vt:lpstr>
      <vt:lpstr>Earnings impact on Spread in M&amp;A</vt:lpstr>
      <vt:lpstr>Earnings surprise impact on the likelihood of a takeover threat</vt:lpstr>
      <vt:lpstr>Earnings surprise impact on the likelihood of a takeover threat</vt:lpstr>
      <vt:lpstr>Performance change in quite period</vt:lpstr>
      <vt:lpstr>Data</vt:lpstr>
      <vt:lpstr>Deal distribution</vt:lpstr>
      <vt:lpstr>Average absolute return by sector on the earnings reaction day</vt:lpstr>
      <vt:lpstr>Correlation between earnings surprise and price return</vt:lpstr>
      <vt:lpstr>Correlation between earnings surprise and price return</vt:lpstr>
      <vt:lpstr>Correlation between earnings surprise and price return - continue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Earnings impact on stock prices between M&amp;A deals and other US stocks in exchange</dc:title>
  <dc:creator>Kelvin Cheng</dc:creator>
  <cp:lastModifiedBy>Kelvin Cheng</cp:lastModifiedBy>
  <cp:revision>173</cp:revision>
  <cp:lastPrinted>2018-01-05T18:02:08Z</cp:lastPrinted>
  <dcterms:created xsi:type="dcterms:W3CDTF">2018-01-02T14:53:00Z</dcterms:created>
  <dcterms:modified xsi:type="dcterms:W3CDTF">2018-01-11T20:23:53Z</dcterms:modified>
</cp:coreProperties>
</file>