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5" r:id="rId6"/>
    <p:sldId id="267" r:id="rId7"/>
    <p:sldId id="269" r:id="rId8"/>
    <p:sldId id="270" r:id="rId9"/>
    <p:sldId id="266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64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агородний Серафим Сергеевич" initials="СЗ" lastIdx="1" clrIdx="0">
    <p:extLst>
      <p:ext uri="{19B8F6BF-5375-455C-9EA6-DF929625EA0E}">
        <p15:presenceInfo xmlns:p15="http://schemas.microsoft.com/office/powerpoint/2012/main" userId="S::1032191615@pfur.ru::3d6c0b9a-44be-454a-be02-8307a72ae0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5D9A"/>
    <a:srgbClr val="3BA9ED"/>
    <a:srgbClr val="66CCFF"/>
    <a:srgbClr val="0984E1"/>
    <a:srgbClr val="199CFF"/>
    <a:srgbClr val="0E964F"/>
    <a:srgbClr val="4D0397"/>
    <a:srgbClr val="5603A9"/>
    <a:srgbClr val="6F0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3741" autoAdjust="0"/>
  </p:normalViewPr>
  <p:slideViewPr>
    <p:cSldViewPr snapToGrid="0">
      <p:cViewPr>
        <p:scale>
          <a:sx n="100" d="100"/>
          <a:sy n="100" d="100"/>
        </p:scale>
        <p:origin x="11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Лист1!$A$2:$A$13</c:f>
              <c:strCache>
                <c:ptCount val="11"/>
                <c:pt idx="0">
                  <c:v>Уникал. слова</c:v>
                </c:pt>
                <c:pt idx="1">
                  <c:v>и</c:v>
                </c:pt>
                <c:pt idx="2">
                  <c:v>в</c:v>
                </c:pt>
                <c:pt idx="3">
                  <c:v>не</c:v>
                </c:pt>
                <c:pt idx="4">
                  <c:v>на</c:v>
                </c:pt>
                <c:pt idx="5">
                  <c:v>очень</c:v>
                </c:pt>
                <c:pt idx="6">
                  <c:v>с</c:v>
                </c:pt>
                <c:pt idx="7">
                  <c:v>что</c:v>
                </c:pt>
                <c:pt idx="8">
                  <c:v>все</c:v>
                </c:pt>
                <c:pt idx="9">
                  <c:v>но</c:v>
                </c:pt>
                <c:pt idx="10">
                  <c:v>по</c:v>
                </c:pt>
              </c:strCache>
            </c:strRef>
          </c:cat>
          <c:val>
            <c:numRef>
              <c:f>Лист1!$B$2:$B$13</c:f>
              <c:numCache>
                <c:formatCode>0.00%</c:formatCode>
                <c:ptCount val="12"/>
                <c:pt idx="0">
                  <c:v>3.4868573340249488E-2</c:v>
                </c:pt>
                <c:pt idx="1">
                  <c:v>4.1042612264085239E-2</c:v>
                </c:pt>
                <c:pt idx="2">
                  <c:v>2.8388244864182219E-2</c:v>
                </c:pt>
                <c:pt idx="3">
                  <c:v>1.8784757950527715E-2</c:v>
                </c:pt>
                <c:pt idx="4">
                  <c:v>1.8273133309265714E-2</c:v>
                </c:pt>
                <c:pt idx="5">
                  <c:v>1.4031872511456055E-2</c:v>
                </c:pt>
                <c:pt idx="6">
                  <c:v>1.3597078393792431E-2</c:v>
                </c:pt>
                <c:pt idx="7">
                  <c:v>9.6631866241109112E-3</c:v>
                </c:pt>
                <c:pt idx="8">
                  <c:v>8.0108844962667961E-3</c:v>
                </c:pt>
                <c:pt idx="9">
                  <c:v>6.6629476375341468E-3</c:v>
                </c:pt>
                <c:pt idx="10">
                  <c:v>6.4368209040601247E-3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7-4DE5-B5E5-306E8D9EE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1"/>
        <c:axId val="10847712"/>
        <c:axId val="10848192"/>
      </c:barChart>
      <c:catAx>
        <c:axId val="1084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0848192"/>
        <c:crosses val="autoZero"/>
        <c:auto val="1"/>
        <c:lblAlgn val="ctr"/>
        <c:lblOffset val="100"/>
        <c:noMultiLvlLbl val="0"/>
      </c:catAx>
      <c:valAx>
        <c:axId val="108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084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Лист1!$A$2:$A$13</c:f>
              <c:strCache>
                <c:ptCount val="11"/>
                <c:pt idx="0">
                  <c:v>Уникал. слова</c:v>
                </c:pt>
                <c:pt idx="1">
                  <c:v>персонал</c:v>
                </c:pt>
                <c:pt idx="2">
                  <c:v>место</c:v>
                </c:pt>
                <c:pt idx="3">
                  <c:v>спасибо</c:v>
                </c:pt>
                <c:pt idx="4">
                  <c:v>рекомендую</c:v>
                </c:pt>
                <c:pt idx="5">
                  <c:v>просто</c:v>
                </c:pt>
                <c:pt idx="6">
                  <c:v>магазин</c:v>
                </c:pt>
                <c:pt idx="7">
                  <c:v>хороший</c:v>
                </c:pt>
                <c:pt idx="8">
                  <c:v>цены</c:v>
                </c:pt>
                <c:pt idx="9">
                  <c:v>вкусно</c:v>
                </c:pt>
                <c:pt idx="10">
                  <c:v>быстро</c:v>
                </c:pt>
              </c:strCache>
            </c:strRef>
          </c:cat>
          <c:val>
            <c:numRef>
              <c:f>Лист1!$B$2:$B$13</c:f>
              <c:numCache>
                <c:formatCode>0.00%</c:formatCode>
                <c:ptCount val="12"/>
                <c:pt idx="0">
                  <c:v>5.2404227439155904E-2</c:v>
                </c:pt>
                <c:pt idx="1">
                  <c:v>5.8174240655635605E-3</c:v>
                </c:pt>
                <c:pt idx="2">
                  <c:v>5.2896256102118455E-3</c:v>
                </c:pt>
                <c:pt idx="3">
                  <c:v>5.2050339315637094E-3</c:v>
                </c:pt>
                <c:pt idx="4">
                  <c:v>4.2357219441185538E-3</c:v>
                </c:pt>
                <c:pt idx="5">
                  <c:v>3.4981728126860143E-3</c:v>
                </c:pt>
                <c:pt idx="6">
                  <c:v>3.2708547237750097E-3</c:v>
                </c:pt>
                <c:pt idx="7">
                  <c:v>3.0454415350504105E-3</c:v>
                </c:pt>
                <c:pt idx="8">
                  <c:v>2.9820859658877528E-3</c:v>
                </c:pt>
                <c:pt idx="9">
                  <c:v>2.8417583188225797E-3</c:v>
                </c:pt>
                <c:pt idx="10">
                  <c:v>2.8241909059923999E-3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1-4B67-B0E4-3BC46ABA6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10847712"/>
        <c:axId val="10848192"/>
      </c:barChart>
      <c:catAx>
        <c:axId val="1084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0848192"/>
        <c:crosses val="autoZero"/>
        <c:auto val="1"/>
        <c:lblAlgn val="ctr"/>
        <c:lblOffset val="100"/>
        <c:noMultiLvlLbl val="0"/>
      </c:catAx>
      <c:valAx>
        <c:axId val="108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084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FBA66-7423-4D67-8284-63CC261F8F16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F3B5F-AE50-416F-8334-3A72A20E1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2CFD-2AED-4F59-A0B3-74B28E9FB288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F57-FA97-4BBD-9022-489754A2D7BB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D53E-A317-4F2A-BF8B-D99D2106EB6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1DF9-A633-4444-9CF8-D7E9A2A18E54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2A9E-5F9A-477F-BBFC-8CA9125B1DB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FCE9-D917-443D-9FE2-3922B1E58AA6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A15-E59E-451A-9E3A-475042804360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584E-8F62-4904-A6A6-38B568E3FAA0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3B46-CB54-4ABD-8A1D-A8C2C81635D8}" type="datetime1">
              <a:rPr lang="ru-RU" smtClean="0"/>
              <a:t>19.12.2024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040F-9CBD-49C8-8D73-398FF2531D51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36C7-05E5-413E-ABB3-2BEB7FB35D03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F572-EFF0-4307-8605-DE6751C050C0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402595" y="2274815"/>
            <a:ext cx="7808080" cy="17352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altLang="ru-RU" sz="2400" b="1" dirty="0">
                <a:solidFill>
                  <a:srgbClr val="3BA9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Проектный практикум 3. Учебная задача.</a:t>
            </a:r>
          </a:p>
          <a:p>
            <a:pPr>
              <a:lnSpc>
                <a:spcPct val="100000"/>
              </a:lnSpc>
            </a:pPr>
            <a:r>
              <a:rPr lang="ru-RU" altLang="ru-RU" sz="3600" b="1" dirty="0">
                <a:solidFill>
                  <a:srgbClr val="005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генерации текстовых отзывов о различных местах</a:t>
            </a:r>
            <a:endParaRPr lang="ru-RU" altLang="ru-RU" b="1" dirty="0">
              <a:solidFill>
                <a:srgbClr val="005D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2595" y="4402824"/>
            <a:ext cx="3448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Команда 9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5BB995-C1F7-EB12-DC73-A556366636BC}"/>
              </a:ext>
            </a:extLst>
          </p:cNvPr>
          <p:cNvSpPr/>
          <p:nvPr/>
        </p:nvSpPr>
        <p:spPr>
          <a:xfrm>
            <a:off x="5185269" y="6084903"/>
            <a:ext cx="1821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г. Екатеринбург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499E-0336-CFDB-188E-EF69046F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9B33D9E-08F6-94E0-C083-5903A53A8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D3DDEE2-C372-299F-902A-9869011EA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62AF2D-EBA6-6F14-2730-7F630B2CE0E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50A237-6087-3B98-0AC2-70EB3CA24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E860D-763A-F975-F61A-86DD8535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D22C7-6AFC-E61F-801A-B4E40ED9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Слишком короткие и слишком длинные отзывы по содержанию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бессмыслены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Считаем их за выброс и удаляем. Самые короткие отзывы находятся у рейтинга 5, а самые длинные у рейтинга 1, поэтому очистка от аномалий производилась раздельно по рейтингам. 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45D1D075-A07F-E3EE-15A1-1C72D9A7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CBE16-92E9-02AD-72FA-13AF5DFACD93}"/>
              </a:ext>
            </a:extLst>
          </p:cNvPr>
          <p:cNvGrpSpPr/>
          <p:nvPr/>
        </p:nvGrpSpPr>
        <p:grpSpPr>
          <a:xfrm>
            <a:off x="911860" y="2785806"/>
            <a:ext cx="10368280" cy="3905506"/>
            <a:chOff x="838200" y="2674171"/>
            <a:chExt cx="10368280" cy="390550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14D7EEB-45EA-599D-4AEB-4267EBF1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570" y="2674171"/>
              <a:ext cx="4486910" cy="3426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012BF34-D296-7D9A-58BC-96B86AAEB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74171"/>
              <a:ext cx="5666316" cy="34272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Объект 2">
              <a:extLst>
                <a:ext uri="{FF2B5EF4-FFF2-40B4-BE49-F238E27FC236}">
                  <a16:creationId xmlns:a16="http://schemas.microsoft.com/office/drawing/2014/main" id="{F374B6D9-BA6F-E626-8485-26E6C5FE68D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194140"/>
              <a:ext cx="5666316" cy="3832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8.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по рейтингам ДО удаления выбросов.</a:t>
              </a:r>
            </a:p>
          </p:txBody>
        </p:sp>
        <p:sp>
          <p:nvSpPr>
            <p:cNvPr id="14" name="Объект 2">
              <a:extLst>
                <a:ext uri="{FF2B5EF4-FFF2-40B4-BE49-F238E27FC236}">
                  <a16:creationId xmlns:a16="http://schemas.microsoft.com/office/drawing/2014/main" id="{E0EB4928-71CB-CA92-D974-659DBD34C21B}"/>
                </a:ext>
              </a:extLst>
            </p:cNvPr>
            <p:cNvSpPr txBox="1">
              <a:spLocks/>
            </p:cNvSpPr>
            <p:nvPr/>
          </p:nvSpPr>
          <p:spPr>
            <a:xfrm>
              <a:off x="6719570" y="6196378"/>
              <a:ext cx="4486910" cy="3832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9.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по рейтингам ПОСЛЕ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удаления выбросов.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7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93B2-C0A7-FBBF-F013-7C6B98B3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0286D32-2E48-0739-608F-0E7BE060C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D9B33D9E-08F6-94E0-C083-5903A53A8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2BA102C-B9F7-5FB5-A5E0-BD79054B2F0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801FCA-05D7-CFDC-AFED-AA59FFAA7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D5722-B235-C6EF-DB23-37321D3B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Обучение модели GPT2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92D68-652D-7BE2-03F5-7FBE9854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языковой модели использовался GPT2 с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предобученными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русскими весами. </a:t>
            </a:r>
          </a:p>
          <a:p>
            <a:pPr marL="0" indent="36195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1950" algn="just">
              <a:buNone/>
            </a:pPr>
            <a:r>
              <a:rPr lang="ru-RU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Причина выбора </a:t>
            </a:r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GPT-2:</a:t>
            </a:r>
            <a:endParaRPr lang="ru-RU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Эффективность: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GPT-2 хорошо справляется с задачами генерации текста благодаря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трансформерной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архитектуре.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Лёгкость адаптации: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легко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дообучить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на специализированных данных.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Ресурсоёмкость: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небольшого размера и требует меньше вычислительных ресурсов по сравнению с более крупными моделями.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1950" algn="just">
              <a:buNone/>
            </a:pPr>
            <a:r>
              <a:rPr lang="ru-RU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Обоснование </a:t>
            </a:r>
            <a:r>
              <a:rPr lang="ru-RU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токенизации</a:t>
            </a:r>
            <a:r>
              <a:rPr lang="ru-RU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Токенизация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truncation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обеспечивает, что все тексты приводятся к фиксированной длине (512 токенов). Это важно для эффективного обучения на GPU.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Максимальная длина 512 токенов: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выбрана с учётом архитектуры GPT-2 и необходимости обработки достаточно длинных текстов для отзывов.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A4650BB9-CDA9-733B-47DA-BEC13669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04478-9184-8CAA-69BA-4A19BCFD6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03E4D37-14A5-3FF1-F294-B09144B7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63B39CF-725A-8612-3789-1036A6AB5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3D491E-DE5D-868A-B77E-7F2D639A948E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0509EC-AD21-9751-678F-6C2789982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AE187-1EAE-D6D5-096D-33359EF6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Обучение модели GPT2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4BB6-796E-9C19-99BC-5ABB4095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Ключевые </a:t>
            </a:r>
            <a:r>
              <a:rPr lang="ru-RU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гиперпараметры</a:t>
            </a:r>
            <a:r>
              <a:rPr lang="ru-RU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 и их обоснование: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эпох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num_train_epochs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=3):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Баланс между качеством обучения и временем обучения.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Размер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батча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per_device_train_batch_size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=8):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Учитывает ограничения по памяти GPU.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Кол-во шагов разогрева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warmup_steps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=500):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Помогает стабилизировать обучение на начальных этапах.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Сила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L2-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регуляризации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weight_decay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=0.01):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Регуляризация для предотвращения переобучения.</a:t>
            </a:r>
          </a:p>
          <a:p>
            <a:pPr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Сохранение моделей: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Сохранение каждые 500 шагов и ограничение до 2 последних версий для экономии дискового пространства.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84A40FE9-13EC-00C1-0095-2CDBF030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9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2E63C-418A-21EF-99A4-E42E80A4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63B39CF-725A-8612-3789-1036A6AB5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0286D32-2E48-0739-608F-0E7BE060C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BCA015A-8E05-0766-8175-9B586650CA14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6184E0-9C19-8F47-5C65-82EC15598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FCDD-3C8A-CDA0-047D-A3EAD9C6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Обучение модели GPT2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246E04-9D1F-4301-AF43-30D25AA93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8668"/>
                <a:ext cx="10515600" cy="4704531"/>
              </a:xfrm>
            </p:spPr>
            <p:txBody>
              <a:bodyPr>
                <a:normAutofit lnSpcReduction="10000"/>
              </a:bodyPr>
              <a:lstStyle/>
              <a:p>
                <a:pPr marL="0" indent="361950" algn="just">
                  <a:buNone/>
                </a:pPr>
                <a:r>
                  <a:rPr lang="ru-RU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Итоговый вывод:</a:t>
                </a:r>
              </a:p>
              <a:p>
                <a:pPr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Модель обучилась на </a:t>
                </a:r>
                <a:r>
                  <a:rPr lang="ru-RU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38,019 шагах, 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завершив</a:t>
                </a:r>
                <a:r>
                  <a:rPr lang="ru-RU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3 эпохи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Средняя ошибка обучения (</a:t>
                </a:r>
                <a:r>
                  <a:rPr lang="ru-RU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составляет 2.81, что является хорошим результатом для генеративной модели текста.</a:t>
                </a:r>
              </a:p>
              <a:p>
                <a:pPr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Обучение заняло около </a:t>
                </a:r>
                <a:r>
                  <a:rPr lang="ru-RU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 часов и 47 минут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обрабатывая примерно </a:t>
                </a:r>
                <a:r>
                  <a:rPr lang="ru-RU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9.6 примеров в секунду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Результаты показывают, что модель эффективно обучилась на данных и готова к дальнейшему тестированию и использованию для генерации текстов.</a:t>
                </a:r>
              </a:p>
              <a:p>
                <a:pPr algn="just"/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361950" algn="just">
                  <a:buNone/>
                </a:pP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Функция средней ошибки модели на обучающих данных (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Negative Log-Likelihood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NLLLoss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измеряет, насколько сильно предсказанное распределение отличается от реального токена. Формула для функции потерь:</a:t>
                </a:r>
              </a:p>
              <a:p>
                <a:pPr marL="0" indent="36195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𝑙𝑜𝑔𝑃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361950" algn="just">
                  <a:buNone/>
                </a:pP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где:</a:t>
                </a:r>
              </a:p>
              <a:p>
                <a:pPr marL="0" indent="361950" algn="just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количество токенов в обучающем примере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361950" algn="just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вероятность, которую модель присвоила правильному токену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позиции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246E04-9D1F-4301-AF43-30D25AA93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8668"/>
                <a:ext cx="10515600" cy="4704531"/>
              </a:xfrm>
              <a:blipFill>
                <a:blip r:embed="rId5"/>
                <a:stretch>
                  <a:fillRect l="-348" t="-1425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2B0F45A3-5ACB-D446-48BD-F4B5EF0C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26BAA-0614-CB30-E18A-5D48256E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2FE0BA4-BBEB-34A5-B894-1CBC14207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63B39CF-725A-8612-3789-1036A6AB5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0B07AF-56AB-B099-4FA9-4269EEB4EFB8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800091-0C1F-1127-5593-423000594D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78B17-20C0-A7E5-A95E-A07A070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генерации отзывов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3CE7B-7183-A79F-E2E2-81FAE382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8"/>
            <a:ext cx="10515600" cy="4704531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Ресторан. Очень негативный отзыв:</a:t>
            </a:r>
          </a:p>
          <a:p>
            <a:pPr marL="0" indent="361950" algn="just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Была в этом заведении первый раз, пришла поужинать. Зашли с другом, спросили, кто хочет покушать, нам ответили, что у нас есть свой стол, но у нас нет. Заказ получили. Зашли в зал, в итоге нам предложили сесть у окна, по факту нас не могли посадить, потому что нас посадили за второй столик. Мы сели за столик. Официант сказала, что мест нет и не сказала, поэтому нам сказали, что нет мест. Я сразу сказала подойти к нам, и тут у столика освободится только 1 из 3 столов рядом с нами, и он сказал, что места нет, мы встали за другим. Я подошла за нашим столом. Я спросила у официанта, кто у нас за столом, и мне предложили сесть к нам. Подошла девушка, с таким лицом, как будто мы к ней в долг прождали официанту. Так как я не просила ничего у нас, но мне ответили, что у вас стол свободен. Принесли заказ, я сказала, заказала суп, в итоге я сказала, что нет, он ушёл к нам и сказал, что у нас только меню. Официант хамил. Мы встали и ушли.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Ресторан. Негативный отзыв:</a:t>
            </a:r>
          </a:p>
          <a:p>
            <a:pPr marL="0" indent="361950" algn="just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 ужин с друзьями пришли только к ним. Принесли кимчи по 🥰. Вкусные хинкали, но они оказались с небольшим количеством риса. Принесли и не очень понравились.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Кальянщик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не смог разжечь камин. Коктейли тоже не впечатлили. Запахи не айс. Коктейли были... Смузи не предложили. В зале было невкусно. Официант тоже не произвел впечатления. Девушка за стойкой на вопросы не отвечала. Салат был странный. Соусы не предложили. Официант перепутал заказ. В общем, еда не стоила своих денег.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36641C99-B79D-F24A-2877-7A2DFD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1D924-8230-5336-8458-4F62D7A7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4037B007-3E9A-EFF0-4EDF-624E24086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2FE0BA4-BBEB-34A5-B894-1CBC14207B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6F63E9-EA4C-8EE3-115F-C5B13735C88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6711D1-6B43-C738-C2E1-66BFB64B6E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B65AD-6C23-89B7-2337-9201988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генерации отзывов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EDEB9-CE4F-B1D2-8B74-CEDB1A54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8"/>
            <a:ext cx="10515600" cy="4704531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Ресторан. Обычный отзыв:</a:t>
            </a:r>
          </a:p>
          <a:p>
            <a:pPr marL="0" indent="361950" algn="just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Место приятное, интерьер, обслуживание на высоте. На ресепшн девушка очень милая. Но вот официанты! Были в зале 3 июля 2023 г. Нас обслуживали 5 человек. Когда мы попросили обслужить, официантка начала хамить, говорить жестами. Мы ждали официанта долго. Она начала возмущаться и кричать. Мы просто хотели поесть. В итоге ушли в шоке от поведения персонала. Обслуживание оставляет желать лучшего.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Категории: Ресторан. Положительный отзыв:</a:t>
            </a:r>
          </a:p>
          <a:p>
            <a:pPr marL="0" indent="361950" algn="just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Ресторан неплохой. Еда хорошая. Обслуживают быстро. Есть детская комната. Порции большие. Интерьер отличный. Но есть минусы — туалет грязный, в душевой нет крючков для одежды. Официанты не всегда справляются. В целом, кухня неплохая, но на детали стоит обратить внимание.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Категории: Ресторан. Очень положительный отзыв:</a:t>
            </a:r>
          </a:p>
          <a:p>
            <a:pPr marL="0" indent="361950" algn="just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Не первый раз посещали это место. Всегда всё было идеально. В этот раз пришли с компанией, всё было оперативно организовано. Еда и обслуживание на высшем уровне. Заказали чай, лимонад, сок и стейк — всё вкусно. Были небольшие недочёты с десертами и напитками, но в целом всё понравилось. Хороший вечер и приятная атмосфера.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FE1AC5D5-33E8-ED2B-A68D-DF3828B4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5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13D6-D197-742B-11E6-9DFEC775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03D4C9A-E486-FAF6-A100-124C25923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63B39CF-725A-8612-3789-1036A6AB5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DE26562-828A-20FA-3478-A8FF6AE39CA2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E61ACD-A60F-3682-A8CC-099E82DC4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80613-EFA3-E3E1-FD0B-0DFF2C87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Повышение качества генерации отзывов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7B580-B2A2-E1FB-D6E7-918DC397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8"/>
            <a:ext cx="10515600" cy="470453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Доработки функции генерации отзывов: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Теперь она принимает в себя, кроме категории и рейтинга температуру модели, что позволяет регулировать ее "креативность".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функции доработано обрезание под нашу задачу - как мы можем помнить, наши отзывы тем короче, чем выше оценка, соответственно имеет смысл обрезать раньше сгенерированный текст для положительных отзывов.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C447BF88-67F1-540B-057D-175FD6FE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9468-8662-28CA-E313-12BF223A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49AA13A-3626-1EBA-74B2-353A7F747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2FE0BA4-BBEB-34A5-B894-1CBC14207B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B3738D4-2D05-314B-B22C-5A98E257545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D62642-B88A-909E-8BB9-47071B410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BDDBB-48ED-61C0-C158-374D389B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генерации отзывов после улучшений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93ADA-205D-13EE-944B-91EE5A68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8"/>
            <a:ext cx="10515600" cy="4704531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Парикмахреская;Барбер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шоп. Очень негативный отзыв. Температура: 0.7:</a:t>
            </a:r>
          </a:p>
          <a:p>
            <a:pPr marL="0" indent="361950" algn="just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Написал отзыв о работе салона красоты, потому что, когда у меня была запись по телефону, я не знал,  что будет стрижка, а когда приехал, оказалось, что девушка не знает где и когда мне её нужно, я не знал.  По телефону мне сказали, что мне надо мне "всё, просто уточните, я уже записан, но когда пришёл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у меня только в записан, мне сказали, что надо в итоге, и вообще есть уже, что она будет. Я в итоге я бы не знал когда мне надо, я решил, что мне надо было.  "а мне некогда" - сказал я, и мне сказали, что мне нужно у вас записаться.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Супермаркет;Продукты;Пятерочка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. Очень положительный отзыв . Температура: 0.7: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Очень нравится сеть Пятерочка. Всегда покупаю здесь продукты первой необходимости, т.к. там всегда всё свежее и вкусное. Часто захожу, когда нет времени просто ходить в магазин.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Магазин шаговой доступности. На этом принципе он и держится. Удобно расположен. Свежий рыбный отдел, всегда свежая рыба, свежая молочная продукция в ассортименте.  Много готовой еды.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Магазин хороший и персонал хороший,  и ассортимент продукции хороший. Но. Вчера зашла купить что-то от души.  Хотелось бы сказать пару слов.  Хотелось бы отметить  о . 1.  1.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Добрый день. Сегодня мы с дочкой посетили ваш магазин. Он нам очень понравился. В магазине чисто, очень много товара. Особенно в отделе овощных продуктов. Цены хорошие, большой выбор.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74347D21-09EB-6CA9-18AC-1850CBA7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4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D2122-F795-0E07-25A7-FE601329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916B414-1666-D0C6-6007-83B7B198E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49AA13A-3626-1EBA-74B2-353A7F747A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9EF5D7-F100-0206-E2A2-2A267F8BB279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01748B-B1E9-F687-0F41-6AB968F9F8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163C1-76FD-0236-0782-C93BEDB1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генерации отзывов после улучшений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F4F62-6350-55E9-566E-F27B531E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8"/>
            <a:ext cx="10515600" cy="4704531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Супермаркет;Продукты;Пятерочка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. Обычный отзыв. Температура: 0.7: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Магазин как магазин, как и все в этом городе, но в основном. Выбор товаров очень велик. Но вот качество оставляет желать лучшего. В магазине очень много просрочки. В последний раз, из за этого несколько раз была не довольна.  На кассе кассирша не довольна, что я попросила оплатить по карте, которая была в чеке, но у меня уже не срабатывает терминал, так как я не смогла мне товар и мне пробила не тот товар, который я просила.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целом магазин очень неплохой, есть все для быта, но вот то что не устраивает по ассортименту, я не могу сказать.. Я люблю в плане чистоты, то что я могу сказать, что в магазине есть.. Персонал хороший.. 1. Не понятно, почему на кассе работают 2 человека, одна продавец, сидит на кассе, а вторая за прилавком, а вторая за кассой.. 2. На днях кассир (я так понимаю, это я).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Хороший магазин, но вот продавцы часто меняются. Один раз зашла в магазин, чтобы купить выпечку, а мне в кассе отказали из-за того, что я не хотела очередь. Я конечно не продала товар, который хотела, хотя на кассе стоит человек по 5-6, и девушка, которая стояла в очереди, т.е. у кассира, я сказала, что не обязана. На что девушка сказала, что я не обязана стоять, так как я не обязана стоять. Я не обязана стоять на кассе.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Обычный магазин, где можно купить все, что угодно. Есть магазин, на любой вкус и кошелёк.. Но! Есть один минус. 1.  На кассе в магазине, который не нравится.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90AF50E6-93A5-A7E8-5D65-75A1D7F3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8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6A7A-B282-B701-6D52-5272D717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B1AC66E-3212-C267-94B9-CDB55A165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D916B414-1666-D0C6-6007-83B7B198E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E8A2FC-C9F5-E6CB-A48B-F598FD0DEE4C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31D943-A95B-279C-EFAD-70ACF6A2B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03236-485E-E85D-D873-AD8AEB19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генерации отзывов после улучшений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9038E-3BDB-4FF8-129E-30B42C1B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8"/>
            <a:ext cx="10515600" cy="4704531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Категории: 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Супермаркет;Продукты;Пятерочка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. Очень негативный отзыв. Температура: 0.7: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Отвратительный магазин. Не советую. Я брал творог в магазине «Магнит», на кассе он оказался с плесенью и плесенью. Вкусные были только сырники и творожные сырники, на мой взгляд. На кассе пробили сырники с творогом, которые я съел только 3 сыра и творожные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творожные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которые я не попробовал. Не знаю, а именно сырники, а не творожные сырники и творожные. При этом все остальные, которые я не попробовал. В итоге они были с плесенью. И на мой вопрос «Откуда плесень?» продавец сказала: «Это только в творожных сырниках, это плесень, а не в творожных». Тут я еще раз посмотрел на срок годности, а он оказался просрочен.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Вчера заехала в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магазин,чтобы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купить молочные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продукты.Оказалось,что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молочки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по акции  не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купить.Продавец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сказала,что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молочка по акции у них на 50 рублей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дешевле.Пошла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за молоком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увидела,что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молочка.У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меня была скидка-этот молочный магазин для меня ни 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чем.Продавец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была в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пятерочке.Я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говорю,что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акция у них называется "молока там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нет,а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акция у них "Ассортимент молочка для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покупателей"и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молочка у них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есть".Ассортимент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такой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же,а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молочка для меня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тоже.Я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спрашиваю,а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почему  я должна покупать у них молочку по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акции,а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молочка,а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молочку по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акции.Продавец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 в ответ "Ассортимент и цены это разные.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Сегодня была в этом магазине с подругой, она хотела купить сырки, я не знаю как они оказались, но они мне понравились. Продавщица сказала, что их надо брать с собой. Я подошла к кассе, а мне говорят, что их нельзя, так как у них закончился срок годности, а в магазине они должны быть в упаковке. В итоге я сказала, что их нужно взять с собой, они будут по факту, по факту я взяла в пластиковой коробке, они должны быть в коробке, я купила сырки с собой. На кассе мне говорят, что их должны быть в пластиковой упаковке, я сказала, что я её забираю, но они не такие, как в коробке, я говорю, что они не такие как на коробке.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Я постоянный покупатель этой сети. Персонал вежливый, отзывчивый, всегда готовы помочь. Когда захожу в "Чиж" на кассу, беру товары или в "Озон" - мне нравится. Но сегодня была полная антисанитария, не всегда. Сегодня - на кассе, когда пришла в этот магазин, то я подошла к прилавку с товарами первой необходимости. Я стою жду кассира, а она мне: "Девушка, которая не обслуживает, у вас не работает терминал, у меня же "Пятерочка" и мне не выдают товар, а на меня смотрит человек, который на кассе, как будто я что-то не то, я что-то потеряла. Я понимаю, что я покупаю, но это очень странно.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15822DEC-319C-91F2-5765-3A22ADBE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0512C9-59C3-873B-C644-D0A75267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16" y="3906556"/>
            <a:ext cx="1768402" cy="224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Черенков Кирилл Николаевич</a:t>
            </a:r>
          </a:p>
          <a:p>
            <a:pPr marL="0" indent="0" algn="ctr"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@kt_novikov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20904-B7A7-51A7-24AD-25900DBD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Команда 9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EBD296C-A33C-DE82-D427-7DF16A810B2D}"/>
              </a:ext>
            </a:extLst>
          </p:cNvPr>
          <p:cNvGrpSpPr/>
          <p:nvPr/>
        </p:nvGrpSpPr>
        <p:grpSpPr>
          <a:xfrm>
            <a:off x="635362" y="1850286"/>
            <a:ext cx="10921276" cy="1899608"/>
            <a:chOff x="635362" y="1802661"/>
            <a:chExt cx="10921276" cy="1899608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2DA599E-C120-E4E0-AC0E-5F2467C3F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1" t="20038" r="28386" b="46163"/>
            <a:stretch/>
          </p:blipFill>
          <p:spPr bwMode="auto">
            <a:xfrm>
              <a:off x="9659677" y="1802661"/>
              <a:ext cx="1896961" cy="1896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6DBC001-BAE5-1DAD-F067-86077F50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445" t="7003" r="5445" b="4553"/>
            <a:stretch/>
          </p:blipFill>
          <p:spPr>
            <a:xfrm>
              <a:off x="2891441" y="1816800"/>
              <a:ext cx="1896961" cy="1882822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4CD3B73-B810-FD41-F221-5113AAE22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0271" t="12875" r="16006" b="23789"/>
            <a:stretch/>
          </p:blipFill>
          <p:spPr>
            <a:xfrm>
              <a:off x="5147520" y="1816684"/>
              <a:ext cx="1896962" cy="188558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5E9BB0C-D454-28F0-BB77-F1374B6D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39670" t="30385" r="20299" b="29583"/>
            <a:stretch/>
          </p:blipFill>
          <p:spPr>
            <a:xfrm>
              <a:off x="635362" y="1802661"/>
              <a:ext cx="1896961" cy="1896961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A634C4D-DF5D-8741-8401-5620C591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611" t="1178" b="5261"/>
            <a:stretch/>
          </p:blipFill>
          <p:spPr>
            <a:xfrm>
              <a:off x="7403599" y="1816684"/>
              <a:ext cx="1896961" cy="1882938"/>
            </a:xfrm>
            <a:prstGeom prst="rect">
              <a:avLst/>
            </a:prstGeom>
          </p:spPr>
        </p:pic>
      </p:grp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53ABDB5-93C6-96F0-426C-91967721E0DF}"/>
              </a:ext>
            </a:extLst>
          </p:cNvPr>
          <p:cNvSpPr txBox="1">
            <a:spLocks/>
          </p:cNvSpPr>
          <p:nvPr/>
        </p:nvSpPr>
        <p:spPr>
          <a:xfrm>
            <a:off x="2980869" y="3906557"/>
            <a:ext cx="1718104" cy="2576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Шешин Николай Андреевич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@notshesh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D99DBC3-433D-CFA0-882E-A34356010510}"/>
              </a:ext>
            </a:extLst>
          </p:cNvPr>
          <p:cNvSpPr txBox="1">
            <a:spLocks/>
          </p:cNvSpPr>
          <p:nvPr/>
        </p:nvSpPr>
        <p:spPr>
          <a:xfrm>
            <a:off x="5147520" y="3906556"/>
            <a:ext cx="1896960" cy="268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Вяткин </a:t>
            </a:r>
            <a:b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Михаил Александрович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@mzmkv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CF2AA33A-FAA0-0B2F-E102-A069A4D790A3}"/>
              </a:ext>
            </a:extLst>
          </p:cNvPr>
          <p:cNvSpPr txBox="1">
            <a:spLocks/>
          </p:cNvSpPr>
          <p:nvPr/>
        </p:nvSpPr>
        <p:spPr>
          <a:xfrm>
            <a:off x="7493027" y="3906556"/>
            <a:ext cx="1718104" cy="268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Таратута Екатерина Евгеньевна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@KatriTaratuta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FAFA075-725D-1639-8FD1-69DA3D6CA7E0}"/>
              </a:ext>
            </a:extLst>
          </p:cNvPr>
          <p:cNvSpPr txBox="1">
            <a:spLocks/>
          </p:cNvSpPr>
          <p:nvPr/>
        </p:nvSpPr>
        <p:spPr>
          <a:xfrm>
            <a:off x="9749105" y="3906556"/>
            <a:ext cx="1718104" cy="278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Загородний Серафим Сергеевич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Serafim_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Zagorodniy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70" name="Picture 50" descr="Picture background">
            <a:extLst>
              <a:ext uri="{FF2B5EF4-FFF2-40B4-BE49-F238E27FC236}">
                <a16:creationId xmlns:a16="http://schemas.microsoft.com/office/drawing/2014/main" id="{2600ECFC-DC79-AEBB-7A3E-B6D1C7F5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7" y="4721508"/>
            <a:ext cx="268231" cy="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0" descr="Picture background">
            <a:extLst>
              <a:ext uri="{FF2B5EF4-FFF2-40B4-BE49-F238E27FC236}">
                <a16:creationId xmlns:a16="http://schemas.microsoft.com/office/drawing/2014/main" id="{296C9946-D7AE-B6E3-4CF5-B934E080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19" y="4721507"/>
            <a:ext cx="268231" cy="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0" descr="Picture background">
            <a:extLst>
              <a:ext uri="{FF2B5EF4-FFF2-40B4-BE49-F238E27FC236}">
                <a16:creationId xmlns:a16="http://schemas.microsoft.com/office/drawing/2014/main" id="{C2D26353-BC0D-446C-EFF2-DA2010955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96" y="4721507"/>
            <a:ext cx="268231" cy="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0" descr="Picture background">
            <a:extLst>
              <a:ext uri="{FF2B5EF4-FFF2-40B4-BE49-F238E27FC236}">
                <a16:creationId xmlns:a16="http://schemas.microsoft.com/office/drawing/2014/main" id="{BB7E5595-8C81-4DB7-9D17-346313AC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60" y="4721506"/>
            <a:ext cx="268231" cy="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Picture background">
            <a:extLst>
              <a:ext uri="{FF2B5EF4-FFF2-40B4-BE49-F238E27FC236}">
                <a16:creationId xmlns:a16="http://schemas.microsoft.com/office/drawing/2014/main" id="{08EC18FF-F787-6821-1C15-A2A16EB7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623" y="4724086"/>
            <a:ext cx="268231" cy="2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5CB5C1A7-E4F6-84FB-D36B-51BC7BB5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B5AC2-87CE-9867-CA2F-F83A5126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E89C4C7-FE80-87F1-6021-B4FA733AF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4614093E-1009-125C-CD5B-5E69C5A23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FC1329-2AB5-C004-2CEA-8480E947BF89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CF8CD4-D72F-E212-D35B-2880982B5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64361-E0ED-EDF3-69F6-39D6BA4E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4B856-5A2B-8E77-4689-13F51E7C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8669"/>
            <a:ext cx="10515599" cy="432829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Задокументированный проект: обученная модель, наработки в формате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размещены на платформе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F1B39C3F-92C6-9529-795E-242C8215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C9C3FA5-52F5-94B7-6991-BEBF68873BD3}"/>
              </a:ext>
            </a:extLst>
          </p:cNvPr>
          <p:cNvGrpSpPr/>
          <p:nvPr/>
        </p:nvGrpSpPr>
        <p:grpSpPr>
          <a:xfrm>
            <a:off x="866214" y="2604598"/>
            <a:ext cx="10459567" cy="3820014"/>
            <a:chOff x="838198" y="2578939"/>
            <a:chExt cx="10459567" cy="382001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390E4F0-B371-0E77-7138-9FE05173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" r="28572" b="771"/>
            <a:stretch/>
          </p:blipFill>
          <p:spPr>
            <a:xfrm>
              <a:off x="838198" y="2578939"/>
              <a:ext cx="5201767" cy="335513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0FAE6C1-67CD-0528-144A-AB246AFEC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-1" r="30795" b="117"/>
            <a:stretch/>
          </p:blipFill>
          <p:spPr>
            <a:xfrm>
              <a:off x="6286500" y="2578939"/>
              <a:ext cx="5011265" cy="3358078"/>
            </a:xfrm>
            <a:prstGeom prst="rect">
              <a:avLst/>
            </a:prstGeom>
          </p:spPr>
        </p:pic>
        <p:sp>
          <p:nvSpPr>
            <p:cNvPr id="6" name="Объект 2">
              <a:extLst>
                <a:ext uri="{FF2B5EF4-FFF2-40B4-BE49-F238E27FC236}">
                  <a16:creationId xmlns:a16="http://schemas.microsoft.com/office/drawing/2014/main" id="{0C77C2D3-3434-1A04-DD27-425E80B213DE}"/>
                </a:ext>
              </a:extLst>
            </p:cNvPr>
            <p:cNvSpPr txBox="1">
              <a:spLocks/>
            </p:cNvSpPr>
            <p:nvPr/>
          </p:nvSpPr>
          <p:spPr>
            <a:xfrm>
              <a:off x="838198" y="6015654"/>
              <a:ext cx="5201766" cy="3832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9.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по рейтингам ПОСЛЕ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удаления выбросов.</a:t>
              </a:r>
            </a:p>
          </p:txBody>
        </p:sp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4AD73A0E-F44B-42DB-F9D6-8762CF199AA5}"/>
                </a:ext>
              </a:extLst>
            </p:cNvPr>
            <p:cNvSpPr txBox="1">
              <a:spLocks/>
            </p:cNvSpPr>
            <p:nvPr/>
          </p:nvSpPr>
          <p:spPr>
            <a:xfrm>
              <a:off x="6286500" y="6015653"/>
              <a:ext cx="5011265" cy="3832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9.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по рейтингам ПОСЛЕ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удаления выбросов.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55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81106-D245-3C52-E1C9-EA61FF02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15354CF-4A28-2F04-9007-B82D92179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4614093E-1009-125C-CD5B-5E69C5A23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F4FC3A-3A87-D378-519C-EF9F7AEAE71F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C6E3B2-A0C6-996D-ECAE-A06FC520B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1D4CF-A38F-BC07-7392-900914B6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26387-D472-09CB-4823-2BECC6A5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114300" indent="-342900" algn="l" rtl="0" eaLnBrk="1" fontAlgn="t" latinLnBrk="0" hangingPunct="1">
              <a:buFont typeface="+mj-lt"/>
              <a:buAutoNum type="arabicPeriod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разведывательный и базовый анализ данных;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114300" indent="-342900" algn="l" rtl="0" eaLnBrk="1" fontAlgn="t" latinLnBrk="0" hangingPunct="1">
              <a:buFont typeface="+mj-lt"/>
              <a:buAutoNum type="arabicPeriod"/>
            </a:pPr>
            <a:r>
              <a:rPr lang="ru-RU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8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редобработаны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данные для обучения модели;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114300" indent="-342900" algn="l" rtl="0" eaLnBrk="1" fontAlgn="t" latinLnBrk="0" hangingPunct="1">
              <a:buFont typeface="+mj-lt"/>
              <a:buAutoNum type="arabicPeriod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Обучена модель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GPT2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генерации текстовых отзывов на 38,019 шагах, завершено 3 эпохи. Средняя ошибка обучения (</a:t>
            </a:r>
            <a:r>
              <a:rPr lang="ru-RU" sz="18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составила 2.81, что является хорошим результатом для генеративной модели текста;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114300" indent="-342900" algn="l" rtl="0" eaLnBrk="1" fontAlgn="t" latinLnBrk="0" hangingPunct="1">
              <a:buFont typeface="+mj-lt"/>
              <a:buAutoNum type="arabicPeriod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Повышено качество генерируемого текста за счет регулирования «креативности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через ее температуру и за счет сокращения длины более положительных отзывов;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114300" indent="-342900" algn="l" rtl="0" eaLnBrk="1" fontAlgn="t" latinLnBrk="0" hangingPunct="1">
              <a:buFont typeface="+mj-lt"/>
              <a:buAutoNum type="arabicPeriod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Задокументирован проект на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повышено качества кода;</a:t>
            </a:r>
          </a:p>
          <a:p>
            <a:pPr marL="114300" indent="-342900" fontAlgn="t">
              <a:buFont typeface="+mj-lt"/>
              <a:buAutoNum type="arabicPeriod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Сформирован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 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обученной модели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" indent="-342900" algn="l" rtl="0" eaLnBrk="1" fontAlgn="t" latinLnBrk="0" hangingPunct="1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Следующи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 этапом повышения качества генерируемого текста является: обучение модели по иному принципу, включающему: дописывание весов для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GPT2, дообучение модели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GPT2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без рейтинга и выставление рейтинга сгенерированным отзывам с помощью второй модели на основе тональности текста.</a:t>
            </a:r>
            <a:endParaRPr lang="ru-RU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758BBCCB-36EF-0875-60C8-AE2A8C9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1C78A-3F4A-5167-86A0-E2867B60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EC725C5D-6D7E-1BB4-98A7-CDB56578A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27B7A7-6A9F-8B99-259C-B140BBB75D2C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EEE33A-A9AE-63E6-5F4B-6051D75AB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033E7-C70D-2C73-7BFD-019A85F0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E14FA-93D3-AA82-AB97-985B27FB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эпоху цифровизации и онлайн-сервисов отзывы играют важнейшую роль в принятии решений пользователями. Рестораны, музеи, отели и другие заведения зависят от репутации и отзывов для привлечения клиентов. Однако сбор достаточного количества качественных отзывов может быть трудоёмким и времязатратным процессом.</a:t>
            </a:r>
          </a:p>
          <a:p>
            <a:pPr marL="0" indent="361950" algn="just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для генерации текстовых отзывов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поможет:</a:t>
            </a:r>
          </a:p>
          <a:p>
            <a:pPr marL="0" indent="361950"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Малому и среднему бизнесу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 быстро создавать отзывы для улучшения представленности на онлайн-платформах.</a:t>
            </a:r>
          </a:p>
          <a:p>
            <a:pPr marL="0" indent="361950"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Платформам-агрегаторам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(например, сайтам по бронированию или отзывам): поддерживать разнообразие и объем отзывов для новых или малопосещаемых мест.</a:t>
            </a:r>
          </a:p>
          <a:p>
            <a:pPr marL="0" indent="361950" algn="just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Маркетологам и аналитикам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 моделировать пользовательский отклик для тестирования стратегий улучшения сервиса.</a:t>
            </a:r>
          </a:p>
          <a:p>
            <a:pPr marL="0" indent="361950" algn="just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Такой инструмент позволит автоматизировать процесс создания отзывов, улучшить взаимодействие с клиентами и повысить доверие к сервису, что особенно важно в условиях высокой конкуренции на рынке.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78E467DE-F1D9-139B-96F2-16AA8CF4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3148-4734-4875-786C-EEA294F06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4614093E-1009-125C-CD5B-5E69C5A2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EC725C5D-6D7E-1BB4-98A7-CDB56578A4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7888F5-7F5A-092E-0D88-3BE4035CA1C8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C760EC-61D6-1AA5-6966-F5FBD910E7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A644-75E1-2C93-4785-E98A0161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F1E5-945F-68FF-E52A-F5084CC3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обучить модель машинного обучения для автоматической генерации текстовых отзывов о местах (ресторанах, музеях и т.д.) на основе входных параметров, таких как категория объекта, средний рейтинг, с целью повышения качества и доступности пользовательского контента.</a:t>
            </a:r>
          </a:p>
          <a:p>
            <a:pPr marL="0" indent="36195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28084741-8A71-443A-1081-52404F8B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C3D3C31-4D14-4C44-62C3-EE0C24E06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37319"/>
              </p:ext>
            </p:extLst>
          </p:nvPr>
        </p:nvGraphicFramePr>
        <p:xfrm>
          <a:off x="838199" y="2897928"/>
          <a:ext cx="1051560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6">
                  <a:extLst>
                    <a:ext uri="{9D8B030D-6E8A-4147-A177-3AD203B41FA5}">
                      <a16:colId xmlns:a16="http://schemas.microsoft.com/office/drawing/2014/main" val="705024208"/>
                    </a:ext>
                  </a:extLst>
                </a:gridCol>
                <a:gridCol w="4891087">
                  <a:extLst>
                    <a:ext uri="{9D8B030D-6E8A-4147-A177-3AD203B41FA5}">
                      <a16:colId xmlns:a16="http://schemas.microsoft.com/office/drawing/2014/main" val="4002741591"/>
                    </a:ext>
                  </a:extLst>
                </a:gridCol>
                <a:gridCol w="4891087">
                  <a:extLst>
                    <a:ext uri="{9D8B030D-6E8A-4147-A177-3AD203B41FA5}">
                      <a16:colId xmlns:a16="http://schemas.microsoft.com/office/drawing/2014/main" val="222308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Ответственный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9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Разведывательный и базовый анализ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Черенков Кирилл Николаевич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Предобработка данных для обучения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Вяткин Михаил Александрович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Обучение модели для генерации текстовых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Шешин Николай Андреевич, Вяткин Михаил Александрович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1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Тестирование + повышение качества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Шешин Николай Андреевич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 проекта, повышение качества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Таратута Екатерина Евгеньевна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6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Презентация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Загородний Серафим Сергеевич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9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5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B6D6-853B-98E4-4A03-76A26163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38C3BB6-67CB-F083-87E9-9D35018C0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4614093E-1009-125C-CD5B-5E69C5A23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5C4785-3911-2109-2982-A3C878653264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5ACE40-E4C6-4128-E5C5-51A1F79189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562E7-7067-0A83-7F07-B1F7B5FD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Разведывательный и базовый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7FD55-41A7-B2BB-F675-6E81D513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5"/>
            <a:ext cx="10515600" cy="4471988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Основное кол-во отзывов приходится на рейтинг 5, поэтому необходима балансировка по рейтингу. Есть шум в виде отзывов с рейтингом 0, но сами отзывы по большей части являются положительными, что может сказать на качестве модели.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Основное кол-во отзывов приходится на интервал длин от 1 до 700. 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232ACCC8-EFB9-2F31-A17F-2D10722D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4EF061B-0C2B-7220-C067-B4D55C35A6D9}"/>
              </a:ext>
            </a:extLst>
          </p:cNvPr>
          <p:cNvGrpSpPr/>
          <p:nvPr/>
        </p:nvGrpSpPr>
        <p:grpSpPr>
          <a:xfrm>
            <a:off x="1129408" y="2881313"/>
            <a:ext cx="9933183" cy="3878262"/>
            <a:chOff x="1200150" y="2820629"/>
            <a:chExt cx="9933183" cy="3878262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D688F46-AFB3-6E52-F84B-34651BD4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150" y="2823349"/>
              <a:ext cx="4739264" cy="3429417"/>
            </a:xfrm>
            <a:prstGeom prst="rect">
              <a:avLst/>
            </a:prstGeom>
          </p:spPr>
        </p:pic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BB7F962A-91A7-C037-85E3-552B3F8FF0A3}"/>
                </a:ext>
              </a:extLst>
            </p:cNvPr>
            <p:cNvSpPr txBox="1">
              <a:spLocks/>
            </p:cNvSpPr>
            <p:nvPr/>
          </p:nvSpPr>
          <p:spPr>
            <a:xfrm>
              <a:off x="1200150" y="6315592"/>
              <a:ext cx="4739264" cy="3832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1.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по рейтингам.</a:t>
              </a:r>
            </a:p>
          </p:txBody>
        </p:sp>
        <p:sp>
          <p:nvSpPr>
            <p:cNvPr id="15" name="Объект 2">
              <a:extLst>
                <a:ext uri="{FF2B5EF4-FFF2-40B4-BE49-F238E27FC236}">
                  <a16:creationId xmlns:a16="http://schemas.microsoft.com/office/drawing/2014/main" id="{5888892B-B6B8-C2CA-A909-1137E3BB48E7}"/>
                </a:ext>
              </a:extLst>
            </p:cNvPr>
            <p:cNvSpPr txBox="1">
              <a:spLocks/>
            </p:cNvSpPr>
            <p:nvPr/>
          </p:nvSpPr>
          <p:spPr>
            <a:xfrm>
              <a:off x="6467555" y="6315591"/>
              <a:ext cx="4665778" cy="3832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2.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по длине отзыва.</a:t>
              </a: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C5B194EF-C8DE-6DBB-0FE8-8F1946C11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555" y="2820629"/>
              <a:ext cx="4665778" cy="34300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02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A79A2-BDDF-5171-A5D1-3B168ED7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27DBD30-46D5-845C-8884-769BF79AF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38C3BB6-67CB-F083-87E9-9D35018C0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066478-1951-0FB1-F196-088939961307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75E98A-CA7A-6AA5-EA9B-1C5AF238F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A23A-CA12-061B-546E-AE2ED3C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Разведывательный и базовый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32EF-8082-C6F9-AF31-05115186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Значение корреляции -0.28 указывает на слабую обратную (отрицательную) корреляцию между рейтингом и длиной отзыва.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F42040DC-B7CA-9AFC-9CE4-F013DA22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0D3F743-76E1-CCF8-C519-510B10840D38}"/>
              </a:ext>
            </a:extLst>
          </p:cNvPr>
          <p:cNvGrpSpPr/>
          <p:nvPr/>
        </p:nvGrpSpPr>
        <p:grpSpPr>
          <a:xfrm>
            <a:off x="1177981" y="2504288"/>
            <a:ext cx="9836038" cy="4213653"/>
            <a:chOff x="907585" y="2456133"/>
            <a:chExt cx="9836038" cy="4213653"/>
          </a:xfrm>
        </p:grpSpPr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3BAB7A34-B4B4-71AD-0D9F-B56D80488886}"/>
                </a:ext>
              </a:extLst>
            </p:cNvPr>
            <p:cNvSpPr txBox="1">
              <a:spLocks/>
            </p:cNvSpPr>
            <p:nvPr/>
          </p:nvSpPr>
          <p:spPr>
            <a:xfrm>
              <a:off x="907585" y="6141338"/>
              <a:ext cx="4833608" cy="528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3.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Распределение отзывов с рейтингом = 5 по длине отзыва.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1CB31B6-EFF5-3F7B-0B60-E377209F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102" y="2456133"/>
              <a:ext cx="4549521" cy="3608539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Объект 2">
              <a:extLst>
                <a:ext uri="{FF2B5EF4-FFF2-40B4-BE49-F238E27FC236}">
                  <a16:creationId xmlns:a16="http://schemas.microsoft.com/office/drawing/2014/main" id="{81BC2AE0-11D4-E09E-DBE0-85C6D45232A5}"/>
                </a:ext>
              </a:extLst>
            </p:cNvPr>
            <p:cNvSpPr txBox="1">
              <a:spLocks/>
            </p:cNvSpPr>
            <p:nvPr/>
          </p:nvSpPr>
          <p:spPr>
            <a:xfrm>
              <a:off x="6194102" y="6141338"/>
              <a:ext cx="4549521" cy="528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4.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Матрица корреляции рейтинга и длины отзыва.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636FB13-FA3F-E078-B582-06993FAA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85" y="2456133"/>
              <a:ext cx="4833609" cy="360853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8209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BF8-56E1-AAC9-E8CD-B08C1FBF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06CA85F-7F7A-9C29-0573-7D064528A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13E4FA71-E0A3-99C3-4E70-1051C1233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2B1D87-7EA4-11E6-0291-F8D23218E83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C21A1B-75B2-8ADD-50AE-D423067C01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7846-A030-955B-ECD0-A2A1C77A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Разведывательный и базовый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291C2-88F4-C5F1-9374-2AEE4E57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очищения отзывов от служебных частей речи кол-во слов уменьшилось на 33,48% с 21 млн. до 14 млн.  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A679AF96-C346-A848-0ADF-692914FB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1A59FEE-5831-2D61-0D3B-01129E6E81FB}"/>
              </a:ext>
            </a:extLst>
          </p:cNvPr>
          <p:cNvGrpSpPr/>
          <p:nvPr/>
        </p:nvGrpSpPr>
        <p:grpSpPr>
          <a:xfrm>
            <a:off x="797859" y="2443673"/>
            <a:ext cx="10596282" cy="4128388"/>
            <a:chOff x="757518" y="2443673"/>
            <a:chExt cx="10596282" cy="4128388"/>
          </a:xfrm>
        </p:grpSpPr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D7E83B02-5253-85F7-0758-13B5B8D8894A}"/>
                </a:ext>
              </a:extLst>
            </p:cNvPr>
            <p:cNvSpPr txBox="1">
              <a:spLocks/>
            </p:cNvSpPr>
            <p:nvPr/>
          </p:nvSpPr>
          <p:spPr>
            <a:xfrm>
              <a:off x="6114415" y="6038851"/>
              <a:ext cx="5239385" cy="528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6.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Частота слов в отзывах, очищенных от служебных частей речи.</a:t>
              </a:r>
            </a:p>
          </p:txBody>
        </p:sp>
        <p:graphicFrame>
          <p:nvGraphicFramePr>
            <p:cNvPr id="7" name="Диаграмма 6">
              <a:extLst>
                <a:ext uri="{FF2B5EF4-FFF2-40B4-BE49-F238E27FC236}">
                  <a16:creationId xmlns:a16="http://schemas.microsoft.com/office/drawing/2014/main" id="{2B0640ED-4286-3096-CDDC-F16DE00838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4463316"/>
                </p:ext>
              </p:extLst>
            </p:nvPr>
          </p:nvGraphicFramePr>
          <p:xfrm>
            <a:off x="757518" y="2443673"/>
            <a:ext cx="5239385" cy="35475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3" name="Диаграмма 12">
              <a:extLst>
                <a:ext uri="{FF2B5EF4-FFF2-40B4-BE49-F238E27FC236}">
                  <a16:creationId xmlns:a16="http://schemas.microsoft.com/office/drawing/2014/main" id="{6FB72373-29DB-3195-F114-FF7EBAD68D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0222551"/>
                </p:ext>
              </p:extLst>
            </p:nvPr>
          </p:nvGraphicFramePr>
          <p:xfrm>
            <a:off x="6114415" y="2443675"/>
            <a:ext cx="5239385" cy="3547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Объект 2">
              <a:extLst>
                <a:ext uri="{FF2B5EF4-FFF2-40B4-BE49-F238E27FC236}">
                  <a16:creationId xmlns:a16="http://schemas.microsoft.com/office/drawing/2014/main" id="{6B22A579-3DC5-D869-D49E-BE27E3A21353}"/>
                </a:ext>
              </a:extLst>
            </p:cNvPr>
            <p:cNvSpPr txBox="1">
              <a:spLocks/>
            </p:cNvSpPr>
            <p:nvPr/>
          </p:nvSpPr>
          <p:spPr>
            <a:xfrm>
              <a:off x="775932" y="6043613"/>
              <a:ext cx="5220971" cy="528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5.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Частота слов в отзывах, </a:t>
              </a:r>
              <a:r>
                <a:rPr lang="ru-RU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НЕочищенных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от служебных частей речи.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69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DCD5-587C-E83C-FE17-A0EB7B49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744B0A8-0874-D71B-AF57-6563BBD3C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06CA85F-7F7A-9C29-0573-7D064528A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BE769A-408C-A6DA-6F6E-A72BD563221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AE9D34-D2DB-36AC-5A6E-8A93EC05D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101A1-DA99-7899-9B0A-81E18DAC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Разведывательный и базовый анализ данных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7C4EF06E-3AFA-71CB-47A5-AEDDA4A9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A4B57A7-EF57-75DB-9352-8E1382456802}"/>
              </a:ext>
            </a:extLst>
          </p:cNvPr>
          <p:cNvGrpSpPr/>
          <p:nvPr/>
        </p:nvGrpSpPr>
        <p:grpSpPr>
          <a:xfrm>
            <a:off x="1692143" y="1677271"/>
            <a:ext cx="8807714" cy="5006821"/>
            <a:chOff x="1788158" y="1697002"/>
            <a:chExt cx="8807714" cy="5006821"/>
          </a:xfrm>
        </p:grpSpPr>
        <p:sp>
          <p:nvSpPr>
            <p:cNvPr id="14" name="Объект 2">
              <a:extLst>
                <a:ext uri="{FF2B5EF4-FFF2-40B4-BE49-F238E27FC236}">
                  <a16:creationId xmlns:a16="http://schemas.microsoft.com/office/drawing/2014/main" id="{039F3EDB-F476-5E1B-F423-38CD7223D920}"/>
                </a:ext>
              </a:extLst>
            </p:cNvPr>
            <p:cNvSpPr txBox="1">
              <a:spLocks/>
            </p:cNvSpPr>
            <p:nvPr/>
          </p:nvSpPr>
          <p:spPr>
            <a:xfrm>
              <a:off x="1788159" y="6175375"/>
              <a:ext cx="8807713" cy="528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Рис. 7.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Облако частоты слов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C11B3C07-D74E-C611-98E6-D261ACA7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158" y="1697002"/>
              <a:ext cx="8807714" cy="4478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2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3EFC-1788-D3CB-7A00-035A1CCD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D3DDEE2-C372-299F-902A-9869011EA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38C3BB6-67CB-F083-87E9-9D35018C0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2B35-B64C-25C2-FAD4-45F980A17EFC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F21185-3F24-5C92-68E7-67BD3D0110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7E2E1-1767-9F6C-CD20-793182DC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327"/>
            <a:ext cx="10515600" cy="10402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F8753-B33C-7E54-3913-CE317C19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69"/>
            <a:ext cx="10515600" cy="4328294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Удаление пропущенных значений;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Удаление дубликатов;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Удаление выбросов (слишком коротких и длинных отзывов) раздельно по рейтингам;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Удаление строк с рейтингом 0;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Очистка от смайликов и от переходов на новую строку;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Ребалансировка датасета, подгоняя кол-во отзывов с оценкой 5 под кол-во отзывов с рейтингом 4. Это позволит решить сразу две проблемы:</a:t>
            </a:r>
          </a:p>
          <a:p>
            <a:pPr marL="714375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Балансировка датасета по рейтингам;</a:t>
            </a:r>
          </a:p>
          <a:p>
            <a:pPr marL="714375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Уменьшение размера датасета, чтобы модель обучалась быстрее, т.к. данных слишком много.</a:t>
            </a:r>
          </a:p>
          <a:p>
            <a:pPr marL="342900" indent="-342900" algn="just">
              <a:buFont typeface="+mj-lt"/>
              <a:buAutoNum type="arabicPeriod" startAt="7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итогового датасета.</a:t>
            </a:r>
          </a:p>
        </p:txBody>
      </p:sp>
      <p:sp>
        <p:nvSpPr>
          <p:cNvPr id="5" name="Номер слайда 28">
            <a:extLst>
              <a:ext uri="{FF2B5EF4-FFF2-40B4-BE49-F238E27FC236}">
                <a16:creationId xmlns:a16="http://schemas.microsoft.com/office/drawing/2014/main" id="{195FD095-81D9-5F3B-025A-376842B9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4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2959</Words>
  <Application>Microsoft Office PowerPoint</Application>
  <PresentationFormat>Широкоэкранный</PresentationFormat>
  <Paragraphs>173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CorelDRAW</vt:lpstr>
      <vt:lpstr>Презентация PowerPoint</vt:lpstr>
      <vt:lpstr>Команда 9</vt:lpstr>
      <vt:lpstr>Введение</vt:lpstr>
      <vt:lpstr>Введение</vt:lpstr>
      <vt:lpstr>Разведывательный и базовый анализ данных</vt:lpstr>
      <vt:lpstr>Разведывательный и базовый анализ данных</vt:lpstr>
      <vt:lpstr>Разведывательный и базовый анализ данных</vt:lpstr>
      <vt:lpstr>Разведывательный и базовый анализ данных</vt:lpstr>
      <vt:lpstr>Предобработка данных </vt:lpstr>
      <vt:lpstr>Предобработка данных </vt:lpstr>
      <vt:lpstr>Обучение модели GPT2 </vt:lpstr>
      <vt:lpstr>Обучение модели GPT2 </vt:lpstr>
      <vt:lpstr>Обучение модели GPT2 </vt:lpstr>
      <vt:lpstr>Результаты генерации отзывов</vt:lpstr>
      <vt:lpstr>Результаты генерации отзывов</vt:lpstr>
      <vt:lpstr>Повышение качества генерации отзывов</vt:lpstr>
      <vt:lpstr>Результаты генерации отзывов после улучшений</vt:lpstr>
      <vt:lpstr>Результаты генерации отзывов после улучшений</vt:lpstr>
      <vt:lpstr>Результаты генерации отзывов после улучшений</vt:lpstr>
      <vt:lpstr>Документация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Загородний Серафим Сергеевич</cp:lastModifiedBy>
  <cp:revision>135</cp:revision>
  <dcterms:created xsi:type="dcterms:W3CDTF">2019-05-31T06:38:44Z</dcterms:created>
  <dcterms:modified xsi:type="dcterms:W3CDTF">2024-12-19T20:10:10Z</dcterms:modified>
</cp:coreProperties>
</file>