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316" r:id="rId3"/>
    <p:sldId id="332" r:id="rId4"/>
    <p:sldId id="317" r:id="rId5"/>
    <p:sldId id="328" r:id="rId6"/>
    <p:sldId id="329" r:id="rId7"/>
    <p:sldId id="333" r:id="rId8"/>
    <p:sldId id="334" r:id="rId9"/>
    <p:sldId id="335" r:id="rId10"/>
    <p:sldId id="336" r:id="rId11"/>
    <p:sldId id="337" r:id="rId12"/>
    <p:sldId id="338" r:id="rId13"/>
    <p:sldId id="331" r:id="rId14"/>
    <p:sldId id="290" r:id="rId15"/>
  </p:sldIdLst>
  <p:sldSz cx="9144000" cy="5143500" type="screen16x9"/>
  <p:notesSz cx="6858000" cy="9144000"/>
  <p:embeddedFontLst>
    <p:embeddedFont>
      <p:font typeface="Archivo" pitchFamily="2" charset="77"/>
      <p:regular r:id="rId17"/>
      <p:bold r:id="rId18"/>
      <p:italic r:id="rId19"/>
      <p:boldItalic r:id="rId20"/>
    </p:embeddedFont>
    <p:embeddedFont>
      <p:font typeface="IBM Plex Mono" panose="020B0509050203000203" pitchFamily="49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894AB5-0030-49A4-856C-25A556852469}">
  <a:tblStyle styleId="{52894AB5-0030-49A4-856C-25A5568524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90BFB8-1136-4A2E-9A27-397248365E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7"/>
    <p:restoredTop sz="94720"/>
  </p:normalViewPr>
  <p:slideViewPr>
    <p:cSldViewPr snapToGrid="0">
      <p:cViewPr varScale="1">
        <p:scale>
          <a:sx n="275" d="100"/>
          <a:sy n="275" d="100"/>
        </p:scale>
        <p:origin x="1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510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10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687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5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92fd234c9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92fd234c9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20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1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13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231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170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41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46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71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859125" y="1292000"/>
            <a:ext cx="3000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1"/>
          </p:nvPr>
        </p:nvSpPr>
        <p:spPr>
          <a:xfrm>
            <a:off x="859100" y="2279275"/>
            <a:ext cx="3000600" cy="11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5" name="Google Shape;345;p34"/>
          <p:cNvGrpSpPr/>
          <p:nvPr/>
        </p:nvGrpSpPr>
        <p:grpSpPr>
          <a:xfrm>
            <a:off x="-152400" y="147737"/>
            <a:ext cx="1816700" cy="4043263"/>
            <a:chOff x="-152400" y="147737"/>
            <a:chExt cx="1816700" cy="4043263"/>
          </a:xfrm>
        </p:grpSpPr>
        <p:pic>
          <p:nvPicPr>
            <p:cNvPr id="346" name="Google Shape;346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11363" y="43527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34"/>
            <p:cNvSpPr/>
            <p:nvPr/>
          </p:nvSpPr>
          <p:spPr>
            <a:xfrm>
              <a:off x="-152400" y="624850"/>
              <a:ext cx="592450" cy="3566150"/>
            </a:xfrm>
            <a:custGeom>
              <a:avLst/>
              <a:gdLst/>
              <a:ahLst/>
              <a:cxnLst/>
              <a:rect l="l" t="t" r="r" b="b"/>
              <a:pathLst>
                <a:path w="23698" h="142646" extrusionOk="0">
                  <a:moveTo>
                    <a:pt x="0" y="0"/>
                  </a:moveTo>
                  <a:lnTo>
                    <a:pt x="20422" y="19202"/>
                  </a:lnTo>
                  <a:lnTo>
                    <a:pt x="20422" y="29260"/>
                  </a:lnTo>
                  <a:lnTo>
                    <a:pt x="15392" y="34289"/>
                  </a:lnTo>
                  <a:lnTo>
                    <a:pt x="15392" y="74066"/>
                  </a:lnTo>
                  <a:lnTo>
                    <a:pt x="23698" y="82372"/>
                  </a:lnTo>
                  <a:lnTo>
                    <a:pt x="23698" y="142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99996">
            <a:off x="7091874" y="3272324"/>
            <a:ext cx="2124548" cy="223593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/>
        </p:nvSpPr>
        <p:spPr>
          <a:xfrm>
            <a:off x="4438375" y="2254650"/>
            <a:ext cx="3992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Diese Präsentationsvorlage wurde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erstellt, inklusive Icons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und Infografiken &amp; Bildern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 </a:t>
            </a:r>
            <a:endParaRPr sz="10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80" r:id="rId4"/>
    <p:sldLayoutId id="2147483681" r:id="rId5"/>
    <p:sldLayoutId id="214748368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1328550" y="1295000"/>
            <a:ext cx="4784099" cy="1276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b="0" dirty="0">
                <a:solidFill>
                  <a:schemeClr val="accent2"/>
                </a:solidFill>
              </a:rPr>
              <a:t>Вступ до інтерпретаторів</a:t>
            </a:r>
            <a:endParaRPr sz="4000" b="0" dirty="0">
              <a:solidFill>
                <a:schemeClr val="accent2"/>
              </a:solidFill>
            </a:endParaRPr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4572000" y="3388024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IBM Plex Mono" panose="020B0509050203000203" pitchFamily="49" charset="77"/>
                <a:ea typeface="Roboto" panose="02000000000000000000" pitchFamily="2" charset="0"/>
                <a:cs typeface="Roboto" panose="02000000000000000000" pitchFamily="2" charset="0"/>
              </a:rPr>
              <a:t>Граматика. </a:t>
            </a:r>
            <a:r>
              <a:rPr lang="en-US" sz="1400" dirty="0">
                <a:latin typeface="IBM Plex Mono" panose="020B0509050203000203" pitchFamily="49" charset="77"/>
                <a:ea typeface="Roboto" panose="02000000000000000000" pitchFamily="2" charset="0"/>
                <a:cs typeface="Roboto" panose="02000000000000000000" pitchFamily="2" charset="0"/>
              </a:rPr>
              <a:t>C</a:t>
            </a:r>
            <a:r>
              <a:rPr lang="uk-UA" sz="1400" dirty="0" err="1">
                <a:latin typeface="IBM Plex Mono" panose="020B0509050203000203" pitchFamily="49" charset="77"/>
                <a:ea typeface="Roboto" panose="02000000000000000000" pitchFamily="2" charset="0"/>
                <a:cs typeface="Roboto" panose="02000000000000000000" pitchFamily="2" charset="0"/>
              </a:rPr>
              <a:t>интаксичний</a:t>
            </a:r>
            <a:r>
              <a:rPr lang="uk-UA" sz="1400" dirty="0">
                <a:latin typeface="IBM Plex Mono" panose="020B0509050203000203" pitchFamily="49" charset="77"/>
                <a:ea typeface="Roboto" panose="02000000000000000000" pitchFamily="2" charset="0"/>
                <a:cs typeface="Roboto" panose="02000000000000000000" pitchFamily="2" charset="0"/>
              </a:rPr>
              <a:t> аналіз</a:t>
            </a:r>
            <a:r>
              <a:rPr lang="uk-UA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Parsing</a:t>
            </a:r>
            <a:endParaRPr lang="uk-UA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F7A5BBE-D96D-45F7-DAA9-3A90BE510EBE}"/>
              </a:ext>
            </a:extLst>
          </p:cNvPr>
          <p:cNvCxnSpPr>
            <a:cxnSpLocks/>
            <a:stCxn id="2" idx="2"/>
            <a:endCxn id="17" idx="2"/>
          </p:cNvCxnSpPr>
          <p:nvPr/>
        </p:nvCxnSpPr>
        <p:spPr>
          <a:xfrm rot="10800000" flipH="1" flipV="1">
            <a:off x="720501" y="1903103"/>
            <a:ext cx="1731752" cy="1527944"/>
          </a:xfrm>
          <a:prstGeom prst="curvedConnector3">
            <a:avLst>
              <a:gd name="adj1" fmla="val -13201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D6D17E-662F-013B-D46D-0D253FC0A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2531" b="3126"/>
          <a:stretch/>
        </p:blipFill>
        <p:spPr>
          <a:xfrm>
            <a:off x="2452253" y="2511767"/>
            <a:ext cx="3682999" cy="183855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1B6B3-86C4-CF48-DC4E-851A14017F9A}"/>
              </a:ext>
            </a:extLst>
          </p:cNvPr>
          <p:cNvSpPr txBox="1"/>
          <p:nvPr/>
        </p:nvSpPr>
        <p:spPr>
          <a:xfrm>
            <a:off x="522593" y="1426137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Rule to method transformation</a:t>
            </a:r>
            <a:endParaRPr lang="en-UA" sz="10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E9ECC-2D12-55A1-DE38-F0E1902C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8" b="428"/>
          <a:stretch/>
        </p:blipFill>
        <p:spPr>
          <a:xfrm>
            <a:off x="720501" y="1732395"/>
            <a:ext cx="4939145" cy="341415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FACF306-DA9C-5ACE-0829-29C88DB0A166}"/>
              </a:ext>
            </a:extLst>
          </p:cNvPr>
          <p:cNvSpPr txBox="1">
            <a:spLocks/>
          </p:cNvSpPr>
          <p:nvPr/>
        </p:nvSpPr>
        <p:spPr>
          <a:xfrm>
            <a:off x="6135252" y="3035411"/>
            <a:ext cx="2429164" cy="79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І, нарешті, множення та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15283049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Parsing</a:t>
            </a:r>
            <a:endParaRPr lang="uk-UA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F7A5BBE-D96D-45F7-DAA9-3A90BE510EBE}"/>
              </a:ext>
            </a:extLst>
          </p:cNvPr>
          <p:cNvCxnSpPr>
            <a:cxnSpLocks/>
            <a:stCxn id="2" idx="2"/>
            <a:endCxn id="17" idx="2"/>
          </p:cNvCxnSpPr>
          <p:nvPr/>
        </p:nvCxnSpPr>
        <p:spPr>
          <a:xfrm rot="10800000" flipH="1" flipV="1">
            <a:off x="522593" y="1848604"/>
            <a:ext cx="774670" cy="1428712"/>
          </a:xfrm>
          <a:prstGeom prst="curvedConnector3">
            <a:avLst>
              <a:gd name="adj1" fmla="val -29509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D6D17E-662F-013B-D46D-0D253FC0A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1" b="2811"/>
          <a:stretch/>
        </p:blipFill>
        <p:spPr>
          <a:xfrm>
            <a:off x="1297263" y="2471664"/>
            <a:ext cx="3436639" cy="1611303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1B6B3-86C4-CF48-DC4E-851A14017F9A}"/>
              </a:ext>
            </a:extLst>
          </p:cNvPr>
          <p:cNvSpPr txBox="1"/>
          <p:nvPr/>
        </p:nvSpPr>
        <p:spPr>
          <a:xfrm>
            <a:off x="522593" y="1426137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Rule to method transformation</a:t>
            </a:r>
            <a:endParaRPr lang="en-UA" sz="10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E9ECC-2D12-55A1-DE38-F0E1902C1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83" b="18657"/>
          <a:stretch/>
        </p:blipFill>
        <p:spPr>
          <a:xfrm>
            <a:off x="522593" y="1672358"/>
            <a:ext cx="3040007" cy="352492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D14C1CF-99B6-22C9-72F1-FAD2499A0EF5}"/>
              </a:ext>
            </a:extLst>
          </p:cNvPr>
          <p:cNvSpPr txBox="1">
            <a:spLocks/>
          </p:cNvSpPr>
          <p:nvPr/>
        </p:nvSpPr>
        <p:spPr>
          <a:xfrm>
            <a:off x="4733902" y="2328829"/>
            <a:ext cx="2429164" cy="79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Якщо це ! або -, ми маємо отримати </a:t>
            </a:r>
            <a:r>
              <a:rPr lang="uk-UA" sz="1000" i="1" dirty="0" err="1">
                <a:latin typeface="IBM Plex Mono" panose="020B0509050203000203" pitchFamily="49" charset="77"/>
              </a:rPr>
              <a:t>унарний</a:t>
            </a:r>
            <a:r>
              <a:rPr lang="uk-UA" sz="1000" i="1" dirty="0">
                <a:latin typeface="IBM Plex Mono" panose="020B0509050203000203" pitchFamily="49" charset="77"/>
              </a:rPr>
              <a:t> вираз. У цьому випадку ми беремо лексему, а потім </a:t>
            </a:r>
            <a:r>
              <a:rPr lang="uk-UA" sz="1000" i="1" dirty="0" err="1">
                <a:latin typeface="IBM Plex Mono" panose="020B0509050203000203" pitchFamily="49" charset="77"/>
              </a:rPr>
              <a:t>рекурсивно</a:t>
            </a:r>
            <a:r>
              <a:rPr lang="uk-UA" sz="1000" i="1" dirty="0">
                <a:latin typeface="IBM Plex Mono" panose="020B0509050203000203" pitchFamily="49" charset="77"/>
              </a:rPr>
              <a:t> викликаємо </a:t>
            </a:r>
            <a:r>
              <a:rPr lang="en-GB" sz="1000" i="1" dirty="0">
                <a:latin typeface="IBM Plex Mono" panose="020B0509050203000203" pitchFamily="49" charset="77"/>
              </a:rPr>
              <a:t>unary() </a:t>
            </a:r>
            <a:r>
              <a:rPr lang="uk-UA" sz="1000" i="1" dirty="0">
                <a:latin typeface="IBM Plex Mono" panose="020B0509050203000203" pitchFamily="49" charset="77"/>
              </a:rPr>
              <a:t>знову, щоб розібрати операнд. Обертаємо все це у синтаксичне дерево </a:t>
            </a:r>
            <a:r>
              <a:rPr lang="uk-UA" sz="1000" i="1" dirty="0" err="1">
                <a:latin typeface="IBM Plex Mono" panose="020B0509050203000203" pitchFamily="49" charset="77"/>
              </a:rPr>
              <a:t>унарних</a:t>
            </a:r>
            <a:r>
              <a:rPr lang="uk-UA" sz="1000" i="1" dirty="0">
                <a:latin typeface="IBM Plex Mono" panose="020B0509050203000203" pitchFamily="49" charset="77"/>
              </a:rPr>
              <a:t> виразів і все готово.</a:t>
            </a:r>
          </a:p>
        </p:txBody>
      </p:sp>
    </p:spTree>
    <p:extLst>
      <p:ext uri="{BB962C8B-B14F-4D97-AF65-F5344CB8AC3E}">
        <p14:creationId xmlns:p14="http://schemas.microsoft.com/office/powerpoint/2010/main" val="247249944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Parsing</a:t>
            </a:r>
            <a:endParaRPr lang="uk-UA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F7A5BBE-D96D-45F7-DAA9-3A90BE510EBE}"/>
              </a:ext>
            </a:extLst>
          </p:cNvPr>
          <p:cNvCxnSpPr>
            <a:cxnSpLocks/>
            <a:stCxn id="2" idx="2"/>
            <a:endCxn id="17" idx="2"/>
          </p:cNvCxnSpPr>
          <p:nvPr/>
        </p:nvCxnSpPr>
        <p:spPr>
          <a:xfrm rot="10800000" flipH="1" flipV="1">
            <a:off x="720500" y="1903103"/>
            <a:ext cx="1385391" cy="1406382"/>
          </a:xfrm>
          <a:prstGeom prst="curvedConnector3">
            <a:avLst>
              <a:gd name="adj1" fmla="val -16501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D6D17E-662F-013B-D46D-0D253FC0A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7" b="1758"/>
          <a:stretch/>
        </p:blipFill>
        <p:spPr>
          <a:xfrm>
            <a:off x="2105892" y="2194752"/>
            <a:ext cx="3659908" cy="2229465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1B6B3-86C4-CF48-DC4E-851A14017F9A}"/>
              </a:ext>
            </a:extLst>
          </p:cNvPr>
          <p:cNvSpPr txBox="1"/>
          <p:nvPr/>
        </p:nvSpPr>
        <p:spPr>
          <a:xfrm>
            <a:off x="522593" y="1426137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Rule to method transformation</a:t>
            </a:r>
            <a:endParaRPr lang="en-UA" sz="10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E9ECC-2D12-55A1-DE38-F0E1902C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499" b="18499"/>
          <a:stretch/>
        </p:blipFill>
        <p:spPr>
          <a:xfrm>
            <a:off x="720501" y="1732395"/>
            <a:ext cx="4939145" cy="341415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06B48A69-E7CE-D4ED-8235-0A05A91BC21F}"/>
              </a:ext>
            </a:extLst>
          </p:cNvPr>
          <p:cNvSpPr txBox="1">
            <a:spLocks/>
          </p:cNvSpPr>
          <p:nvPr/>
        </p:nvSpPr>
        <p:spPr>
          <a:xfrm>
            <a:off x="5765800" y="2518215"/>
            <a:ext cx="2429164" cy="79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Більшість випадків для правила - це поодинокі термінали, тому розбір дуже простий.</a:t>
            </a:r>
          </a:p>
        </p:txBody>
      </p:sp>
    </p:spTree>
    <p:extLst>
      <p:ext uri="{BB962C8B-B14F-4D97-AF65-F5344CB8AC3E}">
        <p14:creationId xmlns:p14="http://schemas.microsoft.com/office/powerpoint/2010/main" val="5722215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Syntax Errors</a:t>
            </a:r>
            <a:endParaRPr lang="uk-UA" b="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84F1-2CA0-F035-A487-695210B6E1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37268" y="1075767"/>
            <a:ext cx="3582574" cy="3183189"/>
          </a:xfrm>
        </p:spPr>
        <p:txBody>
          <a:bodyPr/>
          <a:lstStyle/>
          <a:p>
            <a:pPr marL="139700" indent="0"/>
            <a:r>
              <a:rPr lang="uk-UA" sz="1000" dirty="0" err="1">
                <a:latin typeface="IBM Plex Mono" panose="020B0509050203000203" pitchFamily="49" charset="77"/>
              </a:rPr>
              <a:t>Парсер</a:t>
            </a:r>
            <a:r>
              <a:rPr lang="uk-UA" sz="1000" dirty="0">
                <a:latin typeface="IBM Plex Mono" panose="020B0509050203000203" pitchFamily="49" charset="77"/>
              </a:rPr>
              <a:t> має дві основні задачі:</a:t>
            </a:r>
          </a:p>
          <a:p>
            <a:pPr marL="139700" indent="0"/>
            <a:endParaRPr lang="uk-UA" sz="1000" dirty="0">
              <a:latin typeface="IBM Plex Mono" panose="020B0509050203000203" pitchFamily="49" charset="77"/>
            </a:endParaRPr>
          </a:p>
          <a:p>
            <a:pPr marL="368300" indent="-228600">
              <a:buSzPct val="70000"/>
              <a:buFont typeface="+mj-lt"/>
              <a:buAutoNum type="arabicPeriod"/>
            </a:pPr>
            <a:r>
              <a:rPr lang="uk-UA" sz="1000" dirty="0">
                <a:latin typeface="IBM Plex Mono" panose="020B0509050203000203" pitchFamily="49" charset="77"/>
              </a:rPr>
              <a:t>З коректної послідовності токенів побудувати синтаксичне дерево.</a:t>
            </a:r>
          </a:p>
          <a:p>
            <a:pPr marL="368300" indent="-228600">
              <a:buSzPct val="70000"/>
              <a:buFont typeface="+mj-lt"/>
              <a:buAutoNum type="arabicPeriod"/>
            </a:pPr>
            <a:r>
              <a:rPr lang="uk-UA" sz="1000" dirty="0">
                <a:latin typeface="IBM Plex Mono" panose="020B0509050203000203" pitchFamily="49" charset="77"/>
              </a:rPr>
              <a:t>З некоректної послідовності виявити й повідомити про помилки, не «падаючи» при цьому.</a:t>
            </a:r>
            <a:br>
              <a:rPr lang="uk-UA" sz="1000" dirty="0">
                <a:latin typeface="IBM Plex Mono" panose="020B0509050203000203" pitchFamily="49" charset="77"/>
              </a:rPr>
            </a:br>
            <a:endParaRPr lang="uk-UA" sz="1000" dirty="0">
              <a:latin typeface="IBM Plex Mono" panose="020B05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99F79-0823-7A36-18DA-B721F1F7EB81}"/>
              </a:ext>
            </a:extLst>
          </p:cNvPr>
          <p:cNvSpPr txBox="1"/>
          <p:nvPr/>
        </p:nvSpPr>
        <p:spPr>
          <a:xfrm>
            <a:off x="4756682" y="251347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D8C087-7251-99F8-196C-B67F5ADA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8" y="3386052"/>
            <a:ext cx="3851564" cy="845783"/>
          </a:xfrm>
          <a:prstGeom prst="round2DiagRect">
            <a:avLst>
              <a:gd name="adj1" fmla="val 5086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16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6577F-5233-9D6A-7585-1187A5919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68" y="2603619"/>
            <a:ext cx="3282372" cy="644957"/>
          </a:xfrm>
          <a:prstGeom prst="round2DiagRect">
            <a:avLst>
              <a:gd name="adj1" fmla="val 5086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16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0CA17-7CC8-FBAD-2421-67CDF0754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682" y="1550301"/>
            <a:ext cx="3470564" cy="963173"/>
          </a:xfrm>
          <a:prstGeom prst="round2DiagRect">
            <a:avLst>
              <a:gd name="adj1" fmla="val 5086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16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EFE40-6040-E7C5-41E8-3F630956D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211" y="3700147"/>
            <a:ext cx="3957672" cy="735171"/>
          </a:xfrm>
          <a:prstGeom prst="round2DiagRect">
            <a:avLst>
              <a:gd name="adj1" fmla="val 5086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16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C11A51-80DF-B4A7-27B8-2B55E87A45EC}"/>
              </a:ext>
            </a:extLst>
          </p:cNvPr>
          <p:cNvSpPr txBox="1"/>
          <p:nvPr/>
        </p:nvSpPr>
        <p:spPr>
          <a:xfrm>
            <a:off x="4756682" y="130408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Method in </a:t>
            </a:r>
            <a:r>
              <a:rPr lang="en-US" sz="1000" dirty="0" err="1">
                <a:solidFill>
                  <a:srgbClr val="FF0000"/>
                </a:solidFill>
                <a:latin typeface="IBM Plex Mono" panose="020B0509050203000203" pitchFamily="49" charset="77"/>
              </a:rPr>
              <a:t>Mova</a:t>
            </a:r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 class</a:t>
            </a:r>
            <a:endParaRPr lang="en-UA" sz="10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578616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4"/>
          <p:cNvSpPr txBox="1">
            <a:spLocks noGrp="1"/>
          </p:cNvSpPr>
          <p:nvPr>
            <p:ph type="title"/>
          </p:nvPr>
        </p:nvSpPr>
        <p:spPr>
          <a:xfrm>
            <a:off x="859125" y="1292000"/>
            <a:ext cx="3000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Дякую</a:t>
            </a:r>
            <a:r>
              <a:rPr lang="de" dirty="0"/>
              <a:t>!</a:t>
            </a:r>
            <a:endParaRPr dirty="0"/>
          </a:p>
        </p:txBody>
      </p:sp>
      <p:sp>
        <p:nvSpPr>
          <p:cNvPr id="927" name="Google Shape;927;p74"/>
          <p:cNvSpPr txBox="1">
            <a:spLocks noGrp="1"/>
          </p:cNvSpPr>
          <p:nvPr>
            <p:ph type="subTitle" idx="1"/>
          </p:nvPr>
        </p:nvSpPr>
        <p:spPr>
          <a:xfrm>
            <a:off x="859100" y="2279275"/>
            <a:ext cx="3000600" cy="773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uk-UA" b="1" dirty="0"/>
              <a:t>Чи маєте питання</a:t>
            </a:r>
            <a:r>
              <a:rPr lang="de" b="1" dirty="0"/>
              <a:t>?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kyr.cherny</a:t>
            </a:r>
            <a:r>
              <a:rPr lang="de" dirty="0"/>
              <a:t>@</a:t>
            </a:r>
            <a:r>
              <a:rPr lang="de" dirty="0" err="1"/>
              <a:t>gmail.com</a:t>
            </a:r>
            <a:r>
              <a:rPr lang="de" dirty="0"/>
              <a:t> </a:t>
            </a:r>
            <a:endParaRPr dirty="0"/>
          </a:p>
        </p:txBody>
      </p:sp>
      <p:grpSp>
        <p:nvGrpSpPr>
          <p:cNvPr id="928" name="Google Shape;928;p74"/>
          <p:cNvGrpSpPr/>
          <p:nvPr/>
        </p:nvGrpSpPr>
        <p:grpSpPr>
          <a:xfrm flipH="1">
            <a:off x="2946738" y="2922012"/>
            <a:ext cx="4209137" cy="1046592"/>
            <a:chOff x="5000213" y="4370187"/>
            <a:chExt cx="4209137" cy="1046592"/>
          </a:xfrm>
        </p:grpSpPr>
        <p:pic>
          <p:nvPicPr>
            <p:cNvPr id="929" name="Google Shape;929;p74"/>
            <p:cNvPicPr preferRelativeResize="0"/>
            <p:nvPr/>
          </p:nvPicPr>
          <p:blipFill rotWithShape="1">
            <a:blip r:embed="rId3">
              <a:alphaModFix/>
            </a:blip>
            <a:srcRect t="19097" r="5042" b="2954"/>
            <a:stretch/>
          </p:blipFill>
          <p:spPr>
            <a:xfrm flipH="1">
              <a:off x="5493226" y="4400655"/>
              <a:ext cx="3716124" cy="101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7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000213" y="4370187"/>
              <a:ext cx="456876" cy="24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1" name="Google Shape;931;p74"/>
          <p:cNvGrpSpPr/>
          <p:nvPr/>
        </p:nvGrpSpPr>
        <p:grpSpPr>
          <a:xfrm>
            <a:off x="3327936" y="147724"/>
            <a:ext cx="5550839" cy="1296576"/>
            <a:chOff x="3327936" y="147724"/>
            <a:chExt cx="5550839" cy="1296576"/>
          </a:xfrm>
        </p:grpSpPr>
        <p:pic>
          <p:nvPicPr>
            <p:cNvPr id="932" name="Google Shape;932;p74"/>
            <p:cNvPicPr preferRelativeResize="0"/>
            <p:nvPr/>
          </p:nvPicPr>
          <p:blipFill rotWithShape="1">
            <a:blip r:embed="rId5">
              <a:alphaModFix/>
            </a:blip>
            <a:srcRect b="23354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74"/>
            <p:cNvPicPr preferRelativeResize="0"/>
            <p:nvPr/>
          </p:nvPicPr>
          <p:blipFill rotWithShape="1">
            <a:blip r:embed="rId6">
              <a:alphaModFix amt="86000"/>
            </a:blip>
            <a:srcRect b="5917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Grammar Ambiguity</a:t>
            </a:r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1424C-5C2C-1BC6-6F89-E15DD5C6C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26" b="10106"/>
          <a:stretch/>
        </p:blipFill>
        <p:spPr>
          <a:xfrm>
            <a:off x="5583382" y="2844801"/>
            <a:ext cx="2916217" cy="1284444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153878" sx="101000" sy="101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CF4025-6A6F-67AC-C4A2-565FEF4A58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78" b="1578"/>
          <a:stretch/>
        </p:blipFill>
        <p:spPr>
          <a:xfrm>
            <a:off x="5208181" y="681746"/>
            <a:ext cx="1372507" cy="43135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63155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BB9A0B2-7BBC-EB3A-F4C2-B73C042133AB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rot="5400000">
            <a:off x="3868421" y="-91803"/>
            <a:ext cx="821107" cy="3230922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880B9CA-9F00-B1E3-8AFB-0467BA3290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55" t="7817" r="1857" b="5597"/>
          <a:stretch/>
        </p:blipFill>
        <p:spPr>
          <a:xfrm>
            <a:off x="850882" y="1934212"/>
            <a:ext cx="3625262" cy="1408547"/>
          </a:xfrm>
          <a:prstGeom prst="round2DiagRect">
            <a:avLst>
              <a:gd name="adj1" fmla="val 6831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12097"/>
              </a:srgbClr>
            </a:outerShdw>
          </a:effectLst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6AD45F6-5657-B8B7-5999-CEB850C84AE2}"/>
              </a:ext>
            </a:extLst>
          </p:cNvPr>
          <p:cNvCxnSpPr>
            <a:cxnSpLocks/>
            <a:stCxn id="2" idx="1"/>
            <a:endCxn id="9" idx="2"/>
          </p:cNvCxnSpPr>
          <p:nvPr/>
        </p:nvCxnSpPr>
        <p:spPr>
          <a:xfrm rot="16200000" flipH="1">
            <a:off x="4051315" y="1954956"/>
            <a:ext cx="144264" cy="2919869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567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Grammar Ambiguity</a:t>
            </a:r>
            <a:endParaRPr lang="uk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F4025-6A6F-67AC-C4A2-565FEF4A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8" b="1578"/>
          <a:stretch/>
        </p:blipFill>
        <p:spPr>
          <a:xfrm>
            <a:off x="4774072" y="1278004"/>
            <a:ext cx="1372507" cy="43135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63155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BB9A0B2-7BBC-EB3A-F4C2-B73C042133A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468255" y="1709363"/>
            <a:ext cx="1992071" cy="507367"/>
          </a:xfrm>
          <a:prstGeom prst="curvedConnector2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A62E9E0B-34A1-38C9-580B-F9BD44432641}"/>
              </a:ext>
            </a:extLst>
          </p:cNvPr>
          <p:cNvSpPr txBox="1">
            <a:spLocks/>
          </p:cNvSpPr>
          <p:nvPr/>
        </p:nvSpPr>
        <p:spPr>
          <a:xfrm>
            <a:off x="351691" y="1153453"/>
            <a:ext cx="3558157" cy="141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b="1" i="1" dirty="0">
                <a:latin typeface="IBM Plex Mono" panose="020B0509050203000203" pitchFamily="49" charset="77"/>
              </a:rPr>
              <a:t>Пріоритет</a:t>
            </a:r>
            <a:r>
              <a:rPr lang="uk-UA" sz="1000" dirty="0">
                <a:latin typeface="IBM Plex Mono" panose="020B0509050203000203" pitchFamily="49" charset="77"/>
              </a:rPr>
              <a:t> визначає, який оператор виконується першим у виразі, що містить суміш різних операторів. Правила пріоритету підказують, що у наведеному вище прикладі спочатку потрібно обчислити оператор 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/</a:t>
            </a:r>
            <a:r>
              <a:rPr lang="uk-UA" sz="1000" dirty="0">
                <a:latin typeface="IBM Plex Mono" panose="020B0509050203000203" pitchFamily="49" charset="77"/>
              </a:rPr>
              <a:t>, а вже потім – оператор </a:t>
            </a:r>
            <a:r>
              <a:rPr lang="uk-UA" sz="1000" dirty="0">
                <a:solidFill>
                  <a:srgbClr val="92D050"/>
                </a:solidFill>
                <a:latin typeface="IBM Plex Mono" panose="020B0509050203000203" pitchFamily="49" charset="77"/>
              </a:rPr>
              <a:t>-</a:t>
            </a:r>
            <a:r>
              <a:rPr lang="uk-UA" sz="1000" dirty="0">
                <a:latin typeface="IBM Plex Mono" panose="020B0509050203000203" pitchFamily="49" charset="77"/>
              </a:rPr>
              <a:t>. Оператори з вищим пріоритетом виконуються перед операторами з нижчим пріоритетом. Іншими словами, кажуть, що оператори з вищим пріоритетом «тісніше зв’язуються».</a:t>
            </a:r>
          </a:p>
          <a:p>
            <a:pPr marL="139700" indent="0"/>
            <a:endParaRPr lang="uk-UA" sz="1000" dirty="0">
              <a:latin typeface="IBM Plex Mono" panose="020B0509050203000203" pitchFamily="49" charset="77"/>
            </a:endParaRPr>
          </a:p>
          <a:p>
            <a:pPr marL="139700" indent="0"/>
            <a:r>
              <a:rPr lang="uk-UA" sz="1000" b="1" i="1" dirty="0">
                <a:latin typeface="IBM Plex Mono" panose="020B0509050203000203" pitchFamily="49" charset="77"/>
              </a:rPr>
              <a:t>Асоціативність</a:t>
            </a:r>
            <a:r>
              <a:rPr lang="uk-UA" sz="1000" dirty="0">
                <a:latin typeface="IBM Plex Mono" panose="020B0509050203000203" pitchFamily="49" charset="77"/>
              </a:rPr>
              <a:t> визначає, який оператор виконується першим у низці однакових операторів. Коли оператор є </a:t>
            </a:r>
            <a:r>
              <a:rPr lang="uk-UA" sz="1000" dirty="0" err="1">
                <a:latin typeface="IBM Plex Mono" panose="020B0509050203000203" pitchFamily="49" charset="77"/>
              </a:rPr>
              <a:t>лівоасоціативним</a:t>
            </a:r>
            <a:r>
              <a:rPr lang="uk-UA" sz="1000" dirty="0">
                <a:latin typeface="IBM Plex Mono" panose="020B0509050203000203" pitchFamily="49" charset="77"/>
              </a:rPr>
              <a:t> (уявіть «зліва направо»), оператори ліворуч обчислюються раніше за оператори праворуч.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3154A-D6DD-D4D1-AA9A-FCAA3AB91F7A}"/>
              </a:ext>
            </a:extLst>
          </p:cNvPr>
          <p:cNvSpPr txBox="1"/>
          <p:nvPr/>
        </p:nvSpPr>
        <p:spPr>
          <a:xfrm>
            <a:off x="5111364" y="1215964"/>
            <a:ext cx="245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" dirty="0">
                <a:solidFill>
                  <a:srgbClr val="FF0000"/>
                </a:solidFill>
                <a:latin typeface="IBM Plex Mono" panose="020B0509050203000203" pitchFamily="49" charset="77"/>
              </a:rPr>
              <a:t>1</a:t>
            </a:r>
            <a:endParaRPr lang="en-UA" sz="8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6BF32-0280-1CE2-7D17-A506B40F048A}"/>
              </a:ext>
            </a:extLst>
          </p:cNvPr>
          <p:cNvSpPr txBox="1"/>
          <p:nvPr/>
        </p:nvSpPr>
        <p:spPr>
          <a:xfrm>
            <a:off x="5571446" y="1215964"/>
            <a:ext cx="245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00" dirty="0">
                <a:solidFill>
                  <a:srgbClr val="FF0000"/>
                </a:solidFill>
                <a:latin typeface="IBM Plex Mono" panose="020B0509050203000203" pitchFamily="49" charset="77"/>
              </a:rPr>
              <a:t>0</a:t>
            </a:r>
            <a:endParaRPr lang="en-UA" sz="8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56B16C-BFF6-704F-C42F-640D5BF88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199" y="3801092"/>
            <a:ext cx="855002" cy="252888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48475" algn="tl" rotWithShape="0">
              <a:srgbClr val="000000">
                <a:alpha val="18463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4B6487-BCFA-C2A1-8BED-B1D960C291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026" b="4026"/>
          <a:stretch/>
        </p:blipFill>
        <p:spPr>
          <a:xfrm>
            <a:off x="7739185" y="3785183"/>
            <a:ext cx="855002" cy="252888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38100" algn="tl" rotWithShape="0">
              <a:srgbClr val="000000">
                <a:alpha val="22202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931E57-5762-F570-6005-24907C0B91F4}"/>
              </a:ext>
            </a:extLst>
          </p:cNvPr>
          <p:cNvSpPr txBox="1"/>
          <p:nvPr/>
        </p:nvSpPr>
        <p:spPr>
          <a:xfrm>
            <a:off x="7368406" y="3773648"/>
            <a:ext cx="20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  <a:latin typeface="IBM Plex Mono" panose="020B0509050203000203" pitchFamily="49" charset="77"/>
              </a:rPr>
              <a:t>=</a:t>
            </a:r>
            <a:endParaRPr lang="en-UA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6F3C24-E2C3-88D5-EBAB-51F141EC788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836" b="7836"/>
          <a:stretch/>
        </p:blipFill>
        <p:spPr>
          <a:xfrm>
            <a:off x="6431199" y="4199190"/>
            <a:ext cx="855002" cy="252888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48475" algn="tl" rotWithShape="0">
              <a:srgbClr val="000000">
                <a:alpha val="18463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4683D3-41F8-0640-AB05-F23353BB0A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634" b="5634"/>
          <a:stretch/>
        </p:blipFill>
        <p:spPr>
          <a:xfrm>
            <a:off x="7739185" y="4189807"/>
            <a:ext cx="855002" cy="252888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38100" algn="tl" rotWithShape="0">
              <a:srgbClr val="000000">
                <a:alpha val="22202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08ADA2-429B-A7E8-2A26-DE7FF7A0B97B}"/>
              </a:ext>
            </a:extLst>
          </p:cNvPr>
          <p:cNvSpPr txBox="1"/>
          <p:nvPr/>
        </p:nvSpPr>
        <p:spPr>
          <a:xfrm>
            <a:off x="7368406" y="4144301"/>
            <a:ext cx="20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0000"/>
                </a:solidFill>
                <a:latin typeface="IBM Plex Mono" panose="020B0509050203000203" pitchFamily="49" charset="77"/>
              </a:rPr>
              <a:t>=</a:t>
            </a:r>
            <a:endParaRPr lang="en-UA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1E470-7BEE-13C1-0BB9-86A8874A7C3F}"/>
              </a:ext>
            </a:extLst>
          </p:cNvPr>
          <p:cNvSpPr txBox="1"/>
          <p:nvPr/>
        </p:nvSpPr>
        <p:spPr>
          <a:xfrm>
            <a:off x="4851016" y="3831036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solidFill>
                  <a:srgbClr val="FF0000"/>
                </a:solidFill>
                <a:effectLst/>
                <a:latin typeface="IBM Plex Mono" panose="020B0509050203000203" pitchFamily="49" charset="77"/>
              </a:rPr>
              <a:t>left-associative:</a:t>
            </a:r>
            <a:endParaRPr lang="en-UA" sz="1000" i="1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1F2973-EFD2-0D0F-688B-1414E2AE1092}"/>
              </a:ext>
            </a:extLst>
          </p:cNvPr>
          <p:cNvSpPr txBox="1"/>
          <p:nvPr/>
        </p:nvSpPr>
        <p:spPr>
          <a:xfrm>
            <a:off x="4774072" y="4258780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>
                <a:solidFill>
                  <a:srgbClr val="FF0000"/>
                </a:solidFill>
                <a:latin typeface="IBM Plex Mono" panose="020B0509050203000203" pitchFamily="49" charset="77"/>
              </a:rPr>
              <a:t>right</a:t>
            </a:r>
            <a:r>
              <a:rPr lang="en-GB" sz="1000" i="1" dirty="0">
                <a:solidFill>
                  <a:srgbClr val="FF0000"/>
                </a:solidFill>
                <a:effectLst/>
                <a:latin typeface="IBM Plex Mono" panose="020B0509050203000203" pitchFamily="49" charset="77"/>
              </a:rPr>
              <a:t>-associative:</a:t>
            </a:r>
            <a:endParaRPr lang="en-UA" sz="1000" i="1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7BEE0D-185D-493E-0737-E587D46E5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114" y="2432795"/>
            <a:ext cx="3549073" cy="11254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47716" algn="tl" rotWithShape="0">
              <a:srgbClr val="000000">
                <a:alpha val="11000"/>
              </a:srgbClr>
            </a:outerShdw>
          </a:effectLst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25E9F2AF-D49A-A556-AC66-817A9C51E780}"/>
              </a:ext>
            </a:extLst>
          </p:cNvPr>
          <p:cNvSpPr/>
          <p:nvPr/>
        </p:nvSpPr>
        <p:spPr>
          <a:xfrm>
            <a:off x="4221012" y="2001181"/>
            <a:ext cx="4699121" cy="2829437"/>
          </a:xfrm>
          <a:custGeom>
            <a:avLst/>
            <a:gdLst>
              <a:gd name="connsiteX0" fmla="*/ 267861 w 4699121"/>
              <a:gd name="connsiteY0" fmla="*/ 1379328 h 2618257"/>
              <a:gd name="connsiteX1" fmla="*/ 669643 w 4699121"/>
              <a:gd name="connsiteY1" fmla="*/ 354092 h 2618257"/>
              <a:gd name="connsiteX2" fmla="*/ 2516915 w 4699121"/>
              <a:gd name="connsiteY2" fmla="*/ 21583 h 2618257"/>
              <a:gd name="connsiteX3" fmla="*/ 4484261 w 4699121"/>
              <a:gd name="connsiteY3" fmla="*/ 137037 h 2618257"/>
              <a:gd name="connsiteX4" fmla="*/ 4608952 w 4699121"/>
              <a:gd name="connsiteY4" fmla="*/ 977546 h 2618257"/>
              <a:gd name="connsiteX5" fmla="*/ 4142515 w 4699121"/>
              <a:gd name="connsiteY5" fmla="*/ 2298346 h 2618257"/>
              <a:gd name="connsiteX6" fmla="*/ 2572333 w 4699121"/>
              <a:gd name="connsiteY6" fmla="*/ 2607764 h 2618257"/>
              <a:gd name="connsiteX7" fmla="*/ 521861 w 4699121"/>
              <a:gd name="connsiteY7" fmla="*/ 2432274 h 2618257"/>
              <a:gd name="connsiteX8" fmla="*/ 6 w 4699121"/>
              <a:gd name="connsiteY8" fmla="*/ 1393183 h 2618257"/>
              <a:gd name="connsiteX9" fmla="*/ 512624 w 4699121"/>
              <a:gd name="connsiteY9" fmla="*/ 778964 h 261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9121" h="2618257">
                <a:moveTo>
                  <a:pt x="267861" y="1379328"/>
                </a:moveTo>
                <a:cubicBezTo>
                  <a:pt x="281331" y="979855"/>
                  <a:pt x="294801" y="580383"/>
                  <a:pt x="669643" y="354092"/>
                </a:cubicBezTo>
                <a:cubicBezTo>
                  <a:pt x="1044485" y="127801"/>
                  <a:pt x="1881145" y="57759"/>
                  <a:pt x="2516915" y="21583"/>
                </a:cubicBezTo>
                <a:cubicBezTo>
                  <a:pt x="3152685" y="-14593"/>
                  <a:pt x="4135588" y="-22290"/>
                  <a:pt x="4484261" y="137037"/>
                </a:cubicBezTo>
                <a:cubicBezTo>
                  <a:pt x="4832934" y="296364"/>
                  <a:pt x="4665910" y="617328"/>
                  <a:pt x="4608952" y="977546"/>
                </a:cubicBezTo>
                <a:cubicBezTo>
                  <a:pt x="4551994" y="1337764"/>
                  <a:pt x="4481952" y="2026643"/>
                  <a:pt x="4142515" y="2298346"/>
                </a:cubicBezTo>
                <a:cubicBezTo>
                  <a:pt x="3803078" y="2570049"/>
                  <a:pt x="3175775" y="2585443"/>
                  <a:pt x="2572333" y="2607764"/>
                </a:cubicBezTo>
                <a:cubicBezTo>
                  <a:pt x="1968891" y="2630085"/>
                  <a:pt x="950582" y="2634704"/>
                  <a:pt x="521861" y="2432274"/>
                </a:cubicBezTo>
                <a:cubicBezTo>
                  <a:pt x="93140" y="2229844"/>
                  <a:pt x="1546" y="1668735"/>
                  <a:pt x="6" y="1393183"/>
                </a:cubicBezTo>
                <a:cubicBezTo>
                  <a:pt x="-1534" y="1117631"/>
                  <a:pt x="255545" y="948297"/>
                  <a:pt x="512624" y="7789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343733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Grammar Ambiguity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84F1-2CA0-F035-A487-695210B6E1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90368" y="1017725"/>
            <a:ext cx="3558157" cy="1418298"/>
          </a:xfrm>
        </p:spPr>
        <p:txBody>
          <a:bodyPr/>
          <a:lstStyle/>
          <a:p>
            <a:pPr marL="139700" indent="0"/>
            <a:r>
              <a:rPr lang="uk-UA" sz="1000" dirty="0">
                <a:latin typeface="IBM Plex Mono" panose="020B0509050203000203" pitchFamily="49" charset="77"/>
              </a:rPr>
              <a:t>Зараз граматика «запихає» всі типи виразів у єдине правило для виразів. Те саме правило використовується як </a:t>
            </a:r>
            <a:r>
              <a:rPr lang="uk-UA" sz="1000" dirty="0" err="1">
                <a:latin typeface="IBM Plex Mono" panose="020B0509050203000203" pitchFamily="49" charset="77"/>
              </a:rPr>
              <a:t>нетермінал</a:t>
            </a:r>
            <a:r>
              <a:rPr lang="uk-UA" sz="1000" dirty="0">
                <a:latin typeface="IBM Plex Mono" panose="020B0509050203000203" pitchFamily="49" charset="77"/>
              </a:rPr>
              <a:t> для операндів, і тому граматика приймає будь-який вираз як </a:t>
            </a:r>
            <a:r>
              <a:rPr lang="uk-UA" sz="1000" dirty="0" err="1">
                <a:latin typeface="IBM Plex Mono" panose="020B0509050203000203" pitchFamily="49" charset="77"/>
              </a:rPr>
              <a:t>підвираз</a:t>
            </a:r>
            <a:r>
              <a:rPr lang="uk-UA" sz="1000" dirty="0">
                <a:latin typeface="IBM Plex Mono" panose="020B0509050203000203" pitchFamily="49" charset="77"/>
              </a:rPr>
              <a:t>, незалежно від того, чи дозволяють це правила пріоритету.</a:t>
            </a:r>
          </a:p>
          <a:p>
            <a:pPr marL="139700" indent="0"/>
            <a:endParaRPr lang="uk-UA" sz="1000" dirty="0">
              <a:latin typeface="IBM Plex Mono" panose="020B0509050203000203" pitchFamily="49" charset="77"/>
            </a:endParaRPr>
          </a:p>
          <a:p>
            <a:pPr marL="139700" indent="0"/>
            <a:r>
              <a:rPr lang="uk-UA" sz="1000" dirty="0">
                <a:latin typeface="IBM Plex Mono" panose="020B0509050203000203" pitchFamily="49" charset="77"/>
              </a:rPr>
              <a:t>Ми виправляємо це, розшаровуючи граматику. Ми визначаємо окреме правило для кожного рівня пріоритету.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017BA-DCB6-8007-FF19-CBAA42DF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8" y="3008723"/>
            <a:ext cx="2738298" cy="1418298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61252" algn="tl" rotWithShape="0">
              <a:srgbClr val="000000">
                <a:alpha val="17777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50741-778F-7173-6E7F-BA6A2AF28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5" t="7817" r="1857" b="5597"/>
          <a:stretch/>
        </p:blipFill>
        <p:spPr>
          <a:xfrm>
            <a:off x="4572000" y="731375"/>
            <a:ext cx="3625262" cy="1408547"/>
          </a:xfrm>
          <a:prstGeom prst="round2DiagRect">
            <a:avLst>
              <a:gd name="adj1" fmla="val 6831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12097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808EA-9727-16BF-C1BB-CEE9C1616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268" y="2942828"/>
            <a:ext cx="4290994" cy="1484193"/>
          </a:xfrm>
          <a:prstGeom prst="round2DiagRect">
            <a:avLst>
              <a:gd name="adj1" fmla="val 6831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12097"/>
              </a:srgbClr>
            </a:outerShdw>
          </a:effectLst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E8231F4-0335-D6FE-6A41-58B0016094E8}"/>
              </a:ext>
            </a:extLst>
          </p:cNvPr>
          <p:cNvCxnSpPr>
            <a:cxnSpLocks/>
            <a:stCxn id="6" idx="0"/>
            <a:endCxn id="9" idx="0"/>
          </p:cNvCxnSpPr>
          <p:nvPr/>
        </p:nvCxnSpPr>
        <p:spPr>
          <a:xfrm>
            <a:off x="8197262" y="1435649"/>
            <a:ext cx="12700" cy="2249276"/>
          </a:xfrm>
          <a:prstGeom prst="curvedConnector3">
            <a:avLst>
              <a:gd name="adj1" fmla="val 180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293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/>
              <a:t>P</a:t>
            </a:r>
            <a:r>
              <a:rPr lang="en-US" dirty="0" err="1"/>
              <a:t>arsing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84F1-2CA0-F035-A487-695210B6E11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34819" y="1089950"/>
            <a:ext cx="3558157" cy="2963599"/>
          </a:xfrm>
        </p:spPr>
        <p:txBody>
          <a:bodyPr/>
          <a:lstStyle/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Існує багато технік </a:t>
            </a:r>
            <a:r>
              <a:rPr lang="uk-UA" sz="1000" i="1" dirty="0" err="1">
                <a:latin typeface="IBM Plex Mono" panose="020B0509050203000203" pitchFamily="49" charset="77"/>
              </a:rPr>
              <a:t>парсингу</a:t>
            </a:r>
            <a:r>
              <a:rPr lang="uk-UA" sz="1000" i="1" dirty="0">
                <a:latin typeface="IBM Plex Mono" panose="020B0509050203000203" pitchFamily="49" charset="77"/>
              </a:rPr>
              <a:t>: </a:t>
            </a:r>
            <a:r>
              <a:rPr lang="en-GB" sz="1000" i="1" dirty="0">
                <a:latin typeface="IBM Plex Mono" panose="020B0509050203000203" pitchFamily="49" charset="77"/>
              </a:rPr>
              <a:t>LL(k), LR(1), LALR, </a:t>
            </a:r>
            <a:r>
              <a:rPr lang="uk-UA" sz="1000" i="1" dirty="0">
                <a:latin typeface="IBM Plex Mono" panose="020B0509050203000203" pitchFamily="49" charset="77"/>
              </a:rPr>
              <a:t>комбінатори </a:t>
            </a:r>
            <a:r>
              <a:rPr lang="uk-UA" sz="1000" i="1" dirty="0" err="1">
                <a:latin typeface="IBM Plex Mono" panose="020B0509050203000203" pitchFamily="49" charset="77"/>
              </a:rPr>
              <a:t>парсерів</a:t>
            </a:r>
            <a:r>
              <a:rPr lang="uk-UA" sz="1000" i="1" dirty="0">
                <a:latin typeface="IBM Plex Mono" panose="020B0509050203000203" pitchFamily="49" charset="77"/>
              </a:rPr>
              <a:t> тощо. Для нашого першого інтерпретатора цілком вистачить  рекурсивного спуску.</a:t>
            </a:r>
          </a:p>
          <a:p>
            <a:pPr marL="139700" indent="0"/>
            <a:endParaRPr lang="uk-UA" sz="1000" i="1" dirty="0">
              <a:latin typeface="IBM Plex Mono" panose="020B0509050203000203" pitchFamily="49" charset="77"/>
            </a:endParaRPr>
          </a:p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Рекурсивний спуск — найпростіший підхід, що не вимагає складних генераторів на кшталт </a:t>
            </a:r>
            <a:r>
              <a:rPr lang="en-GB" sz="1000" i="1" dirty="0" err="1">
                <a:latin typeface="IBM Plex Mono" panose="020B0509050203000203" pitchFamily="49" charset="77"/>
              </a:rPr>
              <a:t>Yacc</a:t>
            </a:r>
            <a:r>
              <a:rPr lang="en-GB" sz="1000" i="1" dirty="0">
                <a:latin typeface="IBM Plex Mono" panose="020B0509050203000203" pitchFamily="49" charset="77"/>
              </a:rPr>
              <a:t>, Bison </a:t>
            </a:r>
            <a:r>
              <a:rPr lang="uk-UA" sz="1000" i="1" dirty="0">
                <a:latin typeface="IBM Plex Mono" panose="020B0509050203000203" pitchFamily="49" charset="77"/>
              </a:rPr>
              <a:t>чи </a:t>
            </a:r>
            <a:r>
              <a:rPr lang="en-GB" sz="1000" i="1" dirty="0">
                <a:latin typeface="IBM Plex Mono" panose="020B0509050203000203" pitchFamily="49" charset="77"/>
              </a:rPr>
              <a:t>ANTLR. </a:t>
            </a:r>
            <a:r>
              <a:rPr lang="uk-UA" sz="1000" i="1" dirty="0">
                <a:latin typeface="IBM Plex Mono" panose="020B0509050203000203" pitchFamily="49" charset="77"/>
              </a:rPr>
              <a:t>Він реалізується коротким рукописним кодом, але при цьому швидкий, надійний і добре впорається з обробкою помилок.</a:t>
            </a:r>
          </a:p>
          <a:p>
            <a:pPr marL="139700" indent="0"/>
            <a:endParaRPr lang="uk-UA" sz="1000" i="1" dirty="0">
              <a:latin typeface="IBM Plex Mono" panose="020B0509050203000203" pitchFamily="49" charset="77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41E1B4A-FFCD-1F9C-DB12-81C7813CE229}"/>
              </a:ext>
            </a:extLst>
          </p:cNvPr>
          <p:cNvSpPr txBox="1">
            <a:spLocks/>
          </p:cNvSpPr>
          <p:nvPr/>
        </p:nvSpPr>
        <p:spPr>
          <a:xfrm>
            <a:off x="3992976" y="428193"/>
            <a:ext cx="3558157" cy="29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Це </a:t>
            </a:r>
            <a:r>
              <a:rPr lang="uk-UA" sz="1000" i="1" dirty="0" err="1">
                <a:latin typeface="IBM Plex Mono" panose="020B0509050203000203" pitchFamily="49" charset="77"/>
              </a:rPr>
              <a:t>парсер</a:t>
            </a:r>
            <a:r>
              <a:rPr lang="uk-UA" sz="1000" i="1" dirty="0">
                <a:latin typeface="IBM Plex Mono" panose="020B0509050203000203" pitchFamily="49" charset="77"/>
              </a:rPr>
              <a:t> верхнього рівня (</a:t>
            </a:r>
            <a:r>
              <a:rPr lang="en-GB" sz="1000" i="1" dirty="0">
                <a:latin typeface="IBM Plex Mono" panose="020B0509050203000203" pitchFamily="49" charset="77"/>
              </a:rPr>
              <a:t>top-down), </a:t>
            </a:r>
            <a:r>
              <a:rPr lang="uk-UA" sz="1000" i="1" dirty="0">
                <a:latin typeface="IBM Plex Mono" panose="020B0509050203000203" pitchFamily="49" charset="77"/>
              </a:rPr>
              <a:t>оскільки він починає зі «старших» правил (наприклад, </a:t>
            </a:r>
            <a:r>
              <a:rPr lang="en-GB" sz="1000" i="1" dirty="0">
                <a:latin typeface="IBM Plex Mono" panose="020B0509050203000203" pitchFamily="49" charset="77"/>
              </a:rPr>
              <a:t>expression) </a:t>
            </a:r>
            <a:r>
              <a:rPr lang="uk-UA" sz="1000" i="1" dirty="0">
                <a:latin typeface="IBM Plex Mono" panose="020B0509050203000203" pitchFamily="49" charset="77"/>
              </a:rPr>
              <a:t>і «спускається» до </a:t>
            </a:r>
            <a:r>
              <a:rPr lang="uk-UA" sz="1000" i="1" dirty="0" err="1">
                <a:latin typeface="IBM Plex Mono" panose="020B0509050203000203" pitchFamily="49" charset="77"/>
              </a:rPr>
              <a:t>підвиразів</a:t>
            </a:r>
            <a:r>
              <a:rPr lang="uk-UA" sz="1000" i="1" dirty="0">
                <a:latin typeface="IBM Plex Mono" panose="020B0509050203000203" pitchFamily="49" charset="77"/>
              </a:rPr>
              <a:t>, на відміну від висхідних (</a:t>
            </a:r>
            <a:r>
              <a:rPr lang="en-GB" sz="1000" i="1" dirty="0">
                <a:latin typeface="IBM Plex Mono" panose="020B0509050203000203" pitchFamily="49" charset="77"/>
              </a:rPr>
              <a:t>bottom-up) </a:t>
            </a:r>
            <a:r>
              <a:rPr lang="uk-UA" sz="1000" i="1" dirty="0" err="1">
                <a:latin typeface="IBM Plex Mono" panose="020B0509050203000203" pitchFamily="49" charset="77"/>
              </a:rPr>
              <a:t>парсерів</a:t>
            </a:r>
            <a:r>
              <a:rPr lang="uk-UA" sz="1000" i="1" dirty="0">
                <a:latin typeface="IBM Plex Mono" panose="020B0509050203000203" pitchFamily="49" charset="77"/>
              </a:rPr>
              <a:t> на кшталт </a:t>
            </a:r>
            <a:r>
              <a:rPr lang="en-GB" sz="1000" i="1" dirty="0">
                <a:latin typeface="IBM Plex Mono" panose="020B0509050203000203" pitchFamily="49" charset="77"/>
              </a:rPr>
              <a:t>LR. </a:t>
            </a:r>
            <a:r>
              <a:rPr lang="uk-UA" sz="1000" i="1" dirty="0">
                <a:latin typeface="IBM Plex Mono" panose="020B0509050203000203" pitchFamily="49" charset="77"/>
              </a:rPr>
              <a:t>Назву “</a:t>
            </a:r>
            <a:r>
              <a:rPr lang="en-GB" sz="1000" i="1" dirty="0">
                <a:latin typeface="IBM Plex Mono" panose="020B0509050203000203" pitchFamily="49" charset="77"/>
              </a:rPr>
              <a:t>recursive descent” (</a:t>
            </a:r>
            <a:r>
              <a:rPr lang="uk-UA" sz="1000" i="1" dirty="0">
                <a:latin typeface="IBM Plex Mono" panose="020B0509050203000203" pitchFamily="49" charset="77"/>
              </a:rPr>
              <a:t>рекурсивний спуск) він отримав тому, що «спускається» за правилами граматики.</a:t>
            </a:r>
          </a:p>
          <a:p>
            <a:pPr marL="139700" indent="0"/>
            <a:endParaRPr lang="uk-UA" sz="1000" i="1" dirty="0">
              <a:latin typeface="IBM Plex Mono" panose="020B0509050203000203" pitchFamily="49" charset="77"/>
            </a:endParaRPr>
          </a:p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Реалізація такого </a:t>
            </a:r>
            <a:r>
              <a:rPr lang="uk-UA" sz="1000" i="1" dirty="0" err="1">
                <a:latin typeface="IBM Plex Mono" panose="020B0509050203000203" pitchFamily="49" charset="77"/>
              </a:rPr>
              <a:t>парсера</a:t>
            </a:r>
            <a:r>
              <a:rPr lang="uk-UA" sz="1000" i="1" dirty="0">
                <a:latin typeface="IBM Plex Mono" panose="020B0509050203000203" pitchFamily="49" charset="77"/>
              </a:rPr>
              <a:t> — це дослівне перетворення кожного правила граматики у відповідну функцію, а тіло правила переходить у імперативний код.</a:t>
            </a:r>
            <a:endParaRPr lang="uk-UA" sz="1000" dirty="0">
              <a:latin typeface="IBM Plex Mono" panose="020B0509050203000203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17DF7-7444-8EDE-9B6E-F34C6DF7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309" y="3279968"/>
            <a:ext cx="5077691" cy="1547162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47665" algn="tl" rotWithShape="0">
              <a:srgbClr val="000000">
                <a:alpha val="1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293283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Parsing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189C5-F6A8-BAFD-3956-303F9A04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01" y="2294532"/>
            <a:ext cx="2287621" cy="602006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50D3F-68DA-7435-C462-CBB97B523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01" y="1686847"/>
            <a:ext cx="2743013" cy="332486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F7A5BBE-D96D-45F7-DAA9-3A90BE510EBE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10800000" flipV="1">
            <a:off x="707801" y="1853089"/>
            <a:ext cx="12700" cy="742445"/>
          </a:xfrm>
          <a:prstGeom prst="curvedConnector3">
            <a:avLst>
              <a:gd name="adj1" fmla="val 180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D6D17E-662F-013B-D46D-0D253FC0A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555150"/>
            <a:ext cx="3661641" cy="203319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22D96-4082-9FC5-FF74-D8B6DD74D07C}"/>
              </a:ext>
            </a:extLst>
          </p:cNvPr>
          <p:cNvSpPr txBox="1"/>
          <p:nvPr/>
        </p:nvSpPr>
        <p:spPr>
          <a:xfrm>
            <a:off x="4572000" y="1308929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C</a:t>
            </a:r>
            <a:r>
              <a:rPr lang="en-UA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lass definition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1B6B3-86C4-CF48-DC4E-851A14017F9A}"/>
              </a:ext>
            </a:extLst>
          </p:cNvPr>
          <p:cNvSpPr txBox="1"/>
          <p:nvPr/>
        </p:nvSpPr>
        <p:spPr>
          <a:xfrm>
            <a:off x="522593" y="1426137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Rule to method transformation</a:t>
            </a:r>
            <a:endParaRPr lang="en-UA" sz="10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2220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Parsing</a:t>
            </a:r>
            <a:endParaRPr lang="uk-UA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F7A5BBE-D96D-45F7-DAA9-3A90BE510EBE}"/>
              </a:ext>
            </a:extLst>
          </p:cNvPr>
          <p:cNvCxnSpPr>
            <a:cxnSpLocks/>
            <a:stCxn id="2" idx="2"/>
            <a:endCxn id="17" idx="2"/>
          </p:cNvCxnSpPr>
          <p:nvPr/>
        </p:nvCxnSpPr>
        <p:spPr>
          <a:xfrm rot="10800000" flipV="1">
            <a:off x="720001" y="1903103"/>
            <a:ext cx="501" cy="1371084"/>
          </a:xfrm>
          <a:prstGeom prst="curvedConnector3">
            <a:avLst>
              <a:gd name="adj1" fmla="val 45728743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D6D17E-662F-013B-D46D-0D253FC0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" r="296"/>
          <a:stretch/>
        </p:blipFill>
        <p:spPr>
          <a:xfrm>
            <a:off x="720000" y="2257587"/>
            <a:ext cx="3661641" cy="203319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1B6B3-86C4-CF48-DC4E-851A14017F9A}"/>
              </a:ext>
            </a:extLst>
          </p:cNvPr>
          <p:cNvSpPr txBox="1"/>
          <p:nvPr/>
        </p:nvSpPr>
        <p:spPr>
          <a:xfrm>
            <a:off x="522593" y="1426137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Rule to method transformation</a:t>
            </a:r>
            <a:endParaRPr lang="en-UA" sz="10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E9ECC-2D12-55A1-DE38-F0E1902C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01" y="1732395"/>
            <a:ext cx="4939145" cy="341415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EAF29-F250-46B4-8AE6-90EC0C5A2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403" y="2556081"/>
            <a:ext cx="3300596" cy="1734705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529A7E-8368-CA49-227B-7BAA1896756B}"/>
              </a:ext>
            </a:extLst>
          </p:cNvPr>
          <p:cNvSpPr txBox="1"/>
          <p:nvPr/>
        </p:nvSpPr>
        <p:spPr>
          <a:xfrm>
            <a:off x="5123403" y="2282152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a == b == c == d == e</a:t>
            </a:r>
            <a:endParaRPr lang="en-UA" sz="10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60838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Parsing (Util)</a:t>
            </a:r>
            <a:endParaRPr lang="uk-U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D6D17E-662F-013B-D46D-0D253FC0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2" b="362"/>
          <a:stretch/>
        </p:blipFill>
        <p:spPr>
          <a:xfrm>
            <a:off x="720000" y="1362248"/>
            <a:ext cx="3070077" cy="1704721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55ED5-4063-76AC-7761-3CCBA679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369430"/>
            <a:ext cx="3020291" cy="811004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5EDA74-6D1D-0938-E5C1-A289B98A2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090" y="1362248"/>
            <a:ext cx="2119745" cy="704427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9EF3A-6962-4466-2E82-25E169148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911" y="2584388"/>
            <a:ext cx="2972377" cy="1765412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45762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Expression Parsing</a:t>
            </a:r>
            <a:endParaRPr lang="uk-UA" dirty="0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F7A5BBE-D96D-45F7-DAA9-3A90BE510EBE}"/>
              </a:ext>
            </a:extLst>
          </p:cNvPr>
          <p:cNvCxnSpPr>
            <a:cxnSpLocks/>
            <a:stCxn id="2" idx="2"/>
            <a:endCxn id="17" idx="2"/>
          </p:cNvCxnSpPr>
          <p:nvPr/>
        </p:nvCxnSpPr>
        <p:spPr>
          <a:xfrm rot="10800000" flipH="1" flipV="1">
            <a:off x="522592" y="1822364"/>
            <a:ext cx="699943" cy="1412827"/>
          </a:xfrm>
          <a:prstGeom prst="curvedConnector3">
            <a:avLst>
              <a:gd name="adj1" fmla="val -3266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9D6D17E-662F-013B-D46D-0D253FC0A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" b="745"/>
          <a:stretch/>
        </p:blipFill>
        <p:spPr>
          <a:xfrm>
            <a:off x="1222536" y="2218592"/>
            <a:ext cx="3918239" cy="2033199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1B6B3-86C4-CF48-DC4E-851A14017F9A}"/>
              </a:ext>
            </a:extLst>
          </p:cNvPr>
          <p:cNvSpPr txBox="1"/>
          <p:nvPr/>
        </p:nvSpPr>
        <p:spPr>
          <a:xfrm>
            <a:off x="522593" y="1426137"/>
            <a:ext cx="2492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IBM Plex Mono" panose="020B0509050203000203" pitchFamily="49" charset="77"/>
              </a:rPr>
              <a:t>Rule to method transformation</a:t>
            </a:r>
            <a:endParaRPr lang="en-UA" sz="1000" dirty="0">
              <a:solidFill>
                <a:srgbClr val="FF0000"/>
              </a:solidFill>
              <a:latin typeface="IBM Plex Mono" panose="020B0509050203000203" pitchFamily="49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2E9ECC-2D12-55A1-DE38-F0E1902C1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" r="167"/>
          <a:stretch/>
        </p:blipFill>
        <p:spPr>
          <a:xfrm>
            <a:off x="522593" y="1672358"/>
            <a:ext cx="4618182" cy="300013"/>
          </a:xfrm>
          <a:prstGeom prst="round2DiagRect">
            <a:avLst>
              <a:gd name="adj1" fmla="val 16667"/>
              <a:gd name="adj2" fmla="val 0"/>
            </a:avLst>
          </a:prstGeom>
          <a:ln w="25400" cap="sq">
            <a:solidFill>
              <a:srgbClr val="FFFFFF"/>
            </a:solidFill>
            <a:miter lim="800000"/>
          </a:ln>
          <a:effectLst>
            <a:outerShdw blurRad="50800" algn="tl" rotWithShape="0">
              <a:srgbClr val="000000">
                <a:alpha val="18000"/>
              </a:srgbClr>
            </a:outerShdw>
          </a:effec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21864C2D-F8CD-F4C5-E15A-801DE0F70177}"/>
              </a:ext>
            </a:extLst>
          </p:cNvPr>
          <p:cNvSpPr txBox="1">
            <a:spLocks/>
          </p:cNvSpPr>
          <p:nvPr/>
        </p:nvSpPr>
        <p:spPr>
          <a:xfrm>
            <a:off x="5140775" y="2775495"/>
            <a:ext cx="2429164" cy="79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139700" indent="0"/>
            <a:r>
              <a:rPr lang="uk-UA" sz="1000" i="1" dirty="0">
                <a:latin typeface="IBM Plex Mono" panose="020B0509050203000203" pitchFamily="49" charset="77"/>
              </a:rPr>
              <a:t>У порядку старшинства, спочатку додавання і віднімання</a:t>
            </a:r>
          </a:p>
        </p:txBody>
      </p:sp>
    </p:spTree>
    <p:extLst>
      <p:ext uri="{BB962C8B-B14F-4D97-AF65-F5344CB8AC3E}">
        <p14:creationId xmlns:p14="http://schemas.microsoft.com/office/powerpoint/2010/main" val="31343335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496</Words>
  <Application>Microsoft Macintosh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IBM Plex Mono</vt:lpstr>
      <vt:lpstr>Arial</vt:lpstr>
      <vt:lpstr>Archivo</vt:lpstr>
      <vt:lpstr>Roboto</vt:lpstr>
      <vt:lpstr>Bachelor in Robotics Engineering by Slidesgo</vt:lpstr>
      <vt:lpstr>Вступ до інтерпретаторів</vt:lpstr>
      <vt:lpstr>Grammar Ambiguity</vt:lpstr>
      <vt:lpstr>Grammar Ambiguity</vt:lpstr>
      <vt:lpstr>Grammar Ambiguity</vt:lpstr>
      <vt:lpstr>Parsing</vt:lpstr>
      <vt:lpstr>Expression Parsing</vt:lpstr>
      <vt:lpstr>Expression Parsing</vt:lpstr>
      <vt:lpstr>Expression Parsing (Util)</vt:lpstr>
      <vt:lpstr>Expression Parsing</vt:lpstr>
      <vt:lpstr>Expression Parsing</vt:lpstr>
      <vt:lpstr>Expression Parsing</vt:lpstr>
      <vt:lpstr>Expression Parsing</vt:lpstr>
      <vt:lpstr>Syntax Errors</vt:lpstr>
      <vt:lpstr>Дякую!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 до інтерпретаторів</dc:title>
  <cp:lastModifiedBy>Чорнокозинський Кирило Сергійович</cp:lastModifiedBy>
  <cp:revision>4</cp:revision>
  <dcterms:modified xsi:type="dcterms:W3CDTF">2025-02-05T02:05:59Z</dcterms:modified>
</cp:coreProperties>
</file>