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316" r:id="rId3"/>
    <p:sldId id="317" r:id="rId4"/>
    <p:sldId id="328" r:id="rId5"/>
    <p:sldId id="329" r:id="rId6"/>
    <p:sldId id="318" r:id="rId7"/>
    <p:sldId id="330" r:id="rId8"/>
    <p:sldId id="331" r:id="rId9"/>
    <p:sldId id="290" r:id="rId10"/>
  </p:sldIdLst>
  <p:sldSz cx="9144000" cy="5143500" type="screen16x9"/>
  <p:notesSz cx="6858000" cy="9144000"/>
  <p:embeddedFontLst>
    <p:embeddedFont>
      <p:font typeface="Archivo" pitchFamily="2" charset="77"/>
      <p:regular r:id="rId12"/>
      <p:bold r:id="rId13"/>
      <p:italic r:id="rId14"/>
      <p:boldItalic r:id="rId15"/>
    </p:embeddedFont>
    <p:embeddedFont>
      <p:font typeface="IBM Plex Mono" panose="020B0509050203000203" pitchFamily="49" charset="77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894AB5-0030-49A4-856C-25A556852469}">
  <a:tblStyle styleId="{52894AB5-0030-49A4-856C-25A5568524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90BFB8-1136-4A2E-9A27-397248365E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4"/>
    <p:restoredTop sz="94720"/>
  </p:normalViewPr>
  <p:slideViewPr>
    <p:cSldViewPr snapToGrid="0">
      <p:cViewPr varScale="1">
        <p:scale>
          <a:sx n="283" d="100"/>
          <a:sy n="283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0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132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23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17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10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246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53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92fd234c9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92fd234c9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4950" y="1398100"/>
            <a:ext cx="64869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461550"/>
            <a:ext cx="294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68674" y="-322162"/>
            <a:ext cx="9371984" cy="3960713"/>
            <a:chOff x="-268674" y="-322162"/>
            <a:chExt cx="9371984" cy="396071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25762" y="151638"/>
              <a:ext cx="8692477" cy="1388125"/>
              <a:chOff x="225762" y="151638"/>
              <a:chExt cx="8692477" cy="138812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6955037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 flipH="1">
                <a:off x="225762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371875" y="1504250"/>
              <a:ext cx="2700599" cy="50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4">
              <a:alphaModFix/>
            </a:blip>
            <a:srcRect t="53277"/>
            <a:stretch/>
          </p:blipFill>
          <p:spPr>
            <a:xfrm rot="10800000">
              <a:off x="-268674" y="2723000"/>
              <a:ext cx="1861925" cy="91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7192572" y="-370975"/>
              <a:ext cx="1861925" cy="1959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1"/>
          </p:nvPr>
        </p:nvSpPr>
        <p:spPr>
          <a:xfrm>
            <a:off x="4845613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2"/>
          </p:nvPr>
        </p:nvSpPr>
        <p:spPr>
          <a:xfrm>
            <a:off x="874188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277425" y="4604002"/>
            <a:ext cx="3542749" cy="419800"/>
            <a:chOff x="277425" y="4604002"/>
            <a:chExt cx="3542749" cy="419800"/>
          </a:xfrm>
        </p:grpSpPr>
        <p:pic>
          <p:nvPicPr>
            <p:cNvPr id="229" name="Google Shape;229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277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1352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7"/>
          <p:cNvGrpSpPr/>
          <p:nvPr/>
        </p:nvGrpSpPr>
        <p:grpSpPr>
          <a:xfrm rot="10800000">
            <a:off x="568325" y="4633850"/>
            <a:ext cx="5797550" cy="230250"/>
            <a:chOff x="5873750" y="218475"/>
            <a:chExt cx="5797550" cy="230250"/>
          </a:xfrm>
        </p:grpSpPr>
        <p:cxnSp>
          <p:nvCxnSpPr>
            <p:cNvPr id="232" name="Google Shape;232;p27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33" name="Google Shape;233;p27"/>
            <p:cNvSpPr/>
            <p:nvPr/>
          </p:nvSpPr>
          <p:spPr>
            <a:xfrm>
              <a:off x="6800850" y="218475"/>
              <a:ext cx="4870450" cy="230250"/>
            </a:xfrm>
            <a:custGeom>
              <a:avLst/>
              <a:gdLst/>
              <a:ahLst/>
              <a:cxnLst/>
              <a:rect l="l" t="t" r="r" b="b"/>
              <a:pathLst>
                <a:path w="194818" h="9210" extrusionOk="0">
                  <a:moveTo>
                    <a:pt x="194818" y="0"/>
                  </a:moveTo>
                  <a:lnTo>
                    <a:pt x="43688" y="233"/>
                  </a:lnTo>
                  <a:lnTo>
                    <a:pt x="38505" y="9210"/>
                  </a:lnTo>
                  <a:lnTo>
                    <a:pt x="10160" y="9210"/>
                  </a:lnTo>
                  <a:lnTo>
                    <a:pt x="0" y="921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859125" y="1292000"/>
            <a:ext cx="3000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1"/>
          </p:nvPr>
        </p:nvSpPr>
        <p:spPr>
          <a:xfrm>
            <a:off x="859100" y="2279275"/>
            <a:ext cx="3000600" cy="11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5" name="Google Shape;345;p34"/>
          <p:cNvGrpSpPr/>
          <p:nvPr/>
        </p:nvGrpSpPr>
        <p:grpSpPr>
          <a:xfrm>
            <a:off x="-152400" y="147737"/>
            <a:ext cx="1816700" cy="4043263"/>
            <a:chOff x="-152400" y="147737"/>
            <a:chExt cx="1816700" cy="4043263"/>
          </a:xfrm>
        </p:grpSpPr>
        <p:pic>
          <p:nvPicPr>
            <p:cNvPr id="346" name="Google Shape;346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11363" y="435275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34"/>
            <p:cNvSpPr/>
            <p:nvPr/>
          </p:nvSpPr>
          <p:spPr>
            <a:xfrm>
              <a:off x="-152400" y="624850"/>
              <a:ext cx="592450" cy="3566150"/>
            </a:xfrm>
            <a:custGeom>
              <a:avLst/>
              <a:gdLst/>
              <a:ahLst/>
              <a:cxnLst/>
              <a:rect l="l" t="t" r="r" b="b"/>
              <a:pathLst>
                <a:path w="23698" h="142646" extrusionOk="0">
                  <a:moveTo>
                    <a:pt x="0" y="0"/>
                  </a:moveTo>
                  <a:lnTo>
                    <a:pt x="20422" y="19202"/>
                  </a:lnTo>
                  <a:lnTo>
                    <a:pt x="20422" y="29260"/>
                  </a:lnTo>
                  <a:lnTo>
                    <a:pt x="15392" y="34289"/>
                  </a:lnTo>
                  <a:lnTo>
                    <a:pt x="15392" y="74066"/>
                  </a:lnTo>
                  <a:lnTo>
                    <a:pt x="23698" y="82372"/>
                  </a:lnTo>
                  <a:lnTo>
                    <a:pt x="23698" y="142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pic>
        <p:nvPicPr>
          <p:cNvPr id="348" name="Google Shape;3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99996">
            <a:off x="7091874" y="3272324"/>
            <a:ext cx="2124548" cy="223593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/>
        </p:nvSpPr>
        <p:spPr>
          <a:xfrm>
            <a:off x="4438375" y="2254650"/>
            <a:ext cx="3992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</a:t>
            </a:r>
            <a:r>
              <a:rPr lang="de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Diese Präsentationsvorlage wurde von </a:t>
            </a:r>
            <a:r>
              <a:rPr lang="de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de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erstellt, inklusive Icons von </a:t>
            </a:r>
            <a:r>
              <a:rPr lang="de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de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de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und Infografiken &amp; Bildern von </a:t>
            </a:r>
            <a:r>
              <a:rPr lang="de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 </a:t>
            </a:r>
            <a:endParaRPr sz="1000"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-113450" y="-1649725"/>
            <a:ext cx="9394610" cy="8421100"/>
            <a:chOff x="-113450" y="-1649725"/>
            <a:chExt cx="9394610" cy="8421100"/>
          </a:xfrm>
        </p:grpSpPr>
        <p:grpSp>
          <p:nvGrpSpPr>
            <p:cNvPr id="353" name="Google Shape;353;p35"/>
            <p:cNvGrpSpPr/>
            <p:nvPr/>
          </p:nvGrpSpPr>
          <p:grpSpPr>
            <a:xfrm>
              <a:off x="-113450" y="-1649725"/>
              <a:ext cx="8689100" cy="5214600"/>
              <a:chOff x="-113450" y="-1649725"/>
              <a:chExt cx="8689100" cy="5214600"/>
            </a:xfrm>
          </p:grpSpPr>
          <p:sp>
            <p:nvSpPr>
              <p:cNvPr id="354" name="Google Shape;354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5" name="Google Shape;355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6" name="Google Shape;356;p35"/>
              <p:cNvSpPr/>
              <p:nvPr/>
            </p:nvSpPr>
            <p:spPr>
              <a:xfrm>
                <a:off x="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grpSp>
          <p:nvGrpSpPr>
            <p:cNvPr id="357" name="Google Shape;357;p35"/>
            <p:cNvGrpSpPr/>
            <p:nvPr/>
          </p:nvGrpSpPr>
          <p:grpSpPr>
            <a:xfrm rot="10800000">
              <a:off x="553960" y="1556775"/>
              <a:ext cx="8727200" cy="5214600"/>
              <a:chOff x="-113450" y="-1649725"/>
              <a:chExt cx="8727200" cy="5214600"/>
            </a:xfrm>
          </p:grpSpPr>
          <p:sp>
            <p:nvSpPr>
              <p:cNvPr id="358" name="Google Shape;358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9" name="Google Shape;359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60" name="Google Shape;360;p35"/>
              <p:cNvSpPr/>
              <p:nvPr/>
            </p:nvSpPr>
            <p:spPr>
              <a:xfrm>
                <a:off x="3810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-93668" y="0"/>
            <a:ext cx="9329109" cy="5143497"/>
            <a:chOff x="-93668" y="0"/>
            <a:chExt cx="9329109" cy="5143497"/>
          </a:xfrm>
        </p:grpSpPr>
        <p:grpSp>
          <p:nvGrpSpPr>
            <p:cNvPr id="363" name="Google Shape;363;p36"/>
            <p:cNvGrpSpPr/>
            <p:nvPr/>
          </p:nvGrpSpPr>
          <p:grpSpPr>
            <a:xfrm rot="10800000">
              <a:off x="5592122" y="2697400"/>
              <a:ext cx="3643319" cy="2446097"/>
              <a:chOff x="-93668" y="0"/>
              <a:chExt cx="3643319" cy="2446097"/>
            </a:xfrm>
          </p:grpSpPr>
          <p:grpSp>
            <p:nvGrpSpPr>
              <p:cNvPr id="364" name="Google Shape;364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65" name="Google Shape;365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69" name="Google Shape;369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36"/>
            <p:cNvGrpSpPr/>
            <p:nvPr/>
          </p:nvGrpSpPr>
          <p:grpSpPr>
            <a:xfrm>
              <a:off x="-93668" y="0"/>
              <a:ext cx="3643319" cy="2446097"/>
              <a:chOff x="-93668" y="0"/>
              <a:chExt cx="3643319" cy="2446097"/>
            </a:xfrm>
          </p:grpSpPr>
          <p:grpSp>
            <p:nvGrpSpPr>
              <p:cNvPr id="372" name="Google Shape;372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73" name="Google Shape;373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6" name="Google Shape;376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77" name="Google Shape;377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8" name="Google Shape;378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9" name="Google Shape;379;p36"/>
          <p:cNvSpPr/>
          <p:nvPr/>
        </p:nvSpPr>
        <p:spPr>
          <a:xfrm>
            <a:off x="175255" y="182850"/>
            <a:ext cx="8793600" cy="477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80" r:id="rId4"/>
    <p:sldLayoutId id="2147483681" r:id="rId5"/>
    <p:sldLayoutId id="214748368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0"/>
          <p:cNvPicPr preferRelativeResize="0"/>
          <p:nvPr/>
        </p:nvPicPr>
        <p:blipFill rotWithShape="1">
          <a:blip r:embed="rId3">
            <a:alphaModFix/>
          </a:blip>
          <a:srcRect l="2123" b="9502"/>
          <a:stretch/>
        </p:blipFill>
        <p:spPr>
          <a:xfrm>
            <a:off x="0" y="3692921"/>
            <a:ext cx="4304653" cy="14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 rotWithShape="1">
          <a:blip r:embed="rId4">
            <a:alphaModFix/>
          </a:blip>
          <a:srcRect t="19097" r="5042" b="2954"/>
          <a:stretch/>
        </p:blipFill>
        <p:spPr>
          <a:xfrm>
            <a:off x="2396525" y="3055175"/>
            <a:ext cx="3716124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519424" y="3535074"/>
            <a:ext cx="456876" cy="2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0"/>
          <p:cNvSpPr txBox="1">
            <a:spLocks noGrp="1"/>
          </p:cNvSpPr>
          <p:nvPr>
            <p:ph type="ctrTitle"/>
          </p:nvPr>
        </p:nvSpPr>
        <p:spPr>
          <a:xfrm>
            <a:off x="1328550" y="1295000"/>
            <a:ext cx="4784099" cy="1276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0" dirty="0">
                <a:solidFill>
                  <a:schemeClr val="accent2"/>
                </a:solidFill>
              </a:rPr>
              <a:t>Вступ до інтерпретаторів</a:t>
            </a:r>
            <a:endParaRPr sz="4000" b="0" dirty="0">
              <a:solidFill>
                <a:schemeClr val="accent2"/>
              </a:solidFill>
            </a:endParaRPr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1"/>
          </p:nvPr>
        </p:nvSpPr>
        <p:spPr>
          <a:xfrm>
            <a:off x="4572000" y="3388024"/>
            <a:ext cx="294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>
                <a:latin typeface="IBM Plex Mono" panose="020B0509050203000203" pitchFamily="49" charset="77"/>
                <a:ea typeface="Roboto" panose="02000000000000000000" pitchFamily="2" charset="0"/>
                <a:cs typeface="Roboto" panose="02000000000000000000" pitchFamily="2" charset="0"/>
              </a:rPr>
              <a:t>Граматика. Абстрактне Синтаксичне Дерево</a:t>
            </a:r>
            <a:r>
              <a:rPr lang="uk-UA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Representing Code</a:t>
            </a:r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1424C-5C2C-1BC6-6F89-E15DD5C6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655" y="2571750"/>
            <a:ext cx="4351345" cy="1601247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153878" sx="100737" sy="100737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CF4025-6A6F-67AC-C4A2-565FEF4A5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073" y="1579058"/>
            <a:ext cx="1372507" cy="431359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63155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BB9A0B2-7BBC-EB3A-F4C2-B73C042133AB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rot="16200000" flipH="1">
            <a:off x="5967661" y="2291082"/>
            <a:ext cx="561333" cy="1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E6C3C7D0-1392-04BA-EE46-9A9E335C7E90}"/>
              </a:ext>
            </a:extLst>
          </p:cNvPr>
          <p:cNvSpPr txBox="1">
            <a:spLocks/>
          </p:cNvSpPr>
          <p:nvPr/>
        </p:nvSpPr>
        <p:spPr>
          <a:xfrm>
            <a:off x="406865" y="1291305"/>
            <a:ext cx="3282265" cy="27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39700" indent="0"/>
            <a:r>
              <a:rPr lang="uk-UA" sz="1000" dirty="0">
                <a:latin typeface="IBM Plex Mono" panose="020B0509050203000203" pitchFamily="49" charset="77"/>
              </a:rPr>
              <a:t>У попередньому розділі ми перетворили вихідний код на послідовність токенів. Тепер треба збудувати дерево, яке відображає структуру виразів і робить обчислення прозорим: кожен вузол позначає операцію, а листя — її операнди. При обході дерева знизу вгору ми враховуємо пріоритет операцій, як це робимо інтуїтивно, коли розв’язуємо арифметичні приклади. Таке представлення полегшує і побудову, і виконання коду. Далі ми зануримося в деталі </a:t>
            </a:r>
            <a:r>
              <a:rPr lang="uk-UA" sz="1000" dirty="0" err="1">
                <a:latin typeface="IBM Plex Mono" panose="020B0509050203000203" pitchFamily="49" charset="77"/>
              </a:rPr>
              <a:t>контекстно</a:t>
            </a:r>
            <a:r>
              <a:rPr lang="uk-UA" sz="1000" dirty="0">
                <a:latin typeface="IBM Plex Mono" panose="020B0509050203000203" pitchFamily="49" charset="77"/>
              </a:rPr>
              <a:t>-вільних граматик та побачимо, як формалізувати цей процес.</a:t>
            </a:r>
          </a:p>
        </p:txBody>
      </p:sp>
    </p:spTree>
    <p:extLst>
      <p:ext uri="{BB962C8B-B14F-4D97-AF65-F5344CB8AC3E}">
        <p14:creationId xmlns:p14="http://schemas.microsoft.com/office/powerpoint/2010/main" val="41542567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Context-Free Grammars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B84F1-2CA0-F035-A487-695210B6E11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51691" y="1153453"/>
            <a:ext cx="3558157" cy="1418298"/>
          </a:xfrm>
        </p:spPr>
        <p:txBody>
          <a:bodyPr/>
          <a:lstStyle/>
          <a:p>
            <a:pPr marL="139700" indent="0"/>
            <a:r>
              <a:rPr lang="uk-UA" sz="1000" b="1" i="1" dirty="0">
                <a:latin typeface="IBM Plex Mono" panose="020B0509050203000203" pitchFamily="49" charset="77"/>
              </a:rPr>
              <a:t>Що таке </a:t>
            </a:r>
            <a:r>
              <a:rPr lang="uk-UA" sz="1000" b="1" i="1" dirty="0" err="1">
                <a:latin typeface="IBM Plex Mono" panose="020B0509050203000203" pitchFamily="49" charset="77"/>
              </a:rPr>
              <a:t>контекстно</a:t>
            </a:r>
            <a:r>
              <a:rPr lang="uk-UA" sz="1000" b="1" i="1" dirty="0">
                <a:latin typeface="IBM Plex Mono" panose="020B0509050203000203" pitchFamily="49" charset="77"/>
              </a:rPr>
              <a:t>-вільна граматика (</a:t>
            </a:r>
            <a:r>
              <a:rPr lang="en-GB" sz="1000" b="1" i="1" dirty="0">
                <a:latin typeface="IBM Plex Mono" panose="020B0509050203000203" pitchFamily="49" charset="77"/>
              </a:rPr>
              <a:t>CFG)?</a:t>
            </a:r>
          </a:p>
          <a:p>
            <a:pPr marL="139700" indent="0"/>
            <a:r>
              <a:rPr lang="uk-UA" sz="1000" dirty="0">
                <a:latin typeface="IBM Plex Mono" panose="020B0509050203000203" pitchFamily="49" charset="77"/>
              </a:rPr>
              <a:t>Це більш потужна система правил, яка визначає правильні “рядки” (послідовності) на основі</a:t>
            </a:r>
            <a:r>
              <a:rPr lang="en-US" sz="1000" dirty="0">
                <a:latin typeface="IBM Plex Mono" panose="020B0509050203000203" pitchFamily="49" charset="77"/>
              </a:rPr>
              <a:t> </a:t>
            </a:r>
            <a:r>
              <a:rPr lang="uk-UA" sz="1000" dirty="0">
                <a:latin typeface="IBM Plex Mono" panose="020B0509050203000203" pitchFamily="49" charset="77"/>
              </a:rPr>
              <a:t>алфавіту</a:t>
            </a:r>
            <a:r>
              <a:rPr lang="en-US" sz="1000" dirty="0">
                <a:latin typeface="IBM Plex Mono" panose="020B0509050203000203" pitchFamily="49" charset="77"/>
              </a:rPr>
              <a:t> </a:t>
            </a:r>
            <a:r>
              <a:rPr lang="uk-UA" sz="1000" dirty="0">
                <a:latin typeface="IBM Plex Mono" panose="020B0509050203000203" pitchFamily="49" charset="77"/>
              </a:rPr>
              <a:t>та набору </a:t>
            </a:r>
            <a:r>
              <a:rPr lang="uk-UA" sz="1000" dirty="0" err="1">
                <a:latin typeface="IBM Plex Mono" panose="020B0509050203000203" pitchFamily="49" charset="77"/>
              </a:rPr>
              <a:t>продукцій</a:t>
            </a:r>
            <a:r>
              <a:rPr lang="uk-UA" sz="1000" dirty="0">
                <a:latin typeface="IBM Plex Mono" panose="020B0509050203000203" pitchFamily="49" charset="77"/>
              </a:rPr>
              <a:t> (правил виведення). Для синтаксичного аналізу алфавітом будуть токени, а рядком — послідовність цих токенів (вираз).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AD7DFD-6FFE-D847-70A2-C8EBE1F2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848" y="2571750"/>
            <a:ext cx="4717317" cy="950052"/>
          </a:xfrm>
          <a:prstGeom prst="rect">
            <a:avLst/>
          </a:prstGeom>
          <a:ln>
            <a:noFill/>
          </a:ln>
          <a:effectLst>
            <a:softEdge rad="23034"/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74608AA-30F6-ED66-8D84-C525CE9C5659}"/>
              </a:ext>
            </a:extLst>
          </p:cNvPr>
          <p:cNvSpPr txBox="1">
            <a:spLocks/>
          </p:cNvSpPr>
          <p:nvPr/>
        </p:nvSpPr>
        <p:spPr>
          <a:xfrm>
            <a:off x="4301389" y="1153453"/>
            <a:ext cx="4490920" cy="1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39700" indent="0"/>
            <a:r>
              <a:rPr lang="uk-UA" sz="1000" b="1" i="1" dirty="0">
                <a:latin typeface="IBM Plex Mono" panose="020B0509050203000203" pitchFamily="49" charset="77"/>
              </a:rPr>
              <a:t>Основна ідея формальних граматик</a:t>
            </a:r>
          </a:p>
          <a:p>
            <a:pPr marL="311150" indent="-171450">
              <a:buFont typeface="Courier New" panose="02070309020205020404" pitchFamily="49" charset="0"/>
              <a:buChar char="o"/>
            </a:pPr>
            <a:r>
              <a:rPr lang="uk-UA" sz="1000" i="1" dirty="0">
                <a:latin typeface="IBM Plex Mono" panose="020B0509050203000203" pitchFamily="49" charset="77"/>
              </a:rPr>
              <a:t>Алфавіт</a:t>
            </a:r>
            <a:r>
              <a:rPr lang="uk-UA" sz="1000" dirty="0">
                <a:latin typeface="IBM Plex Mono" panose="020B0509050203000203" pitchFamily="49" charset="77"/>
              </a:rPr>
              <a:t> (набір елементів, з якими працює граматика).</a:t>
            </a:r>
          </a:p>
          <a:p>
            <a:pPr marL="311150" indent="-171450">
              <a:buFont typeface="Courier New" panose="02070309020205020404" pitchFamily="49" charset="0"/>
              <a:buChar char="o"/>
            </a:pPr>
            <a:r>
              <a:rPr lang="uk-UA" sz="1000" i="1" dirty="0">
                <a:latin typeface="IBM Plex Mono" panose="020B0509050203000203" pitchFamily="49" charset="77"/>
              </a:rPr>
              <a:t>Правила</a:t>
            </a:r>
            <a:r>
              <a:rPr lang="uk-UA" sz="1000" dirty="0">
                <a:latin typeface="IBM Plex Mono" panose="020B0509050203000203" pitchFamily="49" charset="77"/>
              </a:rPr>
              <a:t> (продукції), що визначають, як “розгортаються” </a:t>
            </a:r>
            <a:r>
              <a:rPr lang="uk-UA" sz="1000" dirty="0" err="1">
                <a:latin typeface="IBM Plex Mono" panose="020B0509050203000203" pitchFamily="49" charset="77"/>
              </a:rPr>
              <a:t>нетермінали</a:t>
            </a:r>
            <a:r>
              <a:rPr lang="uk-UA" sz="1000" dirty="0">
                <a:latin typeface="IBM Plex Mono" panose="020B0509050203000203" pitchFamily="49" charset="77"/>
              </a:rPr>
              <a:t> у термінальні символи або інші </a:t>
            </a:r>
            <a:r>
              <a:rPr lang="uk-UA" sz="1000" dirty="0" err="1">
                <a:latin typeface="IBM Plex Mono" panose="020B0509050203000203" pitchFamily="49" charset="77"/>
              </a:rPr>
              <a:t>нетермінали</a:t>
            </a:r>
            <a:r>
              <a:rPr lang="uk-UA" sz="1000" dirty="0">
                <a:latin typeface="IBM Plex Mono" panose="020B0509050203000203" pitchFamily="49" charset="77"/>
              </a:rPr>
              <a:t>.</a:t>
            </a:r>
          </a:p>
          <a:p>
            <a:pPr marL="311150" indent="-171450">
              <a:buFont typeface="Courier New" panose="02070309020205020404" pitchFamily="49" charset="0"/>
              <a:buChar char="o"/>
            </a:pPr>
            <a:r>
              <a:rPr lang="uk-UA" sz="1000" dirty="0">
                <a:latin typeface="IBM Plex Mono" panose="020B0509050203000203" pitchFamily="49" charset="77"/>
              </a:rPr>
              <a:t>Визначення </a:t>
            </a:r>
            <a:r>
              <a:rPr lang="uk-UA" sz="1000" dirty="0" err="1">
                <a:latin typeface="IBM Plex Mono" panose="020B0509050203000203" pitchFamily="49" charset="77"/>
              </a:rPr>
              <a:t>валідних</a:t>
            </a:r>
            <a:r>
              <a:rPr lang="uk-UA" sz="1000" dirty="0">
                <a:latin typeface="IBM Plex Mono" panose="020B0509050203000203" pitchFamily="49" charset="77"/>
              </a:rPr>
              <a:t> конструкцій: граматика показує, які послідовності елементів правильні, а які — ні.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3BF8D6-95C5-F7E6-C1F7-EA5B41EECD69}"/>
              </a:ext>
            </a:extLst>
          </p:cNvPr>
          <p:cNvSpPr txBox="1">
            <a:spLocks/>
          </p:cNvSpPr>
          <p:nvPr/>
        </p:nvSpPr>
        <p:spPr>
          <a:xfrm>
            <a:off x="351691" y="3445361"/>
            <a:ext cx="6760809" cy="72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39700" indent="0"/>
            <a:r>
              <a:rPr lang="uk-UA" sz="1000" b="1" dirty="0">
                <a:latin typeface="IBM Plex Mono" panose="020B0509050203000203" pitchFamily="49" charset="77"/>
              </a:rPr>
              <a:t>Приклад</a:t>
            </a:r>
          </a:p>
          <a:p>
            <a:pPr marL="139700" indent="0"/>
            <a:r>
              <a:rPr lang="uk-UA" sz="1000" dirty="0">
                <a:latin typeface="IBM Plex Mono" panose="020B0509050203000203" pitchFamily="49" charset="77"/>
              </a:rPr>
              <a:t>Якщо говорити про англійську мову, граматика має дозволяти “</a:t>
            </a:r>
            <a:r>
              <a:rPr lang="en-GB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Eggs are tasty for breakfast</a:t>
            </a:r>
            <a:r>
              <a:rPr lang="en-GB" sz="1000" dirty="0">
                <a:latin typeface="IBM Plex Mono" panose="020B0509050203000203" pitchFamily="49" charset="77"/>
              </a:rPr>
              <a:t>”, </a:t>
            </a:r>
            <a:r>
              <a:rPr lang="uk-UA" sz="1000" dirty="0">
                <a:latin typeface="IBM Plex Mono" panose="020B0509050203000203" pitchFamily="49" charset="77"/>
              </a:rPr>
              <a:t>але відхиляти “</a:t>
            </a:r>
            <a:r>
              <a:rPr lang="en-GB" sz="1000" dirty="0">
                <a:solidFill>
                  <a:srgbClr val="FF0000"/>
                </a:solidFill>
                <a:latin typeface="IBM Plex Mono" panose="020B0509050203000203" pitchFamily="49" charset="77"/>
              </a:rPr>
              <a:t>Tasty breakfast for are eggs</a:t>
            </a:r>
            <a:r>
              <a:rPr lang="en-GB" sz="1000" dirty="0">
                <a:latin typeface="IBM Plex Mono" panose="020B0509050203000203" pitchFamily="49" charset="77"/>
              </a:rPr>
              <a:t>”, </a:t>
            </a:r>
            <a:r>
              <a:rPr lang="uk-UA" sz="1000" dirty="0">
                <a:latin typeface="IBM Plex Mono" panose="020B0509050203000203" pitchFamily="49" charset="77"/>
              </a:rPr>
              <a:t>оскільки друга фраза не відповідає синтаксичним правилам.</a:t>
            </a:r>
          </a:p>
        </p:txBody>
      </p:sp>
    </p:spTree>
    <p:extLst>
      <p:ext uri="{BB962C8B-B14F-4D97-AF65-F5344CB8AC3E}">
        <p14:creationId xmlns:p14="http://schemas.microsoft.com/office/powerpoint/2010/main" val="292622931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Context-Free Grammars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B84F1-2CA0-F035-A487-695210B6E11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51691" y="1153453"/>
            <a:ext cx="3558157" cy="2963599"/>
          </a:xfrm>
        </p:spPr>
        <p:txBody>
          <a:bodyPr/>
          <a:lstStyle/>
          <a:p>
            <a:pPr marL="139700" indent="0"/>
            <a:r>
              <a:rPr lang="uk-UA" sz="1000" b="1" i="1" dirty="0" err="1">
                <a:latin typeface="IBM Plex Mono" panose="020B0509050203000203" pitchFamily="49" charset="77"/>
              </a:rPr>
              <a:t>Контекстно</a:t>
            </a:r>
            <a:r>
              <a:rPr lang="uk-UA" sz="1000" b="1" i="1" dirty="0">
                <a:latin typeface="IBM Plex Mono" panose="020B0509050203000203" pitchFamily="49" charset="77"/>
              </a:rPr>
              <a:t>-вільна граматика </a:t>
            </a:r>
            <a:r>
              <a:rPr lang="uk-UA" sz="1000" dirty="0">
                <a:latin typeface="IBM Plex Mono" panose="020B0509050203000203" pitchFamily="49" charset="77"/>
              </a:rPr>
              <a:t>(</a:t>
            </a:r>
            <a:r>
              <a:rPr lang="en-GB" sz="1000" dirty="0">
                <a:latin typeface="IBM Plex Mono" panose="020B0509050203000203" pitchFamily="49" charset="77"/>
              </a:rPr>
              <a:t>CFG) </a:t>
            </a:r>
            <a:r>
              <a:rPr lang="uk-UA" sz="1000" dirty="0">
                <a:latin typeface="IBM Plex Mono" panose="020B0509050203000203" pitchFamily="49" charset="77"/>
              </a:rPr>
              <a:t>описує нескінченну кількість рядків за допомогою скінченного набору правил. Кожне правило має назву (</a:t>
            </a:r>
            <a:r>
              <a:rPr lang="uk-UA" sz="1000" dirty="0" err="1">
                <a:latin typeface="IBM Plex Mono" panose="020B0509050203000203" pitchFamily="49" charset="77"/>
              </a:rPr>
              <a:t>нетермінал</a:t>
            </a:r>
            <a:r>
              <a:rPr lang="uk-UA" sz="1000" dirty="0">
                <a:latin typeface="IBM Plex Mono" panose="020B0509050203000203" pitchFamily="49" charset="77"/>
              </a:rPr>
              <a:t>) і тіло (послідовність терміналів і </a:t>
            </a:r>
            <a:r>
              <a:rPr lang="uk-UA" sz="1000" dirty="0" err="1">
                <a:latin typeface="IBM Plex Mono" panose="020B0509050203000203" pitchFamily="49" charset="77"/>
              </a:rPr>
              <a:t>нетерміналів</a:t>
            </a:r>
            <a:r>
              <a:rPr lang="uk-UA" sz="1000" dirty="0">
                <a:latin typeface="IBM Plex Mono" panose="020B0509050203000203" pitchFamily="49" charset="77"/>
              </a:rPr>
              <a:t>). </a:t>
            </a:r>
            <a:r>
              <a:rPr lang="uk-UA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Термінали</a:t>
            </a:r>
            <a:r>
              <a:rPr lang="uk-UA" sz="1000" dirty="0">
                <a:latin typeface="IBM Plex Mono" panose="020B0509050203000203" pitchFamily="49" charset="77"/>
              </a:rPr>
              <a:t> — це “кінцеві” символи (наприклад, лексеми), </a:t>
            </a:r>
            <a:r>
              <a:rPr lang="uk-UA" sz="1000" dirty="0" err="1">
                <a:solidFill>
                  <a:srgbClr val="92D050"/>
                </a:solidFill>
                <a:latin typeface="IBM Plex Mono" panose="020B0509050203000203" pitchFamily="49" charset="77"/>
              </a:rPr>
              <a:t>нетермінали</a:t>
            </a:r>
            <a:r>
              <a:rPr lang="uk-UA" sz="1000" dirty="0">
                <a:latin typeface="IBM Plex Mono" panose="020B0509050203000203" pitchFamily="49" charset="77"/>
              </a:rPr>
              <a:t> — посилання на інші правила. Завдяки можливості використовувати декілька варіантів правил і застосовувати рекурсію (коли правило посилається саме на себе) ми можемо генерувати довільно складні й навіть нескінченні набори рядків. Для опису таких граматик зазвичай використовують </a:t>
            </a:r>
            <a:r>
              <a:rPr lang="en-GB" sz="1000" dirty="0">
                <a:latin typeface="IBM Plex Mono" panose="020B0509050203000203" pitchFamily="49" charset="77"/>
              </a:rPr>
              <a:t>Backus–</a:t>
            </a:r>
            <a:r>
              <a:rPr lang="en-GB" sz="1000" dirty="0" err="1">
                <a:latin typeface="IBM Plex Mono" panose="020B0509050203000203" pitchFamily="49" charset="77"/>
              </a:rPr>
              <a:t>Naur</a:t>
            </a:r>
            <a:r>
              <a:rPr lang="en-GB" sz="1000" dirty="0">
                <a:latin typeface="IBM Plex Mono" panose="020B0509050203000203" pitchFamily="49" charset="77"/>
              </a:rPr>
              <a:t> Form (BNF) </a:t>
            </a:r>
            <a:r>
              <a:rPr lang="uk-UA" sz="1000" dirty="0">
                <a:latin typeface="IBM Plex Mono" panose="020B0509050203000203" pitchFamily="49" charset="77"/>
              </a:rPr>
              <a:t>чи схожі нотації.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216CE-A220-9382-E2AD-37464D29E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67" y="1153453"/>
            <a:ext cx="3311233" cy="2796690"/>
          </a:xfrm>
          <a:prstGeom prst="round2DiagRect">
            <a:avLst>
              <a:gd name="adj1" fmla="val 6842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71204" sx="99508" sy="99508" algn="tl" rotWithShape="0">
              <a:srgbClr val="000000">
                <a:alpha val="1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29328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Context-Free Grammars</a:t>
            </a:r>
            <a:endParaRPr lang="uk-U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C89BC2-B232-A163-517B-148C87C93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62" y="1153452"/>
            <a:ext cx="3305660" cy="361439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64421" algn="tl" rotWithShape="0">
              <a:srgbClr val="000000">
                <a:alpha val="21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3CCB0B-D815-D424-606A-40F4F6D61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87" y="3558445"/>
            <a:ext cx="4316013" cy="431602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84532" algn="tl" rotWithShape="0">
              <a:srgbClr val="000000">
                <a:alpha val="18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9E9D0-B25D-7E44-CD3E-9F7C87E9B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6995"/>
            <a:ext cx="1558690" cy="270326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74900" algn="tl" rotWithShape="0">
              <a:srgbClr val="000000">
                <a:alpha val="9813"/>
              </a:srgbClr>
            </a:outerShdw>
          </a:effectLst>
        </p:spPr>
      </p:pic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935657F1-B8F0-CA30-2FA6-E4EDD9E74185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 flipV="1">
            <a:off x="4572001" y="1414876"/>
            <a:ext cx="962583" cy="687281"/>
          </a:xfrm>
          <a:prstGeom prst="curvedConnector3">
            <a:avLst>
              <a:gd name="adj1" fmla="val 123749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9652BCF-44B5-EFF0-9563-5EE7447A4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592574"/>
            <a:ext cx="1759701" cy="229526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71963" algn="tl" rotWithShape="0">
              <a:srgbClr val="000000">
                <a:alpha val="7888"/>
              </a:srgbClr>
            </a:outerShdw>
          </a:effectLst>
        </p:spPr>
      </p:pic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7EA2EB9-36C5-6896-13A4-5F4AE2B0321C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 flipV="1">
            <a:off x="4572000" y="2183145"/>
            <a:ext cx="749182" cy="524191"/>
          </a:xfrm>
          <a:prstGeom prst="curvedConnector3">
            <a:avLst>
              <a:gd name="adj1" fmla="val 13051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DF4B2BD-0E32-2332-00AC-113DFAB23718}"/>
              </a:ext>
            </a:extLst>
          </p:cNvPr>
          <p:cNvCxnSpPr>
            <a:cxnSpLocks/>
            <a:stCxn id="2" idx="0"/>
            <a:endCxn id="5" idx="3"/>
          </p:cNvCxnSpPr>
          <p:nvPr/>
        </p:nvCxnSpPr>
        <p:spPr>
          <a:xfrm flipH="1">
            <a:off x="6265994" y="1334172"/>
            <a:ext cx="2188928" cy="2224273"/>
          </a:xfrm>
          <a:prstGeom prst="curvedConnector4">
            <a:avLst>
              <a:gd name="adj1" fmla="val -10443"/>
              <a:gd name="adj2" fmla="val 54062"/>
            </a:avLst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EDB69A0-0F05-0E0F-2A2D-BCA421CCE7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42"/>
          <a:stretch/>
        </p:blipFill>
        <p:spPr>
          <a:xfrm>
            <a:off x="603381" y="2445241"/>
            <a:ext cx="3210411" cy="1547255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128609" sx="101000" sy="101000" algn="tl" rotWithShape="0">
              <a:srgbClr val="000000">
                <a:alpha val="15000"/>
              </a:srgbClr>
            </a:outerShdw>
          </a:effec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DCEE7EE1-4253-2D20-AF4C-979B0BDAE3A6}"/>
              </a:ext>
            </a:extLst>
          </p:cNvPr>
          <p:cNvSpPr txBox="1">
            <a:spLocks/>
          </p:cNvSpPr>
          <p:nvPr/>
        </p:nvSpPr>
        <p:spPr>
          <a:xfrm>
            <a:off x="351691" y="1153453"/>
            <a:ext cx="3558157" cy="114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39700" indent="0"/>
            <a:r>
              <a:rPr lang="uk-UA" sz="1000" i="1" dirty="0">
                <a:latin typeface="IBM Plex Mono" panose="020B0509050203000203" pitchFamily="49" charset="77"/>
              </a:rPr>
              <a:t>Ми можемо використовувати цю граматику для генерації випадкових сніданків. Давайте зіграємо раунд і подивимося, як це працює. За давньою традицією, гра починається з першого правила в граматиці, тут це </a:t>
            </a:r>
            <a:r>
              <a:rPr lang="en-US" sz="1000" i="1" dirty="0">
                <a:solidFill>
                  <a:srgbClr val="92D050"/>
                </a:solidFill>
                <a:latin typeface="IBM Plex Mono" panose="020B0509050203000203" pitchFamily="49" charset="77"/>
              </a:rPr>
              <a:t>breakfast</a:t>
            </a:r>
            <a:r>
              <a:rPr lang="uk-UA" sz="1000" i="1" dirty="0">
                <a:latin typeface="IBM Plex Mono" panose="020B0509050203000203" pitchFamily="49" charset="77"/>
              </a:rPr>
              <a:t>.</a:t>
            </a:r>
            <a:endParaRPr lang="uk-UA" sz="1000" dirty="0"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22204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Вдосконалення</a:t>
            </a:r>
            <a:r>
              <a:rPr lang="en-US" dirty="0"/>
              <a:t> </a:t>
            </a:r>
            <a:r>
              <a:rPr lang="uk-UA" dirty="0"/>
              <a:t>нотації</a:t>
            </a:r>
            <a:endParaRPr lang="uk-UA" b="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B84F1-2CA0-F035-A487-695210B6E11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14177" y="1304632"/>
            <a:ext cx="3582574" cy="3183189"/>
          </a:xfrm>
        </p:spPr>
        <p:txBody>
          <a:bodyPr/>
          <a:lstStyle/>
          <a:p>
            <a:pPr marL="139700" indent="0"/>
            <a:r>
              <a:rPr lang="uk-UA" sz="1000" dirty="0">
                <a:latin typeface="IBM Plex Mono" panose="020B0509050203000203" pitchFamily="49" charset="77"/>
              </a:rPr>
              <a:t>Щоб спростити опис граматики, ми додаємо “синтаксичний цукор”: замість окремих правил можна перелічувати варіанти через «</a:t>
            </a:r>
            <a:r>
              <a:rPr lang="uk-UA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|</a:t>
            </a:r>
            <a:r>
              <a:rPr lang="uk-UA" sz="1000" dirty="0">
                <a:latin typeface="IBM Plex Mono" panose="020B0509050203000203" pitchFamily="49" charset="77"/>
              </a:rPr>
              <a:t>», використовувати дужки для групування та символи «</a:t>
            </a:r>
            <a:r>
              <a:rPr lang="uk-UA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*</a:t>
            </a:r>
            <a:r>
              <a:rPr lang="uk-UA" sz="1000" dirty="0">
                <a:latin typeface="IBM Plex Mono" panose="020B0509050203000203" pitchFamily="49" charset="77"/>
              </a:rPr>
              <a:t>», «</a:t>
            </a:r>
            <a:r>
              <a:rPr lang="uk-UA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+</a:t>
            </a:r>
            <a:r>
              <a:rPr lang="uk-UA" sz="1000" dirty="0">
                <a:latin typeface="IBM Plex Mono" panose="020B0509050203000203" pitchFamily="49" charset="77"/>
              </a:rPr>
              <a:t>» і «</a:t>
            </a:r>
            <a:r>
              <a:rPr lang="uk-UA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?</a:t>
            </a:r>
            <a:r>
              <a:rPr lang="uk-UA" sz="1000" dirty="0">
                <a:latin typeface="IBM Plex Mono" panose="020B0509050203000203" pitchFamily="49" charset="77"/>
              </a:rPr>
              <a:t>» для позначення кратності (нуль чи більше, принаймні один, опціонально). Це дозволяє </a:t>
            </a:r>
            <a:r>
              <a:rPr lang="uk-UA" sz="1000" dirty="0" err="1">
                <a:latin typeface="IBM Plex Mono" panose="020B0509050203000203" pitchFamily="49" charset="77"/>
              </a:rPr>
              <a:t>компактно</a:t>
            </a:r>
            <a:r>
              <a:rPr lang="uk-UA" sz="1000" dirty="0">
                <a:latin typeface="IBM Plex Mono" panose="020B0509050203000203" pitchFamily="49" charset="77"/>
              </a:rPr>
              <a:t> виражати повторення та вибір, що раніше вимагало б додаткових рекурсивних правил. У підсумку ми отримуємо </a:t>
            </a:r>
            <a:r>
              <a:rPr lang="uk-UA" sz="1000" dirty="0" err="1">
                <a:latin typeface="IBM Plex Mono" panose="020B0509050203000203" pitchFamily="49" charset="77"/>
              </a:rPr>
              <a:t>стисліший</a:t>
            </a:r>
            <a:r>
              <a:rPr lang="uk-UA" sz="1000" dirty="0">
                <a:latin typeface="IBM Plex Mono" panose="020B0509050203000203" pitchFamily="49" charset="77"/>
              </a:rPr>
              <a:t> запис граматики, однак логіка залишається та сама: термінали та </a:t>
            </a:r>
            <a:r>
              <a:rPr lang="uk-UA" sz="1000" dirty="0" err="1">
                <a:latin typeface="IBM Plex Mono" panose="020B0509050203000203" pitchFamily="49" charset="77"/>
              </a:rPr>
              <a:t>нетермінали</a:t>
            </a:r>
            <a:r>
              <a:rPr lang="uk-UA" sz="1000" dirty="0">
                <a:latin typeface="IBM Plex Mono" panose="020B0509050203000203" pitchFamily="49" charset="77"/>
              </a:rPr>
              <a:t> визначають структуру дерева синтаксичного розбору, яке представляє код у пам’яті.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536CA-ACC9-20F3-D277-F0514750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98" y="3109871"/>
            <a:ext cx="3873500" cy="1377950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106558" algn="tl" rotWithShape="0">
              <a:srgbClr val="000000">
                <a:alpha val="18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99F79-0823-7A36-18DA-B721F1F7EB81}"/>
              </a:ext>
            </a:extLst>
          </p:cNvPr>
          <p:cNvSpPr txBox="1"/>
          <p:nvPr/>
        </p:nvSpPr>
        <p:spPr>
          <a:xfrm>
            <a:off x="4756682" y="251347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A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CBC4BFA-6C24-C438-BC52-9F6F5FE4B50B}"/>
              </a:ext>
            </a:extLst>
          </p:cNvPr>
          <p:cNvSpPr txBox="1">
            <a:spLocks/>
          </p:cNvSpPr>
          <p:nvPr/>
        </p:nvSpPr>
        <p:spPr>
          <a:xfrm>
            <a:off x="4146380" y="2837034"/>
            <a:ext cx="1590066" cy="17267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39700" indent="0"/>
            <a:r>
              <a:rPr lang="uk-UA" sz="800" dirty="0">
                <a:solidFill>
                  <a:srgbClr val="FF0000"/>
                </a:solidFill>
                <a:latin typeface="IBM Plex Mono" panose="020B0509050203000203" pitchFamily="49" charset="77"/>
              </a:rPr>
              <a:t>Перероблена граматика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AD3C6-7283-F661-7C57-26F8C6D8C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98" y="1382074"/>
            <a:ext cx="2379895" cy="198719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6222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C60EB9-D4B3-8232-AD18-BF58E33E3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698" y="1654537"/>
            <a:ext cx="2714743" cy="199335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6222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543941-5DF9-0DDB-A47C-89232F873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698" y="1929938"/>
            <a:ext cx="1638290" cy="226470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6222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6EDE0F-64B2-3C6E-1606-8E3136F33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6427" y="1938948"/>
            <a:ext cx="1391683" cy="204185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6222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1A2609-C963-523C-37B4-7872BB0E1B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5698" y="2240636"/>
            <a:ext cx="2908556" cy="188609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6222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627945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Граматика для виразів </a:t>
            </a:r>
            <a:r>
              <a:rPr lang="ru-RU" dirty="0" err="1"/>
              <a:t>M</a:t>
            </a:r>
            <a:r>
              <a:rPr lang="en-US" dirty="0"/>
              <a:t>ova</a:t>
            </a:r>
            <a:endParaRPr lang="uk-UA" b="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B84F1-2CA0-F035-A487-695210B6E11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14177" y="1304632"/>
            <a:ext cx="3582574" cy="3183189"/>
          </a:xfrm>
        </p:spPr>
        <p:txBody>
          <a:bodyPr/>
          <a:lstStyle/>
          <a:p>
            <a:pPr marL="139700" indent="0"/>
            <a:r>
              <a:rPr lang="uk-UA" sz="1000" dirty="0">
                <a:latin typeface="IBM Plex Mono" panose="020B0509050203000203" pitchFamily="49" charset="77"/>
              </a:rPr>
              <a:t>У попередньому розділі ми завершили лексичну граматику </a:t>
            </a:r>
            <a:r>
              <a:rPr lang="en-GB" sz="1000" dirty="0" err="1">
                <a:solidFill>
                  <a:srgbClr val="92D050"/>
                </a:solidFill>
                <a:latin typeface="IBM Plex Mono" panose="020B0509050203000203" pitchFamily="49" charset="77"/>
              </a:rPr>
              <a:t>Mova</a:t>
            </a:r>
            <a:r>
              <a:rPr lang="en-GB" sz="1000" dirty="0">
                <a:latin typeface="IBM Plex Mono" panose="020B0509050203000203" pitchFamily="49" charset="77"/>
              </a:rPr>
              <a:t>. </a:t>
            </a:r>
            <a:r>
              <a:rPr lang="uk-UA" sz="1000" dirty="0">
                <a:latin typeface="IBM Plex Mono" panose="020B0509050203000203" pitchFamily="49" charset="77"/>
              </a:rPr>
              <a:t>Тепер переходимо до синтаксису, але починаємо з обмеженого набору виразів: літералів (числа, рядки, булеві значення, відсутність значення</a:t>
            </a:r>
            <a:r>
              <a:rPr lang="en-GB" sz="1000" dirty="0">
                <a:latin typeface="IBM Plex Mono" panose="020B0509050203000203" pitchFamily="49" charset="77"/>
              </a:rPr>
              <a:t>), </a:t>
            </a:r>
            <a:r>
              <a:rPr lang="uk-UA" sz="1000" dirty="0" err="1">
                <a:latin typeface="IBM Plex Mono" panose="020B0509050203000203" pitchFamily="49" charset="77"/>
              </a:rPr>
              <a:t>унарних</a:t>
            </a:r>
            <a:r>
              <a:rPr lang="uk-UA" sz="1000" dirty="0">
                <a:latin typeface="IBM Plex Mono" panose="020B0509050203000203" pitchFamily="49" charset="77"/>
              </a:rPr>
              <a:t> (</a:t>
            </a:r>
            <a:r>
              <a:rPr lang="uk-UA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!</a:t>
            </a:r>
            <a:r>
              <a:rPr lang="uk-UA" sz="1000" dirty="0">
                <a:latin typeface="IBM Plex Mono" panose="020B0509050203000203" pitchFamily="49" charset="77"/>
              </a:rPr>
              <a:t>, </a:t>
            </a:r>
            <a:r>
              <a:rPr lang="uk-UA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-</a:t>
            </a:r>
            <a:r>
              <a:rPr lang="uk-UA" sz="1000" dirty="0">
                <a:latin typeface="IBM Plex Mono" panose="020B0509050203000203" pitchFamily="49" charset="77"/>
              </a:rPr>
              <a:t>), бінарних (</a:t>
            </a:r>
            <a:r>
              <a:rPr lang="uk-UA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+</a:t>
            </a:r>
            <a:r>
              <a:rPr lang="uk-UA" sz="1000" dirty="0">
                <a:latin typeface="IBM Plex Mono" panose="020B0509050203000203" pitchFamily="49" charset="77"/>
              </a:rPr>
              <a:t>, </a:t>
            </a:r>
            <a:r>
              <a:rPr lang="uk-UA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-</a:t>
            </a:r>
            <a:r>
              <a:rPr lang="uk-UA" sz="1000" dirty="0">
                <a:latin typeface="IBM Plex Mono" panose="020B0509050203000203" pitchFamily="49" charset="77"/>
              </a:rPr>
              <a:t>, </a:t>
            </a:r>
            <a:r>
              <a:rPr lang="uk-UA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*</a:t>
            </a:r>
            <a:r>
              <a:rPr lang="uk-UA" sz="1000" dirty="0">
                <a:latin typeface="IBM Plex Mono" panose="020B0509050203000203" pitchFamily="49" charset="77"/>
              </a:rPr>
              <a:t>, </a:t>
            </a:r>
            <a:r>
              <a:rPr lang="uk-UA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/</a:t>
            </a:r>
            <a:r>
              <a:rPr lang="uk-UA" sz="1000" dirty="0">
                <a:latin typeface="IBM Plex Mono" panose="020B0509050203000203" pitchFamily="49" charset="77"/>
              </a:rPr>
              <a:t>, порівняння) та дужок. Це дозволяє швидше перейти до написання першого інтерпретатора, а згодом розширювати його новими конструкціями. Для цього мінімального синтаксису ми описуємо граматику з терміналами (в лапках або великими літерами) й </a:t>
            </a:r>
            <a:r>
              <a:rPr lang="uk-UA" sz="1000" dirty="0" err="1">
                <a:latin typeface="IBM Plex Mono" panose="020B0509050203000203" pitchFamily="49" charset="77"/>
              </a:rPr>
              <a:t>нетерміналами</a:t>
            </a:r>
            <a:r>
              <a:rPr lang="uk-UA" sz="1000" dirty="0">
                <a:latin typeface="IBM Plex Mono" panose="020B0509050203000203" pitchFamily="49" charset="77"/>
              </a:rPr>
              <a:t>. Навіть якщо вона поки неоднозначна, цього вистачить, щоб почати працювати з мовою.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99F79-0823-7A36-18DA-B721F1F7EB81}"/>
              </a:ext>
            </a:extLst>
          </p:cNvPr>
          <p:cNvSpPr txBox="1"/>
          <p:nvPr/>
        </p:nvSpPr>
        <p:spPr>
          <a:xfrm>
            <a:off x="4756682" y="251347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9F1D36-3D60-3845-5C89-A5E12923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875" y="1711685"/>
            <a:ext cx="4129125" cy="1909307"/>
          </a:xfrm>
          <a:prstGeom prst="round2DiagRect">
            <a:avLst>
              <a:gd name="adj1" fmla="val 10769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813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39315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Реалізація АСД</a:t>
            </a:r>
            <a:endParaRPr lang="uk-UA" b="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B84F1-2CA0-F035-A487-695210B6E11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14177" y="1304632"/>
            <a:ext cx="3582574" cy="3183189"/>
          </a:xfrm>
        </p:spPr>
        <p:txBody>
          <a:bodyPr/>
          <a:lstStyle/>
          <a:p>
            <a:pPr marL="139700" indent="0"/>
            <a:r>
              <a:rPr lang="uk-UA" sz="1000" dirty="0">
                <a:latin typeface="IBM Plex Mono" panose="020B0509050203000203" pitchFamily="49" charset="77"/>
              </a:rPr>
              <a:t>Тепер ми створюємо структуру даних для синтаксичних дерев. Оскільки граматика рекурсивна, ми будуємо дерево, яке представляє синтаксис нашої мови — абстрактне синтаксичне дерево (</a:t>
            </a:r>
            <a:r>
              <a:rPr lang="en-GB" sz="1000" dirty="0">
                <a:latin typeface="IBM Plex Mono" panose="020B0509050203000203" pitchFamily="49" charset="77"/>
              </a:rPr>
              <a:t>AST). </a:t>
            </a:r>
            <a:r>
              <a:rPr lang="uk-UA" sz="1000" dirty="0">
                <a:latin typeface="IBM Plex Mono" panose="020B0509050203000203" pitchFamily="49" charset="77"/>
              </a:rPr>
              <a:t>Для різних типів виразів (</a:t>
            </a:r>
            <a:r>
              <a:rPr lang="uk-UA" sz="1000" dirty="0" err="1">
                <a:latin typeface="IBM Plex Mono" panose="020B0509050203000203" pitchFamily="49" charset="77"/>
              </a:rPr>
              <a:t>унарні</a:t>
            </a:r>
            <a:r>
              <a:rPr lang="uk-UA" sz="1000" dirty="0">
                <a:latin typeface="IBM Plex Mono" panose="020B0509050203000203" pitchFamily="49" charset="77"/>
              </a:rPr>
              <a:t>, бінарні, літерали) створюються окремі класи, що дозволяє уникнути помилок типу під час доступу до полів. Для цього використовуємо базовий клас </a:t>
            </a:r>
            <a:r>
              <a:rPr lang="en-GB" sz="1000" dirty="0">
                <a:latin typeface="IBM Plex Mono" panose="020B0509050203000203" pitchFamily="49" charset="77"/>
              </a:rPr>
              <a:t>Expr </a:t>
            </a:r>
            <a:r>
              <a:rPr lang="uk-UA" sz="1000" dirty="0">
                <a:latin typeface="IBM Plex Mono" panose="020B0509050203000203" pitchFamily="49" charset="77"/>
              </a:rPr>
              <a:t>з підкласами для кожного виду виразу, що гарантує типову безпеку в </a:t>
            </a:r>
            <a:r>
              <a:rPr lang="en-GB" sz="1000" dirty="0">
                <a:latin typeface="IBM Plex Mono" panose="020B0509050203000203" pitchFamily="49" charset="77"/>
              </a:rPr>
              <a:t>Java.</a:t>
            </a:r>
            <a:endParaRPr lang="uk-UA" sz="1000" dirty="0">
              <a:latin typeface="IBM Plex Mono" panose="020B05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99F79-0823-7A36-18DA-B721F1F7EB81}"/>
              </a:ext>
            </a:extLst>
          </p:cNvPr>
          <p:cNvSpPr txBox="1"/>
          <p:nvPr/>
        </p:nvSpPr>
        <p:spPr>
          <a:xfrm>
            <a:off x="4756682" y="251347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C248F-6061-42D4-638E-E0E60900C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75" y="1238720"/>
            <a:ext cx="3907119" cy="2862786"/>
          </a:xfrm>
          <a:prstGeom prst="round2DiagRect">
            <a:avLst>
              <a:gd name="adj1" fmla="val 5086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7861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74"/>
          <p:cNvSpPr txBox="1">
            <a:spLocks noGrp="1"/>
          </p:cNvSpPr>
          <p:nvPr>
            <p:ph type="title"/>
          </p:nvPr>
        </p:nvSpPr>
        <p:spPr>
          <a:xfrm>
            <a:off x="859125" y="1292000"/>
            <a:ext cx="3000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Дякую</a:t>
            </a:r>
            <a:r>
              <a:rPr lang="de" dirty="0"/>
              <a:t>!</a:t>
            </a:r>
            <a:endParaRPr dirty="0"/>
          </a:p>
        </p:txBody>
      </p:sp>
      <p:sp>
        <p:nvSpPr>
          <p:cNvPr id="927" name="Google Shape;927;p74"/>
          <p:cNvSpPr txBox="1">
            <a:spLocks noGrp="1"/>
          </p:cNvSpPr>
          <p:nvPr>
            <p:ph type="subTitle" idx="1"/>
          </p:nvPr>
        </p:nvSpPr>
        <p:spPr>
          <a:xfrm>
            <a:off x="859100" y="2279275"/>
            <a:ext cx="3000600" cy="773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uk-UA" b="1" dirty="0"/>
              <a:t>Чи маєте питання</a:t>
            </a:r>
            <a:r>
              <a:rPr lang="de" b="1" dirty="0"/>
              <a:t>?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 err="1"/>
              <a:t>kyr.cherny</a:t>
            </a:r>
            <a:r>
              <a:rPr lang="de" dirty="0"/>
              <a:t>@</a:t>
            </a:r>
            <a:r>
              <a:rPr lang="de" dirty="0" err="1"/>
              <a:t>gmail.com</a:t>
            </a:r>
            <a:r>
              <a:rPr lang="de" dirty="0"/>
              <a:t> </a:t>
            </a:r>
            <a:endParaRPr dirty="0"/>
          </a:p>
        </p:txBody>
      </p:sp>
      <p:grpSp>
        <p:nvGrpSpPr>
          <p:cNvPr id="928" name="Google Shape;928;p74"/>
          <p:cNvGrpSpPr/>
          <p:nvPr/>
        </p:nvGrpSpPr>
        <p:grpSpPr>
          <a:xfrm flipH="1">
            <a:off x="2946738" y="2922012"/>
            <a:ext cx="4209137" cy="1046592"/>
            <a:chOff x="5000213" y="4370187"/>
            <a:chExt cx="4209137" cy="1046592"/>
          </a:xfrm>
        </p:grpSpPr>
        <p:pic>
          <p:nvPicPr>
            <p:cNvPr id="929" name="Google Shape;929;p74"/>
            <p:cNvPicPr preferRelativeResize="0"/>
            <p:nvPr/>
          </p:nvPicPr>
          <p:blipFill rotWithShape="1">
            <a:blip r:embed="rId3">
              <a:alphaModFix/>
            </a:blip>
            <a:srcRect t="19097" r="5042" b="2954"/>
            <a:stretch/>
          </p:blipFill>
          <p:spPr>
            <a:xfrm flipH="1">
              <a:off x="5493226" y="4400655"/>
              <a:ext cx="3716124" cy="101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000213" y="4370187"/>
              <a:ext cx="456876" cy="242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1" name="Google Shape;931;p74"/>
          <p:cNvGrpSpPr/>
          <p:nvPr/>
        </p:nvGrpSpPr>
        <p:grpSpPr>
          <a:xfrm>
            <a:off x="3327936" y="147724"/>
            <a:ext cx="5550839" cy="1296576"/>
            <a:chOff x="3327936" y="147724"/>
            <a:chExt cx="5550839" cy="1296576"/>
          </a:xfrm>
        </p:grpSpPr>
        <p:pic>
          <p:nvPicPr>
            <p:cNvPr id="932" name="Google Shape;932;p74"/>
            <p:cNvPicPr preferRelativeResize="0"/>
            <p:nvPr/>
          </p:nvPicPr>
          <p:blipFill rotWithShape="1">
            <a:blip r:embed="rId5">
              <a:alphaModFix/>
            </a:blip>
            <a:srcRect b="23354"/>
            <a:stretch/>
          </p:blipFill>
          <p:spPr>
            <a:xfrm rot="10800000">
              <a:off x="3327936" y="147725"/>
              <a:ext cx="4763251" cy="75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74"/>
            <p:cNvPicPr preferRelativeResize="0"/>
            <p:nvPr/>
          </p:nvPicPr>
          <p:blipFill rotWithShape="1">
            <a:blip r:embed="rId6">
              <a:alphaModFix amt="86000"/>
            </a:blip>
            <a:srcRect b="5917"/>
            <a:stretch/>
          </p:blipFill>
          <p:spPr>
            <a:xfrm rot="10800000">
              <a:off x="6138400" y="147724"/>
              <a:ext cx="2740375" cy="12965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achelor in Robotics Engineering by Slidesgo">
  <a:themeElements>
    <a:clrScheme name="Simple Light">
      <a:dk1>
        <a:srgbClr val="1F164D"/>
      </a:dk1>
      <a:lt1>
        <a:srgbClr val="F9F9F9"/>
      </a:lt1>
      <a:dk2>
        <a:srgbClr val="E8E8E8"/>
      </a:dk2>
      <a:lt2>
        <a:srgbClr val="C1C1C1"/>
      </a:lt2>
      <a:accent1>
        <a:srgbClr val="6F79E3"/>
      </a:accent1>
      <a:accent2>
        <a:srgbClr val="433ABA"/>
      </a:accent2>
      <a:accent3>
        <a:srgbClr val="130994"/>
      </a:accent3>
      <a:accent4>
        <a:srgbClr val="FFFFFF"/>
      </a:accent4>
      <a:accent5>
        <a:srgbClr val="FFFFFF"/>
      </a:accent5>
      <a:accent6>
        <a:srgbClr val="FFFFFF"/>
      </a:accent6>
      <a:hlink>
        <a:srgbClr val="1F1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642</Words>
  <Application>Microsoft Macintosh PowerPoint</Application>
  <PresentationFormat>On-screen Show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IBM Plex Mono</vt:lpstr>
      <vt:lpstr>Archivo</vt:lpstr>
      <vt:lpstr>Roboto</vt:lpstr>
      <vt:lpstr>Bachelor in Robotics Engineering by Slidesgo</vt:lpstr>
      <vt:lpstr>Вступ до інтерпретаторів</vt:lpstr>
      <vt:lpstr>Representing Code</vt:lpstr>
      <vt:lpstr>Context-Free Grammars</vt:lpstr>
      <vt:lpstr>Context-Free Grammars</vt:lpstr>
      <vt:lpstr>Context-Free Grammars</vt:lpstr>
      <vt:lpstr>Вдосконалення нотації</vt:lpstr>
      <vt:lpstr>Граматика для виразів Mova</vt:lpstr>
      <vt:lpstr>Реалізація АСД</vt:lpstr>
      <vt:lpstr>Дякую!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 до інтерпретаторів</dc:title>
  <cp:lastModifiedBy>Чорнокозинський Кирило Сергійович</cp:lastModifiedBy>
  <cp:revision>3</cp:revision>
  <dcterms:modified xsi:type="dcterms:W3CDTF">2025-01-26T00:16:08Z</dcterms:modified>
</cp:coreProperties>
</file>