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8" r:id="rId6"/>
    <p:sldId id="290" r:id="rId7"/>
    <p:sldId id="262" r:id="rId8"/>
    <p:sldId id="263" r:id="rId9"/>
    <p:sldId id="264" r:id="rId10"/>
    <p:sldId id="261" r:id="rId11"/>
    <p:sldId id="265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6" r:id="rId22"/>
    <p:sldId id="279" r:id="rId23"/>
    <p:sldId id="280" r:id="rId24"/>
    <p:sldId id="282" r:id="rId25"/>
    <p:sldId id="284" r:id="rId26"/>
    <p:sldId id="283" r:id="rId27"/>
    <p:sldId id="285" r:id="rId28"/>
    <p:sldId id="287" r:id="rId29"/>
    <p:sldId id="286" r:id="rId30"/>
    <p:sldId id="289" r:id="rId3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Cheruiyot" initials="RC" lastIdx="1" clrIdx="0">
    <p:extLst>
      <p:ext uri="{19B8F6BF-5375-455C-9EA6-DF929625EA0E}">
        <p15:presenceInfo xmlns:p15="http://schemas.microsoft.com/office/powerpoint/2012/main" userId="a1fb2d5db0cd12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8" autoAdjust="0"/>
  </p:normalViewPr>
  <p:slideViewPr>
    <p:cSldViewPr>
      <p:cViewPr varScale="1">
        <p:scale>
          <a:sx n="75" d="100"/>
          <a:sy n="75" d="100"/>
        </p:scale>
        <p:origin x="984" y="5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heruiyot" userId="a1fb2d5db0cd1224" providerId="LiveId" clId="{ABB4E9B2-0CDE-4F15-A087-957C9CEE2432}"/>
    <pc:docChg chg="delSld modSld">
      <pc:chgData name="Robert Cheruiyot" userId="a1fb2d5db0cd1224" providerId="LiveId" clId="{ABB4E9B2-0CDE-4F15-A087-957C9CEE2432}" dt="2021-05-19T20:05:23.210" v="8"/>
      <pc:docMkLst>
        <pc:docMk/>
      </pc:docMkLst>
      <pc:sldChg chg="modSp mod">
        <pc:chgData name="Robert Cheruiyot" userId="a1fb2d5db0cd1224" providerId="LiveId" clId="{ABB4E9B2-0CDE-4F15-A087-957C9CEE2432}" dt="2021-05-19T18:58:56.307" v="7" actId="20577"/>
        <pc:sldMkLst>
          <pc:docMk/>
          <pc:sldMk cId="752280851" sldId="257"/>
        </pc:sldMkLst>
        <pc:spChg chg="mod">
          <ac:chgData name="Robert Cheruiyot" userId="a1fb2d5db0cd1224" providerId="LiveId" clId="{ABB4E9B2-0CDE-4F15-A087-957C9CEE2432}" dt="2021-05-19T18:58:56.307" v="7" actId="20577"/>
          <ac:spMkLst>
            <pc:docMk/>
            <pc:sldMk cId="752280851" sldId="257"/>
            <ac:spMk id="3" creationId="{00000000-0000-0000-0000-000000000000}"/>
          </ac:spMkLst>
        </pc:spChg>
      </pc:sldChg>
      <pc:sldChg chg="del">
        <pc:chgData name="Robert Cheruiyot" userId="a1fb2d5db0cd1224" providerId="LiveId" clId="{ABB4E9B2-0CDE-4F15-A087-957C9CEE2432}" dt="2021-05-19T18:49:12.928" v="3" actId="2696"/>
        <pc:sldMkLst>
          <pc:docMk/>
          <pc:sldMk cId="68067411" sldId="269"/>
        </pc:sldMkLst>
      </pc:sldChg>
      <pc:sldChg chg="modSp mod">
        <pc:chgData name="Robert Cheruiyot" userId="a1fb2d5db0cd1224" providerId="LiveId" clId="{ABB4E9B2-0CDE-4F15-A087-957C9CEE2432}" dt="2021-05-19T20:05:23.210" v="8"/>
        <pc:sldMkLst>
          <pc:docMk/>
          <pc:sldMk cId="849832451" sldId="270"/>
        </pc:sldMkLst>
        <pc:spChg chg="mod">
          <ac:chgData name="Robert Cheruiyot" userId="a1fb2d5db0cd1224" providerId="LiveId" clId="{ABB4E9B2-0CDE-4F15-A087-957C9CEE2432}" dt="2021-05-19T20:05:23.210" v="8"/>
          <ac:spMkLst>
            <pc:docMk/>
            <pc:sldMk cId="849832451" sldId="270"/>
            <ac:spMk id="3" creationId="{295AFC1C-7F96-49C3-AF22-AAEFB07F6AD2}"/>
          </ac:spMkLst>
        </pc:spChg>
      </pc:sldChg>
      <pc:sldChg chg="del">
        <pc:chgData name="Robert Cheruiyot" userId="a1fb2d5db0cd1224" providerId="LiveId" clId="{ABB4E9B2-0CDE-4F15-A087-957C9CEE2432}" dt="2021-05-19T18:49:51.992" v="6" actId="2696"/>
        <pc:sldMkLst>
          <pc:docMk/>
          <pc:sldMk cId="561654384" sldId="271"/>
        </pc:sldMkLst>
      </pc:sldChg>
      <pc:sldChg chg="modSp mod">
        <pc:chgData name="Robert Cheruiyot" userId="a1fb2d5db0cd1224" providerId="LiveId" clId="{ABB4E9B2-0CDE-4F15-A087-957C9CEE2432}" dt="2021-05-19T18:49:38.793" v="5" actId="1076"/>
        <pc:sldMkLst>
          <pc:docMk/>
          <pc:sldMk cId="2709757070" sldId="272"/>
        </pc:sldMkLst>
        <pc:spChg chg="mod">
          <ac:chgData name="Robert Cheruiyot" userId="a1fb2d5db0cd1224" providerId="LiveId" clId="{ABB4E9B2-0CDE-4F15-A087-957C9CEE2432}" dt="2021-05-19T18:49:35.878" v="4"/>
          <ac:spMkLst>
            <pc:docMk/>
            <pc:sldMk cId="2709757070" sldId="272"/>
            <ac:spMk id="3" creationId="{295AFC1C-7F96-49C3-AF22-AAEFB07F6AD2}"/>
          </ac:spMkLst>
        </pc:spChg>
        <pc:picChg chg="mod">
          <ac:chgData name="Robert Cheruiyot" userId="a1fb2d5db0cd1224" providerId="LiveId" clId="{ABB4E9B2-0CDE-4F15-A087-957C9CEE2432}" dt="2021-05-19T18:49:38.793" v="5" actId="1076"/>
          <ac:picMkLst>
            <pc:docMk/>
            <pc:sldMk cId="2709757070" sldId="272"/>
            <ac:picMk id="7" creationId="{23F88BA0-858F-4794-AED8-9ABE2CA56A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C3CF8D41-2495-4A02-A504-D4145467C67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2B1E-26FC-430C-9E8C-2138710A90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4000" r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4000" r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2412395"/>
          </a:xfrm>
        </p:spPr>
        <p:txBody>
          <a:bodyPr/>
          <a:lstStyle/>
          <a:p>
            <a:r>
              <a:rPr lang="en-US" cap="none" dirty="0"/>
              <a:t>A Simple  Demonstration Of Big Data Analysis </a:t>
            </a:r>
            <a:r>
              <a:rPr lang="en-US" cap="none"/>
              <a:t>Using  Apache </a:t>
            </a:r>
            <a:r>
              <a:rPr lang="en-US" cap="none" dirty="0"/>
              <a:t>Hive</a:t>
            </a:r>
          </a:p>
          <a:p>
            <a:pPr algn="r"/>
            <a:r>
              <a:rPr lang="en-US" cap="none" dirty="0"/>
              <a:t>By Robert Cheruiyot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total number of consumers for Branch2?</a:t>
            </a:r>
          </a:p>
          <a:p>
            <a:pPr marL="457063" lvl="1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A89FA1-59B1-4C83-AF35-1310BC464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07" y="2026119"/>
            <a:ext cx="5393343" cy="2227685"/>
          </a:xfrm>
        </p:spPr>
      </p:pic>
    </p:spTree>
    <p:extLst>
      <p:ext uri="{BB962C8B-B14F-4D97-AF65-F5344CB8AC3E}">
        <p14:creationId xmlns:p14="http://schemas.microsoft.com/office/powerpoint/2010/main" val="35031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most consumed beverage on Branch1</a:t>
            </a:r>
          </a:p>
          <a:p>
            <a:pPr marL="0" indent="0" algn="ctr"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dirty="0"/>
              <a:t>SELECT beverage , SUM(count) as total from branch1_cons_count GROUP BY beverage ORDER BY total DESC LIMIT 1;</a:t>
            </a:r>
          </a:p>
          <a:p>
            <a:pPr marL="0" indent="0" algn="ctr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F2B316-786F-411D-9A83-BA1696AD6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06" y="2133600"/>
            <a:ext cx="4720247" cy="1905000"/>
          </a:xfrm>
        </p:spPr>
      </p:pic>
    </p:spTree>
    <p:extLst>
      <p:ext uri="{BB962C8B-B14F-4D97-AF65-F5344CB8AC3E}">
        <p14:creationId xmlns:p14="http://schemas.microsoft.com/office/powerpoint/2010/main" val="8498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least consumed beverage on Branch2</a:t>
            </a:r>
          </a:p>
          <a:p>
            <a:pPr marL="0" indent="0" algn="ctr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/>
              <a:t>SELECT beverage , SUM(count) AS TOTAL FROM branch2_cons_count GROUP BY beverage ORDER BY total LIMIT 1;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F88BA0-858F-4794-AED8-9ABE2CA56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857977"/>
            <a:ext cx="5866659" cy="1754397"/>
          </a:xfrm>
        </p:spPr>
      </p:pic>
    </p:spTree>
    <p:extLst>
      <p:ext uri="{BB962C8B-B14F-4D97-AF65-F5344CB8AC3E}">
        <p14:creationId xmlns:p14="http://schemas.microsoft.com/office/powerpoint/2010/main" val="27097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10895858" cy="34485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Arial Narrow" panose="020B0606020202030204" pitchFamily="34" charset="0"/>
              </a:rPr>
              <a:t>What are the beverages available on Branch10, Branch8, and Branch1?</a:t>
            </a:r>
          </a:p>
          <a:p>
            <a:r>
              <a:rPr lang="en-US" dirty="0"/>
              <a:t>CREATE TABLE IF NOT EXISTS branch10_8_1 AS (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beverage_branch_a</a:t>
            </a:r>
            <a:r>
              <a:rPr lang="en-US" dirty="0"/>
              <a:t> WHERE branch IN ('Branch1', 'Branch8', 'Branch10’)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beverage_branch_b</a:t>
            </a:r>
            <a:r>
              <a:rPr lang="en-US" dirty="0"/>
              <a:t> WHERE branch IN ('Branch1', 'Branch8', 'Branch10’)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beverage_branch_c</a:t>
            </a:r>
            <a:r>
              <a:rPr lang="en-US" dirty="0"/>
              <a:t> WHERE branch IN ('Branch1', 'Branch8', 'Branch10’)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6988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are the beverages available on Branch10, Branch8, and Branch1?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SELECT * FROM branch10_8_1;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29783E-2611-4A62-9880-5D5F174EE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9" y="2017713"/>
            <a:ext cx="2274884" cy="3441700"/>
          </a:xfrm>
        </p:spPr>
      </p:pic>
    </p:spTree>
    <p:extLst>
      <p:ext uri="{BB962C8B-B14F-4D97-AF65-F5344CB8AC3E}">
        <p14:creationId xmlns:p14="http://schemas.microsoft.com/office/powerpoint/2010/main" val="33457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10895858" cy="34485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Arial Narrow" panose="020B0606020202030204" pitchFamily="34" charset="0"/>
              </a:rPr>
              <a:t>What are the common beverages available in Branch4,Branch7?</a:t>
            </a:r>
          </a:p>
          <a:p>
            <a:r>
              <a:rPr lang="en-US" dirty="0"/>
              <a:t>CREATE TABLE IF NOT EXISTS branch4 AS (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beverage_branch_a</a:t>
            </a:r>
            <a:r>
              <a:rPr lang="en-US" dirty="0"/>
              <a:t> WHERE branch = 'Branch4’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beverage_branch_b</a:t>
            </a:r>
            <a:r>
              <a:rPr lang="en-US" dirty="0"/>
              <a:t> WHERE branch = 'Branch4’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beverage_branch_c</a:t>
            </a:r>
            <a:r>
              <a:rPr lang="en-US" dirty="0"/>
              <a:t> WHERE branch = 'Branch4’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6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10895858" cy="34485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Arial Narrow" panose="020B0606020202030204" pitchFamily="34" charset="0"/>
              </a:rPr>
              <a:t>What are the common beverages available in Branch4,Branch7?</a:t>
            </a:r>
          </a:p>
          <a:p>
            <a:r>
              <a:rPr lang="en-US" dirty="0"/>
              <a:t>CREATE TABLE IF NOT EXISTS branch7 AS (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beverage_branch_a</a:t>
            </a:r>
            <a:r>
              <a:rPr lang="en-US" dirty="0"/>
              <a:t> WHERE branch = 'Branch7’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beverage_branch_b</a:t>
            </a:r>
            <a:r>
              <a:rPr lang="en-US" dirty="0"/>
              <a:t> WHERE branch = 'Branch7’</a:t>
            </a:r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beverage_branch_c</a:t>
            </a:r>
            <a:r>
              <a:rPr lang="en-US" dirty="0"/>
              <a:t> WHERE branch = 'Branch7’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7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10895858" cy="3448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latin typeface="Arial Narrow" panose="020B0606020202030204" pitchFamily="34" charset="0"/>
              </a:rPr>
              <a:t>What are the common beverages available in Branch4,Branch7?</a:t>
            </a:r>
          </a:p>
          <a:p>
            <a:r>
              <a:rPr lang="en-US" dirty="0"/>
              <a:t>CREATE TABLE IF NOT EXISTS branch4_7 as (</a:t>
            </a:r>
          </a:p>
          <a:p>
            <a:pPr marL="0" indent="0">
              <a:buNone/>
            </a:pPr>
            <a:r>
              <a:rPr lang="en-US" dirty="0"/>
              <a:t>	SELECT beverage FROM branch7</a:t>
            </a:r>
          </a:p>
          <a:p>
            <a:pPr marL="0" indent="0">
              <a:buNone/>
            </a:pPr>
            <a:r>
              <a:rPr lang="en-US" dirty="0"/>
              <a:t>	INTERSECT</a:t>
            </a:r>
          </a:p>
          <a:p>
            <a:pPr marL="0" indent="0">
              <a:buNone/>
            </a:pPr>
            <a:r>
              <a:rPr lang="en-US" dirty="0"/>
              <a:t>	SELECT beverage FROM branch4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23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are the beverages available on Branch10, Branch8, and Branch1?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SELECT * FROM branch4_7;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DC55AB-DABC-4DF2-B1A3-35AE7A394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40" y="2017713"/>
            <a:ext cx="1894983" cy="3441700"/>
          </a:xfrm>
        </p:spPr>
      </p:pic>
    </p:spTree>
    <p:extLst>
      <p:ext uri="{BB962C8B-B14F-4D97-AF65-F5344CB8AC3E}">
        <p14:creationId xmlns:p14="http://schemas.microsoft.com/office/powerpoint/2010/main" val="2161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10895858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rial Narrow" panose="020B0606020202030204" pitchFamily="34" charset="0"/>
              </a:rPr>
              <a:t>Create a partition, index, view for the scenario3.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hypothetical coffeehouse chain has collected data over a period of time.</a:t>
            </a:r>
          </a:p>
          <a:p>
            <a:r>
              <a:rPr lang="en-US" dirty="0"/>
              <a:t>Data broadly divided into two categories each with three sets of information.</a:t>
            </a:r>
          </a:p>
          <a:p>
            <a:r>
              <a:rPr lang="en-US" dirty="0"/>
              <a:t>First set of data shows branches and coffee drinks they carry.</a:t>
            </a:r>
          </a:p>
          <a:p>
            <a:r>
              <a:rPr lang="en-US" dirty="0"/>
              <a:t>The second set of comprises of the number of consumption of each coffee drink.</a:t>
            </a:r>
          </a:p>
          <a:p>
            <a:r>
              <a:rPr lang="en-US" dirty="0"/>
              <a:t>We will use big data tools, specifically Hadoop and Apache Hive to answers questions requested by management.</a:t>
            </a:r>
          </a:p>
          <a:p>
            <a:r>
              <a:rPr lang="en-US" dirty="0"/>
              <a:t>Assume that our raw data is properly loaded to HDFS.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4</a:t>
            </a:r>
            <a:b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Create Partition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CREATE TABLE IF NOT EXISTS branch10_8_1_partitioned (beverage string) partitioned by (branch string);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INSERT INTO branch10_8_1_partitioned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* FROM </a:t>
            </a:r>
            <a:r>
              <a:rPr lang="en-US" sz="1800" dirty="0" err="1">
                <a:latin typeface="Arial Narrow" panose="020B0606020202030204" pitchFamily="34" charset="0"/>
              </a:rPr>
              <a:t>beverage_branch_a</a:t>
            </a:r>
            <a:r>
              <a:rPr lang="en-US" sz="1800" dirty="0">
                <a:latin typeface="Arial Narrow" panose="020B0606020202030204" pitchFamily="34" charset="0"/>
              </a:rPr>
              <a:t> WHERE branch IN ('branch1', 'branch8', 'branch10')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UNION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* FROM </a:t>
            </a:r>
            <a:r>
              <a:rPr lang="en-US" sz="1800" dirty="0" err="1">
                <a:latin typeface="Arial Narrow" panose="020B0606020202030204" pitchFamily="34" charset="0"/>
              </a:rPr>
              <a:t>beverage_branch_b</a:t>
            </a:r>
            <a:r>
              <a:rPr lang="en-US" sz="1800" dirty="0">
                <a:latin typeface="Arial Narrow" panose="020B0606020202030204" pitchFamily="34" charset="0"/>
              </a:rPr>
              <a:t> WHERE branch IN ('branch1', 'branch8', 'branch10')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UNION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* FROM </a:t>
            </a:r>
            <a:r>
              <a:rPr lang="en-US" sz="1800" dirty="0" err="1">
                <a:latin typeface="Arial Narrow" panose="020B0606020202030204" pitchFamily="34" charset="0"/>
              </a:rPr>
              <a:t>beverage_branch_c</a:t>
            </a:r>
            <a:r>
              <a:rPr lang="en-US" sz="1800" dirty="0">
                <a:latin typeface="Arial Narrow" panose="020B0606020202030204" pitchFamily="34" charset="0"/>
              </a:rPr>
              <a:t> WHERE branch IN ('branch1', 'branch8', 'branch10'));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E64776-3DF1-453B-A2B8-734AEDFDE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955006"/>
            <a:ext cx="6172200" cy="4051300"/>
          </a:xfrm>
        </p:spPr>
      </p:pic>
    </p:spTree>
    <p:extLst>
      <p:ext uri="{BB962C8B-B14F-4D97-AF65-F5344CB8AC3E}">
        <p14:creationId xmlns:p14="http://schemas.microsoft.com/office/powerpoint/2010/main" val="20599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4</a:t>
            </a:r>
            <a:b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Create </a:t>
            </a:r>
            <a:r>
              <a:rPr lang="en-US" sz="2400" cap="none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Index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CREATE INDEX </a:t>
            </a:r>
            <a:r>
              <a:rPr lang="en-US" sz="1800" dirty="0" err="1">
                <a:latin typeface="Arial Narrow" panose="020B0606020202030204" pitchFamily="34" charset="0"/>
              </a:rPr>
              <a:t>available_beverages</a:t>
            </a:r>
            <a:r>
              <a:rPr lang="en-US" sz="1800" dirty="0">
                <a:latin typeface="Arial Narrow" panose="020B0606020202030204" pitchFamily="34" charset="0"/>
              </a:rPr>
              <a:t> ON TABLE branch10_8_1(beverage) AS '</a:t>
            </a:r>
            <a:r>
              <a:rPr lang="en-US" sz="1800" dirty="0" err="1">
                <a:latin typeface="Arial Narrow" panose="020B0606020202030204" pitchFamily="34" charset="0"/>
              </a:rPr>
              <a:t>org.apache.hadoop.hive.ql.index.compact.CompactIndexHandler</a:t>
            </a:r>
            <a:r>
              <a:rPr lang="en-US" sz="1800" dirty="0">
                <a:latin typeface="Arial Narrow" panose="020B0606020202030204" pitchFamily="34" charset="0"/>
              </a:rPr>
              <a:t>' WITH DEFERRED REBUILD;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6346DF-B03C-475F-A0F4-2D3E9561F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4" y="3755232"/>
            <a:ext cx="10744916" cy="1819522"/>
          </a:xfrm>
        </p:spPr>
      </p:pic>
    </p:spTree>
    <p:extLst>
      <p:ext uri="{BB962C8B-B14F-4D97-AF65-F5344CB8AC3E}">
        <p14:creationId xmlns:p14="http://schemas.microsoft.com/office/powerpoint/2010/main" val="13946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4</a:t>
            </a:r>
            <a:b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Create </a:t>
            </a:r>
            <a:r>
              <a:rPr lang="en-US" sz="2400" cap="none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View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create view branch1_8 as select * from branch10_8_1 where branch='Branch1' or branch='Branch8';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DBC3A1-8737-49A8-B5AD-D9BD22907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22220"/>
            <a:ext cx="2825932" cy="3441700"/>
          </a:xfrm>
        </p:spPr>
      </p:pic>
    </p:spTree>
    <p:extLst>
      <p:ext uri="{BB962C8B-B14F-4D97-AF65-F5344CB8AC3E}">
        <p14:creationId xmlns:p14="http://schemas.microsoft.com/office/powerpoint/2010/main" val="34180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5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 Narrow" panose="020B0606020202030204" pitchFamily="34" charset="0"/>
              </a:rPr>
              <a:t>Alter the table properties to add "</a:t>
            </a:r>
            <a:r>
              <a:rPr lang="en-US" sz="2400" dirty="0" err="1">
                <a:latin typeface="Arial Narrow" panose="020B0606020202030204" pitchFamily="34" charset="0"/>
              </a:rPr>
              <a:t>note","comment</a:t>
            </a:r>
            <a:r>
              <a:rPr lang="en-US" sz="2400" dirty="0">
                <a:latin typeface="Arial Narrow" panose="020B0606020202030204" pitchFamily="34" charset="0"/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ALTER TABLE branch10_8_1 Set TBLPROPERTIES('Note'='Beverage from branch10 not found');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507558B-D391-4E1D-909D-B2DCF5FE3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581400"/>
            <a:ext cx="4643437" cy="1921000"/>
          </a:xfrm>
        </p:spPr>
      </p:pic>
    </p:spTree>
    <p:extLst>
      <p:ext uri="{BB962C8B-B14F-4D97-AF65-F5344CB8AC3E}">
        <p14:creationId xmlns:p14="http://schemas.microsoft.com/office/powerpoint/2010/main" val="29159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6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 Narrow" panose="020B0606020202030204" pitchFamily="34" charset="0"/>
              </a:rPr>
              <a:t>Remove the row 5 from the output of Scenario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INSERT INTO </a:t>
            </a:r>
            <a:r>
              <a:rPr lang="en-US" sz="1800" dirty="0" err="1">
                <a:latin typeface="Arial Narrow" panose="020B0606020202030204" pitchFamily="34" charset="0"/>
              </a:rPr>
              <a:t>to_be_deleted</a:t>
            </a:r>
            <a:r>
              <a:rPr lang="en-US" sz="1800" dirty="0">
                <a:latin typeface="Arial Narrow" panose="020B0606020202030204" pitchFamily="34" charset="0"/>
              </a:rPr>
              <a:t>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</a:t>
            </a:r>
            <a:r>
              <a:rPr lang="en-US" sz="1800" dirty="0" err="1">
                <a:latin typeface="Arial Narrow" panose="020B0606020202030204" pitchFamily="34" charset="0"/>
              </a:rPr>
              <a:t>b.beverage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b.branch</a:t>
            </a:r>
            <a:r>
              <a:rPr lang="en-US" sz="1800" dirty="0">
                <a:latin typeface="Arial Narrow" panose="020B0606020202030204" pitchFamily="34" charset="0"/>
              </a:rPr>
              <a:t> from(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ROW_NUMBER() OVER(ORDER BY beverage) AS </a:t>
            </a:r>
            <a:r>
              <a:rPr lang="en-US" sz="1800" dirty="0" err="1">
                <a:latin typeface="Arial Narrow" panose="020B0606020202030204" pitchFamily="34" charset="0"/>
              </a:rPr>
              <a:t>rownum</a:t>
            </a:r>
            <a:r>
              <a:rPr lang="en-US" sz="1800" dirty="0">
                <a:latin typeface="Arial Narrow" panose="020B0606020202030204" pitchFamily="34" charset="0"/>
              </a:rPr>
              <a:t>, beverage, branch from branch10_8_1) b WHERE </a:t>
            </a:r>
            <a:r>
              <a:rPr lang="en-US" sz="1800" dirty="0" err="1">
                <a:latin typeface="Arial Narrow" panose="020B0606020202030204" pitchFamily="34" charset="0"/>
              </a:rPr>
              <a:t>b.rownum</a:t>
            </a:r>
            <a:r>
              <a:rPr lang="en-US" sz="1800" dirty="0">
                <a:latin typeface="Arial Narrow" panose="020B0606020202030204" pitchFamily="34" charset="0"/>
              </a:rPr>
              <a:t>=5);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3098E-C15E-4F65-8680-FB5E6F8246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6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 Narrow" panose="020B0606020202030204" pitchFamily="34" charset="0"/>
              </a:rPr>
              <a:t>Remove the row 5 from the output of Scenario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 INSERT OVERWRITE TABLE branch10_8_1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</a:t>
            </a:r>
            <a:r>
              <a:rPr lang="en-US" sz="1800" dirty="0" err="1">
                <a:latin typeface="Arial Narrow" panose="020B0606020202030204" pitchFamily="34" charset="0"/>
              </a:rPr>
              <a:t>a.beverage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a.branch</a:t>
            </a:r>
            <a:r>
              <a:rPr lang="en-US" sz="1800" dirty="0">
                <a:latin typeface="Arial Narrow" panose="020B0606020202030204" pitchFamily="34" charset="0"/>
              </a:rPr>
              <a:t>  FROM branch10_8_1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LEFT OUTER JOIN </a:t>
            </a:r>
            <a:r>
              <a:rPr lang="en-US" sz="1800" dirty="0" err="1">
                <a:latin typeface="Arial Narrow" panose="020B0606020202030204" pitchFamily="34" charset="0"/>
              </a:rPr>
              <a:t>to_be_deleted</a:t>
            </a:r>
            <a:r>
              <a:rPr lang="en-US" sz="1800" dirty="0">
                <a:latin typeface="Arial Narrow" panose="020B0606020202030204" pitchFamily="34" charset="0"/>
              </a:rPr>
              <a:t>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on </a:t>
            </a:r>
            <a:r>
              <a:rPr lang="en-US" sz="1800" dirty="0" err="1">
                <a:latin typeface="Arial Narrow" panose="020B0606020202030204" pitchFamily="34" charset="0"/>
              </a:rPr>
              <a:t>a.beverage</a:t>
            </a:r>
            <a:r>
              <a:rPr lang="en-US" sz="1800" dirty="0">
                <a:latin typeface="Arial Narrow" panose="020B0606020202030204" pitchFamily="34" charset="0"/>
              </a:rPr>
              <a:t>=</a:t>
            </a:r>
            <a:r>
              <a:rPr lang="en-US" sz="1800" dirty="0" err="1">
                <a:latin typeface="Arial Narrow" panose="020B0606020202030204" pitchFamily="34" charset="0"/>
              </a:rPr>
              <a:t>b.beverage</a:t>
            </a:r>
            <a:r>
              <a:rPr lang="en-US" sz="1800" dirty="0">
                <a:latin typeface="Arial Narrow" panose="020B0606020202030204" pitchFamily="34" charset="0"/>
              </a:rPr>
              <a:t> AND </a:t>
            </a:r>
            <a:r>
              <a:rPr lang="en-US" sz="1800" dirty="0" err="1">
                <a:latin typeface="Arial Narrow" panose="020B0606020202030204" pitchFamily="34" charset="0"/>
              </a:rPr>
              <a:t>a.branch</a:t>
            </a:r>
            <a:r>
              <a:rPr lang="en-US" sz="1800" dirty="0">
                <a:latin typeface="Arial Narrow" panose="020B0606020202030204" pitchFamily="34" charset="0"/>
              </a:rPr>
              <a:t>=</a:t>
            </a:r>
            <a:r>
              <a:rPr lang="en-US" sz="1800" dirty="0" err="1">
                <a:latin typeface="Arial Narrow" panose="020B0606020202030204" pitchFamily="34" charset="0"/>
              </a:rPr>
              <a:t>b.branch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WHERE </a:t>
            </a:r>
            <a:r>
              <a:rPr lang="en-US" sz="1800" dirty="0" err="1">
                <a:latin typeface="Arial Narrow" panose="020B0606020202030204" pitchFamily="34" charset="0"/>
              </a:rPr>
              <a:t>b.branch</a:t>
            </a:r>
            <a:r>
              <a:rPr lang="en-US" sz="1800" dirty="0">
                <a:latin typeface="Arial Narrow" panose="020B0606020202030204" pitchFamily="34" charset="0"/>
              </a:rPr>
              <a:t> is null);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17751B-0AFB-46D2-B08E-84363C103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61" y="2017713"/>
            <a:ext cx="4147141" cy="3441700"/>
          </a:xfrm>
        </p:spPr>
      </p:pic>
    </p:spTree>
    <p:extLst>
      <p:ext uri="{BB962C8B-B14F-4D97-AF65-F5344CB8AC3E}">
        <p14:creationId xmlns:p14="http://schemas.microsoft.com/office/powerpoint/2010/main" val="23116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6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2" y="2017713"/>
            <a:ext cx="7467600" cy="39258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 Narrow" panose="020B0606020202030204" pitchFamily="34" charset="0"/>
              </a:rPr>
              <a:t>Remove the row 5 from the output of Scenario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 INSERT OVERWRITE TABLE branch10_8_1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SELECT </a:t>
            </a:r>
            <a:r>
              <a:rPr lang="en-US" sz="1800" dirty="0" err="1">
                <a:latin typeface="Arial Narrow" panose="020B0606020202030204" pitchFamily="34" charset="0"/>
              </a:rPr>
              <a:t>a.beverage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a.branch</a:t>
            </a:r>
            <a:r>
              <a:rPr lang="en-US" sz="1800" dirty="0">
                <a:latin typeface="Arial Narrow" panose="020B0606020202030204" pitchFamily="34" charset="0"/>
              </a:rPr>
              <a:t>  FROM branch10_8_1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LEFT OUTER JOIN </a:t>
            </a:r>
            <a:r>
              <a:rPr lang="en-US" sz="1800" dirty="0" err="1">
                <a:latin typeface="Arial Narrow" panose="020B0606020202030204" pitchFamily="34" charset="0"/>
              </a:rPr>
              <a:t>to_be_deleted</a:t>
            </a:r>
            <a:r>
              <a:rPr lang="en-US" sz="1800" dirty="0">
                <a:latin typeface="Arial Narrow" panose="020B0606020202030204" pitchFamily="34" charset="0"/>
              </a:rPr>
              <a:t>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on </a:t>
            </a:r>
            <a:r>
              <a:rPr lang="en-US" sz="1800" dirty="0" err="1">
                <a:latin typeface="Arial Narrow" panose="020B0606020202030204" pitchFamily="34" charset="0"/>
              </a:rPr>
              <a:t>a.beverage</a:t>
            </a:r>
            <a:r>
              <a:rPr lang="en-US" sz="1800" dirty="0">
                <a:latin typeface="Arial Narrow" panose="020B0606020202030204" pitchFamily="34" charset="0"/>
              </a:rPr>
              <a:t>=</a:t>
            </a:r>
            <a:r>
              <a:rPr lang="en-US" sz="1800" dirty="0" err="1">
                <a:latin typeface="Arial Narrow" panose="020B0606020202030204" pitchFamily="34" charset="0"/>
              </a:rPr>
              <a:t>b.beverage</a:t>
            </a:r>
            <a:r>
              <a:rPr lang="en-US" sz="1800" dirty="0">
                <a:latin typeface="Arial Narrow" panose="020B0606020202030204" pitchFamily="34" charset="0"/>
              </a:rPr>
              <a:t> AND </a:t>
            </a:r>
            <a:r>
              <a:rPr lang="en-US" sz="1800" dirty="0" err="1">
                <a:latin typeface="Arial Narrow" panose="020B0606020202030204" pitchFamily="34" charset="0"/>
              </a:rPr>
              <a:t>a.branch</a:t>
            </a:r>
            <a:r>
              <a:rPr lang="en-US" sz="1800" dirty="0">
                <a:latin typeface="Arial Narrow" panose="020B0606020202030204" pitchFamily="34" charset="0"/>
              </a:rPr>
              <a:t>=</a:t>
            </a:r>
            <a:r>
              <a:rPr lang="en-US" sz="1800" dirty="0" err="1">
                <a:latin typeface="Arial Narrow" panose="020B0606020202030204" pitchFamily="34" charset="0"/>
              </a:rPr>
              <a:t>b.branch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 Narrow" panose="020B0606020202030204" pitchFamily="34" charset="0"/>
              </a:rPr>
              <a:t>WHERE </a:t>
            </a:r>
            <a:r>
              <a:rPr lang="en-US" sz="1800" dirty="0" err="1">
                <a:latin typeface="Arial Narrow" panose="020B0606020202030204" pitchFamily="34" charset="0"/>
              </a:rPr>
              <a:t>b.branch</a:t>
            </a:r>
            <a:r>
              <a:rPr lang="en-US" sz="1800" dirty="0">
                <a:latin typeface="Arial Narrow" panose="020B0606020202030204" pitchFamily="34" charset="0"/>
              </a:rPr>
              <a:t> is null);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4B423F-C9F6-4AD1-91B1-F36D17B03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017713"/>
            <a:ext cx="4191000" cy="4271596"/>
          </a:xfrm>
          <a:ln>
            <a:solidFill>
              <a:srgbClr val="0C0C0C"/>
            </a:solidFill>
          </a:ln>
        </p:spPr>
      </p:pic>
    </p:spTree>
    <p:extLst>
      <p:ext uri="{BB962C8B-B14F-4D97-AF65-F5344CB8AC3E}">
        <p14:creationId xmlns:p14="http://schemas.microsoft.com/office/powerpoint/2010/main" val="11620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CAE66-B1FC-4A19-AC7E-9EC532F4CF52}"/>
              </a:ext>
            </a:extLst>
          </p:cNvPr>
          <p:cNvSpPr txBox="1"/>
          <p:nvPr/>
        </p:nvSpPr>
        <p:spPr>
          <a:xfrm>
            <a:off x="3050540" y="3249414"/>
            <a:ext cx="6101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30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1C7C-E103-45ED-8CCA-D40D602B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199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introduction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89B0-2891-4A6C-8C24-962885CD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72" y="2362200"/>
            <a:ext cx="8578176" cy="2819400"/>
          </a:xfrm>
        </p:spPr>
      </p:pic>
    </p:spTree>
    <p:extLst>
      <p:ext uri="{BB962C8B-B14F-4D97-AF65-F5344CB8AC3E}">
        <p14:creationId xmlns:p14="http://schemas.microsoft.com/office/powerpoint/2010/main" val="28181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 subsequent problems, we need to create tables for each set of data.</a:t>
            </a:r>
          </a:p>
          <a:p>
            <a:r>
              <a:rPr lang="en-US" dirty="0"/>
              <a:t>These are beverage/branch and beverage/count tables.</a:t>
            </a:r>
          </a:p>
          <a:p>
            <a:r>
              <a:rPr lang="en-US" dirty="0"/>
              <a:t>CREATE TABLE IF NOT EXISTS </a:t>
            </a:r>
            <a:r>
              <a:rPr lang="en-US" dirty="0" err="1"/>
              <a:t>beverage_count_a</a:t>
            </a:r>
            <a:r>
              <a:rPr lang="en-US" dirty="0"/>
              <a:t>(beverage string, count int)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CREATE TABLE IF NOT EXISTS </a:t>
            </a:r>
            <a:r>
              <a:rPr lang="en-US" dirty="0" err="1"/>
              <a:t>beverage_count_b</a:t>
            </a:r>
            <a:r>
              <a:rPr lang="en-US" dirty="0"/>
              <a:t>(beverage string, count int)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CREATE TABLE IF NOT EXISTS </a:t>
            </a:r>
            <a:r>
              <a:rPr lang="en-US" dirty="0" err="1"/>
              <a:t>beverage_count_c</a:t>
            </a:r>
            <a:r>
              <a:rPr lang="en-US" dirty="0"/>
              <a:t>(beverage string, count int)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beverage_branch_a</a:t>
            </a:r>
            <a:r>
              <a:rPr lang="en-US" dirty="0"/>
              <a:t>(beverage STRING, branch STRING)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CREATE TABLE IF NOT EXISTS </a:t>
            </a:r>
            <a:r>
              <a:rPr lang="en-US" dirty="0" err="1"/>
              <a:t>beverage_branch_b</a:t>
            </a:r>
            <a:r>
              <a:rPr lang="en-US" dirty="0"/>
              <a:t>(beverage STRING, branch STRING)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CREATE TABLE IF NOT EXISTS </a:t>
            </a:r>
            <a:r>
              <a:rPr lang="en-US" dirty="0" err="1"/>
              <a:t>beverage_branch_c</a:t>
            </a:r>
            <a:r>
              <a:rPr lang="en-US" dirty="0"/>
              <a:t>(beverage STRING, branch STRING)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r>
              <a:rPr lang="en-US" dirty="0"/>
              <a:t>LOAD DATA INPATH '/user/project1/Bev_ConscountA.txt' OVERWRITE INTO TABLE </a:t>
            </a:r>
            <a:r>
              <a:rPr lang="en-US" dirty="0" err="1"/>
              <a:t>beverage_count_a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797430"/>
            <a:ext cx="9600774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 DATA INPATH '/user/project1/Bev_ConscountB.txt' OVERWRITE INTO TABLE </a:t>
            </a:r>
            <a:r>
              <a:rPr lang="en-US" dirty="0" err="1"/>
              <a:t>beverage_count_b</a:t>
            </a:r>
            <a:r>
              <a:rPr lang="en-US" dirty="0"/>
              <a:t> </a:t>
            </a:r>
          </a:p>
          <a:p>
            <a:r>
              <a:rPr lang="en-US" dirty="0"/>
              <a:t>LOAD DATA INPATH '/user/project1/Bev_ConscountC.txt' OVERWRITE INTO TABLE </a:t>
            </a:r>
            <a:r>
              <a:rPr lang="en-US" dirty="0" err="1"/>
              <a:t>beverage_count_c</a:t>
            </a:r>
            <a:r>
              <a:rPr lang="en-US" dirty="0"/>
              <a:t>;</a:t>
            </a:r>
          </a:p>
          <a:p>
            <a:r>
              <a:rPr lang="en-US" dirty="0"/>
              <a:t>LOAD DATA INPATH '/user/project1/Bev_BranchA.txt' OVERWRITE INTO TABLE </a:t>
            </a:r>
            <a:r>
              <a:rPr lang="en-US" dirty="0" err="1"/>
              <a:t>beverage_branch_a</a:t>
            </a:r>
            <a:r>
              <a:rPr lang="en-US" dirty="0"/>
              <a:t>;</a:t>
            </a:r>
          </a:p>
          <a:p>
            <a:r>
              <a:rPr lang="en-US" dirty="0"/>
              <a:t>LOAD DATA INPATH '/user/project1/Bev_BranchB.txt' OVERWRITE INTO TABLE </a:t>
            </a:r>
            <a:r>
              <a:rPr lang="en-US" dirty="0" err="1"/>
              <a:t>beverage_branch_b</a:t>
            </a:r>
            <a:r>
              <a:rPr lang="en-US" dirty="0"/>
              <a:t>;</a:t>
            </a:r>
          </a:p>
          <a:p>
            <a:r>
              <a:rPr lang="en-US" dirty="0"/>
              <a:t>LOAD DATA INPATH '/user/project1/Bev_BranchC.txt' OVERWRITE INTO TABLE </a:t>
            </a:r>
            <a:r>
              <a:rPr lang="en-US" dirty="0" err="1"/>
              <a:t>beverage_branch_c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Scenario 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448840" y="1981200"/>
            <a:ext cx="10131972" cy="34485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total number of consumers for Branch1?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Create beverages found in branch1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CREATE TABLE IF NOT EXISTS branch1 AS SELECT * FROM </a:t>
            </a:r>
            <a:r>
              <a:rPr lang="en-US" dirty="0" err="1">
                <a:latin typeface="Arial Narrow" panose="020B0606020202030204" pitchFamily="34" charset="0"/>
              </a:rPr>
              <a:t>beverage_branch_a</a:t>
            </a:r>
            <a:r>
              <a:rPr lang="en-US" dirty="0">
                <a:latin typeface="Arial Narrow" panose="020B0606020202030204" pitchFamily="34" charset="0"/>
              </a:rPr>
              <a:t> WHERE branch = 'Branch1';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INSERT INTO TABLE branch1 SELECT * FROM </a:t>
            </a:r>
            <a:r>
              <a:rPr lang="en-US" dirty="0" err="1">
                <a:latin typeface="Arial Narrow" panose="020B0606020202030204" pitchFamily="34" charset="0"/>
              </a:rPr>
              <a:t>beverage_branch_b</a:t>
            </a:r>
            <a:r>
              <a:rPr lang="en-US" dirty="0">
                <a:latin typeface="Arial Narrow" panose="020B0606020202030204" pitchFamily="34" charset="0"/>
              </a:rPr>
              <a:t> WHERE branch = 'Branch1';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INSERT INTO TABLE branch1 SELECT * FROM </a:t>
            </a:r>
            <a:r>
              <a:rPr lang="en-US" dirty="0" err="1">
                <a:latin typeface="Arial Narrow" panose="020B0606020202030204" pitchFamily="34" charset="0"/>
              </a:rPr>
              <a:t>beverage_branch_c</a:t>
            </a:r>
            <a:r>
              <a:rPr lang="en-US" dirty="0">
                <a:latin typeface="Arial Narrow" panose="020B0606020202030204" pitchFamily="34" charset="0"/>
              </a:rPr>
              <a:t> WHERE branch = 'Branch1’;</a:t>
            </a:r>
          </a:p>
          <a:p>
            <a:r>
              <a:rPr lang="en-US" dirty="0">
                <a:latin typeface="Arial Narrow" panose="020B0606020202030204" pitchFamily="34" charset="0"/>
              </a:rPr>
              <a:t>Create table of beverages consumed from branch1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CREATE TABLE IF NOT EXISTS branch1_cons_count (beverage </a:t>
            </a:r>
            <a:r>
              <a:rPr lang="en-US" sz="1800" dirty="0">
                <a:latin typeface="Arial Narrow" panose="020B0606020202030204" pitchFamily="34" charset="0"/>
              </a:rPr>
              <a:t>STRING</a:t>
            </a:r>
            <a:r>
              <a:rPr lang="en-US" dirty="0">
                <a:latin typeface="Arial Narrow" panose="020B0606020202030204" pitchFamily="34" charset="0"/>
              </a:rPr>
              <a:t>, count INT);</a:t>
            </a:r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Scenario 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448840" y="1981200"/>
            <a:ext cx="10131972" cy="34485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total number of consumers for Branch1?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INSERT INTO TABLE branch1_cons_count select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, SUM(</a:t>
            </a:r>
            <a:r>
              <a:rPr lang="en-US" dirty="0" err="1">
                <a:latin typeface="Arial Narrow" panose="020B0606020202030204" pitchFamily="34" charset="0"/>
              </a:rPr>
              <a:t>c.count</a:t>
            </a:r>
            <a:r>
              <a:rPr lang="en-US" dirty="0">
                <a:latin typeface="Arial Narrow" panose="020B0606020202030204" pitchFamily="34" charset="0"/>
              </a:rPr>
              <a:t>) FROM branch1 b JOIN </a:t>
            </a:r>
            <a:r>
              <a:rPr lang="en-US" dirty="0" err="1">
                <a:latin typeface="Arial Narrow" panose="020B0606020202030204" pitchFamily="34" charset="0"/>
              </a:rPr>
              <a:t>beverage_count_a</a:t>
            </a:r>
            <a:r>
              <a:rPr lang="en-US" dirty="0">
                <a:latin typeface="Arial Narrow" panose="020B0606020202030204" pitchFamily="34" charset="0"/>
              </a:rPr>
              <a:t> c ON (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b.beverage</a:t>
            </a:r>
            <a:r>
              <a:rPr lang="en-US" dirty="0">
                <a:latin typeface="Arial Narrow" panose="020B0606020202030204" pitchFamily="34" charset="0"/>
              </a:rPr>
              <a:t>) GROUP BY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INSERT INTO TABLE branch1_cons_count select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, SUM(</a:t>
            </a:r>
            <a:r>
              <a:rPr lang="en-US" dirty="0" err="1">
                <a:latin typeface="Arial Narrow" panose="020B0606020202030204" pitchFamily="34" charset="0"/>
              </a:rPr>
              <a:t>c.count</a:t>
            </a:r>
            <a:r>
              <a:rPr lang="en-US" dirty="0">
                <a:latin typeface="Arial Narrow" panose="020B0606020202030204" pitchFamily="34" charset="0"/>
              </a:rPr>
              <a:t>) FROM branch1 b JOIN </a:t>
            </a:r>
            <a:r>
              <a:rPr lang="en-US" dirty="0" err="1">
                <a:latin typeface="Arial Narrow" panose="020B0606020202030204" pitchFamily="34" charset="0"/>
              </a:rPr>
              <a:t>beverage_count_b</a:t>
            </a:r>
            <a:r>
              <a:rPr lang="en-US" dirty="0">
                <a:latin typeface="Arial Narrow" panose="020B0606020202030204" pitchFamily="34" charset="0"/>
              </a:rPr>
              <a:t> c ON (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b.beverage</a:t>
            </a:r>
            <a:r>
              <a:rPr lang="en-US" dirty="0">
                <a:latin typeface="Arial Narrow" panose="020B0606020202030204" pitchFamily="34" charset="0"/>
              </a:rPr>
              <a:t>) GROUP BY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INSERT INTO TABLE branch1_cons_count select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, SUM(</a:t>
            </a:r>
            <a:r>
              <a:rPr lang="en-US" dirty="0" err="1">
                <a:latin typeface="Arial Narrow" panose="020B0606020202030204" pitchFamily="34" charset="0"/>
              </a:rPr>
              <a:t>c.count</a:t>
            </a:r>
            <a:r>
              <a:rPr lang="en-US" dirty="0">
                <a:latin typeface="Arial Narrow" panose="020B0606020202030204" pitchFamily="34" charset="0"/>
              </a:rPr>
              <a:t>) FROM branch1 b JOIN </a:t>
            </a:r>
            <a:r>
              <a:rPr lang="en-US" dirty="0" err="1">
                <a:latin typeface="Arial Narrow" panose="020B0606020202030204" pitchFamily="34" charset="0"/>
              </a:rPr>
              <a:t>beverage_count_c</a:t>
            </a:r>
            <a:r>
              <a:rPr lang="en-US" dirty="0">
                <a:latin typeface="Arial Narrow" panose="020B0606020202030204" pitchFamily="34" charset="0"/>
              </a:rPr>
              <a:t> c ON (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b.beverage</a:t>
            </a:r>
            <a:r>
              <a:rPr lang="en-US" dirty="0">
                <a:latin typeface="Arial Narrow" panose="020B0606020202030204" pitchFamily="34" charset="0"/>
              </a:rPr>
              <a:t>) GROUP BY </a:t>
            </a:r>
            <a:r>
              <a:rPr lang="en-US" dirty="0" err="1">
                <a:latin typeface="Arial Narrow" panose="020B0606020202030204" pitchFamily="34" charset="0"/>
              </a:rPr>
              <a:t>c.beverage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Sum all the beverages found in branch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Narrow" panose="020B0606020202030204" pitchFamily="34" charset="0"/>
              </a:rPr>
              <a:t>SELECT SUM(count) AS `branch 1 consumers` FROM branch1_cons_count;</a:t>
            </a:r>
          </a:p>
        </p:txBody>
      </p:sp>
    </p:spTree>
    <p:extLst>
      <p:ext uri="{BB962C8B-B14F-4D97-AF65-F5344CB8AC3E}">
        <p14:creationId xmlns:p14="http://schemas.microsoft.com/office/powerpoint/2010/main" val="15569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7B37-D4A5-4B01-920E-3D6CD93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Problem Scenario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C1C-7F96-49C3-AF22-AAEFB07F6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 Narrow" panose="020B0606020202030204" pitchFamily="34" charset="0"/>
              </a:rPr>
              <a:t>What is the total number of consumers for Branch1?</a:t>
            </a:r>
          </a:p>
          <a:p>
            <a:pPr marL="457063" lvl="1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851714-8542-4861-BF82-AF496CF4F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117521"/>
            <a:ext cx="5259010" cy="2122903"/>
          </a:xfrm>
        </p:spPr>
      </p:pic>
    </p:spTree>
    <p:extLst>
      <p:ext uri="{BB962C8B-B14F-4D97-AF65-F5344CB8AC3E}">
        <p14:creationId xmlns:p14="http://schemas.microsoft.com/office/powerpoint/2010/main" val="41229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1479</Words>
  <Application>Microsoft Office PowerPoint</Application>
  <PresentationFormat>Custom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Gill Sans MT</vt:lpstr>
      <vt:lpstr>Palatino Linotype</vt:lpstr>
      <vt:lpstr>Wingdings</vt:lpstr>
      <vt:lpstr>Gallery</vt:lpstr>
      <vt:lpstr>Project1</vt:lpstr>
      <vt:lpstr>introduction</vt:lpstr>
      <vt:lpstr>introduction</vt:lpstr>
      <vt:lpstr>introduction</vt:lpstr>
      <vt:lpstr>introduction</vt:lpstr>
      <vt:lpstr>introduction</vt:lpstr>
      <vt:lpstr>Problem Scenario 1</vt:lpstr>
      <vt:lpstr>Problem Scenario 1</vt:lpstr>
      <vt:lpstr>Problem Scenario 1</vt:lpstr>
      <vt:lpstr>Problem Scenario 1</vt:lpstr>
      <vt:lpstr>Problem Scenario 2</vt:lpstr>
      <vt:lpstr>Problem Scenario 2</vt:lpstr>
      <vt:lpstr>Problem Scenario 3</vt:lpstr>
      <vt:lpstr>Problem Scenario 3</vt:lpstr>
      <vt:lpstr>Problem Scenario 3</vt:lpstr>
      <vt:lpstr>Problem Scenario 3</vt:lpstr>
      <vt:lpstr>Problem Scenario 3</vt:lpstr>
      <vt:lpstr>Problem Scenario 3</vt:lpstr>
      <vt:lpstr>Problem Scenario 4</vt:lpstr>
      <vt:lpstr>Problem Scenario 4 Create Partition</vt:lpstr>
      <vt:lpstr>Problem Scenario 4 Create Index</vt:lpstr>
      <vt:lpstr>Problem Scenario 4 Create View</vt:lpstr>
      <vt:lpstr>Problem Scenario 5</vt:lpstr>
      <vt:lpstr>Problem Scenario 6</vt:lpstr>
      <vt:lpstr>Problem Scenario 6</vt:lpstr>
      <vt:lpstr>Problem Scenario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Robert Cheruiyot</dc:creator>
  <cp:lastModifiedBy>Robert Cheruiyot</cp:lastModifiedBy>
  <cp:revision>23</cp:revision>
  <dcterms:created xsi:type="dcterms:W3CDTF">2021-05-18T01:17:11Z</dcterms:created>
  <dcterms:modified xsi:type="dcterms:W3CDTF">2021-05-19T20:05:48Z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