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B009FA-C6A0-43E5-B0D3-D8DC4AE32798}">
  <a:tblStyle styleId="{0CB009FA-C6A0-43E5-B0D3-D8DC4AE3279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While varying the stake of the traitors, as it goes above 0.33 the tentative consensus reached.</a:t>
            </a:r>
            <a:endParaRPr/>
          </a:p>
        </p:txBody>
      </p:sp>
      <p:sp>
        <p:nvSpPr>
          <p:cNvPr id="347" name="Google Shape;3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9879215b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9879215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paper compares there parameters vs latency</a:t>
            </a:r>
            <a:endParaRPr/>
          </a:p>
          <a:p>
            <a:pPr indent="0" lvl="0" marL="0" rtl="0" algn="l">
              <a:spcBef>
                <a:spcPts val="0"/>
              </a:spcBef>
              <a:spcAft>
                <a:spcPts val="0"/>
              </a:spcAft>
              <a:buNone/>
            </a:pPr>
            <a:r>
              <a:rPr lang="en-US"/>
              <a:t>The latency is almost same even if the no. of users increase or </a:t>
            </a:r>
            <a:r>
              <a:rPr lang="en-US">
                <a:solidFill>
                  <a:schemeClr val="dk1"/>
                </a:solidFill>
              </a:rPr>
              <a:t>no. of traitors increase.</a:t>
            </a:r>
            <a:r>
              <a:rPr lang="en-US"/>
              <a:t>, when the committee size is constant.</a:t>
            </a:r>
            <a:endParaRPr/>
          </a:p>
          <a:p>
            <a:pPr indent="0" lvl="0" marL="0" rtl="0" algn="l">
              <a:spcBef>
                <a:spcPts val="0"/>
              </a:spcBef>
              <a:spcAft>
                <a:spcPts val="0"/>
              </a:spcAft>
              <a:buNone/>
            </a:pPr>
            <a:r>
              <a:rPr lang="en-US"/>
              <a:t>The results are almost identical to those presented in the paper.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9879215b7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9879215b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parameters were not compared in the paper, we thought it would be interesting to see.</a:t>
            </a:r>
            <a:endParaRPr/>
          </a:p>
          <a:p>
            <a:pPr indent="0" lvl="0" marL="0" rtl="0" algn="l">
              <a:spcBef>
                <a:spcPts val="0"/>
              </a:spcBef>
              <a:spcAft>
                <a:spcPts val="0"/>
              </a:spcAft>
              <a:buNone/>
            </a:pPr>
            <a:r>
              <a:rPr lang="en-US"/>
              <a:t>As the traitors stake approaches 0.33 the latency increases because the consensus takes more steps to reach the threshold number of votes despite traitor committee members.</a:t>
            </a:r>
            <a:endParaRPr/>
          </a:p>
          <a:p>
            <a:pPr indent="0" lvl="0" marL="0" rtl="0" algn="l">
              <a:spcBef>
                <a:spcPts val="0"/>
              </a:spcBef>
              <a:spcAft>
                <a:spcPts val="0"/>
              </a:spcAft>
              <a:buNone/>
            </a:pPr>
            <a:r>
              <a:rPr lang="en-US"/>
              <a:t>As committee size increases, we expect the latency to increase because more messages are  exchanged and the threshold rises.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9879215b7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9879215b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Proposal step is when some of the users are selected to propose a block and send it to their </a:t>
            </a:r>
            <a:r>
              <a:rPr lang="en-US"/>
              <a:t>neighbours</a:t>
            </a:r>
            <a:r>
              <a:rPr lang="en-US"/>
              <a:t> which then gossip about this proposal to their peers and so on.</a:t>
            </a:r>
            <a:endParaRPr/>
          </a:p>
          <a:p>
            <a:pPr indent="0" lvl="0" marL="0" rtl="0" algn="l">
              <a:spcBef>
                <a:spcPts val="0"/>
              </a:spcBef>
              <a:spcAft>
                <a:spcPts val="0"/>
              </a:spcAft>
              <a:buNone/>
            </a:pPr>
            <a:r>
              <a:rPr lang="en-US"/>
              <a:t>All the users keep the highest priority block and discard the rest and then start BA* with this block.</a:t>
            </a:r>
            <a:endParaRPr/>
          </a:p>
          <a:p>
            <a:pPr indent="0" lvl="0" marL="0" rtl="0" algn="l">
              <a:spcBef>
                <a:spcPts val="0"/>
              </a:spcBef>
              <a:spcAft>
                <a:spcPts val="0"/>
              </a:spcAft>
              <a:buNone/>
            </a:pPr>
            <a:r>
              <a:rPr lang="en-US"/>
              <a:t>In the Reduction step 1 the committee members vote for the blocks and return the block with votes greater than the threshold within lambda_step time else it timesout and returns empty block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Reduction step 2 takes the output of Reduction step 1 and start the committee gossip and voting process again to ensure any empty hash proposed earlier does not get sufficient enough votes and we get the highest block as the output.</a:t>
            </a:r>
            <a:endParaRPr/>
          </a:p>
          <a:p>
            <a:pPr indent="0" lvl="0" marL="0" rtl="0" algn="l">
              <a:spcBef>
                <a:spcPts val="0"/>
              </a:spcBef>
              <a:spcAft>
                <a:spcPts val="0"/>
              </a:spcAft>
              <a:buNone/>
            </a:pPr>
            <a:r>
              <a:rPr lang="en-US"/>
              <a:t>Binary BA* does the Committee votes and for N steps , in ideal case Binary BA* will exit in first step only when consensus is reached.</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9879215b7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879215b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faced some issues translating the Algorand algorithm to Distalgo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879215b7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879215b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used  the following criteria for correctness as per the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can see that varying the number of users and number of traitors in the system does not change the correctness of the result, and the consensus reached is final, as the stake of the traitors is less than 33 percent.</a:t>
            </a:r>
            <a:endParaRPr/>
          </a:p>
        </p:txBody>
      </p:sp>
      <p:sp>
        <p:nvSpPr>
          <p:cNvPr id="338" name="Google Shape;3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17000" y="1469575"/>
            <a:ext cx="10758000" cy="250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Font typeface="Calibri"/>
              <a:buNone/>
            </a:pPr>
            <a:r>
              <a:rPr b="1" lang="en-US" sz="5400">
                <a:solidFill>
                  <a:schemeClr val="accent1"/>
                </a:solidFill>
              </a:rPr>
              <a:t>ALGORAND</a:t>
            </a:r>
            <a:endParaRPr b="1" sz="5400">
              <a:solidFill>
                <a:schemeClr val="accent1"/>
              </a:solidFill>
            </a:endParaRPr>
          </a:p>
          <a:p>
            <a:pPr indent="0" lvl="0" marL="0" rtl="0" algn="ctr">
              <a:lnSpc>
                <a:spcPct val="90000"/>
              </a:lnSpc>
              <a:spcBef>
                <a:spcPts val="0"/>
              </a:spcBef>
              <a:spcAft>
                <a:spcPts val="0"/>
              </a:spcAft>
              <a:buClr>
                <a:schemeClr val="accent1"/>
              </a:buClr>
              <a:buSzPts val="5400"/>
              <a:buFont typeface="Calibri"/>
              <a:buNone/>
            </a:pPr>
            <a:r>
              <a:rPr b="1" lang="en-US" sz="5400">
                <a:solidFill>
                  <a:schemeClr val="accent1"/>
                </a:solidFill>
              </a:rPr>
              <a:t>BYZANTINE AGREEMENT</a:t>
            </a:r>
            <a:endParaRPr b="1" sz="5400">
              <a:solidFill>
                <a:schemeClr val="accent1"/>
              </a:solidFill>
            </a:endParaRPr>
          </a:p>
          <a:p>
            <a:pPr indent="0" lvl="0" marL="0" rtl="0" algn="ctr">
              <a:lnSpc>
                <a:spcPct val="90000"/>
              </a:lnSpc>
              <a:spcBef>
                <a:spcPts val="0"/>
              </a:spcBef>
              <a:spcAft>
                <a:spcPts val="0"/>
              </a:spcAft>
              <a:buClr>
                <a:schemeClr val="accent1"/>
              </a:buClr>
              <a:buSzPts val="5400"/>
              <a:buFont typeface="Calibri"/>
              <a:buNone/>
            </a:pPr>
            <a:r>
              <a:rPr b="1" lang="en-US" sz="5400">
                <a:solidFill>
                  <a:schemeClr val="accent1"/>
                </a:solidFill>
              </a:rPr>
              <a:t>IN DISTALGO</a:t>
            </a:r>
            <a:endParaRPr b="1"/>
          </a:p>
        </p:txBody>
      </p:sp>
      <p:sp>
        <p:nvSpPr>
          <p:cNvPr id="85" name="Google Shape;85;p13"/>
          <p:cNvSpPr txBox="1"/>
          <p:nvPr>
            <p:ph idx="1" type="subTitle"/>
          </p:nvPr>
        </p:nvSpPr>
        <p:spPr>
          <a:xfrm>
            <a:off x="1524000" y="4127863"/>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Chetan Kasireddy, </a:t>
            </a:r>
            <a:r>
              <a:rPr lang="en-US"/>
              <a:t>Sai Parthasarathy, Zenab Bhinderwala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2"/>
          <p:cNvSpPr txBox="1"/>
          <p:nvPr/>
        </p:nvSpPr>
        <p:spPr>
          <a:xfrm>
            <a:off x="375137" y="311703"/>
            <a:ext cx="3997569"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Stake of traitors</a:t>
            </a:r>
            <a:endParaRPr/>
          </a:p>
        </p:txBody>
      </p:sp>
      <p:graphicFrame>
        <p:nvGraphicFramePr>
          <p:cNvPr id="350" name="Google Shape;350;p22"/>
          <p:cNvGraphicFramePr/>
          <p:nvPr/>
        </p:nvGraphicFramePr>
        <p:xfrm>
          <a:off x="375137" y="874806"/>
          <a:ext cx="3000000" cy="3000000"/>
        </p:xfrm>
        <a:graphic>
          <a:graphicData uri="http://schemas.openxmlformats.org/drawingml/2006/table">
            <a:tbl>
              <a:tblPr>
                <a:noFill/>
                <a:tableStyleId>{0CB009FA-C6A0-43E5-B0D3-D8DC4AE32798}</a:tableStyleId>
              </a:tblPr>
              <a:tblGrid>
                <a:gridCol w="580325"/>
                <a:gridCol w="580325"/>
                <a:gridCol w="780750"/>
                <a:gridCol w="1973025"/>
                <a:gridCol w="2268450"/>
                <a:gridCol w="1951925"/>
                <a:gridCol w="654150"/>
                <a:gridCol w="675275"/>
                <a:gridCol w="580325"/>
                <a:gridCol w="633050"/>
              </a:tblGrid>
              <a:tr h="340825">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Users</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Traiators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Stake Traitors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Tau_step</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Lambda_block</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Lambda_step</a:t>
                      </a:r>
                      <a:endParaRPr b="1" i="0" sz="11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Consensus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Agreement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Validity</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Liveness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0.072</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0.144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0.216</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0.288</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4</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r>
              <a:tr h="340825">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30</a:t>
                      </a:r>
                      <a:endParaRPr sz="1100">
                        <a:solidFill>
                          <a:srgbClr val="FF0000"/>
                        </a:solidFill>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5</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0.36</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5</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4</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4</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FF0000"/>
                          </a:solidFill>
                          <a:latin typeface="Calibri"/>
                          <a:ea typeface="Calibri"/>
                          <a:cs typeface="Calibri"/>
                          <a:sym typeface="Calibri"/>
                        </a:rPr>
                        <a:t>Tentative</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solidFill>
                            <a:srgbClr val="FF0000"/>
                          </a:solidFill>
                          <a:latin typeface="Calibri"/>
                          <a:ea typeface="Calibri"/>
                          <a:cs typeface="Calibri"/>
                          <a:sym typeface="Calibri"/>
                        </a:rPr>
                        <a:t>✅</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solidFill>
                            <a:srgbClr val="FF0000"/>
                          </a:solidFill>
                          <a:latin typeface="Calibri"/>
                          <a:ea typeface="Calibri"/>
                          <a:cs typeface="Calibri"/>
                          <a:sym typeface="Calibri"/>
                        </a:rPr>
                        <a:t>✅</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solidFill>
                            <a:srgbClr val="FF0000"/>
                          </a:solidFill>
                          <a:latin typeface="Calibri"/>
                          <a:ea typeface="Calibri"/>
                          <a:cs typeface="Calibri"/>
                          <a:sym typeface="Calibri"/>
                        </a:rPr>
                        <a:t>✅</a:t>
                      </a:r>
                      <a:endParaRPr sz="1100">
                        <a:solidFill>
                          <a:srgbClr val="FF0000"/>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r>
            </a:tbl>
          </a:graphicData>
        </a:graphic>
      </p:graphicFrame>
      <p:graphicFrame>
        <p:nvGraphicFramePr>
          <p:cNvPr id="351" name="Google Shape;351;p22"/>
          <p:cNvGraphicFramePr/>
          <p:nvPr/>
        </p:nvGraphicFramePr>
        <p:xfrm>
          <a:off x="375137" y="4079629"/>
          <a:ext cx="3000000" cy="3000000"/>
        </p:xfrm>
        <a:graphic>
          <a:graphicData uri="http://schemas.openxmlformats.org/drawingml/2006/table">
            <a:tbl>
              <a:tblPr>
                <a:noFill/>
                <a:tableStyleId>{0CB009FA-C6A0-43E5-B0D3-D8DC4AE32798}</a:tableStyleId>
              </a:tblPr>
              <a:tblGrid>
                <a:gridCol w="584375"/>
                <a:gridCol w="584375"/>
                <a:gridCol w="786225"/>
                <a:gridCol w="1986850"/>
                <a:gridCol w="2284325"/>
                <a:gridCol w="1965600"/>
                <a:gridCol w="658725"/>
                <a:gridCol w="680000"/>
                <a:gridCol w="584375"/>
                <a:gridCol w="637475"/>
              </a:tblGrid>
              <a:tr h="349550">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Users</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Traiators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Stake Traitors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Tau_step</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Lambda_block</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Lambda_step</a:t>
                      </a:r>
                      <a:endParaRPr b="1" i="0" sz="11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Consensus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Agreement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Validity</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100" u="none" cap="none" strike="noStrike">
                          <a:solidFill>
                            <a:srgbClr val="FFFFFF"/>
                          </a:solidFill>
                          <a:latin typeface="Calibri"/>
                          <a:ea typeface="Calibri"/>
                          <a:cs typeface="Calibri"/>
                          <a:sym typeface="Calibri"/>
                        </a:rPr>
                        <a:t>Liveness</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349550">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0.33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49550">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0.33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7</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49550">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0.33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10</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49550">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0.33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12</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49550">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30</a:t>
                      </a:r>
                      <a:endParaRPr sz="11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0.33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15</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3</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100" u="none" cap="none" strike="noStrike">
                          <a:solidFill>
                            <a:srgbClr val="000000"/>
                          </a:solidFill>
                          <a:latin typeface="Calibri"/>
                          <a:ea typeface="Calibri"/>
                          <a:cs typeface="Calibri"/>
                          <a:sym typeface="Calibri"/>
                        </a:rPr>
                        <a:t>Final</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100">
                          <a:latin typeface="Calibri"/>
                          <a:ea typeface="Calibri"/>
                          <a:cs typeface="Calibri"/>
                          <a:sym typeface="Calibri"/>
                        </a:rPr>
                        <a:t>✅</a:t>
                      </a:r>
                      <a:endParaRPr sz="11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r>
            </a:tbl>
          </a:graphicData>
        </a:graphic>
      </p:graphicFrame>
      <p:sp>
        <p:nvSpPr>
          <p:cNvPr id="352" name="Google Shape;352;p22"/>
          <p:cNvSpPr/>
          <p:nvPr/>
        </p:nvSpPr>
        <p:spPr>
          <a:xfrm>
            <a:off x="375122" y="3429000"/>
            <a:ext cx="91290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Tau_step ( No. of committee members at every step of Binary BA*)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graphicFrame>
        <p:nvGraphicFramePr>
          <p:cNvPr id="357" name="Google Shape;357;p23"/>
          <p:cNvGraphicFramePr/>
          <p:nvPr/>
        </p:nvGraphicFramePr>
        <p:xfrm>
          <a:off x="509953" y="797175"/>
          <a:ext cx="3000000" cy="3000000"/>
        </p:xfrm>
        <a:graphic>
          <a:graphicData uri="http://schemas.openxmlformats.org/drawingml/2006/table">
            <a:tbl>
              <a:tblPr>
                <a:noFill/>
                <a:tableStyleId>{0CB009FA-C6A0-43E5-B0D3-D8DC4AE32798}</a:tableStyleId>
              </a:tblPr>
              <a:tblGrid>
                <a:gridCol w="571500"/>
                <a:gridCol w="571500"/>
                <a:gridCol w="768925"/>
                <a:gridCol w="1943100"/>
                <a:gridCol w="2234050"/>
                <a:gridCol w="1922325"/>
                <a:gridCol w="644225"/>
                <a:gridCol w="665025"/>
                <a:gridCol w="571500"/>
                <a:gridCol w="623450"/>
              </a:tblGrid>
              <a:tr h="314850">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Users</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Traiators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Stake Traitors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Tau_step</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Lambda_block</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Lambda_step</a:t>
                      </a:r>
                      <a:endParaRPr b="1" i="0" sz="10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Consensus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Agreement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Validity</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Liveness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0.1</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0.88</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1.66</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2.44</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3.22</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148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4</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r>
            </a:tbl>
          </a:graphicData>
        </a:graphic>
      </p:graphicFrame>
      <p:graphicFrame>
        <p:nvGraphicFramePr>
          <p:cNvPr id="358" name="Google Shape;358;p23"/>
          <p:cNvGraphicFramePr/>
          <p:nvPr/>
        </p:nvGraphicFramePr>
        <p:xfrm>
          <a:off x="509953" y="4149969"/>
          <a:ext cx="3000000" cy="3000000"/>
        </p:xfrm>
        <a:graphic>
          <a:graphicData uri="http://schemas.openxmlformats.org/drawingml/2006/table">
            <a:tbl>
              <a:tblPr>
                <a:noFill/>
                <a:tableStyleId>{0CB009FA-C6A0-43E5-B0D3-D8DC4AE32798}</a:tableStyleId>
              </a:tblPr>
              <a:tblGrid>
                <a:gridCol w="571500"/>
                <a:gridCol w="571500"/>
                <a:gridCol w="768925"/>
                <a:gridCol w="1943100"/>
                <a:gridCol w="2234050"/>
                <a:gridCol w="1922325"/>
                <a:gridCol w="644225"/>
                <a:gridCol w="665025"/>
                <a:gridCol w="571500"/>
                <a:gridCol w="623450"/>
              </a:tblGrid>
              <a:tr h="294750">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Users</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Traiators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Stake Traitors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Tau_step</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Lambda_block</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Lambda_step</a:t>
                      </a:r>
                      <a:endParaRPr b="1" i="0" sz="10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Consensus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Agreement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Validity</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1000" u="none" cap="none" strike="noStrike">
                          <a:solidFill>
                            <a:srgbClr val="FFFFFF"/>
                          </a:solidFill>
                          <a:latin typeface="Calibri"/>
                          <a:ea typeface="Calibri"/>
                          <a:cs typeface="Calibri"/>
                          <a:sym typeface="Calibri"/>
                        </a:rPr>
                        <a:t>Liveness</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1.2</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1.9</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2.6</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94750">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30</a:t>
                      </a:r>
                      <a:endParaRPr sz="1000">
                        <a:latin typeface="Calibri"/>
                        <a:ea typeface="Calibri"/>
                        <a:cs typeface="Calibri"/>
                        <a:sym typeface="Calibri"/>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5</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0.33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10</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3</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4</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i="0" lang="en-US" sz="1000" u="none" cap="none" strike="noStrike">
                          <a:solidFill>
                            <a:srgbClr val="000000"/>
                          </a:solidFill>
                          <a:latin typeface="Calibri"/>
                          <a:ea typeface="Calibri"/>
                          <a:cs typeface="Calibri"/>
                          <a:sym typeface="Calibri"/>
                        </a:rPr>
                        <a:t>Final</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1000">
                          <a:latin typeface="Calibri"/>
                          <a:ea typeface="Calibri"/>
                          <a:cs typeface="Calibri"/>
                          <a:sym typeface="Calibri"/>
                        </a:rPr>
                        <a:t>✅</a:t>
                      </a:r>
                      <a:endParaRPr sz="1000">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r>
            </a:tbl>
          </a:graphicData>
        </a:graphic>
      </p:graphicFrame>
      <p:sp>
        <p:nvSpPr>
          <p:cNvPr id="359" name="Google Shape;359;p23"/>
          <p:cNvSpPr/>
          <p:nvPr/>
        </p:nvSpPr>
        <p:spPr>
          <a:xfrm>
            <a:off x="509949" y="3487550"/>
            <a:ext cx="59241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Timeout for Counting votes (</a:t>
            </a:r>
            <a:r>
              <a:rPr lang="en-US" sz="1800">
                <a:solidFill>
                  <a:schemeClr val="dk1"/>
                </a:solidFill>
                <a:latin typeface="Calibri"/>
                <a:ea typeface="Calibri"/>
                <a:cs typeface="Calibri"/>
                <a:sym typeface="Calibri"/>
              </a:rPr>
              <a:t> Lambda_step)</a:t>
            </a:r>
            <a:endParaRPr/>
          </a:p>
        </p:txBody>
      </p:sp>
      <p:sp>
        <p:nvSpPr>
          <p:cNvPr id="360" name="Google Shape;360;p23"/>
          <p:cNvSpPr/>
          <p:nvPr/>
        </p:nvSpPr>
        <p:spPr>
          <a:xfrm>
            <a:off x="509950" y="275425"/>
            <a:ext cx="63762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Wait Time for receiving a proposal (</a:t>
            </a:r>
            <a:r>
              <a:rPr lang="en-US" sz="1800">
                <a:solidFill>
                  <a:schemeClr val="dk1"/>
                </a:solidFill>
                <a:latin typeface="Calibri"/>
                <a:ea typeface="Calibri"/>
                <a:cs typeface="Calibri"/>
                <a:sym typeface="Calibri"/>
              </a:rPr>
              <a:t>Lambda_block)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838200" y="365125"/>
            <a:ext cx="10515600" cy="78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solidFill>
                  <a:schemeClr val="accent1"/>
                </a:solidFill>
              </a:rPr>
              <a:t>Results:</a:t>
            </a:r>
            <a:r>
              <a:rPr lang="en-US"/>
              <a:t> </a:t>
            </a:r>
            <a:r>
              <a:rPr lang="en-US" sz="4000">
                <a:solidFill>
                  <a:schemeClr val="accent1"/>
                </a:solidFill>
              </a:rPr>
              <a:t>Performance</a:t>
            </a:r>
            <a:endParaRPr/>
          </a:p>
        </p:txBody>
      </p:sp>
      <p:pic>
        <p:nvPicPr>
          <p:cNvPr id="366" name="Google Shape;366;p24" title="Chart"/>
          <p:cNvPicPr preferRelativeResize="0"/>
          <p:nvPr/>
        </p:nvPicPr>
        <p:blipFill>
          <a:blip r:embed="rId3">
            <a:alphaModFix/>
          </a:blip>
          <a:stretch>
            <a:fillRect/>
          </a:stretch>
        </p:blipFill>
        <p:spPr>
          <a:xfrm>
            <a:off x="6309175" y="1869225"/>
            <a:ext cx="5570199" cy="3870200"/>
          </a:xfrm>
          <a:prstGeom prst="rect">
            <a:avLst/>
          </a:prstGeom>
          <a:noFill/>
          <a:ln>
            <a:noFill/>
          </a:ln>
        </p:spPr>
      </p:pic>
      <p:pic>
        <p:nvPicPr>
          <p:cNvPr id="367" name="Google Shape;367;p24" title="Chart"/>
          <p:cNvPicPr preferRelativeResize="0"/>
          <p:nvPr/>
        </p:nvPicPr>
        <p:blipFill>
          <a:blip r:embed="rId4">
            <a:alphaModFix/>
          </a:blip>
          <a:stretch>
            <a:fillRect/>
          </a:stretch>
        </p:blipFill>
        <p:spPr>
          <a:xfrm>
            <a:off x="203000" y="1869225"/>
            <a:ext cx="5902451" cy="387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Google Shape;372;p25" title="Chart"/>
          <p:cNvPicPr preferRelativeResize="0"/>
          <p:nvPr/>
        </p:nvPicPr>
        <p:blipFill>
          <a:blip r:embed="rId3">
            <a:alphaModFix/>
          </a:blip>
          <a:stretch>
            <a:fillRect/>
          </a:stretch>
        </p:blipFill>
        <p:spPr>
          <a:xfrm>
            <a:off x="275600" y="1722525"/>
            <a:ext cx="5710500" cy="3677825"/>
          </a:xfrm>
          <a:prstGeom prst="rect">
            <a:avLst/>
          </a:prstGeom>
          <a:noFill/>
          <a:ln>
            <a:noFill/>
          </a:ln>
        </p:spPr>
      </p:pic>
      <p:pic>
        <p:nvPicPr>
          <p:cNvPr id="373" name="Google Shape;373;p25" title="Chart"/>
          <p:cNvPicPr preferRelativeResize="0"/>
          <p:nvPr/>
        </p:nvPicPr>
        <p:blipFill>
          <a:blip r:embed="rId4">
            <a:alphaModFix/>
          </a:blip>
          <a:stretch>
            <a:fillRect/>
          </a:stretch>
        </p:blipFill>
        <p:spPr>
          <a:xfrm>
            <a:off x="6095450" y="1722525"/>
            <a:ext cx="5770722" cy="3677825"/>
          </a:xfrm>
          <a:prstGeom prst="rect">
            <a:avLst/>
          </a:prstGeom>
          <a:noFill/>
          <a:ln>
            <a:noFill/>
          </a:ln>
        </p:spPr>
      </p:pic>
      <p:sp>
        <p:nvSpPr>
          <p:cNvPr id="374" name="Google Shape;374;p25"/>
          <p:cNvSpPr txBox="1"/>
          <p:nvPr>
            <p:ph type="title"/>
          </p:nvPr>
        </p:nvSpPr>
        <p:spPr>
          <a:xfrm>
            <a:off x="838200" y="365125"/>
            <a:ext cx="10515600" cy="78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solidFill>
                  <a:schemeClr val="accent1"/>
                </a:solidFill>
              </a:rPr>
              <a:t>Results:</a:t>
            </a:r>
            <a:r>
              <a:rPr lang="en-US"/>
              <a:t> </a:t>
            </a:r>
            <a:r>
              <a:rPr lang="en-US" sz="4000">
                <a:solidFill>
                  <a:schemeClr val="accent1"/>
                </a:solidFill>
              </a:rPr>
              <a:t>Performance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6"/>
          <p:cNvSpPr txBox="1"/>
          <p:nvPr>
            <p:ph idx="1" type="body"/>
          </p:nvPr>
        </p:nvSpPr>
        <p:spPr>
          <a:xfrm>
            <a:off x="838200" y="567825"/>
            <a:ext cx="10515600" cy="56091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b="1" lang="en-US" sz="3000">
                <a:solidFill>
                  <a:schemeClr val="accent1"/>
                </a:solidFill>
              </a:rPr>
              <a:t>QUESTIONS?</a:t>
            </a:r>
            <a:endParaRPr b="1" sz="3000">
              <a:solidFill>
                <a:schemeClr val="accent1"/>
              </a:solidFill>
            </a:endParaRPr>
          </a:p>
          <a:p>
            <a:pPr indent="0" lvl="0" marL="0" rtl="0" algn="ctr">
              <a:spcBef>
                <a:spcPts val="1000"/>
              </a:spcBef>
              <a:spcAft>
                <a:spcPts val="0"/>
              </a:spcAft>
              <a:buNone/>
            </a:pPr>
            <a:r>
              <a:t/>
            </a:r>
            <a:endParaRPr b="1" sz="3000">
              <a:solidFill>
                <a:schemeClr val="accent1"/>
              </a:solidFill>
            </a:endParaRPr>
          </a:p>
          <a:p>
            <a:pPr indent="0" lvl="0" marL="0" rtl="0" algn="ctr">
              <a:spcBef>
                <a:spcPts val="1000"/>
              </a:spcBef>
              <a:spcAft>
                <a:spcPts val="0"/>
              </a:spcAft>
              <a:buNone/>
            </a:pPr>
            <a:r>
              <a:t/>
            </a:r>
            <a:endParaRPr b="1" sz="3000">
              <a:solidFill>
                <a:schemeClr val="accent1"/>
              </a:solidFill>
            </a:endParaRPr>
          </a:p>
          <a:p>
            <a:pPr indent="0" lvl="0" marL="0" rtl="0" algn="ctr">
              <a:spcBef>
                <a:spcPts val="1000"/>
              </a:spcBef>
              <a:spcAft>
                <a:spcPts val="0"/>
              </a:spcAft>
              <a:buNone/>
            </a:pPr>
            <a:r>
              <a:rPr b="1" lang="en-US" sz="3000">
                <a:solidFill>
                  <a:schemeClr val="accent1"/>
                </a:solidFill>
              </a:rPr>
              <a:t>THANK YOU</a:t>
            </a:r>
            <a:endParaRPr b="1" sz="3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6"/>
            <a:ext cx="10515600" cy="833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Project </a:t>
            </a:r>
            <a:r>
              <a:rPr lang="en-US">
                <a:solidFill>
                  <a:schemeClr val="accent1"/>
                </a:solidFill>
              </a:rPr>
              <a:t>Overview</a:t>
            </a:r>
            <a:endParaRPr/>
          </a:p>
        </p:txBody>
      </p:sp>
      <p:sp>
        <p:nvSpPr>
          <p:cNvPr id="91" name="Google Shape;91;p14"/>
          <p:cNvSpPr txBox="1"/>
          <p:nvPr>
            <p:ph idx="1" type="body"/>
          </p:nvPr>
        </p:nvSpPr>
        <p:spPr>
          <a:xfrm>
            <a:off x="838200" y="1820203"/>
            <a:ext cx="10515600" cy="36864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Clr>
                <a:schemeClr val="dk1"/>
              </a:buClr>
              <a:buSzPts val="2400"/>
              <a:buChar char="•"/>
            </a:pPr>
            <a:r>
              <a:rPr lang="en-US" sz="2400"/>
              <a:t>Algorand is a blockchain based cryptocurrency which confirms transactions </a:t>
            </a:r>
            <a:r>
              <a:rPr lang="en-US" sz="2400"/>
              <a:t>within a minute</a:t>
            </a:r>
            <a:r>
              <a:rPr lang="en-US" sz="2400"/>
              <a:t> and ensures users do not have divergent confirmed transactions in the presence of malicious users or a weakly synchronous network.</a:t>
            </a:r>
            <a:endParaRPr sz="2400"/>
          </a:p>
          <a:p>
            <a:pPr indent="0" lvl="0" marL="228600" rtl="0" algn="l">
              <a:lnSpc>
                <a:spcPct val="90000"/>
              </a:lnSpc>
              <a:spcBef>
                <a:spcPts val="0"/>
              </a:spcBef>
              <a:spcAft>
                <a:spcPts val="0"/>
              </a:spcAft>
              <a:buNone/>
            </a:pPr>
            <a:r>
              <a:t/>
            </a:r>
            <a:endParaRPr sz="2400"/>
          </a:p>
          <a:p>
            <a:pPr indent="-266700" lvl="0" marL="228600" rtl="0" algn="l">
              <a:lnSpc>
                <a:spcPct val="90000"/>
              </a:lnSpc>
              <a:spcBef>
                <a:spcPts val="1000"/>
              </a:spcBef>
              <a:spcAft>
                <a:spcPts val="0"/>
              </a:spcAft>
              <a:buClr>
                <a:schemeClr val="dk1"/>
              </a:buClr>
              <a:buSzPts val="2400"/>
              <a:buChar char="•"/>
            </a:pPr>
            <a:r>
              <a:rPr lang="en-US" sz="2400"/>
              <a:t>The core of Algorand uses a Byzantine Agreement algorithm called BA* which allows Algorand to reach consensus on a new block with low latency and without the possibility of forks.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p:nvPr/>
        </p:nvSpPr>
        <p:spPr>
          <a:xfrm>
            <a:off x="1806695" y="344666"/>
            <a:ext cx="8256233" cy="1402672"/>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highlight>
                <a:srgbClr val="C0C0C0"/>
              </a:highlight>
              <a:latin typeface="Calibri"/>
              <a:ea typeface="Calibri"/>
              <a:cs typeface="Calibri"/>
              <a:sym typeface="Calibri"/>
            </a:endParaRPr>
          </a:p>
        </p:txBody>
      </p:sp>
      <p:sp>
        <p:nvSpPr>
          <p:cNvPr id="97" name="Google Shape;97;p15"/>
          <p:cNvSpPr txBox="1"/>
          <p:nvPr/>
        </p:nvSpPr>
        <p:spPr>
          <a:xfrm flipH="1">
            <a:off x="10222376" y="768376"/>
            <a:ext cx="15716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Proposal Step</a:t>
            </a:r>
            <a:endParaRPr/>
          </a:p>
        </p:txBody>
      </p:sp>
      <p:cxnSp>
        <p:nvCxnSpPr>
          <p:cNvPr id="98" name="Google Shape;98;p15"/>
          <p:cNvCxnSpPr/>
          <p:nvPr/>
        </p:nvCxnSpPr>
        <p:spPr>
          <a:xfrm flipH="1">
            <a:off x="2528659" y="1322773"/>
            <a:ext cx="3029" cy="852728"/>
          </a:xfrm>
          <a:prstGeom prst="straightConnector1">
            <a:avLst/>
          </a:prstGeom>
          <a:noFill/>
          <a:ln cap="flat" cmpd="sng" w="19050">
            <a:solidFill>
              <a:schemeClr val="accent1"/>
            </a:solidFill>
            <a:prstDash val="solid"/>
            <a:miter lim="800000"/>
            <a:headEnd len="sm" w="sm" type="none"/>
            <a:tailEnd len="med" w="med" type="triangle"/>
          </a:ln>
        </p:spPr>
      </p:cxnSp>
      <p:cxnSp>
        <p:nvCxnSpPr>
          <p:cNvPr id="99" name="Google Shape;99;p15"/>
          <p:cNvCxnSpPr/>
          <p:nvPr/>
        </p:nvCxnSpPr>
        <p:spPr>
          <a:xfrm>
            <a:off x="6970884" y="1433809"/>
            <a:ext cx="0" cy="757474"/>
          </a:xfrm>
          <a:prstGeom prst="straightConnector1">
            <a:avLst/>
          </a:prstGeom>
          <a:noFill/>
          <a:ln cap="flat" cmpd="sng" w="19050">
            <a:solidFill>
              <a:srgbClr val="548135"/>
            </a:solidFill>
            <a:prstDash val="solid"/>
            <a:miter lim="800000"/>
            <a:headEnd len="sm" w="sm" type="none"/>
            <a:tailEnd len="med" w="med" type="triangle"/>
          </a:ln>
        </p:spPr>
      </p:cxnSp>
      <p:cxnSp>
        <p:nvCxnSpPr>
          <p:cNvPr id="100" name="Google Shape;100;p15"/>
          <p:cNvCxnSpPr/>
          <p:nvPr/>
        </p:nvCxnSpPr>
        <p:spPr>
          <a:xfrm>
            <a:off x="4665664" y="1383415"/>
            <a:ext cx="0" cy="807868"/>
          </a:xfrm>
          <a:prstGeom prst="straightConnector1">
            <a:avLst/>
          </a:prstGeom>
          <a:noFill/>
          <a:ln cap="flat" cmpd="sng" w="19050">
            <a:solidFill>
              <a:srgbClr val="FF0000"/>
            </a:solidFill>
            <a:prstDash val="solid"/>
            <a:miter lim="800000"/>
            <a:headEnd len="sm" w="sm" type="none"/>
            <a:tailEnd len="med" w="med" type="triangle"/>
          </a:ln>
        </p:spPr>
      </p:cxnSp>
      <p:sp>
        <p:nvSpPr>
          <p:cNvPr id="101" name="Google Shape;101;p15"/>
          <p:cNvSpPr/>
          <p:nvPr/>
        </p:nvSpPr>
        <p:spPr>
          <a:xfrm>
            <a:off x="1806695" y="2191283"/>
            <a:ext cx="8256233" cy="35288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Broadcast (Gossip)</a:t>
            </a:r>
            <a:r>
              <a:rPr lang="en-US" sz="1800">
                <a:solidFill>
                  <a:schemeClr val="lt2"/>
                </a:solidFill>
                <a:latin typeface="Calibri"/>
                <a:ea typeface="Calibri"/>
                <a:cs typeface="Calibri"/>
                <a:sym typeface="Calibri"/>
              </a:rPr>
              <a:t>cast Gossip</a:t>
            </a:r>
            <a:endParaRPr/>
          </a:p>
        </p:txBody>
      </p:sp>
      <p:pic>
        <p:nvPicPr>
          <p:cNvPr descr="Laptop" id="102" name="Google Shape;102;p15"/>
          <p:cNvPicPr preferRelativeResize="0"/>
          <p:nvPr/>
        </p:nvPicPr>
        <p:blipFill rotWithShape="1">
          <a:blip r:embed="rId3">
            <a:alphaModFix/>
          </a:blip>
          <a:srcRect b="0" l="0" r="0" t="0"/>
          <a:stretch/>
        </p:blipFill>
        <p:spPr>
          <a:xfrm>
            <a:off x="2091875" y="696498"/>
            <a:ext cx="914400" cy="914400"/>
          </a:xfrm>
          <a:prstGeom prst="rect">
            <a:avLst/>
          </a:prstGeom>
          <a:noFill/>
          <a:ln>
            <a:noFill/>
          </a:ln>
        </p:spPr>
      </p:pic>
      <p:pic>
        <p:nvPicPr>
          <p:cNvPr descr="Laptop" id="103" name="Google Shape;103;p15"/>
          <p:cNvPicPr preferRelativeResize="0"/>
          <p:nvPr/>
        </p:nvPicPr>
        <p:blipFill rotWithShape="1">
          <a:blip r:embed="rId3">
            <a:alphaModFix/>
          </a:blip>
          <a:srcRect b="0" l="0" r="0" t="0"/>
          <a:stretch/>
        </p:blipFill>
        <p:spPr>
          <a:xfrm>
            <a:off x="3141306" y="720912"/>
            <a:ext cx="914400" cy="914400"/>
          </a:xfrm>
          <a:prstGeom prst="rect">
            <a:avLst/>
          </a:prstGeom>
          <a:noFill/>
          <a:ln>
            <a:noFill/>
          </a:ln>
        </p:spPr>
      </p:pic>
      <p:pic>
        <p:nvPicPr>
          <p:cNvPr descr="Laptop" id="104" name="Google Shape;104;p15"/>
          <p:cNvPicPr preferRelativeResize="0"/>
          <p:nvPr/>
        </p:nvPicPr>
        <p:blipFill rotWithShape="1">
          <a:blip r:embed="rId3">
            <a:alphaModFix/>
          </a:blip>
          <a:srcRect b="0" l="0" r="0" t="0"/>
          <a:stretch/>
        </p:blipFill>
        <p:spPr>
          <a:xfrm>
            <a:off x="4215154" y="699173"/>
            <a:ext cx="914400" cy="914400"/>
          </a:xfrm>
          <a:prstGeom prst="rect">
            <a:avLst/>
          </a:prstGeom>
          <a:noFill/>
          <a:ln>
            <a:noFill/>
          </a:ln>
        </p:spPr>
      </p:pic>
      <p:pic>
        <p:nvPicPr>
          <p:cNvPr descr="Laptop" id="105" name="Google Shape;105;p15"/>
          <p:cNvPicPr preferRelativeResize="0"/>
          <p:nvPr/>
        </p:nvPicPr>
        <p:blipFill rotWithShape="1">
          <a:blip r:embed="rId3">
            <a:alphaModFix/>
          </a:blip>
          <a:srcRect b="0" l="0" r="0" t="0"/>
          <a:stretch/>
        </p:blipFill>
        <p:spPr>
          <a:xfrm>
            <a:off x="5309699" y="689386"/>
            <a:ext cx="914400" cy="914400"/>
          </a:xfrm>
          <a:prstGeom prst="rect">
            <a:avLst/>
          </a:prstGeom>
          <a:noFill/>
          <a:ln>
            <a:noFill/>
          </a:ln>
        </p:spPr>
      </p:pic>
      <p:pic>
        <p:nvPicPr>
          <p:cNvPr descr="Laptop" id="106" name="Google Shape;106;p15"/>
          <p:cNvPicPr preferRelativeResize="0"/>
          <p:nvPr/>
        </p:nvPicPr>
        <p:blipFill rotWithShape="1">
          <a:blip r:embed="rId3">
            <a:alphaModFix/>
          </a:blip>
          <a:srcRect b="0" l="0" r="0" t="0"/>
          <a:stretch/>
        </p:blipFill>
        <p:spPr>
          <a:xfrm>
            <a:off x="6439779" y="680508"/>
            <a:ext cx="914400" cy="914400"/>
          </a:xfrm>
          <a:prstGeom prst="rect">
            <a:avLst/>
          </a:prstGeom>
          <a:noFill/>
          <a:ln>
            <a:noFill/>
          </a:ln>
        </p:spPr>
      </p:pic>
      <p:pic>
        <p:nvPicPr>
          <p:cNvPr descr="Laptop" id="107" name="Google Shape;107;p15"/>
          <p:cNvPicPr preferRelativeResize="0"/>
          <p:nvPr/>
        </p:nvPicPr>
        <p:blipFill rotWithShape="1">
          <a:blip r:embed="rId3">
            <a:alphaModFix/>
          </a:blip>
          <a:srcRect b="0" l="0" r="0" t="0"/>
          <a:stretch/>
        </p:blipFill>
        <p:spPr>
          <a:xfrm>
            <a:off x="7613123" y="696498"/>
            <a:ext cx="914400" cy="914400"/>
          </a:xfrm>
          <a:prstGeom prst="rect">
            <a:avLst/>
          </a:prstGeom>
          <a:noFill/>
          <a:ln>
            <a:noFill/>
          </a:ln>
        </p:spPr>
      </p:pic>
      <p:pic>
        <p:nvPicPr>
          <p:cNvPr descr="Laptop" id="108" name="Google Shape;108;p15"/>
          <p:cNvPicPr preferRelativeResize="0"/>
          <p:nvPr/>
        </p:nvPicPr>
        <p:blipFill rotWithShape="1">
          <a:blip r:embed="rId3">
            <a:alphaModFix/>
          </a:blip>
          <a:srcRect b="0" l="0" r="0" t="0"/>
          <a:stretch/>
        </p:blipFill>
        <p:spPr>
          <a:xfrm>
            <a:off x="8781401" y="696498"/>
            <a:ext cx="914400" cy="914400"/>
          </a:xfrm>
          <a:prstGeom prst="rect">
            <a:avLst/>
          </a:prstGeom>
          <a:noFill/>
          <a:ln>
            <a:noFill/>
          </a:ln>
        </p:spPr>
      </p:pic>
      <p:sp>
        <p:nvSpPr>
          <p:cNvPr id="109" name="Google Shape;109;p15"/>
          <p:cNvSpPr/>
          <p:nvPr/>
        </p:nvSpPr>
        <p:spPr>
          <a:xfrm>
            <a:off x="1830495" y="2911158"/>
            <a:ext cx="8256233" cy="1258506"/>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highlight>
                <a:srgbClr val="C0C0C0"/>
              </a:highlight>
              <a:latin typeface="Calibri"/>
              <a:ea typeface="Calibri"/>
              <a:cs typeface="Calibri"/>
              <a:sym typeface="Calibri"/>
            </a:endParaRPr>
          </a:p>
        </p:txBody>
      </p:sp>
      <p:pic>
        <p:nvPicPr>
          <p:cNvPr descr="Laptop" id="110" name="Google Shape;110;p15"/>
          <p:cNvPicPr preferRelativeResize="0"/>
          <p:nvPr/>
        </p:nvPicPr>
        <p:blipFill rotWithShape="1">
          <a:blip r:embed="rId3">
            <a:alphaModFix/>
          </a:blip>
          <a:srcRect b="0" l="0" r="0" t="0"/>
          <a:stretch/>
        </p:blipFill>
        <p:spPr>
          <a:xfrm>
            <a:off x="2093570" y="3068375"/>
            <a:ext cx="914400" cy="914400"/>
          </a:xfrm>
          <a:prstGeom prst="rect">
            <a:avLst/>
          </a:prstGeom>
          <a:noFill/>
          <a:ln>
            <a:noFill/>
          </a:ln>
        </p:spPr>
      </p:pic>
      <p:pic>
        <p:nvPicPr>
          <p:cNvPr descr="Laptop" id="111" name="Google Shape;111;p15"/>
          <p:cNvPicPr preferRelativeResize="0"/>
          <p:nvPr/>
        </p:nvPicPr>
        <p:blipFill rotWithShape="1">
          <a:blip r:embed="rId3">
            <a:alphaModFix/>
          </a:blip>
          <a:srcRect b="0" l="0" r="0" t="0"/>
          <a:stretch/>
        </p:blipFill>
        <p:spPr>
          <a:xfrm>
            <a:off x="3143001" y="3092789"/>
            <a:ext cx="914400" cy="914400"/>
          </a:xfrm>
          <a:prstGeom prst="rect">
            <a:avLst/>
          </a:prstGeom>
          <a:noFill/>
          <a:ln>
            <a:noFill/>
          </a:ln>
        </p:spPr>
      </p:pic>
      <p:pic>
        <p:nvPicPr>
          <p:cNvPr descr="Laptop" id="112" name="Google Shape;112;p15"/>
          <p:cNvPicPr preferRelativeResize="0"/>
          <p:nvPr/>
        </p:nvPicPr>
        <p:blipFill rotWithShape="1">
          <a:blip r:embed="rId3">
            <a:alphaModFix/>
          </a:blip>
          <a:srcRect b="0" l="0" r="0" t="0"/>
          <a:stretch/>
        </p:blipFill>
        <p:spPr>
          <a:xfrm>
            <a:off x="4216849" y="3071050"/>
            <a:ext cx="914400" cy="914400"/>
          </a:xfrm>
          <a:prstGeom prst="rect">
            <a:avLst/>
          </a:prstGeom>
          <a:noFill/>
          <a:ln>
            <a:noFill/>
          </a:ln>
        </p:spPr>
      </p:pic>
      <p:pic>
        <p:nvPicPr>
          <p:cNvPr descr="Laptop" id="113" name="Google Shape;113;p15"/>
          <p:cNvPicPr preferRelativeResize="0"/>
          <p:nvPr/>
        </p:nvPicPr>
        <p:blipFill rotWithShape="1">
          <a:blip r:embed="rId3">
            <a:alphaModFix/>
          </a:blip>
          <a:srcRect b="0" l="0" r="0" t="0"/>
          <a:stretch/>
        </p:blipFill>
        <p:spPr>
          <a:xfrm>
            <a:off x="5311394" y="3061263"/>
            <a:ext cx="914400" cy="914400"/>
          </a:xfrm>
          <a:prstGeom prst="rect">
            <a:avLst/>
          </a:prstGeom>
          <a:noFill/>
          <a:ln>
            <a:noFill/>
          </a:ln>
        </p:spPr>
      </p:pic>
      <p:pic>
        <p:nvPicPr>
          <p:cNvPr descr="Laptop" id="114" name="Google Shape;114;p15"/>
          <p:cNvPicPr preferRelativeResize="0"/>
          <p:nvPr/>
        </p:nvPicPr>
        <p:blipFill rotWithShape="1">
          <a:blip r:embed="rId3">
            <a:alphaModFix/>
          </a:blip>
          <a:srcRect b="0" l="0" r="0" t="0"/>
          <a:stretch/>
        </p:blipFill>
        <p:spPr>
          <a:xfrm>
            <a:off x="6441474" y="3052385"/>
            <a:ext cx="914400" cy="914400"/>
          </a:xfrm>
          <a:prstGeom prst="rect">
            <a:avLst/>
          </a:prstGeom>
          <a:noFill/>
          <a:ln>
            <a:noFill/>
          </a:ln>
        </p:spPr>
      </p:pic>
      <p:pic>
        <p:nvPicPr>
          <p:cNvPr descr="Laptop" id="115" name="Google Shape;115;p15"/>
          <p:cNvPicPr preferRelativeResize="0"/>
          <p:nvPr/>
        </p:nvPicPr>
        <p:blipFill rotWithShape="1">
          <a:blip r:embed="rId3">
            <a:alphaModFix/>
          </a:blip>
          <a:srcRect b="0" l="0" r="0" t="0"/>
          <a:stretch/>
        </p:blipFill>
        <p:spPr>
          <a:xfrm>
            <a:off x="7614818" y="3068375"/>
            <a:ext cx="914400" cy="914400"/>
          </a:xfrm>
          <a:prstGeom prst="rect">
            <a:avLst/>
          </a:prstGeom>
          <a:noFill/>
          <a:ln>
            <a:noFill/>
          </a:ln>
        </p:spPr>
      </p:pic>
      <p:pic>
        <p:nvPicPr>
          <p:cNvPr descr="Laptop" id="116" name="Google Shape;116;p15"/>
          <p:cNvPicPr preferRelativeResize="0"/>
          <p:nvPr/>
        </p:nvPicPr>
        <p:blipFill rotWithShape="1">
          <a:blip r:embed="rId3">
            <a:alphaModFix/>
          </a:blip>
          <a:srcRect b="0" l="0" r="0" t="0"/>
          <a:stretch/>
        </p:blipFill>
        <p:spPr>
          <a:xfrm>
            <a:off x="8783096" y="3068375"/>
            <a:ext cx="914400" cy="914400"/>
          </a:xfrm>
          <a:prstGeom prst="rect">
            <a:avLst/>
          </a:prstGeom>
          <a:noFill/>
          <a:ln>
            <a:noFill/>
          </a:ln>
        </p:spPr>
      </p:pic>
      <p:sp>
        <p:nvSpPr>
          <p:cNvPr id="117" name="Google Shape;117;p15"/>
          <p:cNvSpPr txBox="1"/>
          <p:nvPr/>
        </p:nvSpPr>
        <p:spPr>
          <a:xfrm flipH="1">
            <a:off x="10086727" y="3141927"/>
            <a:ext cx="188012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Highest Priority Proposed block selected</a:t>
            </a:r>
            <a:endParaRPr/>
          </a:p>
        </p:txBody>
      </p:sp>
      <p:sp>
        <p:nvSpPr>
          <p:cNvPr id="118" name="Google Shape;118;p15"/>
          <p:cNvSpPr txBox="1"/>
          <p:nvPr/>
        </p:nvSpPr>
        <p:spPr>
          <a:xfrm flipH="1">
            <a:off x="280228" y="3280426"/>
            <a:ext cx="15270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 starts here</a:t>
            </a:r>
            <a:endParaRPr/>
          </a:p>
        </p:txBody>
      </p:sp>
      <p:cxnSp>
        <p:nvCxnSpPr>
          <p:cNvPr id="119" name="Google Shape;119;p15"/>
          <p:cNvCxnSpPr/>
          <p:nvPr/>
        </p:nvCxnSpPr>
        <p:spPr>
          <a:xfrm>
            <a:off x="2501790" y="2553048"/>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20" name="Google Shape;120;p15"/>
          <p:cNvCxnSpPr/>
          <p:nvPr/>
        </p:nvCxnSpPr>
        <p:spPr>
          <a:xfrm>
            <a:off x="2681936" y="2553048"/>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21" name="Google Shape;121;p15"/>
          <p:cNvCxnSpPr/>
          <p:nvPr/>
        </p:nvCxnSpPr>
        <p:spPr>
          <a:xfrm flipH="1">
            <a:off x="2336725" y="2544171"/>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22" name="Google Shape;122;p15"/>
          <p:cNvCxnSpPr/>
          <p:nvPr/>
        </p:nvCxnSpPr>
        <p:spPr>
          <a:xfrm>
            <a:off x="3591989" y="2559953"/>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23" name="Google Shape;123;p15"/>
          <p:cNvCxnSpPr/>
          <p:nvPr/>
        </p:nvCxnSpPr>
        <p:spPr>
          <a:xfrm>
            <a:off x="3772135" y="2559953"/>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24" name="Google Shape;124;p15"/>
          <p:cNvCxnSpPr/>
          <p:nvPr/>
        </p:nvCxnSpPr>
        <p:spPr>
          <a:xfrm flipH="1">
            <a:off x="3426924" y="2551076"/>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25" name="Google Shape;125;p15"/>
          <p:cNvCxnSpPr/>
          <p:nvPr/>
        </p:nvCxnSpPr>
        <p:spPr>
          <a:xfrm>
            <a:off x="4665664" y="2538296"/>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26" name="Google Shape;126;p15"/>
          <p:cNvCxnSpPr/>
          <p:nvPr/>
        </p:nvCxnSpPr>
        <p:spPr>
          <a:xfrm>
            <a:off x="4845810" y="2538296"/>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27" name="Google Shape;127;p15"/>
          <p:cNvCxnSpPr/>
          <p:nvPr/>
        </p:nvCxnSpPr>
        <p:spPr>
          <a:xfrm flipH="1">
            <a:off x="4500599" y="2529419"/>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28" name="Google Shape;128;p15"/>
          <p:cNvCxnSpPr/>
          <p:nvPr/>
        </p:nvCxnSpPr>
        <p:spPr>
          <a:xfrm>
            <a:off x="5720694" y="2533857"/>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29" name="Google Shape;129;p15"/>
          <p:cNvCxnSpPr/>
          <p:nvPr/>
        </p:nvCxnSpPr>
        <p:spPr>
          <a:xfrm>
            <a:off x="5900840" y="2533857"/>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30" name="Google Shape;130;p15"/>
          <p:cNvCxnSpPr/>
          <p:nvPr/>
        </p:nvCxnSpPr>
        <p:spPr>
          <a:xfrm flipH="1">
            <a:off x="5555629" y="2524980"/>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31" name="Google Shape;131;p15"/>
          <p:cNvCxnSpPr/>
          <p:nvPr/>
        </p:nvCxnSpPr>
        <p:spPr>
          <a:xfrm>
            <a:off x="6902972" y="2541029"/>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32" name="Google Shape;132;p15"/>
          <p:cNvCxnSpPr/>
          <p:nvPr/>
        </p:nvCxnSpPr>
        <p:spPr>
          <a:xfrm>
            <a:off x="7083118" y="2541029"/>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33" name="Google Shape;133;p15"/>
          <p:cNvCxnSpPr/>
          <p:nvPr/>
        </p:nvCxnSpPr>
        <p:spPr>
          <a:xfrm flipH="1">
            <a:off x="6737907" y="2532152"/>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34" name="Google Shape;134;p15"/>
          <p:cNvCxnSpPr/>
          <p:nvPr/>
        </p:nvCxnSpPr>
        <p:spPr>
          <a:xfrm>
            <a:off x="8047311" y="2520897"/>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35" name="Google Shape;135;p15"/>
          <p:cNvCxnSpPr/>
          <p:nvPr/>
        </p:nvCxnSpPr>
        <p:spPr>
          <a:xfrm>
            <a:off x="8227457" y="2520897"/>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36" name="Google Shape;136;p15"/>
          <p:cNvCxnSpPr/>
          <p:nvPr/>
        </p:nvCxnSpPr>
        <p:spPr>
          <a:xfrm flipH="1">
            <a:off x="7882246" y="2512020"/>
            <a:ext cx="3029" cy="745724"/>
          </a:xfrm>
          <a:prstGeom prst="straightConnector1">
            <a:avLst/>
          </a:prstGeom>
          <a:noFill/>
          <a:ln cap="flat" cmpd="sng" w="19050">
            <a:solidFill>
              <a:schemeClr val="accent1"/>
            </a:solidFill>
            <a:prstDash val="solid"/>
            <a:miter lim="800000"/>
            <a:headEnd len="sm" w="sm" type="none"/>
            <a:tailEnd len="med" w="med" type="triangle"/>
          </a:ln>
        </p:spPr>
      </p:cxnSp>
      <p:cxnSp>
        <p:nvCxnSpPr>
          <p:cNvPr id="137" name="Google Shape;137;p15"/>
          <p:cNvCxnSpPr/>
          <p:nvPr/>
        </p:nvCxnSpPr>
        <p:spPr>
          <a:xfrm>
            <a:off x="9189701" y="2559953"/>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38" name="Google Shape;138;p15"/>
          <p:cNvCxnSpPr/>
          <p:nvPr/>
        </p:nvCxnSpPr>
        <p:spPr>
          <a:xfrm>
            <a:off x="9369847" y="2559953"/>
            <a:ext cx="0" cy="736847"/>
          </a:xfrm>
          <a:prstGeom prst="straightConnector1">
            <a:avLst/>
          </a:prstGeom>
          <a:noFill/>
          <a:ln cap="flat" cmpd="sng" w="19050">
            <a:solidFill>
              <a:srgbClr val="548135"/>
            </a:solidFill>
            <a:prstDash val="solid"/>
            <a:miter lim="800000"/>
            <a:headEnd len="sm" w="sm" type="none"/>
            <a:tailEnd len="med" w="med" type="triangle"/>
          </a:ln>
        </p:spPr>
      </p:cxnSp>
      <p:cxnSp>
        <p:nvCxnSpPr>
          <p:cNvPr id="139" name="Google Shape;139;p15"/>
          <p:cNvCxnSpPr/>
          <p:nvPr/>
        </p:nvCxnSpPr>
        <p:spPr>
          <a:xfrm flipH="1">
            <a:off x="9024636" y="2551076"/>
            <a:ext cx="3029" cy="745724"/>
          </a:xfrm>
          <a:prstGeom prst="straightConnector1">
            <a:avLst/>
          </a:prstGeom>
          <a:noFill/>
          <a:ln cap="flat" cmpd="sng" w="19050">
            <a:solidFill>
              <a:schemeClr val="accent1"/>
            </a:solidFill>
            <a:prstDash val="solid"/>
            <a:miter lim="800000"/>
            <a:headEnd len="sm" w="sm" type="none"/>
            <a:tailEnd len="med" w="med" type="triangle"/>
          </a:ln>
        </p:spPr>
      </p:cxnSp>
      <p:sp>
        <p:nvSpPr>
          <p:cNvPr id="140" name="Google Shape;140;p15"/>
          <p:cNvSpPr/>
          <p:nvPr/>
        </p:nvSpPr>
        <p:spPr>
          <a:xfrm>
            <a:off x="1806694" y="4486568"/>
            <a:ext cx="8256233" cy="35288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Broadcast (Gossip)</a:t>
            </a:r>
            <a:r>
              <a:rPr lang="en-US" sz="1800">
                <a:solidFill>
                  <a:schemeClr val="lt2"/>
                </a:solidFill>
                <a:latin typeface="Calibri"/>
                <a:ea typeface="Calibri"/>
                <a:cs typeface="Calibri"/>
                <a:sym typeface="Calibri"/>
              </a:rPr>
              <a:t>cast Gossip</a:t>
            </a:r>
            <a:endParaRPr/>
          </a:p>
        </p:txBody>
      </p:sp>
      <p:cxnSp>
        <p:nvCxnSpPr>
          <p:cNvPr id="141" name="Google Shape;141;p15"/>
          <p:cNvCxnSpPr/>
          <p:nvPr/>
        </p:nvCxnSpPr>
        <p:spPr>
          <a:xfrm>
            <a:off x="5755654" y="3775454"/>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42" name="Google Shape;142;p15"/>
          <p:cNvCxnSpPr/>
          <p:nvPr/>
        </p:nvCxnSpPr>
        <p:spPr>
          <a:xfrm>
            <a:off x="3598506" y="3777412"/>
            <a:ext cx="0" cy="736847"/>
          </a:xfrm>
          <a:prstGeom prst="straightConnector1">
            <a:avLst/>
          </a:prstGeom>
          <a:noFill/>
          <a:ln cap="flat" cmpd="sng" w="19050">
            <a:solidFill>
              <a:srgbClr val="FF0000"/>
            </a:solidFill>
            <a:prstDash val="solid"/>
            <a:miter lim="800000"/>
            <a:headEnd len="sm" w="sm" type="none"/>
            <a:tailEnd len="med" w="med" type="triangle"/>
          </a:ln>
        </p:spPr>
      </p:cxnSp>
      <p:cxnSp>
        <p:nvCxnSpPr>
          <p:cNvPr id="143" name="Google Shape;143;p15"/>
          <p:cNvCxnSpPr/>
          <p:nvPr/>
        </p:nvCxnSpPr>
        <p:spPr>
          <a:xfrm>
            <a:off x="8091014" y="3775454"/>
            <a:ext cx="0" cy="736847"/>
          </a:xfrm>
          <a:prstGeom prst="straightConnector1">
            <a:avLst/>
          </a:prstGeom>
          <a:noFill/>
          <a:ln cap="flat" cmpd="sng" w="19050">
            <a:solidFill>
              <a:srgbClr val="FF0000"/>
            </a:solidFill>
            <a:prstDash val="solid"/>
            <a:miter lim="800000"/>
            <a:headEnd len="sm" w="sm" type="none"/>
            <a:tailEnd len="med" w="med" type="triangle"/>
          </a:ln>
        </p:spPr>
      </p:cxnSp>
      <p:sp>
        <p:nvSpPr>
          <p:cNvPr id="144" name="Google Shape;144;p15"/>
          <p:cNvSpPr/>
          <p:nvPr/>
        </p:nvSpPr>
        <p:spPr>
          <a:xfrm>
            <a:off x="1806694" y="5156360"/>
            <a:ext cx="8256233" cy="1258506"/>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highlight>
                <a:srgbClr val="C0C0C0"/>
              </a:highlight>
              <a:latin typeface="Calibri"/>
              <a:ea typeface="Calibri"/>
              <a:cs typeface="Calibri"/>
              <a:sym typeface="Calibri"/>
            </a:endParaRPr>
          </a:p>
        </p:txBody>
      </p:sp>
      <p:pic>
        <p:nvPicPr>
          <p:cNvPr descr="Laptop" id="145" name="Google Shape;145;p15"/>
          <p:cNvPicPr preferRelativeResize="0"/>
          <p:nvPr/>
        </p:nvPicPr>
        <p:blipFill rotWithShape="1">
          <a:blip r:embed="rId3">
            <a:alphaModFix/>
          </a:blip>
          <a:srcRect b="0" l="0" r="0" t="0"/>
          <a:stretch/>
        </p:blipFill>
        <p:spPr>
          <a:xfrm>
            <a:off x="2069769" y="5313577"/>
            <a:ext cx="914400" cy="914400"/>
          </a:xfrm>
          <a:prstGeom prst="rect">
            <a:avLst/>
          </a:prstGeom>
          <a:noFill/>
          <a:ln>
            <a:noFill/>
          </a:ln>
        </p:spPr>
      </p:pic>
      <p:pic>
        <p:nvPicPr>
          <p:cNvPr descr="Laptop" id="146" name="Google Shape;146;p15"/>
          <p:cNvPicPr preferRelativeResize="0"/>
          <p:nvPr/>
        </p:nvPicPr>
        <p:blipFill rotWithShape="1">
          <a:blip r:embed="rId3">
            <a:alphaModFix/>
          </a:blip>
          <a:srcRect b="0" l="0" r="0" t="0"/>
          <a:stretch/>
        </p:blipFill>
        <p:spPr>
          <a:xfrm>
            <a:off x="3119200" y="5337991"/>
            <a:ext cx="914400" cy="914400"/>
          </a:xfrm>
          <a:prstGeom prst="rect">
            <a:avLst/>
          </a:prstGeom>
          <a:noFill/>
          <a:ln>
            <a:noFill/>
          </a:ln>
        </p:spPr>
      </p:pic>
      <p:pic>
        <p:nvPicPr>
          <p:cNvPr descr="Laptop" id="147" name="Google Shape;147;p15"/>
          <p:cNvPicPr preferRelativeResize="0"/>
          <p:nvPr/>
        </p:nvPicPr>
        <p:blipFill rotWithShape="1">
          <a:blip r:embed="rId3">
            <a:alphaModFix/>
          </a:blip>
          <a:srcRect b="0" l="0" r="0" t="0"/>
          <a:stretch/>
        </p:blipFill>
        <p:spPr>
          <a:xfrm>
            <a:off x="4193048" y="5316252"/>
            <a:ext cx="914400" cy="914400"/>
          </a:xfrm>
          <a:prstGeom prst="rect">
            <a:avLst/>
          </a:prstGeom>
          <a:noFill/>
          <a:ln>
            <a:noFill/>
          </a:ln>
        </p:spPr>
      </p:pic>
      <p:pic>
        <p:nvPicPr>
          <p:cNvPr descr="Laptop" id="148" name="Google Shape;148;p15"/>
          <p:cNvPicPr preferRelativeResize="0"/>
          <p:nvPr/>
        </p:nvPicPr>
        <p:blipFill rotWithShape="1">
          <a:blip r:embed="rId3">
            <a:alphaModFix/>
          </a:blip>
          <a:srcRect b="0" l="0" r="0" t="0"/>
          <a:stretch/>
        </p:blipFill>
        <p:spPr>
          <a:xfrm>
            <a:off x="5287593" y="5306465"/>
            <a:ext cx="914400" cy="914400"/>
          </a:xfrm>
          <a:prstGeom prst="rect">
            <a:avLst/>
          </a:prstGeom>
          <a:noFill/>
          <a:ln>
            <a:noFill/>
          </a:ln>
        </p:spPr>
      </p:pic>
      <p:pic>
        <p:nvPicPr>
          <p:cNvPr descr="Laptop" id="149" name="Google Shape;149;p15"/>
          <p:cNvPicPr preferRelativeResize="0"/>
          <p:nvPr/>
        </p:nvPicPr>
        <p:blipFill rotWithShape="1">
          <a:blip r:embed="rId3">
            <a:alphaModFix/>
          </a:blip>
          <a:srcRect b="0" l="0" r="0" t="0"/>
          <a:stretch/>
        </p:blipFill>
        <p:spPr>
          <a:xfrm>
            <a:off x="6417673" y="5297587"/>
            <a:ext cx="914400" cy="914400"/>
          </a:xfrm>
          <a:prstGeom prst="rect">
            <a:avLst/>
          </a:prstGeom>
          <a:noFill/>
          <a:ln>
            <a:noFill/>
          </a:ln>
        </p:spPr>
      </p:pic>
      <p:pic>
        <p:nvPicPr>
          <p:cNvPr descr="Laptop" id="150" name="Google Shape;150;p15"/>
          <p:cNvPicPr preferRelativeResize="0"/>
          <p:nvPr/>
        </p:nvPicPr>
        <p:blipFill rotWithShape="1">
          <a:blip r:embed="rId3">
            <a:alphaModFix/>
          </a:blip>
          <a:srcRect b="0" l="0" r="0" t="0"/>
          <a:stretch/>
        </p:blipFill>
        <p:spPr>
          <a:xfrm>
            <a:off x="7591017" y="5313577"/>
            <a:ext cx="914400" cy="914400"/>
          </a:xfrm>
          <a:prstGeom prst="rect">
            <a:avLst/>
          </a:prstGeom>
          <a:noFill/>
          <a:ln>
            <a:noFill/>
          </a:ln>
        </p:spPr>
      </p:pic>
      <p:pic>
        <p:nvPicPr>
          <p:cNvPr descr="Laptop" id="151" name="Google Shape;151;p15"/>
          <p:cNvPicPr preferRelativeResize="0"/>
          <p:nvPr/>
        </p:nvPicPr>
        <p:blipFill rotWithShape="1">
          <a:blip r:embed="rId3">
            <a:alphaModFix/>
          </a:blip>
          <a:srcRect b="0" l="0" r="0" t="0"/>
          <a:stretch/>
        </p:blipFill>
        <p:spPr>
          <a:xfrm>
            <a:off x="8759295" y="5313577"/>
            <a:ext cx="914400" cy="914400"/>
          </a:xfrm>
          <a:prstGeom prst="rect">
            <a:avLst/>
          </a:prstGeom>
          <a:noFill/>
          <a:ln>
            <a:noFill/>
          </a:ln>
        </p:spPr>
      </p:pic>
      <p:sp>
        <p:nvSpPr>
          <p:cNvPr id="152" name="Google Shape;152;p15"/>
          <p:cNvSpPr/>
          <p:nvPr/>
        </p:nvSpPr>
        <p:spPr>
          <a:xfrm>
            <a:off x="128865" y="5570121"/>
            <a:ext cx="14976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Reduction starts here</a:t>
            </a:r>
            <a:endParaRPr/>
          </a:p>
        </p:txBody>
      </p:sp>
      <p:sp>
        <p:nvSpPr>
          <p:cNvPr id="153" name="Google Shape;153;p15"/>
          <p:cNvSpPr/>
          <p:nvPr/>
        </p:nvSpPr>
        <p:spPr>
          <a:xfrm>
            <a:off x="10231322" y="5564075"/>
            <a:ext cx="17577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Reduction step 1</a:t>
            </a:r>
            <a:endParaRPr/>
          </a:p>
        </p:txBody>
      </p:sp>
      <p:cxnSp>
        <p:nvCxnSpPr>
          <p:cNvPr id="154" name="Google Shape;154;p15"/>
          <p:cNvCxnSpPr/>
          <p:nvPr/>
        </p:nvCxnSpPr>
        <p:spPr>
          <a:xfrm>
            <a:off x="2406738"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55" name="Google Shape;155;p15"/>
          <p:cNvCxnSpPr/>
          <p:nvPr/>
        </p:nvCxnSpPr>
        <p:spPr>
          <a:xfrm>
            <a:off x="2548812"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56" name="Google Shape;156;p15"/>
          <p:cNvCxnSpPr/>
          <p:nvPr/>
        </p:nvCxnSpPr>
        <p:spPr>
          <a:xfrm>
            <a:off x="2681936"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57" name="Google Shape;157;p15"/>
          <p:cNvCxnSpPr/>
          <p:nvPr/>
        </p:nvCxnSpPr>
        <p:spPr>
          <a:xfrm>
            <a:off x="3380022"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58" name="Google Shape;158;p15"/>
          <p:cNvCxnSpPr/>
          <p:nvPr/>
        </p:nvCxnSpPr>
        <p:spPr>
          <a:xfrm>
            <a:off x="3522096"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59" name="Google Shape;159;p15"/>
          <p:cNvCxnSpPr/>
          <p:nvPr/>
        </p:nvCxnSpPr>
        <p:spPr>
          <a:xfrm>
            <a:off x="3655220"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0" name="Google Shape;160;p15"/>
          <p:cNvCxnSpPr/>
          <p:nvPr/>
        </p:nvCxnSpPr>
        <p:spPr>
          <a:xfrm>
            <a:off x="4472458"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1" name="Google Shape;161;p15"/>
          <p:cNvCxnSpPr/>
          <p:nvPr/>
        </p:nvCxnSpPr>
        <p:spPr>
          <a:xfrm>
            <a:off x="4614532"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2" name="Google Shape;162;p15"/>
          <p:cNvCxnSpPr/>
          <p:nvPr/>
        </p:nvCxnSpPr>
        <p:spPr>
          <a:xfrm>
            <a:off x="4747656"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3" name="Google Shape;163;p15"/>
          <p:cNvCxnSpPr/>
          <p:nvPr/>
        </p:nvCxnSpPr>
        <p:spPr>
          <a:xfrm>
            <a:off x="5578620"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4" name="Google Shape;164;p15"/>
          <p:cNvCxnSpPr/>
          <p:nvPr/>
        </p:nvCxnSpPr>
        <p:spPr>
          <a:xfrm>
            <a:off x="5720694"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5" name="Google Shape;165;p15"/>
          <p:cNvCxnSpPr/>
          <p:nvPr/>
        </p:nvCxnSpPr>
        <p:spPr>
          <a:xfrm>
            <a:off x="5853818"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6" name="Google Shape;166;p15"/>
          <p:cNvCxnSpPr/>
          <p:nvPr/>
        </p:nvCxnSpPr>
        <p:spPr>
          <a:xfrm>
            <a:off x="6687746" y="481116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7" name="Google Shape;167;p15"/>
          <p:cNvCxnSpPr/>
          <p:nvPr/>
        </p:nvCxnSpPr>
        <p:spPr>
          <a:xfrm>
            <a:off x="6829820" y="481116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8" name="Google Shape;168;p15"/>
          <p:cNvCxnSpPr/>
          <p:nvPr/>
        </p:nvCxnSpPr>
        <p:spPr>
          <a:xfrm>
            <a:off x="6962944" y="481116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69" name="Google Shape;169;p15"/>
          <p:cNvCxnSpPr/>
          <p:nvPr/>
        </p:nvCxnSpPr>
        <p:spPr>
          <a:xfrm>
            <a:off x="7882246"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0" name="Google Shape;170;p15"/>
          <p:cNvCxnSpPr/>
          <p:nvPr/>
        </p:nvCxnSpPr>
        <p:spPr>
          <a:xfrm>
            <a:off x="8210165"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1" name="Google Shape;171;p15"/>
          <p:cNvCxnSpPr/>
          <p:nvPr/>
        </p:nvCxnSpPr>
        <p:spPr>
          <a:xfrm>
            <a:off x="8047311"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2" name="Google Shape;172;p15"/>
          <p:cNvCxnSpPr/>
          <p:nvPr/>
        </p:nvCxnSpPr>
        <p:spPr>
          <a:xfrm>
            <a:off x="9052975"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3" name="Google Shape;173;p15"/>
          <p:cNvCxnSpPr/>
          <p:nvPr/>
        </p:nvCxnSpPr>
        <p:spPr>
          <a:xfrm>
            <a:off x="9195049"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4" name="Google Shape;174;p15"/>
          <p:cNvCxnSpPr/>
          <p:nvPr/>
        </p:nvCxnSpPr>
        <p:spPr>
          <a:xfrm>
            <a:off x="9328173" y="483945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5" name="Google Shape;175;p15"/>
          <p:cNvCxnSpPr/>
          <p:nvPr/>
        </p:nvCxnSpPr>
        <p:spPr>
          <a:xfrm>
            <a:off x="2510067" y="599769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6" name="Google Shape;176;p15"/>
          <p:cNvCxnSpPr/>
          <p:nvPr/>
        </p:nvCxnSpPr>
        <p:spPr>
          <a:xfrm>
            <a:off x="8047311" y="5997696"/>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77" name="Google Shape;177;p15"/>
          <p:cNvCxnSpPr/>
          <p:nvPr/>
        </p:nvCxnSpPr>
        <p:spPr>
          <a:xfrm>
            <a:off x="6831383" y="5997696"/>
            <a:ext cx="0" cy="685327"/>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6"/>
          <p:cNvSpPr txBox="1"/>
          <p:nvPr>
            <p:ph idx="1" type="body"/>
          </p:nvPr>
        </p:nvSpPr>
        <p:spPr>
          <a:xfrm>
            <a:off x="1739055" y="804671"/>
            <a:ext cx="8256225" cy="314847"/>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sz="1800">
                <a:solidFill>
                  <a:schemeClr val="dk1"/>
                </a:solidFill>
                <a:latin typeface="Calibri"/>
                <a:ea typeface="Calibri"/>
                <a:cs typeface="Calibri"/>
                <a:sym typeface="Calibri"/>
              </a:rPr>
              <a:t>Broadcast (Gossip)</a:t>
            </a:r>
            <a:r>
              <a:rPr lang="en-US" sz="1800">
                <a:solidFill>
                  <a:schemeClr val="lt2"/>
                </a:solidFill>
                <a:latin typeface="Calibri"/>
                <a:ea typeface="Calibri"/>
                <a:cs typeface="Calibri"/>
                <a:sym typeface="Calibri"/>
              </a:rPr>
              <a:t>cast </a:t>
            </a:r>
            <a:r>
              <a:rPr lang="en-US">
                <a:solidFill>
                  <a:schemeClr val="lt2"/>
                </a:solidFill>
                <a:latin typeface="Calibri"/>
                <a:ea typeface="Calibri"/>
                <a:cs typeface="Calibri"/>
                <a:sym typeface="Calibri"/>
              </a:rPr>
              <a:t>Gossip</a:t>
            </a:r>
            <a:endParaRPr/>
          </a:p>
        </p:txBody>
      </p:sp>
      <p:cxnSp>
        <p:nvCxnSpPr>
          <p:cNvPr id="183" name="Google Shape;183;p16"/>
          <p:cNvCxnSpPr/>
          <p:nvPr/>
        </p:nvCxnSpPr>
        <p:spPr>
          <a:xfrm>
            <a:off x="2510067" y="119345"/>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84" name="Google Shape;184;p16"/>
          <p:cNvCxnSpPr/>
          <p:nvPr/>
        </p:nvCxnSpPr>
        <p:spPr>
          <a:xfrm>
            <a:off x="7910151" y="119344"/>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85" name="Google Shape;185;p16"/>
          <p:cNvCxnSpPr/>
          <p:nvPr/>
        </p:nvCxnSpPr>
        <p:spPr>
          <a:xfrm>
            <a:off x="5651807" y="119344"/>
            <a:ext cx="0" cy="685327"/>
          </a:xfrm>
          <a:prstGeom prst="straightConnector1">
            <a:avLst/>
          </a:prstGeom>
          <a:noFill/>
          <a:ln cap="flat" cmpd="sng" w="19050">
            <a:solidFill>
              <a:schemeClr val="dk1"/>
            </a:solidFill>
            <a:prstDash val="solid"/>
            <a:miter lim="800000"/>
            <a:headEnd len="sm" w="sm" type="none"/>
            <a:tailEnd len="med" w="med" type="triangle"/>
          </a:ln>
        </p:spPr>
      </p:cxnSp>
      <p:sp>
        <p:nvSpPr>
          <p:cNvPr id="186" name="Google Shape;186;p16"/>
          <p:cNvSpPr/>
          <p:nvPr/>
        </p:nvSpPr>
        <p:spPr>
          <a:xfrm>
            <a:off x="1734767" y="1456930"/>
            <a:ext cx="8256225" cy="119449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highlight>
                <a:srgbClr val="C0C0C0"/>
              </a:highlight>
              <a:latin typeface="Calibri"/>
              <a:ea typeface="Calibri"/>
              <a:cs typeface="Calibri"/>
              <a:sym typeface="Calibri"/>
            </a:endParaRPr>
          </a:p>
        </p:txBody>
      </p:sp>
      <p:pic>
        <p:nvPicPr>
          <p:cNvPr descr="Laptop" id="187" name="Google Shape;187;p16"/>
          <p:cNvPicPr preferRelativeResize="0"/>
          <p:nvPr/>
        </p:nvPicPr>
        <p:blipFill rotWithShape="1">
          <a:blip r:embed="rId3">
            <a:alphaModFix/>
          </a:blip>
          <a:srcRect b="0" l="0" r="0" t="0"/>
          <a:stretch/>
        </p:blipFill>
        <p:spPr>
          <a:xfrm>
            <a:off x="1997842" y="1604091"/>
            <a:ext cx="914400" cy="914400"/>
          </a:xfrm>
          <a:prstGeom prst="rect">
            <a:avLst/>
          </a:prstGeom>
          <a:noFill/>
          <a:ln>
            <a:noFill/>
          </a:ln>
        </p:spPr>
      </p:pic>
      <p:pic>
        <p:nvPicPr>
          <p:cNvPr descr="Laptop" id="188" name="Google Shape;188;p16"/>
          <p:cNvPicPr preferRelativeResize="0"/>
          <p:nvPr/>
        </p:nvPicPr>
        <p:blipFill rotWithShape="1">
          <a:blip r:embed="rId3">
            <a:alphaModFix/>
          </a:blip>
          <a:srcRect b="0" l="0" r="0" t="0"/>
          <a:stretch/>
        </p:blipFill>
        <p:spPr>
          <a:xfrm>
            <a:off x="3047273" y="1628505"/>
            <a:ext cx="914400" cy="914400"/>
          </a:xfrm>
          <a:prstGeom prst="rect">
            <a:avLst/>
          </a:prstGeom>
          <a:noFill/>
          <a:ln>
            <a:noFill/>
          </a:ln>
        </p:spPr>
      </p:pic>
      <p:pic>
        <p:nvPicPr>
          <p:cNvPr descr="Laptop" id="189" name="Google Shape;189;p16"/>
          <p:cNvPicPr preferRelativeResize="0"/>
          <p:nvPr/>
        </p:nvPicPr>
        <p:blipFill rotWithShape="1">
          <a:blip r:embed="rId3">
            <a:alphaModFix/>
          </a:blip>
          <a:srcRect b="0" l="0" r="0" t="0"/>
          <a:stretch/>
        </p:blipFill>
        <p:spPr>
          <a:xfrm>
            <a:off x="4121121" y="1606766"/>
            <a:ext cx="914400" cy="914400"/>
          </a:xfrm>
          <a:prstGeom prst="rect">
            <a:avLst/>
          </a:prstGeom>
          <a:noFill/>
          <a:ln>
            <a:noFill/>
          </a:ln>
        </p:spPr>
      </p:pic>
      <p:pic>
        <p:nvPicPr>
          <p:cNvPr descr="Laptop" id="190" name="Google Shape;190;p16"/>
          <p:cNvPicPr preferRelativeResize="0"/>
          <p:nvPr/>
        </p:nvPicPr>
        <p:blipFill rotWithShape="1">
          <a:blip r:embed="rId3">
            <a:alphaModFix/>
          </a:blip>
          <a:srcRect b="0" l="0" r="0" t="0"/>
          <a:stretch/>
        </p:blipFill>
        <p:spPr>
          <a:xfrm>
            <a:off x="5215666" y="1596979"/>
            <a:ext cx="914400" cy="914400"/>
          </a:xfrm>
          <a:prstGeom prst="rect">
            <a:avLst/>
          </a:prstGeom>
          <a:noFill/>
          <a:ln>
            <a:noFill/>
          </a:ln>
        </p:spPr>
      </p:pic>
      <p:pic>
        <p:nvPicPr>
          <p:cNvPr descr="Laptop" id="191" name="Google Shape;191;p16"/>
          <p:cNvPicPr preferRelativeResize="0"/>
          <p:nvPr/>
        </p:nvPicPr>
        <p:blipFill rotWithShape="1">
          <a:blip r:embed="rId3">
            <a:alphaModFix/>
          </a:blip>
          <a:srcRect b="0" l="0" r="0" t="0"/>
          <a:stretch/>
        </p:blipFill>
        <p:spPr>
          <a:xfrm>
            <a:off x="6345746" y="1588101"/>
            <a:ext cx="914400" cy="914400"/>
          </a:xfrm>
          <a:prstGeom prst="rect">
            <a:avLst/>
          </a:prstGeom>
          <a:noFill/>
          <a:ln>
            <a:noFill/>
          </a:ln>
        </p:spPr>
      </p:pic>
      <p:pic>
        <p:nvPicPr>
          <p:cNvPr descr="Laptop" id="192" name="Google Shape;192;p16"/>
          <p:cNvPicPr preferRelativeResize="0"/>
          <p:nvPr/>
        </p:nvPicPr>
        <p:blipFill rotWithShape="1">
          <a:blip r:embed="rId3">
            <a:alphaModFix/>
          </a:blip>
          <a:srcRect b="0" l="0" r="0" t="0"/>
          <a:stretch/>
        </p:blipFill>
        <p:spPr>
          <a:xfrm>
            <a:off x="7519090" y="1604091"/>
            <a:ext cx="914400" cy="914400"/>
          </a:xfrm>
          <a:prstGeom prst="rect">
            <a:avLst/>
          </a:prstGeom>
          <a:noFill/>
          <a:ln>
            <a:noFill/>
          </a:ln>
        </p:spPr>
      </p:pic>
      <p:pic>
        <p:nvPicPr>
          <p:cNvPr descr="Laptop" id="193" name="Google Shape;193;p16"/>
          <p:cNvPicPr preferRelativeResize="0"/>
          <p:nvPr/>
        </p:nvPicPr>
        <p:blipFill rotWithShape="1">
          <a:blip r:embed="rId3">
            <a:alphaModFix/>
          </a:blip>
          <a:srcRect b="0" l="0" r="0" t="0"/>
          <a:stretch/>
        </p:blipFill>
        <p:spPr>
          <a:xfrm>
            <a:off x="8687368" y="1604091"/>
            <a:ext cx="914400" cy="914400"/>
          </a:xfrm>
          <a:prstGeom prst="rect">
            <a:avLst/>
          </a:prstGeom>
          <a:noFill/>
          <a:ln>
            <a:noFill/>
          </a:ln>
        </p:spPr>
      </p:pic>
      <p:sp>
        <p:nvSpPr>
          <p:cNvPr id="194" name="Google Shape;194;p16"/>
          <p:cNvSpPr txBox="1"/>
          <p:nvPr/>
        </p:nvSpPr>
        <p:spPr>
          <a:xfrm flipH="1">
            <a:off x="9990999" y="1677643"/>
            <a:ext cx="18801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Reduction step 2</a:t>
            </a:r>
            <a:endParaRPr/>
          </a:p>
        </p:txBody>
      </p:sp>
      <p:cxnSp>
        <p:nvCxnSpPr>
          <p:cNvPr id="195" name="Google Shape;195;p16"/>
          <p:cNvCxnSpPr/>
          <p:nvPr/>
        </p:nvCxnSpPr>
        <p:spPr>
          <a:xfrm>
            <a:off x="2278419"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96" name="Google Shape;196;p16"/>
          <p:cNvCxnSpPr/>
          <p:nvPr/>
        </p:nvCxnSpPr>
        <p:spPr>
          <a:xfrm>
            <a:off x="2397291"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97" name="Google Shape;197;p16"/>
          <p:cNvCxnSpPr/>
          <p:nvPr/>
        </p:nvCxnSpPr>
        <p:spPr>
          <a:xfrm>
            <a:off x="2510067" y="1119518"/>
            <a:ext cx="0" cy="685327"/>
          </a:xfrm>
          <a:prstGeom prst="straightConnector1">
            <a:avLst/>
          </a:prstGeom>
          <a:noFill/>
          <a:ln cap="flat" cmpd="sng" w="19050">
            <a:solidFill>
              <a:schemeClr val="dk1"/>
            </a:solidFill>
            <a:prstDash val="solid"/>
            <a:miter lim="800000"/>
            <a:headEnd len="sm" w="sm" type="none"/>
            <a:tailEnd len="med" w="med" type="triangle"/>
          </a:ln>
        </p:spPr>
      </p:cxnSp>
      <p:cxnSp>
        <p:nvCxnSpPr>
          <p:cNvPr id="198" name="Google Shape;198;p16"/>
          <p:cNvCxnSpPr/>
          <p:nvPr/>
        </p:nvCxnSpPr>
        <p:spPr>
          <a:xfrm>
            <a:off x="3345219"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199" name="Google Shape;199;p16"/>
          <p:cNvCxnSpPr/>
          <p:nvPr/>
        </p:nvCxnSpPr>
        <p:spPr>
          <a:xfrm>
            <a:off x="3464091"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0" name="Google Shape;200;p16"/>
          <p:cNvCxnSpPr/>
          <p:nvPr/>
        </p:nvCxnSpPr>
        <p:spPr>
          <a:xfrm>
            <a:off x="3576867" y="1119518"/>
            <a:ext cx="0" cy="685327"/>
          </a:xfrm>
          <a:prstGeom prst="straightConnector1">
            <a:avLst/>
          </a:prstGeom>
          <a:noFill/>
          <a:ln cap="flat" cmpd="sng" w="19050">
            <a:solidFill>
              <a:schemeClr val="dk1"/>
            </a:solidFill>
            <a:prstDash val="solid"/>
            <a:miter lim="800000"/>
            <a:headEnd len="sm" w="sm" type="none"/>
            <a:tailEnd len="med" w="med" type="triangle"/>
          </a:ln>
        </p:spPr>
      </p:cxnSp>
      <p:cxnSp>
        <p:nvCxnSpPr>
          <p:cNvPr id="201" name="Google Shape;201;p16"/>
          <p:cNvCxnSpPr/>
          <p:nvPr/>
        </p:nvCxnSpPr>
        <p:spPr>
          <a:xfrm>
            <a:off x="4405923" y="1158152"/>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2" name="Google Shape;202;p16"/>
          <p:cNvCxnSpPr/>
          <p:nvPr/>
        </p:nvCxnSpPr>
        <p:spPr>
          <a:xfrm>
            <a:off x="4524795" y="1158152"/>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3" name="Google Shape;203;p16"/>
          <p:cNvCxnSpPr/>
          <p:nvPr/>
        </p:nvCxnSpPr>
        <p:spPr>
          <a:xfrm>
            <a:off x="4637571" y="1158152"/>
            <a:ext cx="0" cy="685327"/>
          </a:xfrm>
          <a:prstGeom prst="straightConnector1">
            <a:avLst/>
          </a:prstGeom>
          <a:noFill/>
          <a:ln cap="flat" cmpd="sng" w="19050">
            <a:solidFill>
              <a:schemeClr val="dk1"/>
            </a:solidFill>
            <a:prstDash val="solid"/>
            <a:miter lim="800000"/>
            <a:headEnd len="sm" w="sm" type="none"/>
            <a:tailEnd len="med" w="med" type="triangle"/>
          </a:ln>
        </p:spPr>
      </p:cxnSp>
      <p:cxnSp>
        <p:nvCxnSpPr>
          <p:cNvPr id="204" name="Google Shape;204;p16"/>
          <p:cNvCxnSpPr/>
          <p:nvPr/>
        </p:nvCxnSpPr>
        <p:spPr>
          <a:xfrm>
            <a:off x="5532935"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5" name="Google Shape;205;p16"/>
          <p:cNvCxnSpPr/>
          <p:nvPr/>
        </p:nvCxnSpPr>
        <p:spPr>
          <a:xfrm>
            <a:off x="5651807"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6" name="Google Shape;206;p16"/>
          <p:cNvCxnSpPr/>
          <p:nvPr/>
        </p:nvCxnSpPr>
        <p:spPr>
          <a:xfrm>
            <a:off x="5764583"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7" name="Google Shape;207;p16"/>
          <p:cNvCxnSpPr/>
          <p:nvPr/>
        </p:nvCxnSpPr>
        <p:spPr>
          <a:xfrm>
            <a:off x="6646203"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8" name="Google Shape;208;p16"/>
          <p:cNvCxnSpPr/>
          <p:nvPr/>
        </p:nvCxnSpPr>
        <p:spPr>
          <a:xfrm>
            <a:off x="6765075"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09" name="Google Shape;209;p16"/>
          <p:cNvCxnSpPr/>
          <p:nvPr/>
        </p:nvCxnSpPr>
        <p:spPr>
          <a:xfrm>
            <a:off x="6877851" y="1119518"/>
            <a:ext cx="0" cy="685327"/>
          </a:xfrm>
          <a:prstGeom prst="straightConnector1">
            <a:avLst/>
          </a:prstGeom>
          <a:noFill/>
          <a:ln cap="flat" cmpd="sng" w="19050">
            <a:solidFill>
              <a:schemeClr val="dk1"/>
            </a:solidFill>
            <a:prstDash val="solid"/>
            <a:miter lim="800000"/>
            <a:headEnd len="sm" w="sm" type="none"/>
            <a:tailEnd len="med" w="med" type="triangle"/>
          </a:ln>
        </p:spPr>
      </p:cxnSp>
      <p:cxnSp>
        <p:nvCxnSpPr>
          <p:cNvPr id="210" name="Google Shape;210;p16"/>
          <p:cNvCxnSpPr/>
          <p:nvPr/>
        </p:nvCxnSpPr>
        <p:spPr>
          <a:xfrm>
            <a:off x="7807491"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11" name="Google Shape;211;p16"/>
          <p:cNvCxnSpPr/>
          <p:nvPr/>
        </p:nvCxnSpPr>
        <p:spPr>
          <a:xfrm>
            <a:off x="7926363"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12" name="Google Shape;212;p16"/>
          <p:cNvCxnSpPr/>
          <p:nvPr/>
        </p:nvCxnSpPr>
        <p:spPr>
          <a:xfrm>
            <a:off x="8039139" y="1119518"/>
            <a:ext cx="0" cy="685327"/>
          </a:xfrm>
          <a:prstGeom prst="straightConnector1">
            <a:avLst/>
          </a:prstGeom>
          <a:noFill/>
          <a:ln cap="flat" cmpd="sng" w="19050">
            <a:solidFill>
              <a:schemeClr val="dk1"/>
            </a:solidFill>
            <a:prstDash val="solid"/>
            <a:miter lim="800000"/>
            <a:headEnd len="sm" w="sm" type="none"/>
            <a:tailEnd len="med" w="med" type="triangle"/>
          </a:ln>
        </p:spPr>
      </p:cxnSp>
      <p:cxnSp>
        <p:nvCxnSpPr>
          <p:cNvPr id="213" name="Google Shape;213;p16"/>
          <p:cNvCxnSpPr/>
          <p:nvPr/>
        </p:nvCxnSpPr>
        <p:spPr>
          <a:xfrm>
            <a:off x="8977923"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14" name="Google Shape;214;p16"/>
          <p:cNvCxnSpPr/>
          <p:nvPr/>
        </p:nvCxnSpPr>
        <p:spPr>
          <a:xfrm>
            <a:off x="9096795" y="1119518"/>
            <a:ext cx="0" cy="685327"/>
          </a:xfrm>
          <a:prstGeom prst="straightConnector1">
            <a:avLst/>
          </a:prstGeom>
          <a:noFill/>
          <a:ln cap="flat" cmpd="sng" w="19050">
            <a:solidFill>
              <a:srgbClr val="FF0000"/>
            </a:solidFill>
            <a:prstDash val="solid"/>
            <a:miter lim="800000"/>
            <a:headEnd len="sm" w="sm" type="none"/>
            <a:tailEnd len="med" w="med" type="triangle"/>
          </a:ln>
        </p:spPr>
      </p:cxnSp>
      <p:cxnSp>
        <p:nvCxnSpPr>
          <p:cNvPr id="215" name="Google Shape;215;p16"/>
          <p:cNvCxnSpPr/>
          <p:nvPr/>
        </p:nvCxnSpPr>
        <p:spPr>
          <a:xfrm>
            <a:off x="9209571" y="1119518"/>
            <a:ext cx="0" cy="685327"/>
          </a:xfrm>
          <a:prstGeom prst="straightConnector1">
            <a:avLst/>
          </a:prstGeom>
          <a:noFill/>
          <a:ln cap="flat" cmpd="sng" w="19050">
            <a:solidFill>
              <a:schemeClr val="dk1"/>
            </a:solidFill>
            <a:prstDash val="solid"/>
            <a:miter lim="800000"/>
            <a:headEnd len="sm" w="sm" type="none"/>
            <a:tailEnd len="med" w="med" type="triangle"/>
          </a:ln>
        </p:spPr>
      </p:cxnSp>
      <p:sp>
        <p:nvSpPr>
          <p:cNvPr id="216" name="Google Shape;216;p16"/>
          <p:cNvSpPr txBox="1"/>
          <p:nvPr/>
        </p:nvSpPr>
        <p:spPr>
          <a:xfrm>
            <a:off x="1734767" y="2919192"/>
            <a:ext cx="8256225" cy="314847"/>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Broadcast (Gossip)</a:t>
            </a:r>
            <a:r>
              <a:rPr lang="en-US" sz="1800">
                <a:solidFill>
                  <a:schemeClr val="lt2"/>
                </a:solidFill>
                <a:latin typeface="Calibri"/>
                <a:ea typeface="Calibri"/>
                <a:cs typeface="Calibri"/>
                <a:sym typeface="Calibri"/>
              </a:rPr>
              <a:t>cast </a:t>
            </a:r>
            <a:r>
              <a:rPr lang="en-US" sz="2800">
                <a:solidFill>
                  <a:schemeClr val="lt2"/>
                </a:solidFill>
                <a:latin typeface="Calibri"/>
                <a:ea typeface="Calibri"/>
                <a:cs typeface="Calibri"/>
                <a:sym typeface="Calibri"/>
              </a:rPr>
              <a:t>Gossip</a:t>
            </a:r>
            <a:endParaRPr sz="2800">
              <a:solidFill>
                <a:schemeClr val="lt2"/>
              </a:solidFill>
              <a:latin typeface="Calibri"/>
              <a:ea typeface="Calibri"/>
              <a:cs typeface="Calibri"/>
              <a:sym typeface="Calibri"/>
            </a:endParaRPr>
          </a:p>
        </p:txBody>
      </p:sp>
      <p:cxnSp>
        <p:nvCxnSpPr>
          <p:cNvPr id="217" name="Google Shape;217;p16"/>
          <p:cNvCxnSpPr/>
          <p:nvPr/>
        </p:nvCxnSpPr>
        <p:spPr>
          <a:xfrm>
            <a:off x="3504473" y="2350881"/>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18" name="Google Shape;218;p16"/>
          <p:cNvCxnSpPr/>
          <p:nvPr/>
        </p:nvCxnSpPr>
        <p:spPr>
          <a:xfrm>
            <a:off x="4578321" y="2305085"/>
            <a:ext cx="0" cy="614107"/>
          </a:xfrm>
          <a:prstGeom prst="straightConnector1">
            <a:avLst/>
          </a:prstGeom>
          <a:noFill/>
          <a:ln cap="flat" cmpd="sng" w="19050">
            <a:solidFill>
              <a:srgbClr val="FF0000"/>
            </a:solidFill>
            <a:prstDash val="solid"/>
            <a:miter lim="800000"/>
            <a:headEnd len="sm" w="sm" type="none"/>
            <a:tailEnd len="med" w="med" type="triangle"/>
          </a:ln>
        </p:spPr>
      </p:cxnSp>
      <p:cxnSp>
        <p:nvCxnSpPr>
          <p:cNvPr id="219" name="Google Shape;219;p16"/>
          <p:cNvCxnSpPr/>
          <p:nvPr/>
        </p:nvCxnSpPr>
        <p:spPr>
          <a:xfrm>
            <a:off x="6802946" y="2305085"/>
            <a:ext cx="0" cy="614107"/>
          </a:xfrm>
          <a:prstGeom prst="straightConnector1">
            <a:avLst/>
          </a:prstGeom>
          <a:noFill/>
          <a:ln cap="flat" cmpd="sng" w="19050">
            <a:solidFill>
              <a:srgbClr val="FF0000"/>
            </a:solidFill>
            <a:prstDash val="solid"/>
            <a:miter lim="800000"/>
            <a:headEnd len="sm" w="sm" type="none"/>
            <a:tailEnd len="med" w="med" type="triangle"/>
          </a:ln>
        </p:spPr>
      </p:cxnSp>
      <p:sp>
        <p:nvSpPr>
          <p:cNvPr id="220" name="Google Shape;220;p16"/>
          <p:cNvSpPr/>
          <p:nvPr/>
        </p:nvSpPr>
        <p:spPr>
          <a:xfrm>
            <a:off x="1734767" y="3501803"/>
            <a:ext cx="8256225" cy="119449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highlight>
                <a:srgbClr val="C0C0C0"/>
              </a:highlight>
              <a:latin typeface="Calibri"/>
              <a:ea typeface="Calibri"/>
              <a:cs typeface="Calibri"/>
              <a:sym typeface="Calibri"/>
            </a:endParaRPr>
          </a:p>
        </p:txBody>
      </p:sp>
      <p:pic>
        <p:nvPicPr>
          <p:cNvPr descr="Laptop" id="221" name="Google Shape;221;p16"/>
          <p:cNvPicPr preferRelativeResize="0"/>
          <p:nvPr/>
        </p:nvPicPr>
        <p:blipFill rotWithShape="1">
          <a:blip r:embed="rId3">
            <a:alphaModFix/>
          </a:blip>
          <a:srcRect b="0" l="0" r="0" t="0"/>
          <a:stretch/>
        </p:blipFill>
        <p:spPr>
          <a:xfrm>
            <a:off x="1997842" y="3648964"/>
            <a:ext cx="914400" cy="914400"/>
          </a:xfrm>
          <a:prstGeom prst="rect">
            <a:avLst/>
          </a:prstGeom>
          <a:noFill/>
          <a:ln>
            <a:noFill/>
          </a:ln>
        </p:spPr>
      </p:pic>
      <p:pic>
        <p:nvPicPr>
          <p:cNvPr descr="Laptop" id="222" name="Google Shape;222;p16"/>
          <p:cNvPicPr preferRelativeResize="0"/>
          <p:nvPr/>
        </p:nvPicPr>
        <p:blipFill rotWithShape="1">
          <a:blip r:embed="rId3">
            <a:alphaModFix/>
          </a:blip>
          <a:srcRect b="0" l="0" r="0" t="0"/>
          <a:stretch/>
        </p:blipFill>
        <p:spPr>
          <a:xfrm>
            <a:off x="3047273" y="3673378"/>
            <a:ext cx="914400" cy="914400"/>
          </a:xfrm>
          <a:prstGeom prst="rect">
            <a:avLst/>
          </a:prstGeom>
          <a:noFill/>
          <a:ln>
            <a:noFill/>
          </a:ln>
        </p:spPr>
      </p:pic>
      <p:pic>
        <p:nvPicPr>
          <p:cNvPr descr="Laptop" id="223" name="Google Shape;223;p16"/>
          <p:cNvPicPr preferRelativeResize="0"/>
          <p:nvPr/>
        </p:nvPicPr>
        <p:blipFill rotWithShape="1">
          <a:blip r:embed="rId3">
            <a:alphaModFix/>
          </a:blip>
          <a:srcRect b="0" l="0" r="0" t="0"/>
          <a:stretch/>
        </p:blipFill>
        <p:spPr>
          <a:xfrm>
            <a:off x="4121121" y="3651639"/>
            <a:ext cx="914400" cy="914400"/>
          </a:xfrm>
          <a:prstGeom prst="rect">
            <a:avLst/>
          </a:prstGeom>
          <a:noFill/>
          <a:ln>
            <a:noFill/>
          </a:ln>
        </p:spPr>
      </p:pic>
      <p:pic>
        <p:nvPicPr>
          <p:cNvPr descr="Laptop" id="224" name="Google Shape;224;p16"/>
          <p:cNvPicPr preferRelativeResize="0"/>
          <p:nvPr/>
        </p:nvPicPr>
        <p:blipFill rotWithShape="1">
          <a:blip r:embed="rId3">
            <a:alphaModFix/>
          </a:blip>
          <a:srcRect b="0" l="0" r="0" t="0"/>
          <a:stretch/>
        </p:blipFill>
        <p:spPr>
          <a:xfrm>
            <a:off x="5215666" y="3641852"/>
            <a:ext cx="914400" cy="914400"/>
          </a:xfrm>
          <a:prstGeom prst="rect">
            <a:avLst/>
          </a:prstGeom>
          <a:noFill/>
          <a:ln>
            <a:noFill/>
          </a:ln>
        </p:spPr>
      </p:pic>
      <p:pic>
        <p:nvPicPr>
          <p:cNvPr descr="Laptop" id="225" name="Google Shape;225;p16"/>
          <p:cNvPicPr preferRelativeResize="0"/>
          <p:nvPr/>
        </p:nvPicPr>
        <p:blipFill rotWithShape="1">
          <a:blip r:embed="rId3">
            <a:alphaModFix/>
          </a:blip>
          <a:srcRect b="0" l="0" r="0" t="0"/>
          <a:stretch/>
        </p:blipFill>
        <p:spPr>
          <a:xfrm>
            <a:off x="6345746" y="3632974"/>
            <a:ext cx="914400" cy="914400"/>
          </a:xfrm>
          <a:prstGeom prst="rect">
            <a:avLst/>
          </a:prstGeom>
          <a:noFill/>
          <a:ln>
            <a:noFill/>
          </a:ln>
        </p:spPr>
      </p:pic>
      <p:pic>
        <p:nvPicPr>
          <p:cNvPr descr="Laptop" id="226" name="Google Shape;226;p16"/>
          <p:cNvPicPr preferRelativeResize="0"/>
          <p:nvPr/>
        </p:nvPicPr>
        <p:blipFill rotWithShape="1">
          <a:blip r:embed="rId3">
            <a:alphaModFix/>
          </a:blip>
          <a:srcRect b="0" l="0" r="0" t="0"/>
          <a:stretch/>
        </p:blipFill>
        <p:spPr>
          <a:xfrm>
            <a:off x="7519090" y="3648964"/>
            <a:ext cx="914400" cy="914400"/>
          </a:xfrm>
          <a:prstGeom prst="rect">
            <a:avLst/>
          </a:prstGeom>
          <a:noFill/>
          <a:ln>
            <a:noFill/>
          </a:ln>
        </p:spPr>
      </p:pic>
      <p:pic>
        <p:nvPicPr>
          <p:cNvPr descr="Laptop" id="227" name="Google Shape;227;p16"/>
          <p:cNvPicPr preferRelativeResize="0"/>
          <p:nvPr/>
        </p:nvPicPr>
        <p:blipFill rotWithShape="1">
          <a:blip r:embed="rId3">
            <a:alphaModFix/>
          </a:blip>
          <a:srcRect b="0" l="0" r="0" t="0"/>
          <a:stretch/>
        </p:blipFill>
        <p:spPr>
          <a:xfrm>
            <a:off x="8687368" y="3648964"/>
            <a:ext cx="914400" cy="914400"/>
          </a:xfrm>
          <a:prstGeom prst="rect">
            <a:avLst/>
          </a:prstGeom>
          <a:noFill/>
          <a:ln>
            <a:noFill/>
          </a:ln>
        </p:spPr>
      </p:pic>
      <p:cxnSp>
        <p:nvCxnSpPr>
          <p:cNvPr id="228" name="Google Shape;228;p16"/>
          <p:cNvCxnSpPr/>
          <p:nvPr/>
        </p:nvCxnSpPr>
        <p:spPr>
          <a:xfrm>
            <a:off x="2278419"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29" name="Google Shape;229;p16"/>
          <p:cNvCxnSpPr/>
          <p:nvPr/>
        </p:nvCxnSpPr>
        <p:spPr>
          <a:xfrm>
            <a:off x="2397291"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0" name="Google Shape;230;p16"/>
          <p:cNvCxnSpPr/>
          <p:nvPr/>
        </p:nvCxnSpPr>
        <p:spPr>
          <a:xfrm>
            <a:off x="2510067"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1" name="Google Shape;231;p16"/>
          <p:cNvCxnSpPr/>
          <p:nvPr/>
        </p:nvCxnSpPr>
        <p:spPr>
          <a:xfrm>
            <a:off x="3374214" y="3285855"/>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2" name="Google Shape;232;p16"/>
          <p:cNvCxnSpPr/>
          <p:nvPr/>
        </p:nvCxnSpPr>
        <p:spPr>
          <a:xfrm>
            <a:off x="3493086" y="3285855"/>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3" name="Google Shape;233;p16"/>
          <p:cNvCxnSpPr/>
          <p:nvPr/>
        </p:nvCxnSpPr>
        <p:spPr>
          <a:xfrm>
            <a:off x="3605862" y="3285855"/>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4" name="Google Shape;234;p16"/>
          <p:cNvCxnSpPr/>
          <p:nvPr/>
        </p:nvCxnSpPr>
        <p:spPr>
          <a:xfrm>
            <a:off x="4441014"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5" name="Google Shape;235;p16"/>
          <p:cNvCxnSpPr/>
          <p:nvPr/>
        </p:nvCxnSpPr>
        <p:spPr>
          <a:xfrm>
            <a:off x="4559886"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6" name="Google Shape;236;p16"/>
          <p:cNvCxnSpPr/>
          <p:nvPr/>
        </p:nvCxnSpPr>
        <p:spPr>
          <a:xfrm>
            <a:off x="4672662"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7" name="Google Shape;237;p16"/>
          <p:cNvCxnSpPr/>
          <p:nvPr/>
        </p:nvCxnSpPr>
        <p:spPr>
          <a:xfrm>
            <a:off x="5532935"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8" name="Google Shape;238;p16"/>
          <p:cNvCxnSpPr/>
          <p:nvPr/>
        </p:nvCxnSpPr>
        <p:spPr>
          <a:xfrm>
            <a:off x="5651807"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39" name="Google Shape;239;p16"/>
          <p:cNvCxnSpPr/>
          <p:nvPr/>
        </p:nvCxnSpPr>
        <p:spPr>
          <a:xfrm>
            <a:off x="5764583"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0" name="Google Shape;240;p16"/>
          <p:cNvCxnSpPr/>
          <p:nvPr/>
        </p:nvCxnSpPr>
        <p:spPr>
          <a:xfrm>
            <a:off x="6646203"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1" name="Google Shape;241;p16"/>
          <p:cNvCxnSpPr/>
          <p:nvPr/>
        </p:nvCxnSpPr>
        <p:spPr>
          <a:xfrm>
            <a:off x="6765075"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2" name="Google Shape;242;p16"/>
          <p:cNvCxnSpPr/>
          <p:nvPr/>
        </p:nvCxnSpPr>
        <p:spPr>
          <a:xfrm>
            <a:off x="6877851"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3" name="Google Shape;243;p16"/>
          <p:cNvCxnSpPr/>
          <p:nvPr/>
        </p:nvCxnSpPr>
        <p:spPr>
          <a:xfrm>
            <a:off x="7807491"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4" name="Google Shape;244;p16"/>
          <p:cNvCxnSpPr/>
          <p:nvPr/>
        </p:nvCxnSpPr>
        <p:spPr>
          <a:xfrm>
            <a:off x="7926363"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5" name="Google Shape;245;p16"/>
          <p:cNvCxnSpPr/>
          <p:nvPr/>
        </p:nvCxnSpPr>
        <p:spPr>
          <a:xfrm>
            <a:off x="8039139"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6" name="Google Shape;246;p16"/>
          <p:cNvCxnSpPr/>
          <p:nvPr/>
        </p:nvCxnSpPr>
        <p:spPr>
          <a:xfrm>
            <a:off x="8977923"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7" name="Google Shape;247;p16"/>
          <p:cNvCxnSpPr/>
          <p:nvPr/>
        </p:nvCxnSpPr>
        <p:spPr>
          <a:xfrm>
            <a:off x="9096795" y="3234039"/>
            <a:ext cx="0" cy="572766"/>
          </a:xfrm>
          <a:prstGeom prst="straightConnector1">
            <a:avLst/>
          </a:prstGeom>
          <a:noFill/>
          <a:ln cap="flat" cmpd="sng" w="19050">
            <a:solidFill>
              <a:srgbClr val="FF0000"/>
            </a:solidFill>
            <a:prstDash val="solid"/>
            <a:miter lim="800000"/>
            <a:headEnd len="sm" w="sm" type="none"/>
            <a:tailEnd len="med" w="med" type="triangle"/>
          </a:ln>
        </p:spPr>
      </p:cxnSp>
      <p:cxnSp>
        <p:nvCxnSpPr>
          <p:cNvPr id="248" name="Google Shape;248;p16"/>
          <p:cNvCxnSpPr/>
          <p:nvPr/>
        </p:nvCxnSpPr>
        <p:spPr>
          <a:xfrm>
            <a:off x="9209571" y="3234039"/>
            <a:ext cx="0" cy="572766"/>
          </a:xfrm>
          <a:prstGeom prst="straightConnector1">
            <a:avLst/>
          </a:prstGeom>
          <a:noFill/>
          <a:ln cap="flat" cmpd="sng" w="19050">
            <a:solidFill>
              <a:srgbClr val="FF0000"/>
            </a:solidFill>
            <a:prstDash val="solid"/>
            <a:miter lim="800000"/>
            <a:headEnd len="sm" w="sm" type="none"/>
            <a:tailEnd len="med" w="med" type="triangle"/>
          </a:ln>
        </p:spPr>
      </p:cxnSp>
      <p:sp>
        <p:nvSpPr>
          <p:cNvPr id="249" name="Google Shape;249;p16"/>
          <p:cNvSpPr txBox="1"/>
          <p:nvPr/>
        </p:nvSpPr>
        <p:spPr>
          <a:xfrm flipH="1">
            <a:off x="10103766" y="3806805"/>
            <a:ext cx="19480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Binary BA* step 1</a:t>
            </a:r>
            <a:endParaRPr/>
          </a:p>
        </p:txBody>
      </p:sp>
      <p:sp>
        <p:nvSpPr>
          <p:cNvPr id="250" name="Google Shape;250;p16"/>
          <p:cNvSpPr txBox="1"/>
          <p:nvPr/>
        </p:nvSpPr>
        <p:spPr>
          <a:xfrm>
            <a:off x="115829" y="3852971"/>
            <a:ext cx="143879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Binary BA* is performed</a:t>
            </a:r>
            <a:endParaRPr/>
          </a:p>
        </p:txBody>
      </p:sp>
      <p:sp>
        <p:nvSpPr>
          <p:cNvPr id="251" name="Google Shape;251;p16"/>
          <p:cNvSpPr txBox="1"/>
          <p:nvPr/>
        </p:nvSpPr>
        <p:spPr>
          <a:xfrm>
            <a:off x="1743721" y="4929980"/>
            <a:ext cx="8256225" cy="314847"/>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Broadcast (Gossip)</a:t>
            </a:r>
            <a:r>
              <a:rPr lang="en-US" sz="1800">
                <a:solidFill>
                  <a:schemeClr val="lt2"/>
                </a:solidFill>
                <a:latin typeface="Calibri"/>
                <a:ea typeface="Calibri"/>
                <a:cs typeface="Calibri"/>
                <a:sym typeface="Calibri"/>
              </a:rPr>
              <a:t>cast </a:t>
            </a:r>
            <a:r>
              <a:rPr lang="en-US" sz="2800">
                <a:solidFill>
                  <a:schemeClr val="lt2"/>
                </a:solidFill>
                <a:latin typeface="Calibri"/>
                <a:ea typeface="Calibri"/>
                <a:cs typeface="Calibri"/>
                <a:sym typeface="Calibri"/>
              </a:rPr>
              <a:t>Gossip</a:t>
            </a:r>
            <a:endParaRPr/>
          </a:p>
        </p:txBody>
      </p:sp>
      <p:cxnSp>
        <p:nvCxnSpPr>
          <p:cNvPr id="252" name="Google Shape;252;p16"/>
          <p:cNvCxnSpPr/>
          <p:nvPr/>
        </p:nvCxnSpPr>
        <p:spPr>
          <a:xfrm>
            <a:off x="4578321" y="4369111"/>
            <a:ext cx="0" cy="572766"/>
          </a:xfrm>
          <a:prstGeom prst="straightConnector1">
            <a:avLst/>
          </a:prstGeom>
          <a:noFill/>
          <a:ln cap="flat" cmpd="sng" w="19050">
            <a:solidFill>
              <a:schemeClr val="dk1"/>
            </a:solidFill>
            <a:prstDash val="solid"/>
            <a:miter lim="800000"/>
            <a:headEnd len="sm" w="sm" type="none"/>
            <a:tailEnd len="med" w="med" type="triangle"/>
          </a:ln>
        </p:spPr>
      </p:cxnSp>
      <p:cxnSp>
        <p:nvCxnSpPr>
          <p:cNvPr id="253" name="Google Shape;253;p16"/>
          <p:cNvCxnSpPr/>
          <p:nvPr/>
        </p:nvCxnSpPr>
        <p:spPr>
          <a:xfrm>
            <a:off x="5652169" y="4323315"/>
            <a:ext cx="0" cy="614107"/>
          </a:xfrm>
          <a:prstGeom prst="straightConnector1">
            <a:avLst/>
          </a:prstGeom>
          <a:noFill/>
          <a:ln cap="flat" cmpd="sng" w="19050">
            <a:solidFill>
              <a:srgbClr val="FF0000"/>
            </a:solidFill>
            <a:prstDash val="solid"/>
            <a:miter lim="800000"/>
            <a:headEnd len="sm" w="sm" type="none"/>
            <a:tailEnd len="med" w="med" type="triangle"/>
          </a:ln>
        </p:spPr>
      </p:cxnSp>
      <p:cxnSp>
        <p:nvCxnSpPr>
          <p:cNvPr id="254" name="Google Shape;254;p16"/>
          <p:cNvCxnSpPr/>
          <p:nvPr/>
        </p:nvCxnSpPr>
        <p:spPr>
          <a:xfrm>
            <a:off x="7976290" y="4323315"/>
            <a:ext cx="0" cy="614107"/>
          </a:xfrm>
          <a:prstGeom prst="straightConnector1">
            <a:avLst/>
          </a:prstGeom>
          <a:noFill/>
          <a:ln cap="flat" cmpd="sng" w="19050">
            <a:solidFill>
              <a:srgbClr val="FF0000"/>
            </a:solidFill>
            <a:prstDash val="solid"/>
            <a:miter lim="800000"/>
            <a:headEnd len="sm" w="sm" type="none"/>
            <a:tailEnd len="med" w="med" type="triangle"/>
          </a:ln>
        </p:spPr>
      </p:cxnSp>
      <p:cxnSp>
        <p:nvCxnSpPr>
          <p:cNvPr id="255" name="Google Shape;255;p16"/>
          <p:cNvCxnSpPr/>
          <p:nvPr/>
        </p:nvCxnSpPr>
        <p:spPr>
          <a:xfrm>
            <a:off x="2278419"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56" name="Google Shape;256;p16"/>
          <p:cNvCxnSpPr/>
          <p:nvPr/>
        </p:nvCxnSpPr>
        <p:spPr>
          <a:xfrm>
            <a:off x="2414094"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57" name="Google Shape;257;p16"/>
          <p:cNvCxnSpPr/>
          <p:nvPr/>
        </p:nvCxnSpPr>
        <p:spPr>
          <a:xfrm>
            <a:off x="2165643"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58" name="Google Shape;258;p16"/>
          <p:cNvCxnSpPr/>
          <p:nvPr/>
        </p:nvCxnSpPr>
        <p:spPr>
          <a:xfrm>
            <a:off x="3499182"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59" name="Google Shape;259;p16"/>
          <p:cNvCxnSpPr/>
          <p:nvPr/>
        </p:nvCxnSpPr>
        <p:spPr>
          <a:xfrm>
            <a:off x="3634857"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0" name="Google Shape;260;p16"/>
          <p:cNvCxnSpPr/>
          <p:nvPr/>
        </p:nvCxnSpPr>
        <p:spPr>
          <a:xfrm>
            <a:off x="3386406"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61" name="Google Shape;261;p16"/>
          <p:cNvCxnSpPr/>
          <p:nvPr/>
        </p:nvCxnSpPr>
        <p:spPr>
          <a:xfrm>
            <a:off x="4549257"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2" name="Google Shape;262;p16"/>
          <p:cNvCxnSpPr/>
          <p:nvPr/>
        </p:nvCxnSpPr>
        <p:spPr>
          <a:xfrm>
            <a:off x="4684932"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3" name="Google Shape;263;p16"/>
          <p:cNvCxnSpPr/>
          <p:nvPr/>
        </p:nvCxnSpPr>
        <p:spPr>
          <a:xfrm>
            <a:off x="4436481"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64" name="Google Shape;264;p16"/>
          <p:cNvCxnSpPr/>
          <p:nvPr/>
        </p:nvCxnSpPr>
        <p:spPr>
          <a:xfrm>
            <a:off x="5651807"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5" name="Google Shape;265;p16"/>
          <p:cNvCxnSpPr/>
          <p:nvPr/>
        </p:nvCxnSpPr>
        <p:spPr>
          <a:xfrm>
            <a:off x="5787482"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6" name="Google Shape;266;p16"/>
          <p:cNvCxnSpPr/>
          <p:nvPr/>
        </p:nvCxnSpPr>
        <p:spPr>
          <a:xfrm>
            <a:off x="5539031"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67" name="Google Shape;267;p16"/>
          <p:cNvCxnSpPr/>
          <p:nvPr/>
        </p:nvCxnSpPr>
        <p:spPr>
          <a:xfrm>
            <a:off x="6827598"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8" name="Google Shape;268;p16"/>
          <p:cNvCxnSpPr/>
          <p:nvPr/>
        </p:nvCxnSpPr>
        <p:spPr>
          <a:xfrm>
            <a:off x="6963273"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69" name="Google Shape;269;p16"/>
          <p:cNvCxnSpPr/>
          <p:nvPr/>
        </p:nvCxnSpPr>
        <p:spPr>
          <a:xfrm>
            <a:off x="6714822"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70" name="Google Shape;270;p16"/>
          <p:cNvCxnSpPr/>
          <p:nvPr/>
        </p:nvCxnSpPr>
        <p:spPr>
          <a:xfrm>
            <a:off x="7961454"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71" name="Google Shape;271;p16"/>
          <p:cNvCxnSpPr/>
          <p:nvPr/>
        </p:nvCxnSpPr>
        <p:spPr>
          <a:xfrm>
            <a:off x="8097129"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72" name="Google Shape;272;p16"/>
          <p:cNvCxnSpPr/>
          <p:nvPr/>
        </p:nvCxnSpPr>
        <p:spPr>
          <a:xfrm>
            <a:off x="7848678" y="5244827"/>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73" name="Google Shape;273;p16"/>
          <p:cNvCxnSpPr/>
          <p:nvPr/>
        </p:nvCxnSpPr>
        <p:spPr>
          <a:xfrm>
            <a:off x="9096795"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74" name="Google Shape;274;p16"/>
          <p:cNvCxnSpPr/>
          <p:nvPr/>
        </p:nvCxnSpPr>
        <p:spPr>
          <a:xfrm>
            <a:off x="9232470" y="5244827"/>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75" name="Google Shape;275;p16"/>
          <p:cNvCxnSpPr/>
          <p:nvPr/>
        </p:nvCxnSpPr>
        <p:spPr>
          <a:xfrm>
            <a:off x="8984019" y="5244827"/>
            <a:ext cx="0" cy="1549165"/>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7"/>
          <p:cNvSpPr/>
          <p:nvPr/>
        </p:nvSpPr>
        <p:spPr>
          <a:xfrm>
            <a:off x="1585689" y="1496496"/>
            <a:ext cx="8256225" cy="119449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highlight>
                <a:srgbClr val="C0C0C0"/>
              </a:highlight>
              <a:latin typeface="Calibri"/>
              <a:ea typeface="Calibri"/>
              <a:cs typeface="Calibri"/>
              <a:sym typeface="Calibri"/>
            </a:endParaRPr>
          </a:p>
        </p:txBody>
      </p:sp>
      <p:cxnSp>
        <p:nvCxnSpPr>
          <p:cNvPr id="281" name="Google Shape;281;p17"/>
          <p:cNvCxnSpPr/>
          <p:nvPr/>
        </p:nvCxnSpPr>
        <p:spPr>
          <a:xfrm>
            <a:off x="2214411"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2" name="Google Shape;282;p17"/>
          <p:cNvCxnSpPr/>
          <p:nvPr/>
        </p:nvCxnSpPr>
        <p:spPr>
          <a:xfrm>
            <a:off x="2350086"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3" name="Google Shape;283;p17"/>
          <p:cNvCxnSpPr/>
          <p:nvPr/>
        </p:nvCxnSpPr>
        <p:spPr>
          <a:xfrm>
            <a:off x="2101635"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84" name="Google Shape;284;p17"/>
          <p:cNvCxnSpPr/>
          <p:nvPr/>
        </p:nvCxnSpPr>
        <p:spPr>
          <a:xfrm>
            <a:off x="3435174"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5" name="Google Shape;285;p17"/>
          <p:cNvCxnSpPr/>
          <p:nvPr/>
        </p:nvCxnSpPr>
        <p:spPr>
          <a:xfrm>
            <a:off x="3570849"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6" name="Google Shape;286;p17"/>
          <p:cNvCxnSpPr/>
          <p:nvPr/>
        </p:nvCxnSpPr>
        <p:spPr>
          <a:xfrm>
            <a:off x="3322398"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87" name="Google Shape;287;p17"/>
          <p:cNvCxnSpPr/>
          <p:nvPr/>
        </p:nvCxnSpPr>
        <p:spPr>
          <a:xfrm>
            <a:off x="4485249"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8" name="Google Shape;288;p17"/>
          <p:cNvCxnSpPr/>
          <p:nvPr/>
        </p:nvCxnSpPr>
        <p:spPr>
          <a:xfrm>
            <a:off x="4620924"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89" name="Google Shape;289;p17"/>
          <p:cNvCxnSpPr/>
          <p:nvPr/>
        </p:nvCxnSpPr>
        <p:spPr>
          <a:xfrm>
            <a:off x="4372473"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90" name="Google Shape;290;p17"/>
          <p:cNvCxnSpPr/>
          <p:nvPr/>
        </p:nvCxnSpPr>
        <p:spPr>
          <a:xfrm>
            <a:off x="5587799"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1" name="Google Shape;291;p17"/>
          <p:cNvCxnSpPr/>
          <p:nvPr/>
        </p:nvCxnSpPr>
        <p:spPr>
          <a:xfrm>
            <a:off x="5723474"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2" name="Google Shape;292;p17"/>
          <p:cNvCxnSpPr/>
          <p:nvPr/>
        </p:nvCxnSpPr>
        <p:spPr>
          <a:xfrm>
            <a:off x="5475023"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93" name="Google Shape;293;p17"/>
          <p:cNvCxnSpPr/>
          <p:nvPr/>
        </p:nvCxnSpPr>
        <p:spPr>
          <a:xfrm>
            <a:off x="6763590"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4" name="Google Shape;294;p17"/>
          <p:cNvCxnSpPr/>
          <p:nvPr/>
        </p:nvCxnSpPr>
        <p:spPr>
          <a:xfrm>
            <a:off x="6899265"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5" name="Google Shape;295;p17"/>
          <p:cNvCxnSpPr/>
          <p:nvPr/>
        </p:nvCxnSpPr>
        <p:spPr>
          <a:xfrm>
            <a:off x="6650814"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96" name="Google Shape;296;p17"/>
          <p:cNvCxnSpPr/>
          <p:nvPr/>
        </p:nvCxnSpPr>
        <p:spPr>
          <a:xfrm>
            <a:off x="7897446"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7" name="Google Shape;297;p17"/>
          <p:cNvCxnSpPr/>
          <p:nvPr/>
        </p:nvCxnSpPr>
        <p:spPr>
          <a:xfrm>
            <a:off x="8033121"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298" name="Google Shape;298;p17"/>
          <p:cNvCxnSpPr/>
          <p:nvPr/>
        </p:nvCxnSpPr>
        <p:spPr>
          <a:xfrm>
            <a:off x="7784670" y="137160"/>
            <a:ext cx="0" cy="1549165"/>
          </a:xfrm>
          <a:prstGeom prst="straightConnector1">
            <a:avLst/>
          </a:prstGeom>
          <a:noFill/>
          <a:ln cap="flat" cmpd="sng" w="19050">
            <a:solidFill>
              <a:schemeClr val="dk1"/>
            </a:solidFill>
            <a:prstDash val="solid"/>
            <a:miter lim="800000"/>
            <a:headEnd len="sm" w="sm" type="none"/>
            <a:tailEnd len="med" w="med" type="triangle"/>
          </a:ln>
        </p:spPr>
      </p:cxnSp>
      <p:cxnSp>
        <p:nvCxnSpPr>
          <p:cNvPr id="299" name="Google Shape;299;p17"/>
          <p:cNvCxnSpPr/>
          <p:nvPr/>
        </p:nvCxnSpPr>
        <p:spPr>
          <a:xfrm>
            <a:off x="9032787"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300" name="Google Shape;300;p17"/>
          <p:cNvCxnSpPr/>
          <p:nvPr/>
        </p:nvCxnSpPr>
        <p:spPr>
          <a:xfrm>
            <a:off x="9168462" y="137160"/>
            <a:ext cx="0" cy="1549165"/>
          </a:xfrm>
          <a:prstGeom prst="straightConnector1">
            <a:avLst/>
          </a:prstGeom>
          <a:noFill/>
          <a:ln cap="flat" cmpd="sng" w="19050">
            <a:solidFill>
              <a:srgbClr val="FF0000"/>
            </a:solidFill>
            <a:prstDash val="solid"/>
            <a:miter lim="800000"/>
            <a:headEnd len="sm" w="sm" type="none"/>
            <a:tailEnd len="med" w="med" type="triangle"/>
          </a:ln>
        </p:spPr>
      </p:cxnSp>
      <p:cxnSp>
        <p:nvCxnSpPr>
          <p:cNvPr id="301" name="Google Shape;301;p17"/>
          <p:cNvCxnSpPr/>
          <p:nvPr/>
        </p:nvCxnSpPr>
        <p:spPr>
          <a:xfrm>
            <a:off x="8920011" y="137160"/>
            <a:ext cx="0" cy="1549165"/>
          </a:xfrm>
          <a:prstGeom prst="straightConnector1">
            <a:avLst/>
          </a:prstGeom>
          <a:noFill/>
          <a:ln cap="flat" cmpd="sng" w="19050">
            <a:solidFill>
              <a:schemeClr val="dk1"/>
            </a:solidFill>
            <a:prstDash val="solid"/>
            <a:miter lim="800000"/>
            <a:headEnd len="sm" w="sm" type="none"/>
            <a:tailEnd len="med" w="med" type="triangle"/>
          </a:ln>
        </p:spPr>
      </p:cxnSp>
      <p:pic>
        <p:nvPicPr>
          <p:cNvPr descr="Laptop" id="302" name="Google Shape;302;p17"/>
          <p:cNvPicPr preferRelativeResize="0"/>
          <p:nvPr/>
        </p:nvPicPr>
        <p:blipFill rotWithShape="1">
          <a:blip r:embed="rId3">
            <a:alphaModFix/>
          </a:blip>
          <a:srcRect b="0" l="0" r="0" t="0"/>
          <a:stretch/>
        </p:blipFill>
        <p:spPr>
          <a:xfrm>
            <a:off x="1922444" y="1643657"/>
            <a:ext cx="914400" cy="914400"/>
          </a:xfrm>
          <a:prstGeom prst="rect">
            <a:avLst/>
          </a:prstGeom>
          <a:noFill/>
          <a:ln>
            <a:noFill/>
          </a:ln>
        </p:spPr>
      </p:pic>
      <p:pic>
        <p:nvPicPr>
          <p:cNvPr descr="Laptop" id="303" name="Google Shape;303;p17"/>
          <p:cNvPicPr preferRelativeResize="0"/>
          <p:nvPr/>
        </p:nvPicPr>
        <p:blipFill rotWithShape="1">
          <a:blip r:embed="rId3">
            <a:alphaModFix/>
          </a:blip>
          <a:srcRect b="0" l="0" r="0" t="0"/>
          <a:stretch/>
        </p:blipFill>
        <p:spPr>
          <a:xfrm>
            <a:off x="2971875" y="1668071"/>
            <a:ext cx="914400" cy="914400"/>
          </a:xfrm>
          <a:prstGeom prst="rect">
            <a:avLst/>
          </a:prstGeom>
          <a:noFill/>
          <a:ln>
            <a:noFill/>
          </a:ln>
        </p:spPr>
      </p:pic>
      <p:pic>
        <p:nvPicPr>
          <p:cNvPr descr="Laptop" id="304" name="Google Shape;304;p17"/>
          <p:cNvPicPr preferRelativeResize="0"/>
          <p:nvPr/>
        </p:nvPicPr>
        <p:blipFill rotWithShape="1">
          <a:blip r:embed="rId3">
            <a:alphaModFix/>
          </a:blip>
          <a:srcRect b="0" l="0" r="0" t="0"/>
          <a:stretch/>
        </p:blipFill>
        <p:spPr>
          <a:xfrm>
            <a:off x="4045723" y="1646332"/>
            <a:ext cx="914400" cy="914400"/>
          </a:xfrm>
          <a:prstGeom prst="rect">
            <a:avLst/>
          </a:prstGeom>
          <a:noFill/>
          <a:ln>
            <a:noFill/>
          </a:ln>
        </p:spPr>
      </p:pic>
      <p:pic>
        <p:nvPicPr>
          <p:cNvPr descr="Laptop" id="305" name="Google Shape;305;p17"/>
          <p:cNvPicPr preferRelativeResize="0"/>
          <p:nvPr/>
        </p:nvPicPr>
        <p:blipFill rotWithShape="1">
          <a:blip r:embed="rId3">
            <a:alphaModFix/>
          </a:blip>
          <a:srcRect b="0" l="0" r="0" t="0"/>
          <a:stretch/>
        </p:blipFill>
        <p:spPr>
          <a:xfrm>
            <a:off x="5140268" y="1636545"/>
            <a:ext cx="914400" cy="914400"/>
          </a:xfrm>
          <a:prstGeom prst="rect">
            <a:avLst/>
          </a:prstGeom>
          <a:noFill/>
          <a:ln>
            <a:noFill/>
          </a:ln>
        </p:spPr>
      </p:pic>
      <p:pic>
        <p:nvPicPr>
          <p:cNvPr descr="Laptop" id="306" name="Google Shape;306;p17"/>
          <p:cNvPicPr preferRelativeResize="0"/>
          <p:nvPr/>
        </p:nvPicPr>
        <p:blipFill rotWithShape="1">
          <a:blip r:embed="rId3">
            <a:alphaModFix/>
          </a:blip>
          <a:srcRect b="0" l="0" r="0" t="0"/>
          <a:stretch/>
        </p:blipFill>
        <p:spPr>
          <a:xfrm>
            <a:off x="6270348" y="1627667"/>
            <a:ext cx="914400" cy="914400"/>
          </a:xfrm>
          <a:prstGeom prst="rect">
            <a:avLst/>
          </a:prstGeom>
          <a:noFill/>
          <a:ln>
            <a:noFill/>
          </a:ln>
        </p:spPr>
      </p:pic>
      <p:pic>
        <p:nvPicPr>
          <p:cNvPr descr="Laptop" id="307" name="Google Shape;307;p17"/>
          <p:cNvPicPr preferRelativeResize="0"/>
          <p:nvPr/>
        </p:nvPicPr>
        <p:blipFill rotWithShape="1">
          <a:blip r:embed="rId3">
            <a:alphaModFix/>
          </a:blip>
          <a:srcRect b="0" l="0" r="0" t="0"/>
          <a:stretch/>
        </p:blipFill>
        <p:spPr>
          <a:xfrm>
            <a:off x="7443692" y="1643657"/>
            <a:ext cx="914400" cy="914400"/>
          </a:xfrm>
          <a:prstGeom prst="rect">
            <a:avLst/>
          </a:prstGeom>
          <a:noFill/>
          <a:ln>
            <a:noFill/>
          </a:ln>
        </p:spPr>
      </p:pic>
      <p:pic>
        <p:nvPicPr>
          <p:cNvPr descr="Laptop" id="308" name="Google Shape;308;p17"/>
          <p:cNvPicPr preferRelativeResize="0"/>
          <p:nvPr/>
        </p:nvPicPr>
        <p:blipFill rotWithShape="1">
          <a:blip r:embed="rId3">
            <a:alphaModFix/>
          </a:blip>
          <a:srcRect b="0" l="0" r="0" t="0"/>
          <a:stretch/>
        </p:blipFill>
        <p:spPr>
          <a:xfrm>
            <a:off x="8611970" y="1643657"/>
            <a:ext cx="914400" cy="914400"/>
          </a:xfrm>
          <a:prstGeom prst="rect">
            <a:avLst/>
          </a:prstGeom>
          <a:noFill/>
          <a:ln>
            <a:noFill/>
          </a:ln>
        </p:spPr>
      </p:pic>
      <p:sp>
        <p:nvSpPr>
          <p:cNvPr id="309" name="Google Shape;309;p17"/>
          <p:cNvSpPr txBox="1"/>
          <p:nvPr/>
        </p:nvSpPr>
        <p:spPr>
          <a:xfrm flipH="1">
            <a:off x="10028368" y="1801498"/>
            <a:ext cx="19480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Binary BA* step N</a:t>
            </a:r>
            <a:endParaRPr/>
          </a:p>
        </p:txBody>
      </p:sp>
      <p:sp>
        <p:nvSpPr>
          <p:cNvPr id="310" name="Google Shape;310;p17"/>
          <p:cNvSpPr txBox="1"/>
          <p:nvPr>
            <p:ph idx="1" type="body"/>
          </p:nvPr>
        </p:nvSpPr>
        <p:spPr>
          <a:xfrm>
            <a:off x="1585689" y="3209544"/>
            <a:ext cx="8256225" cy="369332"/>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Broadcast (Gossip)</a:t>
            </a:r>
            <a:r>
              <a:rPr b="0" i="0" lang="en-US" sz="1800" u="none" cap="none" strike="noStrike">
                <a:solidFill>
                  <a:schemeClr val="lt2"/>
                </a:solidFill>
                <a:latin typeface="Calibri"/>
                <a:ea typeface="Calibri"/>
                <a:cs typeface="Calibri"/>
                <a:sym typeface="Calibri"/>
              </a:rPr>
              <a:t>cast </a:t>
            </a:r>
            <a:r>
              <a:rPr b="0" i="0" lang="en-US" sz="2800" u="none" cap="none" strike="noStrike">
                <a:solidFill>
                  <a:schemeClr val="lt2"/>
                </a:solidFill>
                <a:latin typeface="Calibri"/>
                <a:ea typeface="Calibri"/>
                <a:cs typeface="Calibri"/>
                <a:sym typeface="Calibri"/>
              </a:rPr>
              <a:t>Gossip</a:t>
            </a:r>
            <a:endParaRPr b="0" i="0" sz="2800" u="none" cap="none" strike="noStrike">
              <a:solidFill>
                <a:schemeClr val="lt2"/>
              </a:solidFill>
              <a:latin typeface="Calibri"/>
              <a:ea typeface="Calibri"/>
              <a:cs typeface="Calibri"/>
              <a:sym typeface="Calibri"/>
            </a:endParaRPr>
          </a:p>
        </p:txBody>
      </p:sp>
      <p:sp>
        <p:nvSpPr>
          <p:cNvPr id="311" name="Google Shape;311;p17"/>
          <p:cNvSpPr txBox="1"/>
          <p:nvPr/>
        </p:nvSpPr>
        <p:spPr>
          <a:xfrm flipH="1">
            <a:off x="10095792" y="2357401"/>
            <a:ext cx="194802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Final Votes are counted</a:t>
            </a:r>
            <a:endParaRPr/>
          </a:p>
        </p:txBody>
      </p:sp>
      <p:cxnSp>
        <p:nvCxnSpPr>
          <p:cNvPr id="312" name="Google Shape;312;p17"/>
          <p:cNvCxnSpPr/>
          <p:nvPr/>
        </p:nvCxnSpPr>
        <p:spPr>
          <a:xfrm>
            <a:off x="3426108" y="2404611"/>
            <a:ext cx="0" cy="804933"/>
          </a:xfrm>
          <a:prstGeom prst="straightConnector1">
            <a:avLst/>
          </a:prstGeom>
          <a:noFill/>
          <a:ln cap="flat" cmpd="sng" w="19050">
            <a:solidFill>
              <a:srgbClr val="FF0000"/>
            </a:solidFill>
            <a:prstDash val="solid"/>
            <a:miter lim="800000"/>
            <a:headEnd len="sm" w="sm" type="none"/>
            <a:tailEnd len="med" w="med" type="triangle"/>
          </a:ln>
        </p:spPr>
      </p:cxnSp>
      <p:cxnSp>
        <p:nvCxnSpPr>
          <p:cNvPr id="313" name="Google Shape;313;p17"/>
          <p:cNvCxnSpPr/>
          <p:nvPr/>
        </p:nvCxnSpPr>
        <p:spPr>
          <a:xfrm>
            <a:off x="4485249" y="2404611"/>
            <a:ext cx="0" cy="804933"/>
          </a:xfrm>
          <a:prstGeom prst="straightConnector1">
            <a:avLst/>
          </a:prstGeom>
          <a:noFill/>
          <a:ln cap="flat" cmpd="sng" w="19050">
            <a:solidFill>
              <a:srgbClr val="FF0000"/>
            </a:solidFill>
            <a:prstDash val="solid"/>
            <a:miter lim="800000"/>
            <a:headEnd len="sm" w="sm" type="none"/>
            <a:tailEnd len="med" w="med" type="triangle"/>
          </a:ln>
        </p:spPr>
      </p:cxnSp>
      <p:cxnSp>
        <p:nvCxnSpPr>
          <p:cNvPr id="314" name="Google Shape;314;p17"/>
          <p:cNvCxnSpPr/>
          <p:nvPr/>
        </p:nvCxnSpPr>
        <p:spPr>
          <a:xfrm>
            <a:off x="9035991" y="2367645"/>
            <a:ext cx="0" cy="804933"/>
          </a:xfrm>
          <a:prstGeom prst="straightConnector1">
            <a:avLst/>
          </a:prstGeom>
          <a:noFill/>
          <a:ln cap="flat" cmpd="sng" w="19050">
            <a:solidFill>
              <a:srgbClr val="FF0000"/>
            </a:solidFill>
            <a:prstDash val="solid"/>
            <a:miter lim="800000"/>
            <a:headEnd len="sm" w="sm" type="none"/>
            <a:tailEnd len="med" w="med" type="triangle"/>
          </a:ln>
        </p:spPr>
      </p:cxnSp>
      <p:sp>
        <p:nvSpPr>
          <p:cNvPr id="315" name="Google Shape;315;p17"/>
          <p:cNvSpPr/>
          <p:nvPr/>
        </p:nvSpPr>
        <p:spPr>
          <a:xfrm>
            <a:off x="5239500" y="3578875"/>
            <a:ext cx="658500" cy="1098600"/>
          </a:xfrm>
          <a:prstGeom prst="down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17"/>
          <p:cNvSpPr txBox="1"/>
          <p:nvPr/>
        </p:nvSpPr>
        <p:spPr>
          <a:xfrm flipH="1">
            <a:off x="455950" y="5102105"/>
            <a:ext cx="1947900" cy="21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Consensus reached</a:t>
            </a:r>
            <a:endParaRPr/>
          </a:p>
        </p:txBody>
      </p:sp>
      <p:pic>
        <p:nvPicPr>
          <p:cNvPr id="317" name="Google Shape;317;p17"/>
          <p:cNvPicPr preferRelativeResize="0"/>
          <p:nvPr/>
        </p:nvPicPr>
        <p:blipFill rotWithShape="1">
          <a:blip r:embed="rId4">
            <a:alphaModFix/>
          </a:blip>
          <a:srcRect b="0" l="10442" r="0" t="0"/>
          <a:stretch/>
        </p:blipFill>
        <p:spPr>
          <a:xfrm>
            <a:off x="2403849" y="4730675"/>
            <a:ext cx="6764599"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838200" y="365125"/>
            <a:ext cx="9938700" cy="100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accent1"/>
                </a:solidFill>
              </a:rPr>
              <a:t>Implementation Complexities</a:t>
            </a:r>
            <a:endParaRPr/>
          </a:p>
        </p:txBody>
      </p:sp>
      <p:sp>
        <p:nvSpPr>
          <p:cNvPr id="323" name="Google Shape;323;p18"/>
          <p:cNvSpPr txBox="1"/>
          <p:nvPr>
            <p:ph idx="1" type="body"/>
          </p:nvPr>
        </p:nvSpPr>
        <p:spPr>
          <a:xfrm>
            <a:off x="838200" y="1590125"/>
            <a:ext cx="10515600" cy="43512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1800"/>
              <a:buChar char="•"/>
            </a:pPr>
            <a:r>
              <a:rPr lang="en-US" sz="1800"/>
              <a:t>Algorand uses a Cryptographic Sortition algorithm based on Verifiable Random Functions </a:t>
            </a:r>
            <a:r>
              <a:rPr lang="en-US" sz="1800">
                <a:solidFill>
                  <a:srgbClr val="888888"/>
                </a:solidFill>
              </a:rPr>
              <a:t>(VRFs)</a:t>
            </a:r>
            <a:r>
              <a:rPr lang="en-US" sz="1800"/>
              <a:t> to choose committees and proposers from users holding greater stakes </a:t>
            </a:r>
            <a:r>
              <a:rPr lang="en-US" sz="1800">
                <a:solidFill>
                  <a:srgbClr val="888888"/>
                </a:solidFill>
              </a:rPr>
              <a:t>(assumed to be more honest users, with investment in the currency)</a:t>
            </a:r>
            <a:r>
              <a:rPr lang="en-US" sz="1800"/>
              <a:t>.</a:t>
            </a:r>
            <a:endParaRPr sz="1800"/>
          </a:p>
          <a:p>
            <a:pPr indent="-228600" lvl="0" marL="228600" rtl="0" algn="l">
              <a:spcBef>
                <a:spcPts val="1000"/>
              </a:spcBef>
              <a:spcAft>
                <a:spcPts val="0"/>
              </a:spcAft>
              <a:buClr>
                <a:srgbClr val="888888"/>
              </a:buClr>
              <a:buSzPts val="1800"/>
              <a:buChar char="•"/>
            </a:pPr>
            <a:r>
              <a:rPr lang="en-US" sz="1800">
                <a:solidFill>
                  <a:srgbClr val="888888"/>
                </a:solidFill>
              </a:rPr>
              <a:t>We spent the first two weeks figuring out ways to abstract the functionalities provided by the VRFs, by using a Controller to assign tasks.</a:t>
            </a:r>
            <a:endParaRPr sz="1800">
              <a:solidFill>
                <a:srgbClr val="888888"/>
              </a:solidFill>
            </a:endParaRPr>
          </a:p>
          <a:p>
            <a:pPr indent="-228600" lvl="0" marL="228600" rtl="0" algn="l">
              <a:spcBef>
                <a:spcPts val="1000"/>
              </a:spcBef>
              <a:spcAft>
                <a:spcPts val="0"/>
              </a:spcAft>
              <a:buSzPts val="1800"/>
              <a:buChar char="•"/>
            </a:pPr>
            <a:r>
              <a:rPr lang="en-US" sz="1800"/>
              <a:t>The Controller process assigns stakes to each user every round, as a probability distribution.</a:t>
            </a:r>
            <a:endParaRPr sz="1800"/>
          </a:p>
          <a:p>
            <a:pPr indent="-228600" lvl="0" marL="228600" rtl="0" algn="l">
              <a:spcBef>
                <a:spcPts val="1000"/>
              </a:spcBef>
              <a:spcAft>
                <a:spcPts val="0"/>
              </a:spcAft>
              <a:buSzPts val="1800"/>
              <a:buChar char="•"/>
            </a:pPr>
            <a:r>
              <a:rPr lang="en-US" sz="1800"/>
              <a:t>The sum of probabilities of all traitors is equal to total stake of traitors, and total available stake is 1.0.</a:t>
            </a:r>
            <a:endParaRPr sz="1800"/>
          </a:p>
          <a:p>
            <a:pPr indent="-228600" lvl="0" marL="228600" rtl="0" algn="l">
              <a:spcBef>
                <a:spcPts val="1000"/>
              </a:spcBef>
              <a:spcAft>
                <a:spcPts val="0"/>
              </a:spcAft>
              <a:buSzPts val="1800"/>
              <a:buChar char="•"/>
            </a:pPr>
            <a:r>
              <a:rPr lang="en-US" sz="1800"/>
              <a:t>Probability is used to randomly select committee members for each step.</a:t>
            </a:r>
            <a:endParaRPr sz="1800"/>
          </a:p>
          <a:p>
            <a:pPr indent="-228600" lvl="0" marL="228600" rtl="0" algn="l">
              <a:spcBef>
                <a:spcPts val="1000"/>
              </a:spcBef>
              <a:spcAft>
                <a:spcPts val="0"/>
              </a:spcAft>
              <a:buClr>
                <a:srgbClr val="888888"/>
              </a:buClr>
              <a:buSzPts val="1800"/>
              <a:buChar char="•"/>
            </a:pPr>
            <a:r>
              <a:rPr lang="en-US" sz="1800">
                <a:solidFill>
                  <a:srgbClr val="888888"/>
                </a:solidFill>
              </a:rPr>
              <a:t>Controller also prevents users from knowing who other committee members are until voting is done.</a:t>
            </a:r>
            <a:endParaRPr sz="1800">
              <a:solidFill>
                <a:srgbClr val="888888"/>
              </a:solidFill>
            </a:endParaRPr>
          </a:p>
          <a:p>
            <a:pPr indent="-228600" lvl="0" marL="228600" rtl="0" algn="l">
              <a:spcBef>
                <a:spcPts val="1000"/>
              </a:spcBef>
              <a:spcAft>
                <a:spcPts val="0"/>
              </a:spcAft>
              <a:buSzPts val="1800"/>
              <a:buChar char="•"/>
            </a:pPr>
            <a:r>
              <a:rPr lang="en-US" sz="1800"/>
              <a:t>Neighbors of each user for gossip are determined by randomly choosing 2 or more neighbors, and ensuring connectivity.</a:t>
            </a:r>
            <a:endParaRPr sz="1800"/>
          </a:p>
          <a:p>
            <a:pPr indent="-228600" lvl="0" marL="228600" rtl="0" algn="l">
              <a:spcBef>
                <a:spcPts val="1000"/>
              </a:spcBef>
              <a:spcAft>
                <a:spcPts val="0"/>
              </a:spcAft>
              <a:buSzPts val="1800"/>
              <a:buChar char="•"/>
            </a:pPr>
            <a:r>
              <a:rPr lang="en-US" sz="1800"/>
              <a:t>Controller notifies chosen traitors about the way they must fail in that round.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838200" y="365125"/>
            <a:ext cx="10515600" cy="6025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959"/>
              <a:buFont typeface="Calibri"/>
              <a:buNone/>
            </a:pPr>
            <a:r>
              <a:rPr lang="en-US" sz="3959">
                <a:solidFill>
                  <a:schemeClr val="accent1"/>
                </a:solidFill>
              </a:rPr>
              <a:t>Byzantine Failures</a:t>
            </a:r>
            <a:endParaRPr/>
          </a:p>
        </p:txBody>
      </p:sp>
      <p:sp>
        <p:nvSpPr>
          <p:cNvPr id="329" name="Google Shape;329;p19"/>
          <p:cNvSpPr txBox="1"/>
          <p:nvPr>
            <p:ph idx="1" type="body"/>
          </p:nvPr>
        </p:nvSpPr>
        <p:spPr>
          <a:xfrm>
            <a:off x="838200" y="1243475"/>
            <a:ext cx="10515600" cy="517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We have examined byzantine faults in our implementation in the following ways:</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b="1" i="1" lang="en-US" sz="1800" u="sng"/>
              <a:t>Proposers</a:t>
            </a:r>
            <a:endParaRPr b="1" i="1" sz="1800" u="sng"/>
          </a:p>
          <a:p>
            <a:pPr indent="-342900" lvl="0" marL="457200" rtl="0" algn="l">
              <a:spcBef>
                <a:spcPts val="1000"/>
              </a:spcBef>
              <a:spcAft>
                <a:spcPts val="0"/>
              </a:spcAft>
              <a:buSzPts val="1800"/>
              <a:buChar char="•"/>
            </a:pPr>
            <a:r>
              <a:rPr lang="en-US" sz="1800"/>
              <a:t>The highest priority proposer sends 2 different versions of the block to different </a:t>
            </a:r>
            <a:r>
              <a:rPr lang="en-US" sz="1800">
                <a:solidFill>
                  <a:srgbClr val="888888"/>
                </a:solidFill>
              </a:rPr>
              <a:t>(non-overlapping)</a:t>
            </a:r>
            <a:r>
              <a:rPr lang="en-US" sz="1800"/>
              <a:t> sets of receivers.</a:t>
            </a:r>
            <a:endParaRPr sz="1800"/>
          </a:p>
          <a:p>
            <a:pPr indent="-342900" lvl="0" marL="457200" rtl="0" algn="l">
              <a:spcBef>
                <a:spcPts val="0"/>
              </a:spcBef>
              <a:spcAft>
                <a:spcPts val="0"/>
              </a:spcAft>
              <a:buSzPts val="1800"/>
              <a:buChar char="•"/>
            </a:pPr>
            <a:r>
              <a:rPr lang="en-US" sz="1800"/>
              <a:t>All traitor users who are proposers will propose multiple blocks to increase the time spent by users to process these.</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b="1" i="1" lang="en-US" sz="1800" u="sng"/>
              <a:t>Committee Members</a:t>
            </a:r>
            <a:endParaRPr i="1" sz="1800" u="sng"/>
          </a:p>
          <a:p>
            <a:pPr indent="-342900" lvl="0" marL="457200" rtl="0" algn="l">
              <a:spcBef>
                <a:spcPts val="1000"/>
              </a:spcBef>
              <a:spcAft>
                <a:spcPts val="0"/>
              </a:spcAft>
              <a:buSzPts val="1800"/>
              <a:buChar char="•"/>
            </a:pPr>
            <a:r>
              <a:rPr lang="en-US" sz="1800"/>
              <a:t>Committee Members vote for Empty blocks or introduce new fake blocks and block hashes into the system</a:t>
            </a:r>
            <a:endParaRPr sz="1800"/>
          </a:p>
          <a:p>
            <a:pPr indent="-342900" lvl="0" marL="457200" rtl="0" algn="l">
              <a:spcBef>
                <a:spcPts val="0"/>
              </a:spcBef>
              <a:spcAft>
                <a:spcPts val="0"/>
              </a:spcAft>
              <a:buSzPts val="1800"/>
              <a:buChar char="•"/>
            </a:pPr>
            <a:r>
              <a:rPr lang="en-US" sz="1800"/>
              <a:t>A “Sybil Attack” is also simulate-able by increasing the number of traitor users in the system, but they all still have the same total of stake. Detrimental to adversary’s goal.</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sz="1800"/>
              <a:t>The algorithm checks against more trivial attacks, such as spoofing another user, or modifying Gossiped messages, by using Public Key Security. So we have not simulated these kinds of attacks.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838200" y="365125"/>
            <a:ext cx="10515600" cy="945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solidFill>
                  <a:schemeClr val="accent1"/>
                </a:solidFill>
              </a:rPr>
              <a:t>Results:</a:t>
            </a:r>
            <a:r>
              <a:rPr lang="en-US"/>
              <a:t> </a:t>
            </a:r>
            <a:r>
              <a:rPr lang="en-US" sz="4000">
                <a:solidFill>
                  <a:schemeClr val="accent1"/>
                </a:solidFill>
              </a:rPr>
              <a:t>Correctness</a:t>
            </a:r>
            <a:endParaRPr/>
          </a:p>
        </p:txBody>
      </p:sp>
      <p:sp>
        <p:nvSpPr>
          <p:cNvPr id="335" name="Google Shape;335;p20"/>
          <p:cNvSpPr txBox="1"/>
          <p:nvPr>
            <p:ph idx="1" type="body"/>
          </p:nvPr>
        </p:nvSpPr>
        <p:spPr>
          <a:xfrm>
            <a:off x="838200" y="1627800"/>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en-US" sz="2400"/>
              <a:t>Agreement</a:t>
            </a:r>
            <a:r>
              <a:rPr lang="en-US" sz="2400"/>
              <a:t> is satisfied if BA* in all the users returns the same block as tentative or final consensus.</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b="1" lang="en-US" sz="2400"/>
              <a:t>Validity</a:t>
            </a:r>
            <a:r>
              <a:rPr lang="en-US" sz="2400"/>
              <a:t> is satisfied if the agreed block is either a proposed block or an empty block.</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b="1" lang="en-US" sz="2400"/>
              <a:t>Liveness</a:t>
            </a:r>
            <a:r>
              <a:rPr lang="en-US" sz="2400"/>
              <a:t> is satisfied if the BinaryBA* returns a block_hash before maximum steps are reached.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9" name="Shape 339"/>
        <p:cNvGrpSpPr/>
        <p:nvPr/>
      </p:nvGrpSpPr>
      <p:grpSpPr>
        <a:xfrm>
          <a:off x="0" y="0"/>
          <a:ext cx="0" cy="0"/>
          <a:chOff x="0" y="0"/>
          <a:chExt cx="0" cy="0"/>
        </a:xfrm>
      </p:grpSpPr>
      <p:sp>
        <p:nvSpPr>
          <p:cNvPr id="340" name="Google Shape;340;p21"/>
          <p:cNvSpPr txBox="1"/>
          <p:nvPr>
            <p:ph type="title"/>
          </p:nvPr>
        </p:nvSpPr>
        <p:spPr>
          <a:xfrm>
            <a:off x="838200" y="365125"/>
            <a:ext cx="10515600" cy="48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000">
                <a:solidFill>
                  <a:schemeClr val="accent1"/>
                </a:solidFill>
              </a:rPr>
              <a:t>Results:</a:t>
            </a:r>
            <a:r>
              <a:rPr lang="en-US"/>
              <a:t> </a:t>
            </a:r>
            <a:r>
              <a:rPr lang="en-US" sz="4000">
                <a:solidFill>
                  <a:schemeClr val="accent1"/>
                </a:solidFill>
              </a:rPr>
              <a:t>Correctness</a:t>
            </a:r>
            <a:endParaRPr/>
          </a:p>
        </p:txBody>
      </p:sp>
      <p:sp>
        <p:nvSpPr>
          <p:cNvPr id="341" name="Google Shape;341;p21"/>
          <p:cNvSpPr txBox="1"/>
          <p:nvPr/>
        </p:nvSpPr>
        <p:spPr>
          <a:xfrm flipH="1">
            <a:off x="838189" y="1119425"/>
            <a:ext cx="47061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Number of users</a:t>
            </a:r>
            <a:endParaRPr/>
          </a:p>
        </p:txBody>
      </p:sp>
      <p:graphicFrame>
        <p:nvGraphicFramePr>
          <p:cNvPr id="342" name="Google Shape;342;p21"/>
          <p:cNvGraphicFramePr/>
          <p:nvPr/>
        </p:nvGraphicFramePr>
        <p:xfrm>
          <a:off x="480175" y="1611119"/>
          <a:ext cx="3000000" cy="3000000"/>
        </p:xfrm>
        <a:graphic>
          <a:graphicData uri="http://schemas.openxmlformats.org/drawingml/2006/table">
            <a:tbl>
              <a:tblPr>
                <a:noFill/>
                <a:tableStyleId>{0CB009FA-C6A0-43E5-B0D3-D8DC4AE32798}</a:tableStyleId>
              </a:tblPr>
              <a:tblGrid>
                <a:gridCol w="602150"/>
                <a:gridCol w="602150"/>
                <a:gridCol w="810200"/>
                <a:gridCol w="2047400"/>
                <a:gridCol w="2353950"/>
                <a:gridCol w="2025475"/>
                <a:gridCol w="678800"/>
                <a:gridCol w="700725"/>
                <a:gridCol w="602150"/>
                <a:gridCol w="656900"/>
              </a:tblGrid>
              <a:tr h="555475">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Users</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Traitors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Stake traitors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Tau_step (No. of Committee members)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Lambda_block (Timeout for receiving a block)</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Lambda_step (Timeout for BA* step)</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Consensus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Agreement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Validity</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Liveness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20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26</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32</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38</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44</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277750">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9E1F2"/>
                    </a:solidFill>
                  </a:tcPr>
                </a:tc>
              </a:tr>
            </a:tbl>
          </a:graphicData>
        </a:graphic>
      </p:graphicFrame>
      <p:sp>
        <p:nvSpPr>
          <p:cNvPr id="343" name="Google Shape;343;p21"/>
          <p:cNvSpPr txBox="1"/>
          <p:nvPr/>
        </p:nvSpPr>
        <p:spPr>
          <a:xfrm>
            <a:off x="902003" y="4034600"/>
            <a:ext cx="3997500" cy="369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Varying  Number of traitors</a:t>
            </a:r>
            <a:endParaRPr/>
          </a:p>
        </p:txBody>
      </p:sp>
      <p:graphicFrame>
        <p:nvGraphicFramePr>
          <p:cNvPr id="344" name="Google Shape;344;p21"/>
          <p:cNvGraphicFramePr/>
          <p:nvPr/>
        </p:nvGraphicFramePr>
        <p:xfrm>
          <a:off x="480228" y="4482852"/>
          <a:ext cx="3000000" cy="3000000"/>
        </p:xfrm>
        <a:graphic>
          <a:graphicData uri="http://schemas.openxmlformats.org/drawingml/2006/table">
            <a:tbl>
              <a:tblPr>
                <a:noFill/>
                <a:tableStyleId>{0CB009FA-C6A0-43E5-B0D3-D8DC4AE32798}</a:tableStyleId>
              </a:tblPr>
              <a:tblGrid>
                <a:gridCol w="599200"/>
                <a:gridCol w="599200"/>
                <a:gridCol w="806200"/>
                <a:gridCol w="2037275"/>
                <a:gridCol w="2342325"/>
                <a:gridCol w="2015500"/>
                <a:gridCol w="675450"/>
                <a:gridCol w="697275"/>
                <a:gridCol w="599200"/>
                <a:gridCol w="653675"/>
              </a:tblGrid>
              <a:tr h="305075">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Users</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Traiators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Stake Traitors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Tau_step</a:t>
                      </a:r>
                      <a:endParaRPr b="1" i="0" sz="9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Lambda_block</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Lambda_step</a:t>
                      </a:r>
                      <a:endParaRPr b="1" i="0" sz="900" u="none" cap="none" strike="noStrike">
                        <a:solidFill>
                          <a:srgbClr val="FFFFFF"/>
                        </a:solidFill>
                        <a:latin typeface="Calibri"/>
                        <a:ea typeface="Calibri"/>
                        <a:cs typeface="Calibri"/>
                        <a:sym typeface="Calibri"/>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Consensus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Agreement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Validity</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c>
                  <a:txBody>
                    <a:bodyPr>
                      <a:noAutofit/>
                    </a:bodyPr>
                    <a:lstStyle/>
                    <a:p>
                      <a:pPr indent="0" lvl="0" marL="0" marR="0" rtl="0" algn="ctr">
                        <a:spcBef>
                          <a:spcPts val="0"/>
                        </a:spcBef>
                        <a:spcAft>
                          <a:spcPts val="0"/>
                        </a:spcAft>
                        <a:buNone/>
                      </a:pPr>
                      <a:r>
                        <a:rPr b="1" i="0" lang="en-US" sz="900" u="none" cap="none" strike="noStrike">
                          <a:solidFill>
                            <a:srgbClr val="FFFFFF"/>
                          </a:solidFill>
                          <a:latin typeface="Calibri"/>
                          <a:ea typeface="Calibri"/>
                          <a:cs typeface="Calibri"/>
                          <a:sym typeface="Calibri"/>
                        </a:rPr>
                        <a:t>Liveness</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4472C4"/>
                    </a:solidFill>
                  </a:tcPr>
                </a:tc>
              </a:tr>
              <a:tr h="305075">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05075">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05075">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7</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4C6E7"/>
                    </a:solidFill>
                  </a:tcPr>
                </a:tc>
              </a:tr>
              <a:tr h="305075">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11</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1F2"/>
                    </a:solidFill>
                  </a:tcPr>
                </a:tc>
              </a:tr>
              <a:tr h="305075">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30</a:t>
                      </a:r>
                      <a:endParaRPr/>
                    </a:p>
                  </a:txBody>
                  <a:tcPr marT="6225" marB="0" marR="6225" marL="6225" anchor="ctr">
                    <a:lnL cap="flat" cmpd="sng" w="9525">
                      <a:solidFill>
                        <a:srgbClr val="000000">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15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0.33</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5</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4</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Final</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c>
                  <a:txBody>
                    <a:bodyPr>
                      <a:noAutofit/>
                    </a:bodyPr>
                    <a:lstStyle/>
                    <a:p>
                      <a:pPr indent="0" lvl="0" marL="0" marR="0" rtl="0" algn="ctr">
                        <a:spcBef>
                          <a:spcPts val="0"/>
                        </a:spcBef>
                        <a:spcAft>
                          <a:spcPts val="0"/>
                        </a:spcAft>
                        <a:buNone/>
                      </a:pPr>
                      <a:r>
                        <a:rPr lang="en-US" sz="900">
                          <a:latin typeface="Calibri"/>
                          <a:ea typeface="Calibri"/>
                          <a:cs typeface="Calibri"/>
                          <a:sym typeface="Calibri"/>
                        </a:rPr>
                        <a:t>✅</a:t>
                      </a:r>
                      <a:endParaRPr/>
                    </a:p>
                  </a:txBody>
                  <a:tcPr marT="6225" marB="0" marR="6225" marL="6225" anchor="ctr">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C6E7"/>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