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2DFD"/>
    <a:srgbClr val="054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492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7902-AE02-4D2F-9FE3-C505C9DAA085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257A-B03D-4086-898E-16B87425E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1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7902-AE02-4D2F-9FE3-C505C9DAA085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257A-B03D-4086-898E-16B87425E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66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7902-AE02-4D2F-9FE3-C505C9DAA085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257A-B03D-4086-898E-16B87425E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92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7902-AE02-4D2F-9FE3-C505C9DAA085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257A-B03D-4086-898E-16B87425E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3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7902-AE02-4D2F-9FE3-C505C9DAA085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257A-B03D-4086-898E-16B87425E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54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7902-AE02-4D2F-9FE3-C505C9DAA085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257A-B03D-4086-898E-16B87425E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7902-AE02-4D2F-9FE3-C505C9DAA085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257A-B03D-4086-898E-16B87425E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41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7902-AE02-4D2F-9FE3-C505C9DAA085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257A-B03D-4086-898E-16B87425E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0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7902-AE02-4D2F-9FE3-C505C9DAA085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257A-B03D-4086-898E-16B87425E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7902-AE02-4D2F-9FE3-C505C9DAA085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257A-B03D-4086-898E-16B87425E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6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7902-AE02-4D2F-9FE3-C505C9DAA085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257A-B03D-4086-898E-16B87425E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87902-AE02-4D2F-9FE3-C505C9DAA085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6257A-B03D-4086-898E-16B87425E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2160240" cy="2354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일반 </a:t>
            </a:r>
            <a:r>
              <a:rPr lang="en-US" altLang="ko-KR" sz="1500" dirty="0" smtClean="0"/>
              <a:t>&amp; </a:t>
            </a:r>
            <a:r>
              <a:rPr lang="ko-KR" altLang="en-US" sz="1500" dirty="0" smtClean="0"/>
              <a:t>파일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900" dirty="0" smtClean="0"/>
              <a:t>종       </a:t>
            </a:r>
            <a:r>
              <a:rPr lang="ko-KR" altLang="en-US" sz="900" dirty="0" err="1" smtClean="0"/>
              <a:t>료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C-x, C-c</a:t>
            </a:r>
          </a:p>
          <a:p>
            <a:r>
              <a:rPr lang="ko-KR" altLang="en-US" sz="900" dirty="0" smtClean="0"/>
              <a:t>파일 </a:t>
            </a:r>
            <a:r>
              <a:rPr lang="ko-KR" altLang="en-US" sz="900" b="1" dirty="0" smtClean="0"/>
              <a:t>열기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C-x, C-f</a:t>
            </a:r>
          </a:p>
          <a:p>
            <a:r>
              <a:rPr lang="ko-KR" altLang="en-US" sz="900" dirty="0" smtClean="0"/>
              <a:t>파일 </a:t>
            </a:r>
            <a:r>
              <a:rPr lang="ko-KR" altLang="en-US" sz="900" b="1" dirty="0" smtClean="0"/>
              <a:t>저장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C-x, C-s</a:t>
            </a:r>
          </a:p>
          <a:p>
            <a:r>
              <a:rPr lang="ko-KR" altLang="en-US" sz="900" b="1" dirty="0" smtClean="0">
                <a:solidFill>
                  <a:srgbClr val="FF0000"/>
                </a:solidFill>
              </a:rPr>
              <a:t>파일 검색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:  C-h - f</a:t>
            </a:r>
          </a:p>
          <a:p>
            <a:r>
              <a:rPr lang="en-US" altLang="ko-KR" sz="900" b="1" dirty="0" smtClean="0">
                <a:solidFill>
                  <a:srgbClr val="FF0000"/>
                </a:solidFill>
              </a:rPr>
              <a:t>Keyword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검색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: C-h - d</a:t>
            </a:r>
          </a:p>
          <a:p>
            <a:r>
              <a:rPr lang="ko-KR" altLang="en-US" sz="900" b="1" dirty="0" smtClean="0">
                <a:solidFill>
                  <a:srgbClr val="3C2DFD"/>
                </a:solidFill>
              </a:rPr>
              <a:t>다른 이름 저장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: C-x, C-w</a:t>
            </a:r>
          </a:p>
          <a:p>
            <a:r>
              <a:rPr lang="ko-KR" altLang="en-US" sz="900" dirty="0" err="1" smtClean="0">
                <a:solidFill>
                  <a:srgbClr val="3C2DFD"/>
                </a:solidFill>
              </a:rPr>
              <a:t>디렉토리</a:t>
            </a:r>
            <a:r>
              <a:rPr lang="ko-KR" altLang="en-US" sz="900" dirty="0" smtClean="0">
                <a:solidFill>
                  <a:srgbClr val="3C2DFD"/>
                </a:solidFill>
              </a:rPr>
              <a:t> 모드로 열어서 파일 열기</a:t>
            </a:r>
            <a:endParaRPr lang="en-US" altLang="ko-KR" sz="900" dirty="0" smtClean="0">
              <a:solidFill>
                <a:srgbClr val="3C2DFD"/>
              </a:solidFill>
            </a:endParaRP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     :  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M-x – 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dired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 – Enter</a:t>
            </a:r>
          </a:p>
          <a:p>
            <a:endParaRPr lang="en-US" altLang="ko-KR" sz="900" b="1" dirty="0">
              <a:solidFill>
                <a:srgbClr val="FF0000"/>
              </a:solidFill>
            </a:endParaRPr>
          </a:p>
          <a:p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명령 취소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: C-g</a:t>
            </a:r>
          </a:p>
          <a:p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실행 취소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: C-/</a:t>
            </a:r>
          </a:p>
          <a:p>
            <a:endParaRPr lang="en-US" altLang="ko-KR" sz="900" b="1" dirty="0" smtClean="0">
              <a:solidFill>
                <a:srgbClr val="FF0000"/>
              </a:solidFill>
            </a:endParaRPr>
          </a:p>
          <a:p>
            <a:r>
              <a:rPr lang="ko-KR" altLang="en-US" sz="900" b="1" dirty="0" err="1" smtClean="0">
                <a:solidFill>
                  <a:srgbClr val="00B050"/>
                </a:solidFill>
              </a:rPr>
              <a:t>쉘</a:t>
            </a:r>
            <a:r>
              <a:rPr lang="ko-KR" altLang="en-US" sz="900" b="1" dirty="0" smtClean="0">
                <a:solidFill>
                  <a:srgbClr val="00B050"/>
                </a:solidFill>
              </a:rPr>
              <a:t> 명령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: M-!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517" y="2708627"/>
            <a:ext cx="2160240" cy="18004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버퍼 </a:t>
            </a:r>
            <a:r>
              <a:rPr lang="en-US" altLang="ko-KR" sz="1500" dirty="0" smtClean="0"/>
              <a:t>&amp; </a:t>
            </a:r>
            <a:r>
              <a:rPr lang="ko-KR" altLang="en-US" sz="1500" dirty="0" smtClean="0"/>
              <a:t>미니버퍼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900" dirty="0" smtClean="0"/>
              <a:t>현재 버퍼 닫기 </a:t>
            </a:r>
            <a:r>
              <a:rPr lang="en-US" altLang="ko-KR" sz="900" dirty="0" smtClean="0"/>
              <a:t>: 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C-x, k</a:t>
            </a:r>
          </a:p>
          <a:p>
            <a:r>
              <a:rPr lang="ko-KR" altLang="en-US" sz="900" dirty="0" smtClean="0"/>
              <a:t>버퍼 전환 </a:t>
            </a:r>
            <a:r>
              <a:rPr lang="en-US" altLang="ko-KR" sz="900" dirty="0" smtClean="0"/>
              <a:t>: 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C-x, b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화살표 키 사용가능</a:t>
            </a:r>
            <a:r>
              <a:rPr lang="en-US" altLang="ko-KR" sz="800" dirty="0" smtClean="0"/>
              <a:t>)</a:t>
            </a:r>
          </a:p>
          <a:p>
            <a:r>
              <a:rPr lang="ko-KR" altLang="en-US" sz="900" dirty="0" smtClean="0"/>
              <a:t>버퍼 목록 표시 </a:t>
            </a:r>
            <a:r>
              <a:rPr lang="en-US" altLang="ko-KR" sz="900" dirty="0" smtClean="0"/>
              <a:t>: 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C-x, C-b</a:t>
            </a:r>
          </a:p>
          <a:p>
            <a:r>
              <a:rPr lang="ko-KR" altLang="en-US" sz="900" b="1" u="sng" dirty="0" err="1" smtClean="0">
                <a:solidFill>
                  <a:srgbClr val="002060"/>
                </a:solidFill>
              </a:rPr>
              <a:t>디렉토리</a:t>
            </a:r>
            <a:r>
              <a:rPr lang="ko-KR" altLang="en-US" sz="900" b="1" u="sng" dirty="0" smtClean="0">
                <a:solidFill>
                  <a:srgbClr val="002060"/>
                </a:solidFill>
              </a:rPr>
              <a:t> 모드</a:t>
            </a:r>
            <a:r>
              <a:rPr lang="en-US" altLang="ko-KR" sz="900" b="1" u="sng" dirty="0" smtClean="0">
                <a:solidFill>
                  <a:srgbClr val="002060"/>
                </a:solidFill>
              </a:rPr>
              <a:t>(</a:t>
            </a:r>
            <a:r>
              <a:rPr lang="en-US" altLang="ko-KR" sz="900" b="1" u="sng" dirty="0" err="1" smtClean="0">
                <a:solidFill>
                  <a:srgbClr val="002060"/>
                </a:solidFill>
              </a:rPr>
              <a:t>dired</a:t>
            </a:r>
            <a:r>
              <a:rPr lang="en-US" altLang="ko-KR" sz="900" b="1" u="sng" dirty="0" smtClean="0">
                <a:solidFill>
                  <a:srgbClr val="002060"/>
                </a:solidFill>
              </a:rPr>
              <a:t> mode)</a:t>
            </a:r>
            <a:r>
              <a:rPr lang="ko-KR" altLang="en-US" sz="900" b="1" u="sng" dirty="0" smtClean="0">
                <a:solidFill>
                  <a:srgbClr val="002060"/>
                </a:solidFill>
              </a:rPr>
              <a:t>로 열어서 파일 열기</a:t>
            </a:r>
            <a:endParaRPr lang="en-US" altLang="ko-KR" sz="900" b="1" u="sng" dirty="0" smtClean="0">
              <a:solidFill>
                <a:srgbClr val="002060"/>
              </a:solidFill>
            </a:endParaRP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     :  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C-x – d – Enter</a:t>
            </a:r>
          </a:p>
          <a:p>
            <a:r>
              <a:rPr lang="en-US" altLang="ko-KR" sz="900" dirty="0" smtClean="0"/>
              <a:t>             :  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M-x – 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dired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 – Enter</a:t>
            </a:r>
          </a:p>
          <a:p>
            <a:r>
              <a:rPr lang="en-US" altLang="ko-KR" sz="900" b="1" dirty="0" smtClean="0">
                <a:solidFill>
                  <a:srgbClr val="FF0000"/>
                </a:solidFill>
              </a:rPr>
              <a:t>             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            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653136"/>
            <a:ext cx="2160240" cy="20774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 smtClean="0"/>
              <a:t>dired</a:t>
            </a:r>
            <a:r>
              <a:rPr lang="en-US" altLang="ko-KR" sz="1500" dirty="0" smtClean="0"/>
              <a:t> mode</a:t>
            </a:r>
          </a:p>
          <a:p>
            <a:endParaRPr lang="en-US" altLang="ko-KR" sz="1500" dirty="0" smtClean="0"/>
          </a:p>
          <a:p>
            <a:pPr marL="171450" indent="-171450">
              <a:buFont typeface="Wingdings"/>
              <a:buChar char="è"/>
            </a:pPr>
            <a:r>
              <a:rPr lang="en-US" altLang="ko-KR" sz="900" b="1" dirty="0">
                <a:solidFill>
                  <a:srgbClr val="C00000"/>
                </a:solidFill>
                <a:sym typeface="Wingdings" panose="05000000000000000000" pitchFamily="2" charset="2"/>
              </a:rPr>
              <a:t>q</a:t>
            </a:r>
            <a:r>
              <a:rPr lang="en-US" altLang="ko-KR" sz="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: </a:t>
            </a:r>
            <a:r>
              <a:rPr lang="ko-KR" altLang="en-US" sz="9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디렉토리</a:t>
            </a:r>
            <a:r>
              <a:rPr lang="ko-KR" altLang="en-US" sz="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닫기</a:t>
            </a:r>
            <a:endParaRPr lang="en-US" altLang="ko-KR" sz="9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è"/>
            </a:pPr>
            <a:r>
              <a:rPr lang="en-US" altLang="ko-KR" sz="9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+ : </a:t>
            </a:r>
            <a:r>
              <a:rPr lang="ko-KR" altLang="en-US" sz="900" b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디렉토리</a:t>
            </a:r>
            <a:r>
              <a:rPr lang="ko-KR" altLang="en-US" sz="9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 생성</a:t>
            </a:r>
            <a:endParaRPr lang="en-US" altLang="ko-KR" sz="900" b="1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è"/>
            </a:pPr>
            <a:r>
              <a:rPr lang="en-US" altLang="ko-KR" sz="9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f : </a:t>
            </a:r>
            <a:r>
              <a:rPr lang="ko-KR" altLang="en-US" sz="9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파일열기</a:t>
            </a:r>
            <a:r>
              <a:rPr lang="en-US" altLang="ko-KR" sz="9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9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없으면 생성</a:t>
            </a:r>
            <a:r>
              <a:rPr lang="en-US" altLang="ko-KR" sz="9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?</a:t>
            </a:r>
          </a:p>
          <a:p>
            <a:pPr marL="171450" indent="-171450">
              <a:buFont typeface="Wingdings"/>
              <a:buChar char="è"/>
            </a:pPr>
            <a:r>
              <a:rPr lang="en-US" altLang="ko-KR" sz="9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v : </a:t>
            </a:r>
            <a:r>
              <a:rPr lang="ko-KR" altLang="en-US" sz="9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파일열기</a:t>
            </a:r>
            <a:r>
              <a:rPr lang="en-US" altLang="ko-KR" sz="9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, read only</a:t>
            </a:r>
          </a:p>
          <a:p>
            <a:pPr marL="171450" indent="-171450">
              <a:buFont typeface="Wingdings"/>
              <a:buChar char="è"/>
            </a:pPr>
            <a:r>
              <a:rPr lang="en-US" altLang="ko-KR" sz="9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D : </a:t>
            </a:r>
            <a:r>
              <a:rPr lang="ko-KR" altLang="en-US" sz="9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파일삭제</a:t>
            </a:r>
            <a:r>
              <a:rPr lang="en-US" altLang="ko-KR" sz="9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9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즉시</a:t>
            </a:r>
            <a:endParaRPr lang="en-US" altLang="ko-KR" sz="900" b="1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è"/>
            </a:pPr>
            <a:r>
              <a:rPr lang="en-US" altLang="ko-KR" sz="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 : </a:t>
            </a:r>
            <a:r>
              <a:rPr lang="ko-KR" altLang="en-US" sz="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목록 갱신</a:t>
            </a:r>
            <a:endParaRPr lang="en-US" altLang="ko-KR" sz="9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è"/>
            </a:pPr>
            <a:r>
              <a:rPr lang="en-US" altLang="ko-KR" sz="9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d : </a:t>
            </a:r>
            <a:r>
              <a:rPr lang="ko-KR" altLang="en-US" sz="9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파일삭제 표시</a:t>
            </a:r>
            <a:endParaRPr lang="en-US" altLang="ko-KR" sz="900" b="1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è"/>
            </a:pPr>
            <a:r>
              <a:rPr lang="en-US" altLang="ko-KR" sz="900" b="1" dirty="0">
                <a:solidFill>
                  <a:srgbClr val="00B0F0"/>
                </a:solidFill>
                <a:sym typeface="Wingdings" panose="05000000000000000000" pitchFamily="2" charset="2"/>
              </a:rPr>
              <a:t>u</a:t>
            </a:r>
            <a:r>
              <a:rPr lang="en-US" altLang="ko-KR" sz="9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 : </a:t>
            </a:r>
            <a:r>
              <a:rPr lang="ko-KR" altLang="en-US" sz="9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파일삭제 표시 제거</a:t>
            </a:r>
            <a:endParaRPr lang="en-US" altLang="ko-KR" sz="900" b="1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è"/>
            </a:pPr>
            <a:r>
              <a:rPr lang="en-US" altLang="ko-KR" sz="9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x : </a:t>
            </a:r>
            <a:r>
              <a:rPr lang="ko-KR" altLang="en-US" sz="9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표시된 파일 모두 삭제</a:t>
            </a:r>
            <a:endParaRPr lang="en-US" altLang="ko-KR" sz="900" b="1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è"/>
            </a:pPr>
            <a:r>
              <a:rPr lang="en-US" altLang="ko-KR" sz="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C : </a:t>
            </a:r>
            <a:r>
              <a:rPr lang="ko-KR" altLang="en-US" sz="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복사  </a:t>
            </a:r>
            <a:r>
              <a:rPr lang="en-US" altLang="ko-KR" sz="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대문자</a:t>
            </a:r>
            <a:r>
              <a:rPr lang="en-US" altLang="ko-KR" sz="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/>
              <a:buChar char="è"/>
            </a:pPr>
            <a:r>
              <a:rPr lang="en-US" altLang="ko-KR" sz="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R : </a:t>
            </a:r>
            <a:r>
              <a:rPr lang="ko-KR" altLang="en-US" sz="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이름 변경 </a:t>
            </a:r>
            <a:r>
              <a:rPr lang="en-US" altLang="ko-KR" sz="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대문자</a:t>
            </a:r>
            <a:r>
              <a:rPr lang="en-US" altLang="ko-KR" sz="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en-US" altLang="ko-KR" sz="900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8144" y="260648"/>
            <a:ext cx="3096344" cy="1292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프레임</a:t>
            </a:r>
            <a:endParaRPr lang="en-US" altLang="ko-KR" sz="1500" dirty="0" smtClean="0"/>
          </a:p>
          <a:p>
            <a:r>
              <a:rPr lang="ko-KR" altLang="en-US" sz="900" dirty="0" smtClean="0"/>
              <a:t>현재를 없애고 하나로 통합 </a:t>
            </a:r>
            <a:r>
              <a:rPr lang="en-US" altLang="ko-KR" sz="900" dirty="0" smtClean="0"/>
              <a:t>: </a:t>
            </a:r>
            <a:r>
              <a:rPr lang="en-US" altLang="ko-KR" sz="900" b="1" dirty="0" smtClean="0">
                <a:solidFill>
                  <a:schemeClr val="accent2">
                    <a:lumMod val="75000"/>
                  </a:schemeClr>
                </a:solidFill>
              </a:rPr>
              <a:t>C-x, 0</a:t>
            </a:r>
          </a:p>
          <a:p>
            <a:r>
              <a:rPr lang="ko-KR" altLang="en-US" sz="900" dirty="0" smtClean="0"/>
              <a:t>현재만 남기고 나머지 제거 </a:t>
            </a:r>
            <a:r>
              <a:rPr lang="en-US" altLang="ko-KR" sz="900" dirty="0" smtClean="0"/>
              <a:t>: </a:t>
            </a:r>
            <a:r>
              <a:rPr lang="en-US" altLang="ko-KR" sz="900" b="1" dirty="0" smtClean="0">
                <a:solidFill>
                  <a:schemeClr val="accent2">
                    <a:lumMod val="75000"/>
                  </a:schemeClr>
                </a:solidFill>
              </a:rPr>
              <a:t>C-x, 1</a:t>
            </a:r>
          </a:p>
          <a:p>
            <a:r>
              <a:rPr lang="ko-KR" altLang="en-US" sz="900" b="1" dirty="0" smtClean="0"/>
              <a:t>상하 분리 </a:t>
            </a:r>
            <a:r>
              <a:rPr lang="en-US" altLang="ko-KR" sz="900" b="1" dirty="0" smtClean="0"/>
              <a:t>: </a:t>
            </a:r>
            <a:r>
              <a:rPr lang="en-US" altLang="ko-KR" sz="900" b="1" dirty="0" smtClean="0">
                <a:solidFill>
                  <a:schemeClr val="accent2">
                    <a:lumMod val="75000"/>
                  </a:schemeClr>
                </a:solidFill>
              </a:rPr>
              <a:t>C-x, 2                  </a:t>
            </a:r>
            <a:r>
              <a:rPr lang="ko-KR" altLang="en-US" sz="900" b="1" dirty="0" smtClean="0">
                <a:solidFill>
                  <a:srgbClr val="C00000"/>
                </a:solidFill>
              </a:rPr>
              <a:t>좌우 분리 </a:t>
            </a:r>
            <a:r>
              <a:rPr lang="en-US" altLang="ko-KR" sz="900" b="1" dirty="0" smtClean="0">
                <a:solidFill>
                  <a:srgbClr val="C00000"/>
                </a:solidFill>
              </a:rPr>
              <a:t>: C-x, 3</a:t>
            </a:r>
          </a:p>
          <a:p>
            <a:r>
              <a:rPr lang="ko-KR" altLang="en-US" sz="900" dirty="0" smtClean="0"/>
              <a:t>상하 </a:t>
            </a:r>
            <a:r>
              <a:rPr lang="ko-KR" altLang="en-US" sz="900" dirty="0" smtClean="0"/>
              <a:t>크기 조절 </a:t>
            </a:r>
            <a:r>
              <a:rPr lang="en-US" altLang="ko-KR" sz="900" dirty="0" smtClean="0"/>
              <a:t>: </a:t>
            </a:r>
            <a:r>
              <a:rPr lang="en-US" altLang="ko-KR" sz="900" b="1" dirty="0" smtClean="0">
                <a:solidFill>
                  <a:schemeClr val="accent2">
                    <a:lumMod val="75000"/>
                  </a:schemeClr>
                </a:solidFill>
              </a:rPr>
              <a:t>C-x, ^           </a:t>
            </a:r>
            <a:r>
              <a:rPr lang="ko-KR" altLang="en-US" sz="900" dirty="0" smtClean="0"/>
              <a:t>좌우 크기 조절 </a:t>
            </a:r>
            <a:r>
              <a:rPr lang="en-US" altLang="ko-KR" sz="900" dirty="0" smtClean="0"/>
              <a:t>: </a:t>
            </a:r>
            <a:r>
              <a:rPr lang="en-US" altLang="ko-KR" sz="900" b="1" dirty="0" smtClean="0">
                <a:solidFill>
                  <a:schemeClr val="accent2">
                    <a:lumMod val="75000"/>
                  </a:schemeClr>
                </a:solidFill>
              </a:rPr>
              <a:t>C-x, {, }</a:t>
            </a:r>
          </a:p>
          <a:p>
            <a:r>
              <a:rPr lang="ko-KR" altLang="en-US" sz="900" dirty="0" smtClean="0"/>
              <a:t>프레임 크기 일정하게 </a:t>
            </a:r>
            <a:r>
              <a:rPr lang="en-US" altLang="ko-KR" sz="900" dirty="0" smtClean="0"/>
              <a:t>: </a:t>
            </a:r>
            <a:r>
              <a:rPr lang="en-US" altLang="ko-KR" sz="900" b="1" dirty="0" smtClean="0">
                <a:solidFill>
                  <a:schemeClr val="accent2">
                    <a:lumMod val="75000"/>
                  </a:schemeClr>
                </a:solidFill>
              </a:rPr>
              <a:t>C-x, +</a:t>
            </a:r>
          </a:p>
          <a:p>
            <a:endParaRPr lang="en-US" altLang="ko-KR" sz="900" dirty="0" smtClean="0"/>
          </a:p>
          <a:p>
            <a:r>
              <a:rPr lang="ko-KR" altLang="en-US" sz="900" b="1" dirty="0" smtClean="0">
                <a:solidFill>
                  <a:srgbClr val="FF0000"/>
                </a:solidFill>
              </a:rPr>
              <a:t>프레임간 이동 </a:t>
            </a:r>
            <a:r>
              <a:rPr lang="en-US" altLang="ko-KR" sz="900" dirty="0" smtClean="0"/>
              <a:t>: </a:t>
            </a:r>
            <a:r>
              <a:rPr lang="en-US" altLang="ko-KR" sz="900" b="1" dirty="0" smtClean="0">
                <a:solidFill>
                  <a:schemeClr val="accent2">
                    <a:lumMod val="75000"/>
                  </a:schemeClr>
                </a:solidFill>
              </a:rPr>
              <a:t>C-x, </a:t>
            </a:r>
            <a:r>
              <a:rPr lang="en-US" altLang="ko-KR" sz="900" b="1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  <a:endParaRPr lang="en-US" altLang="ko-KR" sz="9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75656" y="4221088"/>
            <a:ext cx="0" cy="43204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56002" y="260646"/>
            <a:ext cx="2943944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검색</a:t>
            </a:r>
            <a:endParaRPr lang="en-US" altLang="ko-KR" sz="1500" dirty="0" smtClean="0"/>
          </a:p>
          <a:p>
            <a:r>
              <a:rPr lang="ko-KR" altLang="en-US" sz="900" dirty="0" smtClean="0"/>
              <a:t>검       색 </a:t>
            </a:r>
            <a:r>
              <a:rPr lang="en-US" altLang="ko-KR" sz="900" dirty="0" smtClean="0"/>
              <a:t>: 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C-s                        </a:t>
            </a:r>
            <a:r>
              <a:rPr lang="en-US" altLang="ko-KR" sz="900" b="1" dirty="0" smtClean="0"/>
              <a:t>Quit :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 C-g</a:t>
            </a:r>
          </a:p>
          <a:p>
            <a:r>
              <a:rPr lang="ko-KR" altLang="en-US" sz="900" dirty="0" smtClean="0"/>
              <a:t>위로 검색 </a:t>
            </a:r>
            <a:r>
              <a:rPr lang="en-US" altLang="ko-KR" sz="900" dirty="0" smtClean="0"/>
              <a:t>: 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C-r                        </a:t>
            </a:r>
          </a:p>
          <a:p>
            <a:r>
              <a:rPr lang="ko-KR" altLang="en-US" sz="900" dirty="0" smtClean="0"/>
              <a:t>단어 대문자 변경 </a:t>
            </a:r>
            <a:r>
              <a:rPr lang="en-US" altLang="ko-KR" sz="900" dirty="0" smtClean="0"/>
              <a:t>: 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M-u</a:t>
            </a:r>
          </a:p>
          <a:p>
            <a:r>
              <a:rPr lang="ko-KR" altLang="en-US" sz="900" dirty="0"/>
              <a:t>단어 </a:t>
            </a:r>
            <a:r>
              <a:rPr lang="ko-KR" altLang="en-US" sz="900" dirty="0" smtClean="0"/>
              <a:t>소문자 </a:t>
            </a:r>
            <a:r>
              <a:rPr lang="ko-KR" altLang="en-US" sz="900" dirty="0"/>
              <a:t>변경 </a:t>
            </a:r>
            <a:r>
              <a:rPr lang="en-US" altLang="ko-KR" sz="900" dirty="0"/>
              <a:t>: 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M-l</a:t>
            </a:r>
            <a:endParaRPr lang="en-US" altLang="ko-KR" sz="900" b="1" dirty="0">
              <a:solidFill>
                <a:srgbClr val="FF0000"/>
              </a:solidFill>
            </a:endParaRPr>
          </a:p>
          <a:p>
            <a:endParaRPr lang="en-US" altLang="ko-KR" sz="900" b="1" dirty="0" smtClean="0">
              <a:solidFill>
                <a:srgbClr val="FF0000"/>
              </a:solidFill>
            </a:endParaRPr>
          </a:p>
          <a:p>
            <a:r>
              <a:rPr lang="ko-KR" altLang="en-US" sz="900" b="1" dirty="0" smtClean="0">
                <a:solidFill>
                  <a:srgbClr val="0070C0"/>
                </a:solidFill>
              </a:rPr>
              <a:t>현재 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line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을 </a:t>
            </a:r>
            <a:r>
              <a:rPr lang="ko-KR" altLang="en-US" sz="900" b="1" dirty="0" err="1" smtClean="0">
                <a:solidFill>
                  <a:srgbClr val="0070C0"/>
                </a:solidFill>
              </a:rPr>
              <a:t>가운데로</a:t>
            </a:r>
            <a:r>
              <a:rPr lang="ko-KR" altLang="en-US" sz="900" dirty="0" err="1" smtClean="0"/>
              <a:t>보이기</a:t>
            </a:r>
            <a:r>
              <a:rPr lang="ko-KR" altLang="en-US" sz="900" dirty="0" smtClean="0"/>
              <a:t>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: C-l (L)</a:t>
            </a:r>
          </a:p>
          <a:p>
            <a:r>
              <a:rPr lang="ko-KR" altLang="en-US" sz="900" dirty="0" smtClean="0"/>
              <a:t>윗줄과 내용 바꿈 </a:t>
            </a:r>
            <a:r>
              <a:rPr lang="en-US" altLang="ko-KR" sz="900" dirty="0"/>
              <a:t>: 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C-x</a:t>
            </a:r>
            <a:r>
              <a:rPr lang="en-US" altLang="ko-KR" sz="900" b="1" dirty="0">
                <a:solidFill>
                  <a:srgbClr val="FF0000"/>
                </a:solidFill>
              </a:rPr>
              <a:t>,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C-t</a:t>
            </a:r>
            <a:endParaRPr lang="en-US" altLang="ko-KR" sz="900" b="1" dirty="0">
              <a:solidFill>
                <a:srgbClr val="FF0000"/>
              </a:solidFill>
            </a:endParaRPr>
          </a:p>
          <a:p>
            <a:r>
              <a:rPr lang="ko-KR" altLang="en-US" sz="900" dirty="0" smtClean="0"/>
              <a:t>커서에 있는 단어 삭제 </a:t>
            </a:r>
            <a:r>
              <a:rPr lang="en-US" altLang="ko-KR" sz="900" dirty="0" smtClean="0"/>
              <a:t>: 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M-d</a:t>
            </a:r>
            <a:endParaRPr lang="en-US" altLang="ko-KR" sz="900" b="1" dirty="0">
              <a:solidFill>
                <a:srgbClr val="FF0000"/>
              </a:solidFill>
            </a:endParaRPr>
          </a:p>
          <a:p>
            <a:endParaRPr lang="en-US" altLang="ko-KR" sz="900" b="1" dirty="0" smtClean="0">
              <a:solidFill>
                <a:srgbClr val="FF0000"/>
              </a:solidFill>
            </a:endParaRPr>
          </a:p>
          <a:p>
            <a:r>
              <a:rPr lang="ko-KR" altLang="en-US" sz="900" b="1" dirty="0" err="1" smtClean="0">
                <a:solidFill>
                  <a:srgbClr val="FF0000"/>
                </a:solidFill>
              </a:rPr>
              <a:t>빈줄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삽입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: C-o (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커서 제자리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b="1" dirty="0" err="1">
                <a:solidFill>
                  <a:srgbClr val="FF0000"/>
                </a:solidFill>
              </a:rPr>
              <a:t>빈줄</a:t>
            </a:r>
            <a:r>
              <a:rPr lang="ko-KR" altLang="en-US" sz="900" b="1" dirty="0">
                <a:solidFill>
                  <a:srgbClr val="FF0000"/>
                </a:solidFill>
              </a:rPr>
              <a:t> 삽입 </a:t>
            </a:r>
            <a:r>
              <a:rPr lang="en-US" altLang="ko-KR" sz="900" b="1" dirty="0">
                <a:solidFill>
                  <a:srgbClr val="FF0000"/>
                </a:solidFill>
              </a:rPr>
              <a:t>: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C-j </a:t>
            </a:r>
            <a:r>
              <a:rPr lang="en-US" altLang="ko-KR" sz="900" b="1" dirty="0">
                <a:solidFill>
                  <a:srgbClr val="FF0000"/>
                </a:solidFill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</a:rPr>
              <a:t>커서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아래로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en-US" altLang="ko-KR" sz="900" b="1" dirty="0">
              <a:solidFill>
                <a:srgbClr val="FF0000"/>
              </a:solidFill>
            </a:endParaRPr>
          </a:p>
          <a:p>
            <a:endParaRPr lang="en-US" altLang="ko-KR" sz="900" b="1" dirty="0" smtClean="0">
              <a:solidFill>
                <a:srgbClr val="FF0000"/>
              </a:solidFill>
            </a:endParaRPr>
          </a:p>
          <a:p>
            <a:r>
              <a:rPr lang="ko-KR" altLang="en-US" sz="900" b="1" dirty="0" smtClean="0">
                <a:solidFill>
                  <a:srgbClr val="FF0000"/>
                </a:solidFill>
              </a:rPr>
              <a:t>파일 삽입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: C-x–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i</a:t>
            </a:r>
            <a:endParaRPr lang="en-US" altLang="ko-KR" sz="900" b="1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5742" y="1709441"/>
            <a:ext cx="3098745" cy="28161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편집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이동</a:t>
            </a:r>
            <a:endParaRPr lang="en-US" altLang="ko-KR" sz="1500" dirty="0" smtClean="0"/>
          </a:p>
          <a:p>
            <a:r>
              <a:rPr lang="ko-KR" altLang="en-US" sz="900" b="1" dirty="0" smtClean="0">
                <a:solidFill>
                  <a:srgbClr val="FF0000"/>
                </a:solidFill>
              </a:rPr>
              <a:t>영역 선택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C-space                </a:t>
            </a:r>
            <a:r>
              <a:rPr lang="ko-KR" altLang="en-US" sz="900" b="1" dirty="0" smtClean="0"/>
              <a:t>전체 선택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C-x - h</a:t>
            </a:r>
          </a:p>
          <a:p>
            <a:r>
              <a:rPr lang="ko-KR" altLang="en-US" sz="900" b="1" dirty="0" smtClean="0">
                <a:solidFill>
                  <a:srgbClr val="FF0000"/>
                </a:solidFill>
              </a:rPr>
              <a:t>복       사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:  M-w                    </a:t>
            </a:r>
            <a:r>
              <a:rPr lang="ko-KR" altLang="en-US" sz="900" dirty="0" smtClean="0"/>
              <a:t>잘라 내기 </a:t>
            </a:r>
            <a:r>
              <a:rPr lang="en-US" altLang="ko-KR" sz="900" dirty="0" smtClean="0"/>
              <a:t>: 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C-w</a:t>
            </a:r>
          </a:p>
          <a:p>
            <a:r>
              <a:rPr lang="ko-KR" altLang="en-US" sz="900" dirty="0" smtClean="0"/>
              <a:t>붙여 넣기 </a:t>
            </a:r>
            <a:r>
              <a:rPr lang="en-US" altLang="ko-KR" sz="900" dirty="0"/>
              <a:t>: 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C-y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endParaRPr lang="en-US" altLang="ko-KR" sz="900" b="1" dirty="0" smtClean="0">
              <a:solidFill>
                <a:srgbClr val="FF0000"/>
              </a:solidFill>
            </a:endParaRPr>
          </a:p>
          <a:p>
            <a:r>
              <a:rPr lang="en-US" altLang="ko-KR" sz="900" b="1" dirty="0" smtClean="0">
                <a:solidFill>
                  <a:srgbClr val="002060"/>
                </a:solidFill>
              </a:rPr>
              <a:t>                        </a:t>
            </a:r>
            <a:r>
              <a:rPr lang="en-US" altLang="ko-KR" sz="900" b="1" dirty="0" smtClean="0"/>
              <a:t>Previous </a:t>
            </a:r>
            <a:r>
              <a:rPr lang="en-US" altLang="ko-KR" sz="900" b="1" dirty="0"/>
              <a:t>line</a:t>
            </a:r>
            <a:r>
              <a:rPr lang="en-US" altLang="ko-KR" sz="900" b="1" dirty="0">
                <a:solidFill>
                  <a:srgbClr val="002060"/>
                </a:solidFill>
              </a:rPr>
              <a:t>, C-p</a:t>
            </a:r>
          </a:p>
          <a:p>
            <a:r>
              <a:rPr lang="en-US" altLang="ko-KR" sz="900" dirty="0" smtClean="0"/>
              <a:t>Backward</a:t>
            </a:r>
            <a:r>
              <a:rPr lang="en-US" altLang="ko-KR" sz="900" b="1" dirty="0">
                <a:solidFill>
                  <a:srgbClr val="002060"/>
                </a:solidFill>
              </a:rPr>
              <a:t>, C-b .... </a:t>
            </a:r>
            <a:r>
              <a:rPr lang="en-US" altLang="ko-KR" sz="900" dirty="0"/>
              <a:t>Current cursor </a:t>
            </a:r>
            <a:r>
              <a:rPr lang="en-US" altLang="ko-KR" sz="900" b="1" dirty="0" smtClean="0">
                <a:solidFill>
                  <a:srgbClr val="002060"/>
                </a:solidFill>
              </a:rPr>
              <a:t>....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Forward</a:t>
            </a:r>
            <a:r>
              <a:rPr lang="en-US" altLang="ko-KR" sz="900" b="1" dirty="0">
                <a:solidFill>
                  <a:srgbClr val="002060"/>
                </a:solidFill>
              </a:rPr>
              <a:t>, C-f</a:t>
            </a:r>
          </a:p>
          <a:p>
            <a:r>
              <a:rPr lang="en-US" altLang="ko-KR" sz="900" b="1" dirty="0" smtClean="0"/>
              <a:t>	  Next </a:t>
            </a:r>
            <a:r>
              <a:rPr lang="en-US" altLang="ko-KR" sz="900" b="1" dirty="0"/>
              <a:t>line</a:t>
            </a:r>
            <a:r>
              <a:rPr lang="en-US" altLang="ko-KR" sz="900" b="1" dirty="0">
                <a:solidFill>
                  <a:srgbClr val="002060"/>
                </a:solidFill>
              </a:rPr>
              <a:t>, </a:t>
            </a:r>
            <a:r>
              <a:rPr lang="en-US" altLang="ko-KR" sz="900" b="1" dirty="0" smtClean="0">
                <a:solidFill>
                  <a:srgbClr val="002060"/>
                </a:solidFill>
              </a:rPr>
              <a:t>C-n</a:t>
            </a:r>
          </a:p>
          <a:p>
            <a:endParaRPr lang="en-US" altLang="ko-KR" sz="900" b="1" dirty="0">
              <a:solidFill>
                <a:srgbClr val="002060"/>
              </a:solidFill>
            </a:endParaRPr>
          </a:p>
          <a:p>
            <a:r>
              <a:rPr lang="en-US" altLang="ko-KR" sz="900" b="1" dirty="0" smtClean="0">
                <a:solidFill>
                  <a:srgbClr val="00B050"/>
                </a:solidFill>
              </a:rPr>
              <a:t>C-a / C-e       Move </a:t>
            </a:r>
            <a:r>
              <a:rPr lang="en-US" altLang="ko-KR" sz="900" b="1" dirty="0">
                <a:solidFill>
                  <a:srgbClr val="00B050"/>
                </a:solidFill>
              </a:rPr>
              <a:t>to s</a:t>
            </a:r>
            <a:r>
              <a:rPr lang="en-US" altLang="ko-KR" sz="900" b="1" dirty="0" smtClean="0">
                <a:solidFill>
                  <a:srgbClr val="00B050"/>
                </a:solidFill>
              </a:rPr>
              <a:t>tart/end </a:t>
            </a:r>
            <a:r>
              <a:rPr lang="en-US" altLang="ko-KR" sz="900" b="1" dirty="0">
                <a:solidFill>
                  <a:srgbClr val="00B050"/>
                </a:solidFill>
              </a:rPr>
              <a:t>of </a:t>
            </a:r>
            <a:r>
              <a:rPr lang="en-US" altLang="ko-KR" sz="900" b="1" dirty="0" smtClean="0">
                <a:solidFill>
                  <a:srgbClr val="00B050"/>
                </a:solidFill>
              </a:rPr>
              <a:t>line</a:t>
            </a:r>
          </a:p>
          <a:p>
            <a:r>
              <a:rPr lang="en-US" altLang="ko-KR" sz="900" b="1" dirty="0" smtClean="0">
                <a:solidFill>
                  <a:srgbClr val="00B050"/>
                </a:solidFill>
              </a:rPr>
              <a:t>M-a / M-e     sentence</a:t>
            </a:r>
          </a:p>
          <a:p>
            <a:r>
              <a:rPr lang="en-US" altLang="ko-KR" sz="900" b="1" dirty="0" smtClean="0">
                <a:solidFill>
                  <a:srgbClr val="00B050"/>
                </a:solidFill>
              </a:rPr>
              <a:t>M-} / M-{      paragraph</a:t>
            </a:r>
            <a:endParaRPr lang="en-US" altLang="ko-KR" sz="900" b="1" dirty="0">
              <a:solidFill>
                <a:srgbClr val="00B050"/>
              </a:solidFill>
            </a:endParaRPr>
          </a:p>
          <a:p>
            <a:r>
              <a:rPr lang="en-US" altLang="ko-KR" sz="900" b="1" dirty="0" smtClean="0">
                <a:solidFill>
                  <a:srgbClr val="00B050"/>
                </a:solidFill>
              </a:rPr>
              <a:t>M-&lt; / M-&gt;    beginning/end of buffer</a:t>
            </a:r>
            <a:endParaRPr lang="en-US" altLang="ko-KR" sz="900" b="1" dirty="0">
              <a:solidFill>
                <a:srgbClr val="00B050"/>
              </a:solidFill>
            </a:endParaRPr>
          </a:p>
          <a:p>
            <a:r>
              <a:rPr lang="en-US" altLang="ko-KR" sz="900" b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</a:rPr>
              <a:t>-v / </a:t>
            </a:r>
            <a:r>
              <a:rPr lang="en-US" altLang="ko-KR" sz="900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</a:rPr>
              <a:t>-v       scroll-up/down</a:t>
            </a:r>
          </a:p>
          <a:p>
            <a:r>
              <a:rPr lang="en-US" altLang="ko-KR" sz="900" b="1" dirty="0" smtClean="0">
                <a:solidFill>
                  <a:srgbClr val="FF0000"/>
                </a:solidFill>
              </a:rPr>
              <a:t>M-g – M-g    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연속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900" b="1" dirty="0" err="1" smtClean="0">
                <a:solidFill>
                  <a:srgbClr val="FF0000"/>
                </a:solidFill>
              </a:rPr>
              <a:t>번실행시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원하는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line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으로 이동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endParaRPr lang="en-US" altLang="ko-KR" sz="9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9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900" b="1" dirty="0" smtClean="0">
                <a:solidFill>
                  <a:schemeClr val="accent2">
                    <a:lumMod val="50000"/>
                  </a:schemeClr>
                </a:solidFill>
              </a:rPr>
              <a:t>line number </a:t>
            </a:r>
            <a:r>
              <a:rPr lang="ko-KR" altLang="en-US" sz="900" b="1" dirty="0" smtClean="0">
                <a:solidFill>
                  <a:schemeClr val="accent2">
                    <a:lumMod val="50000"/>
                  </a:schemeClr>
                </a:solidFill>
              </a:rPr>
              <a:t>보이기 </a:t>
            </a:r>
            <a:r>
              <a:rPr lang="en-US" altLang="ko-KR" sz="900" b="1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M-x : 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global_linum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–mode</a:t>
            </a:r>
          </a:p>
          <a:p>
            <a:r>
              <a:rPr lang="ko-KR" altLang="en-US" sz="900" b="1" dirty="0" err="1">
                <a:solidFill>
                  <a:schemeClr val="accent2">
                    <a:lumMod val="50000"/>
                  </a:schemeClr>
                </a:solidFill>
              </a:rPr>
              <a:t>인코딩</a:t>
            </a:r>
            <a:r>
              <a:rPr lang="ko-KR" altLang="en-US" sz="900" b="1" dirty="0">
                <a:solidFill>
                  <a:schemeClr val="accent2">
                    <a:lumMod val="50000"/>
                  </a:schemeClr>
                </a:solidFill>
              </a:rPr>
              <a:t> 보는 방식 변경 </a:t>
            </a:r>
            <a:r>
              <a:rPr lang="en-US" altLang="ko-KR" sz="900" b="1" dirty="0">
                <a:solidFill>
                  <a:schemeClr val="accent2">
                    <a:lumMod val="50000"/>
                  </a:schemeClr>
                </a:solidFill>
              </a:rPr>
              <a:t>: C-x – Enter - </a:t>
            </a:r>
            <a:r>
              <a:rPr lang="en-US" altLang="ko-KR" sz="900" b="1" dirty="0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endParaRPr lang="en-US" altLang="ko-KR" sz="9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6002" y="2504998"/>
            <a:ext cx="294394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 smtClean="0"/>
              <a:t>etags</a:t>
            </a:r>
            <a:r>
              <a:rPr lang="en-US" altLang="ko-KR" sz="1500" dirty="0" smtClean="0"/>
              <a:t> &amp; </a:t>
            </a:r>
            <a:r>
              <a:rPr lang="ko-KR" altLang="en-US" sz="1500" dirty="0" smtClean="0"/>
              <a:t>미니버퍼</a:t>
            </a:r>
            <a:endParaRPr lang="en-US" altLang="ko-KR" sz="1500" dirty="0" smtClean="0"/>
          </a:p>
          <a:p>
            <a:r>
              <a:rPr lang="ko-KR" altLang="en-US" sz="900" dirty="0" smtClean="0"/>
              <a:t>미니버퍼 이동 </a:t>
            </a:r>
            <a:r>
              <a:rPr lang="en-US" altLang="ko-KR" sz="900" dirty="0" smtClean="0"/>
              <a:t>: 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M-n or M-p (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이전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다음으로 이동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900" dirty="0" smtClean="0"/>
          </a:p>
          <a:p>
            <a:r>
              <a:rPr lang="en-US" altLang="ko-KR" sz="900" b="1" dirty="0" smtClean="0"/>
              <a:t>M-x visit-tags-table </a:t>
            </a:r>
            <a:r>
              <a:rPr lang="en-US" altLang="ko-KR" sz="900" dirty="0" smtClean="0"/>
              <a:t>:  TAGS </a:t>
            </a:r>
            <a:r>
              <a:rPr lang="ko-KR" altLang="en-US" sz="900" dirty="0" smtClean="0"/>
              <a:t>파일 경로 지정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r>
              <a:rPr lang="en-US" altLang="ko-KR" sz="900" b="1" dirty="0" smtClean="0">
                <a:solidFill>
                  <a:srgbClr val="FF0000"/>
                </a:solidFill>
              </a:rPr>
              <a:t>M-</a:t>
            </a:r>
            <a:r>
              <a:rPr lang="en-US" altLang="ko-KR" sz="900" dirty="0" smtClean="0"/>
              <a:t>. : </a:t>
            </a:r>
            <a:r>
              <a:rPr lang="en-US" altLang="ko-KR" sz="900" b="1" dirty="0" err="1" smtClean="0">
                <a:solidFill>
                  <a:srgbClr val="0540E5"/>
                </a:solidFill>
              </a:rPr>
              <a:t>goto</a:t>
            </a:r>
            <a:r>
              <a:rPr lang="en-US" altLang="ko-KR" sz="900" b="1" dirty="0" smtClean="0">
                <a:solidFill>
                  <a:srgbClr val="0540E5"/>
                </a:solidFill>
              </a:rPr>
              <a:t> to definition of symbol in index</a:t>
            </a:r>
          </a:p>
          <a:p>
            <a:r>
              <a:rPr lang="en-US" altLang="ko-KR" sz="900" b="1" dirty="0" smtClean="0">
                <a:solidFill>
                  <a:srgbClr val="FF0000"/>
                </a:solidFill>
              </a:rPr>
              <a:t>M-* : </a:t>
            </a:r>
            <a:r>
              <a:rPr lang="en-US" altLang="ko-KR" sz="900" b="1" dirty="0" smtClean="0">
                <a:solidFill>
                  <a:srgbClr val="0540E5"/>
                </a:solidFill>
              </a:rPr>
              <a:t>return back to before you started</a:t>
            </a:r>
            <a:endParaRPr lang="en-US" altLang="ko-KR" sz="900" b="1" dirty="0">
              <a:solidFill>
                <a:srgbClr val="0540E5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63688" y="3593323"/>
            <a:ext cx="720080" cy="0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83768" y="3196748"/>
            <a:ext cx="0" cy="396575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0" idx="1"/>
          </p:cNvCxnSpPr>
          <p:nvPr/>
        </p:nvCxnSpPr>
        <p:spPr>
          <a:xfrm flipV="1">
            <a:off x="2483768" y="3012830"/>
            <a:ext cx="272234" cy="11541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44008" y="6161241"/>
            <a:ext cx="439248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TAGS </a:t>
            </a:r>
            <a:r>
              <a:rPr lang="ko-KR" altLang="en-US" sz="1100" b="1" dirty="0" smtClean="0"/>
              <a:t>만들기</a:t>
            </a:r>
            <a:endParaRPr lang="en-US" altLang="ko-KR" sz="1100" b="1" dirty="0" smtClean="0"/>
          </a:p>
          <a:p>
            <a:r>
              <a:rPr lang="en-US" altLang="ko-KR" sz="1000" b="1" dirty="0"/>
              <a:t>Windows</a:t>
            </a:r>
            <a:r>
              <a:rPr lang="en-US" altLang="ko-KR" sz="1000" dirty="0"/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 </a:t>
            </a:r>
            <a:r>
              <a:rPr lang="en-US" altLang="ko-KR" sz="1000" dirty="0" smtClean="0"/>
              <a:t>  $ </a:t>
            </a:r>
            <a:r>
              <a:rPr lang="en-US" altLang="ko-KR" sz="1000" dirty="0" err="1" smtClean="0"/>
              <a:t>dir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"*.h" "*.c" "*.s" /s/b | </a:t>
            </a:r>
            <a:r>
              <a:rPr lang="en-US" altLang="ko-KR" sz="1000" dirty="0" err="1"/>
              <a:t>etags</a:t>
            </a:r>
            <a:r>
              <a:rPr lang="en-US" altLang="ko-KR" sz="1000" dirty="0"/>
              <a:t> -</a:t>
            </a:r>
          </a:p>
          <a:p>
            <a:r>
              <a:rPr lang="en-US" altLang="ko-KR" sz="1000" b="1" dirty="0" smtClean="0"/>
              <a:t>Ubuntu   </a:t>
            </a:r>
            <a:r>
              <a:rPr lang="en-US" altLang="ko-KR" sz="1000" b="1" dirty="0" smtClean="0">
                <a:sym typeface="Wingdings" panose="05000000000000000000" pitchFamily="2" charset="2"/>
              </a:rPr>
              <a:t> </a:t>
            </a:r>
            <a:r>
              <a:rPr lang="en-US" altLang="ko-KR" sz="1000" b="1" dirty="0" smtClean="0"/>
              <a:t>   $ </a:t>
            </a:r>
            <a:r>
              <a:rPr lang="en-US" altLang="ko-KR" sz="1000" dirty="0"/>
              <a:t>find . -name "*.[</a:t>
            </a:r>
            <a:r>
              <a:rPr lang="en-US" altLang="ko-KR" sz="1000" dirty="0" err="1"/>
              <a:t>chCH</a:t>
            </a:r>
            <a:r>
              <a:rPr lang="en-US" altLang="ko-KR" sz="1000" dirty="0"/>
              <a:t>]" -print | </a:t>
            </a:r>
            <a:r>
              <a:rPr lang="en-US" altLang="ko-KR" sz="1000" dirty="0" err="1"/>
              <a:t>xargs</a:t>
            </a:r>
            <a:r>
              <a:rPr lang="en-US" altLang="ko-KR" sz="1000" dirty="0"/>
              <a:t> </a:t>
            </a:r>
            <a:r>
              <a:rPr lang="en-US" altLang="ko-KR" sz="1000" dirty="0" err="1"/>
              <a:t>etags</a:t>
            </a:r>
            <a:r>
              <a:rPr lang="en-US" altLang="ko-KR" sz="1000" dirty="0"/>
              <a:t> -a -o </a:t>
            </a:r>
            <a:r>
              <a:rPr lang="en-US" altLang="ko-KR" sz="1000" dirty="0" smtClean="0"/>
              <a:t>TAGS</a:t>
            </a:r>
            <a:endParaRPr lang="en-US" altLang="ko-KR" sz="1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726398" y="3631957"/>
            <a:ext cx="3033689" cy="8771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/>
              <a:t>Special</a:t>
            </a:r>
          </a:p>
          <a:p>
            <a:r>
              <a:rPr lang="en-US" altLang="ko-KR" sz="900" b="1" dirty="0" smtClean="0"/>
              <a:t>M-x </a:t>
            </a:r>
            <a:r>
              <a:rPr lang="en-US" altLang="ko-KR" sz="900" b="1" dirty="0" err="1" smtClean="0"/>
              <a:t>eshell</a:t>
            </a:r>
            <a:endParaRPr lang="en-US" altLang="ko-KR" sz="900" b="1" dirty="0" smtClean="0"/>
          </a:p>
          <a:p>
            <a:r>
              <a:rPr lang="en-US" altLang="ko-KR" sz="900" dirty="0"/>
              <a:t>M-x load-file ~/.</a:t>
            </a:r>
            <a:r>
              <a:rPr lang="en-US" altLang="ko-KR" sz="900" dirty="0" err="1" smtClean="0"/>
              <a:t>emacs</a:t>
            </a:r>
            <a:endParaRPr lang="en-US" altLang="ko-KR" sz="900" dirty="0" smtClean="0"/>
          </a:p>
          <a:p>
            <a:r>
              <a:rPr lang="en-US" altLang="ko-KR" sz="900" dirty="0"/>
              <a:t>M-x </a:t>
            </a:r>
            <a:r>
              <a:rPr lang="en-US" altLang="ko-KR" sz="900" dirty="0" smtClean="0"/>
              <a:t>which-function-mode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M-x 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speedbar</a:t>
            </a:r>
            <a:endParaRPr lang="en-US" altLang="ko-KR" sz="900" b="1" dirty="0" smtClean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921768" y="2487745"/>
            <a:ext cx="2865924" cy="5078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725859" y="5517232"/>
            <a:ext cx="3033689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err="1" smtClean="0"/>
              <a:t>elisp</a:t>
            </a:r>
            <a:endParaRPr lang="en-US" altLang="ko-KR" sz="1500" b="1" dirty="0" smtClean="0"/>
          </a:p>
          <a:p>
            <a:r>
              <a:rPr lang="en-US" altLang="ko-KR" sz="900" b="1" dirty="0" smtClean="0"/>
              <a:t>M-: current buffer no change, </a:t>
            </a:r>
            <a:r>
              <a:rPr lang="en-US" altLang="ko-KR" sz="900" b="1" dirty="0" err="1" smtClean="0"/>
              <a:t>Eval</a:t>
            </a:r>
            <a:endParaRPr lang="en-US" altLang="ko-KR" sz="900" b="1" dirty="0" smtClean="0"/>
          </a:p>
          <a:p>
            <a:r>
              <a:rPr lang="en-US" altLang="ko-KR" sz="900" dirty="0"/>
              <a:t>M-x </a:t>
            </a:r>
            <a:r>
              <a:rPr lang="en-US" altLang="ko-KR" sz="900" dirty="0" err="1" smtClean="0"/>
              <a:t>ielm</a:t>
            </a:r>
            <a:r>
              <a:rPr lang="en-US" altLang="ko-KR" sz="900" dirty="0" smtClean="0"/>
              <a:t>    IELM mode</a:t>
            </a:r>
          </a:p>
          <a:p>
            <a:r>
              <a:rPr lang="en-US" altLang="ko-KR" sz="900" dirty="0" smtClean="0"/>
              <a:t>C-j 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          *scratch* buffer lisp compile/run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25859" y="4653136"/>
            <a:ext cx="6204245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/>
              <a:t>C coding</a:t>
            </a:r>
            <a:endParaRPr lang="en-US" altLang="ko-KR" sz="1500" b="1" dirty="0" smtClean="0"/>
          </a:p>
          <a:p>
            <a:r>
              <a:rPr lang="en-US" altLang="ko-KR" sz="900" b="1" dirty="0" smtClean="0"/>
              <a:t>M-x find-file-at-point : </a:t>
            </a:r>
            <a:r>
              <a:rPr lang="en-US" altLang="ko-KR" sz="900" b="1" dirty="0" err="1" smtClean="0"/>
              <a:t>def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찾아보기     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M-x c-macro-expand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매크로 값</a:t>
            </a:r>
            <a:r>
              <a:rPr lang="ko-KR" altLang="en-US" sz="900" b="1" dirty="0" smtClean="0"/>
              <a:t> 확인</a:t>
            </a:r>
            <a:endParaRPr lang="en-US" altLang="ko-KR" sz="900" b="1" dirty="0" smtClean="0"/>
          </a:p>
          <a:p>
            <a:r>
              <a:rPr lang="en-US" altLang="ko-KR" sz="900" b="1" dirty="0" smtClean="0">
                <a:solidFill>
                  <a:srgbClr val="3C2DFD"/>
                </a:solidFill>
              </a:rPr>
              <a:t>M-x compile </a:t>
            </a:r>
            <a:r>
              <a:rPr lang="en-US" altLang="ko-KR" sz="900" b="1" dirty="0" smtClean="0"/>
              <a:t>=&gt; make –k &lt;name&gt;       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M-j</a:t>
            </a:r>
            <a:r>
              <a:rPr lang="en-US" altLang="ko-KR" sz="900" b="1" dirty="0" smtClean="0"/>
              <a:t> / C-u M-j: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주석처리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제거</a:t>
            </a:r>
            <a:endParaRPr lang="en-US" altLang="ko-KR" sz="900" b="1" dirty="0" smtClean="0"/>
          </a:p>
          <a:p>
            <a:r>
              <a:rPr lang="en-US" altLang="ko-KR" sz="900" b="1" dirty="0" smtClean="0">
                <a:solidFill>
                  <a:srgbClr val="FF0000"/>
                </a:solidFill>
              </a:rPr>
              <a:t>M-/ : Code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자동완성                            </a:t>
            </a:r>
            <a:r>
              <a:rPr lang="en-US" altLang="ko-KR" sz="900" b="1" dirty="0" smtClean="0"/>
              <a:t>C-c . TAB : c style</a:t>
            </a:r>
            <a:endParaRPr lang="en-US" altLang="ko-KR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24026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496</Words>
  <Application>Microsoft Office PowerPoint</Application>
  <PresentationFormat>화면 슬라이드 쇼(4:3)</PresentationFormat>
  <Paragraphs>101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전충현</dc:creator>
  <cp:lastModifiedBy>S550_User</cp:lastModifiedBy>
  <cp:revision>31</cp:revision>
  <dcterms:created xsi:type="dcterms:W3CDTF">2014-12-05T01:40:40Z</dcterms:created>
  <dcterms:modified xsi:type="dcterms:W3CDTF">2016-03-08T08:30:57Z</dcterms:modified>
</cp:coreProperties>
</file>